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3"/>
  </p:sldMasterIdLst>
  <p:notesMasterIdLst>
    <p:notesMasterId r:id="rId64"/>
  </p:notesMasterIdLst>
  <p:sldIdLst>
    <p:sldId id="282" r:id="rId4"/>
    <p:sldId id="283" r:id="rId5"/>
    <p:sldId id="382" r:id="rId6"/>
    <p:sldId id="374" r:id="rId7"/>
    <p:sldId id="360" r:id="rId8"/>
    <p:sldId id="385" r:id="rId9"/>
    <p:sldId id="361" r:id="rId10"/>
    <p:sldId id="372" r:id="rId11"/>
    <p:sldId id="285" r:id="rId12"/>
    <p:sldId id="380" r:id="rId13"/>
    <p:sldId id="395" r:id="rId14"/>
    <p:sldId id="294" r:id="rId15"/>
    <p:sldId id="324" r:id="rId16"/>
    <p:sldId id="292" r:id="rId17"/>
    <p:sldId id="376" r:id="rId18"/>
    <p:sldId id="352" r:id="rId19"/>
    <p:sldId id="286" r:id="rId20"/>
    <p:sldId id="377" r:id="rId21"/>
    <p:sldId id="353" r:id="rId22"/>
    <p:sldId id="327" r:id="rId23"/>
    <p:sldId id="326" r:id="rId24"/>
    <p:sldId id="354" r:id="rId25"/>
    <p:sldId id="346" r:id="rId26"/>
    <p:sldId id="355" r:id="rId27"/>
    <p:sldId id="347" r:id="rId28"/>
    <p:sldId id="328" r:id="rId29"/>
    <p:sldId id="329" r:id="rId30"/>
    <p:sldId id="356" r:id="rId31"/>
    <p:sldId id="348" r:id="rId32"/>
    <p:sldId id="390" r:id="rId33"/>
    <p:sldId id="391" r:id="rId34"/>
    <p:sldId id="330" r:id="rId35"/>
    <p:sldId id="331" r:id="rId36"/>
    <p:sldId id="332" r:id="rId37"/>
    <p:sldId id="341" r:id="rId38"/>
    <p:sldId id="362" r:id="rId39"/>
    <p:sldId id="373" r:id="rId40"/>
    <p:sldId id="392" r:id="rId41"/>
    <p:sldId id="387" r:id="rId42"/>
    <p:sldId id="393" r:id="rId43"/>
    <p:sldId id="364" r:id="rId44"/>
    <p:sldId id="394" r:id="rId45"/>
    <p:sldId id="396" r:id="rId46"/>
    <p:sldId id="400" r:id="rId47"/>
    <p:sldId id="401" r:id="rId48"/>
    <p:sldId id="379" r:id="rId49"/>
    <p:sldId id="366" r:id="rId50"/>
    <p:sldId id="404" r:id="rId51"/>
    <p:sldId id="287" r:id="rId52"/>
    <p:sldId id="403" r:id="rId53"/>
    <p:sldId id="405" r:id="rId54"/>
    <p:sldId id="344" r:id="rId55"/>
    <p:sldId id="345" r:id="rId56"/>
    <p:sldId id="313" r:id="rId57"/>
    <p:sldId id="314" r:id="rId58"/>
    <p:sldId id="315" r:id="rId59"/>
    <p:sldId id="389" r:id="rId60"/>
    <p:sldId id="406" r:id="rId61"/>
    <p:sldId id="358" r:id="rId62"/>
    <p:sldId id="271" r:id="rId63"/>
  </p:sldIdLst>
  <p:sldSz cx="12192000" cy="6858000"/>
  <p:notesSz cx="6735763" cy="9866313"/>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FFFF"/>
    <a:srgbClr val="CCFFCC"/>
    <a:srgbClr val="F8F8F8"/>
    <a:srgbClr val="33CCFF"/>
    <a:srgbClr val="FFCCCC"/>
    <a:srgbClr val="FFFF99"/>
    <a:srgbClr val="99FF99"/>
    <a:srgbClr val="AEE183"/>
    <a:srgbClr val="EDABAB"/>
    <a:srgbClr val="C9EBA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CE968F1-8BC7-4EEE-B8F6-F5557271FD41}" v="1" dt="2023-05-11T08:32:33.539"/>
  </p1510:revLst>
</p1510:revInfo>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スタイル (中間)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27" autoAdjust="0"/>
    <p:restoredTop sz="90481" autoAdjust="0"/>
  </p:normalViewPr>
  <p:slideViewPr>
    <p:cSldViewPr snapToGrid="0">
      <p:cViewPr varScale="1">
        <p:scale>
          <a:sx n="62" d="100"/>
          <a:sy n="62" d="100"/>
        </p:scale>
        <p:origin x="84" y="2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tableStyles" Target="tableStyles.xml"/><Relationship Id="rId7" Type="http://schemas.openxmlformats.org/officeDocument/2006/relationships/slide" Target="slides/slide4.xml"/><Relationship Id="rId2" Type="http://schemas.openxmlformats.org/officeDocument/2006/relationships/customXml" Target="../customXml/item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viewProps" Target="viewProps.xml"/><Relationship Id="rId5" Type="http://schemas.openxmlformats.org/officeDocument/2006/relationships/slide" Target="slides/slide2.xml"/><Relationship Id="rId61" Type="http://schemas.openxmlformats.org/officeDocument/2006/relationships/slide" Target="slides/slide58.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notesMaster" Target="notesMasters/notesMaster1.xml"/><Relationship Id="rId69" Type="http://schemas.microsoft.com/office/2015/10/relationships/revisionInfo" Target="revisionInfo.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1.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theme" Target="theme/theme1.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1" Type="http://schemas.openxmlformats.org/officeDocument/2006/relationships/customXml" Target="../customXml/item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ja-JP"/>
              <a:t>年別OSS数</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barChart>
        <c:barDir val="col"/>
        <c:grouping val="clustered"/>
        <c:varyColors val="0"/>
        <c:ser>
          <c:idx val="0"/>
          <c:order val="0"/>
          <c:tx>
            <c:strRef>
              <c:f>Sheet1!$B$1</c:f>
              <c:strCache>
                <c:ptCount val="1"/>
                <c:pt idx="0">
                  <c:v>系列 1</c:v>
                </c:pt>
              </c:strCache>
            </c:strRef>
          </c:tx>
          <c:spPr>
            <a:solidFill>
              <a:srgbClr val="0070C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ja-JP"/>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Sheet1!$A$2:$A$10</c:f>
              <c:numCache>
                <c:formatCode>General</c:formatCode>
                <c:ptCount val="9"/>
                <c:pt idx="0">
                  <c:v>2012</c:v>
                </c:pt>
                <c:pt idx="1">
                  <c:v>2014</c:v>
                </c:pt>
                <c:pt idx="2">
                  <c:v>2015</c:v>
                </c:pt>
                <c:pt idx="3">
                  <c:v>2017</c:v>
                </c:pt>
                <c:pt idx="4">
                  <c:v>2018</c:v>
                </c:pt>
                <c:pt idx="5">
                  <c:v>2019</c:v>
                </c:pt>
                <c:pt idx="6">
                  <c:v>2020</c:v>
                </c:pt>
                <c:pt idx="7">
                  <c:v>2021</c:v>
                </c:pt>
                <c:pt idx="8">
                  <c:v>2022</c:v>
                </c:pt>
              </c:numCache>
            </c:numRef>
          </c:cat>
          <c:val>
            <c:numRef>
              <c:f>Sheet1!$B$2:$B$10</c:f>
              <c:numCache>
                <c:formatCode>General</c:formatCode>
                <c:ptCount val="9"/>
                <c:pt idx="0">
                  <c:v>239</c:v>
                </c:pt>
                <c:pt idx="1">
                  <c:v>272</c:v>
                </c:pt>
                <c:pt idx="2">
                  <c:v>292</c:v>
                </c:pt>
                <c:pt idx="3">
                  <c:v>290</c:v>
                </c:pt>
                <c:pt idx="4">
                  <c:v>314</c:v>
                </c:pt>
                <c:pt idx="5">
                  <c:v>360</c:v>
                </c:pt>
                <c:pt idx="6">
                  <c:v>379</c:v>
                </c:pt>
                <c:pt idx="7">
                  <c:v>387</c:v>
                </c:pt>
                <c:pt idx="8">
                  <c:v>417</c:v>
                </c:pt>
              </c:numCache>
            </c:numRef>
          </c:val>
          <c:extLst>
            <c:ext xmlns:c16="http://schemas.microsoft.com/office/drawing/2014/chart" uri="{C3380CC4-5D6E-409C-BE32-E72D297353CC}">
              <c16:uniqueId val="{00000000-1D51-414A-AB9B-1B72E0060836}"/>
            </c:ext>
          </c:extLst>
        </c:ser>
        <c:ser>
          <c:idx val="1"/>
          <c:order val="1"/>
          <c:tx>
            <c:strRef>
              <c:f>Sheet1!$C$1</c:f>
              <c:strCache>
                <c:ptCount val="1"/>
                <c:pt idx="0">
                  <c:v>列1</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ja-JP"/>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Sheet1!$A$2:$A$10</c:f>
              <c:numCache>
                <c:formatCode>General</c:formatCode>
                <c:ptCount val="9"/>
                <c:pt idx="0">
                  <c:v>2012</c:v>
                </c:pt>
                <c:pt idx="1">
                  <c:v>2014</c:v>
                </c:pt>
                <c:pt idx="2">
                  <c:v>2015</c:v>
                </c:pt>
                <c:pt idx="3">
                  <c:v>2017</c:v>
                </c:pt>
                <c:pt idx="4">
                  <c:v>2018</c:v>
                </c:pt>
                <c:pt idx="5">
                  <c:v>2019</c:v>
                </c:pt>
                <c:pt idx="6">
                  <c:v>2020</c:v>
                </c:pt>
                <c:pt idx="7">
                  <c:v>2021</c:v>
                </c:pt>
                <c:pt idx="8">
                  <c:v>2022</c:v>
                </c:pt>
              </c:numCache>
            </c:numRef>
          </c:cat>
          <c:val>
            <c:numRef>
              <c:f>Sheet1!$C$2:$C$10</c:f>
              <c:numCache>
                <c:formatCode>General</c:formatCode>
                <c:ptCount val="9"/>
              </c:numCache>
            </c:numRef>
          </c:val>
          <c:extLst>
            <c:ext xmlns:c16="http://schemas.microsoft.com/office/drawing/2014/chart" uri="{C3380CC4-5D6E-409C-BE32-E72D297353CC}">
              <c16:uniqueId val="{00000001-1D51-414A-AB9B-1B72E0060836}"/>
            </c:ext>
          </c:extLst>
        </c:ser>
        <c:ser>
          <c:idx val="2"/>
          <c:order val="2"/>
          <c:tx>
            <c:strRef>
              <c:f>Sheet1!$D$1</c:f>
              <c:strCache>
                <c:ptCount val="1"/>
                <c:pt idx="0">
                  <c:v>列2</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ja-JP"/>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Sheet1!$A$2:$A$10</c:f>
              <c:numCache>
                <c:formatCode>General</c:formatCode>
                <c:ptCount val="9"/>
                <c:pt idx="0">
                  <c:v>2012</c:v>
                </c:pt>
                <c:pt idx="1">
                  <c:v>2014</c:v>
                </c:pt>
                <c:pt idx="2">
                  <c:v>2015</c:v>
                </c:pt>
                <c:pt idx="3">
                  <c:v>2017</c:v>
                </c:pt>
                <c:pt idx="4">
                  <c:v>2018</c:v>
                </c:pt>
                <c:pt idx="5">
                  <c:v>2019</c:v>
                </c:pt>
                <c:pt idx="6">
                  <c:v>2020</c:v>
                </c:pt>
                <c:pt idx="7">
                  <c:v>2021</c:v>
                </c:pt>
                <c:pt idx="8">
                  <c:v>2022</c:v>
                </c:pt>
              </c:numCache>
            </c:numRef>
          </c:cat>
          <c:val>
            <c:numRef>
              <c:f>Sheet1!$D$2:$D$10</c:f>
              <c:numCache>
                <c:formatCode>General</c:formatCode>
                <c:ptCount val="9"/>
              </c:numCache>
            </c:numRef>
          </c:val>
          <c:extLst>
            <c:ext xmlns:c16="http://schemas.microsoft.com/office/drawing/2014/chart" uri="{C3380CC4-5D6E-409C-BE32-E72D297353CC}">
              <c16:uniqueId val="{00000002-1D51-414A-AB9B-1B72E0060836}"/>
            </c:ext>
          </c:extLst>
        </c:ser>
        <c:dLbls>
          <c:dLblPos val="outEnd"/>
          <c:showLegendKey val="0"/>
          <c:showVal val="1"/>
          <c:showCatName val="0"/>
          <c:showSerName val="0"/>
          <c:showPercent val="0"/>
          <c:showBubbleSize val="0"/>
        </c:dLbls>
        <c:gapWidth val="219"/>
        <c:overlap val="-27"/>
        <c:axId val="1788610496"/>
        <c:axId val="1788600928"/>
      </c:barChart>
      <c:catAx>
        <c:axId val="178861049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ja-JP"/>
          </a:p>
        </c:txPr>
        <c:crossAx val="1788600928"/>
        <c:crosses val="autoZero"/>
        <c:auto val="1"/>
        <c:lblAlgn val="ctr"/>
        <c:lblOffset val="100"/>
        <c:noMultiLvlLbl val="0"/>
      </c:catAx>
      <c:valAx>
        <c:axId val="178860092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ja-JP"/>
          </a:p>
        </c:txPr>
        <c:crossAx val="178861049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ja-JP"/>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ja-JP"/>
              <a:t>年別カテゴリ数・サブカテゴリ数</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barChart>
        <c:barDir val="col"/>
        <c:grouping val="clustered"/>
        <c:varyColors val="0"/>
        <c:ser>
          <c:idx val="0"/>
          <c:order val="0"/>
          <c:tx>
            <c:strRef>
              <c:f>Sheet1!$B$1</c:f>
              <c:strCache>
                <c:ptCount val="1"/>
                <c:pt idx="0">
                  <c:v>カテゴリ数</c:v>
                </c:pt>
              </c:strCache>
            </c:strRef>
          </c:tx>
          <c:spPr>
            <a:solidFill>
              <a:srgbClr val="00B05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ja-JP"/>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Sheet1!$A$2:$A$10</c:f>
              <c:numCache>
                <c:formatCode>General</c:formatCode>
                <c:ptCount val="9"/>
                <c:pt idx="0">
                  <c:v>2012</c:v>
                </c:pt>
                <c:pt idx="1">
                  <c:v>2014</c:v>
                </c:pt>
                <c:pt idx="2">
                  <c:v>2015</c:v>
                </c:pt>
                <c:pt idx="3">
                  <c:v>2017</c:v>
                </c:pt>
                <c:pt idx="4">
                  <c:v>2018</c:v>
                </c:pt>
                <c:pt idx="5">
                  <c:v>2019</c:v>
                </c:pt>
                <c:pt idx="6">
                  <c:v>2020</c:v>
                </c:pt>
                <c:pt idx="7">
                  <c:v>2021</c:v>
                </c:pt>
                <c:pt idx="8">
                  <c:v>2022</c:v>
                </c:pt>
              </c:numCache>
            </c:numRef>
          </c:cat>
          <c:val>
            <c:numRef>
              <c:f>Sheet1!$B$2:$B$10</c:f>
              <c:numCache>
                <c:formatCode>General</c:formatCode>
                <c:ptCount val="9"/>
                <c:pt idx="0">
                  <c:v>9</c:v>
                </c:pt>
                <c:pt idx="1">
                  <c:v>9</c:v>
                </c:pt>
                <c:pt idx="2">
                  <c:v>9</c:v>
                </c:pt>
                <c:pt idx="3">
                  <c:v>10</c:v>
                </c:pt>
                <c:pt idx="4">
                  <c:v>11</c:v>
                </c:pt>
                <c:pt idx="5">
                  <c:v>13</c:v>
                </c:pt>
                <c:pt idx="6">
                  <c:v>13</c:v>
                </c:pt>
                <c:pt idx="7">
                  <c:v>13</c:v>
                </c:pt>
                <c:pt idx="8">
                  <c:v>13</c:v>
                </c:pt>
              </c:numCache>
            </c:numRef>
          </c:val>
          <c:extLst>
            <c:ext xmlns:c16="http://schemas.microsoft.com/office/drawing/2014/chart" uri="{C3380CC4-5D6E-409C-BE32-E72D297353CC}">
              <c16:uniqueId val="{00000000-2491-47DA-BD12-96F052103FA8}"/>
            </c:ext>
          </c:extLst>
        </c:ser>
        <c:ser>
          <c:idx val="1"/>
          <c:order val="1"/>
          <c:tx>
            <c:strRef>
              <c:f>Sheet1!$C$1</c:f>
              <c:strCache>
                <c:ptCount val="1"/>
                <c:pt idx="0">
                  <c:v>サブカテゴリ数</c:v>
                </c:pt>
              </c:strCache>
            </c:strRef>
          </c:tx>
          <c:spPr>
            <a:solidFill>
              <a:schemeClr val="accent6">
                <a:lumMod val="40000"/>
                <a:lumOff val="6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ja-JP"/>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Sheet1!$A$2:$A$10</c:f>
              <c:numCache>
                <c:formatCode>General</c:formatCode>
                <c:ptCount val="9"/>
                <c:pt idx="0">
                  <c:v>2012</c:v>
                </c:pt>
                <c:pt idx="1">
                  <c:v>2014</c:v>
                </c:pt>
                <c:pt idx="2">
                  <c:v>2015</c:v>
                </c:pt>
                <c:pt idx="3">
                  <c:v>2017</c:v>
                </c:pt>
                <c:pt idx="4">
                  <c:v>2018</c:v>
                </c:pt>
                <c:pt idx="5">
                  <c:v>2019</c:v>
                </c:pt>
                <c:pt idx="6">
                  <c:v>2020</c:v>
                </c:pt>
                <c:pt idx="7">
                  <c:v>2021</c:v>
                </c:pt>
                <c:pt idx="8">
                  <c:v>2022</c:v>
                </c:pt>
              </c:numCache>
            </c:numRef>
          </c:cat>
          <c:val>
            <c:numRef>
              <c:f>Sheet1!$C$2:$C$10</c:f>
              <c:numCache>
                <c:formatCode>General</c:formatCode>
                <c:ptCount val="9"/>
                <c:pt idx="0">
                  <c:v>43</c:v>
                </c:pt>
                <c:pt idx="1">
                  <c:v>51</c:v>
                </c:pt>
                <c:pt idx="2">
                  <c:v>67</c:v>
                </c:pt>
                <c:pt idx="3">
                  <c:v>67</c:v>
                </c:pt>
                <c:pt idx="4">
                  <c:v>72</c:v>
                </c:pt>
                <c:pt idx="5">
                  <c:v>81</c:v>
                </c:pt>
                <c:pt idx="6">
                  <c:v>87</c:v>
                </c:pt>
                <c:pt idx="7">
                  <c:v>87</c:v>
                </c:pt>
                <c:pt idx="8">
                  <c:v>80</c:v>
                </c:pt>
              </c:numCache>
            </c:numRef>
          </c:val>
          <c:extLst>
            <c:ext xmlns:c16="http://schemas.microsoft.com/office/drawing/2014/chart" uri="{C3380CC4-5D6E-409C-BE32-E72D297353CC}">
              <c16:uniqueId val="{00000001-2491-47DA-BD12-96F052103FA8}"/>
            </c:ext>
          </c:extLst>
        </c:ser>
        <c:dLbls>
          <c:dLblPos val="outEnd"/>
          <c:showLegendKey val="0"/>
          <c:showVal val="1"/>
          <c:showCatName val="0"/>
          <c:showSerName val="0"/>
          <c:showPercent val="0"/>
          <c:showBubbleSize val="0"/>
        </c:dLbls>
        <c:gapWidth val="219"/>
        <c:overlap val="-27"/>
        <c:axId val="66665263"/>
        <c:axId val="66659023"/>
      </c:barChart>
      <c:catAx>
        <c:axId val="6666526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ja-JP"/>
          </a:p>
        </c:txPr>
        <c:crossAx val="66659023"/>
        <c:crosses val="autoZero"/>
        <c:auto val="1"/>
        <c:lblAlgn val="ctr"/>
        <c:lblOffset val="100"/>
        <c:noMultiLvlLbl val="0"/>
      </c:catAx>
      <c:valAx>
        <c:axId val="66659023"/>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ja-JP"/>
          </a:p>
        </c:txPr>
        <c:crossAx val="66665263"/>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ja-JP"/>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ja-JP"/>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CEAC442-848F-49E7-9176-AC1310C705C0}"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endParaRPr kumimoji="1" lang="ja-JP" altLang="en-US"/>
        </a:p>
      </dgm:t>
    </dgm:pt>
    <dgm:pt modelId="{BD58ACBF-F3F2-42B4-9724-D14C5361D704}">
      <dgm:prSet/>
      <dgm:spPr/>
      <dgm:t>
        <a:bodyPr/>
        <a:lstStyle/>
        <a:p>
          <a:r>
            <a:rPr kumimoji="1" lang="ja-JP" altLang="en-US" dirty="0">
              <a:solidFill>
                <a:srgbClr val="C00000"/>
              </a:solidFill>
            </a:rPr>
            <a:t>仮想化・クラウド</a:t>
          </a:r>
          <a:r>
            <a:rPr kumimoji="1" lang="ja-JP" altLang="en-US" dirty="0"/>
            <a:t>の詳細化、一般的な</a:t>
          </a:r>
          <a:r>
            <a:rPr kumimoji="1" lang="en-US" altLang="ja-JP" dirty="0"/>
            <a:t>OSS</a:t>
          </a:r>
          <a:r>
            <a:rPr kumimoji="1" lang="ja-JP" altLang="en-US" dirty="0"/>
            <a:t>を多数追加</a:t>
          </a:r>
        </a:p>
      </dgm:t>
    </dgm:pt>
    <dgm:pt modelId="{2770D08B-C7CA-419C-96D3-BDA35D8A32F2}" type="parTrans" cxnId="{C41031EB-6345-4140-BF41-8841429FF643}">
      <dgm:prSet/>
      <dgm:spPr/>
      <dgm:t>
        <a:bodyPr/>
        <a:lstStyle/>
        <a:p>
          <a:endParaRPr kumimoji="1" lang="ja-JP" altLang="en-US"/>
        </a:p>
      </dgm:t>
    </dgm:pt>
    <dgm:pt modelId="{4F5A6BB1-A94C-4720-BC84-264CA6AD82AA}" type="sibTrans" cxnId="{C41031EB-6345-4140-BF41-8841429FF643}">
      <dgm:prSet/>
      <dgm:spPr/>
      <dgm:t>
        <a:bodyPr/>
        <a:lstStyle/>
        <a:p>
          <a:endParaRPr kumimoji="1" lang="ja-JP" altLang="en-US"/>
        </a:p>
      </dgm:t>
    </dgm:pt>
    <dgm:pt modelId="{C4256EE1-DD2F-43DF-84F7-111EB6E94252}">
      <dgm:prSet/>
      <dgm:spPr/>
      <dgm:t>
        <a:bodyPr/>
        <a:lstStyle/>
        <a:p>
          <a:r>
            <a:rPr kumimoji="1" lang="ja-JP" altLang="en-US" dirty="0">
              <a:solidFill>
                <a:srgbClr val="C00000"/>
              </a:solidFill>
            </a:rPr>
            <a:t>ビッグデータ</a:t>
          </a:r>
          <a:r>
            <a:rPr kumimoji="1" lang="ja-JP" altLang="en-US" dirty="0"/>
            <a:t>を新設、クラウドサービス、開発支援系の見直し</a:t>
          </a:r>
        </a:p>
      </dgm:t>
    </dgm:pt>
    <dgm:pt modelId="{F79C06E5-14CB-496B-9BFB-F67705AF31EE}" type="parTrans" cxnId="{D81004F4-5E9F-4D6F-9389-851ACDB46642}">
      <dgm:prSet/>
      <dgm:spPr/>
      <dgm:t>
        <a:bodyPr/>
        <a:lstStyle/>
        <a:p>
          <a:endParaRPr kumimoji="1" lang="ja-JP" altLang="en-US"/>
        </a:p>
      </dgm:t>
    </dgm:pt>
    <dgm:pt modelId="{7C13BF63-A293-4062-8D74-CC1F1E32C4F9}" type="sibTrans" cxnId="{D81004F4-5E9F-4D6F-9389-851ACDB46642}">
      <dgm:prSet/>
      <dgm:spPr/>
      <dgm:t>
        <a:bodyPr/>
        <a:lstStyle/>
        <a:p>
          <a:endParaRPr kumimoji="1" lang="ja-JP" altLang="en-US"/>
        </a:p>
      </dgm:t>
    </dgm:pt>
    <dgm:pt modelId="{C27D8105-E70E-4AE0-9E51-021AECA40AE8}">
      <dgm:prSet/>
      <dgm:spPr/>
      <dgm:t>
        <a:bodyPr/>
        <a:lstStyle/>
        <a:p>
          <a:r>
            <a:rPr kumimoji="1" lang="ja-JP" altLang="en-US" dirty="0"/>
            <a:t>ビッグデータに</a:t>
          </a:r>
          <a:r>
            <a:rPr kumimoji="1" lang="ja-JP" altLang="en-US" dirty="0">
              <a:solidFill>
                <a:srgbClr val="C00000"/>
              </a:solidFill>
            </a:rPr>
            <a:t>機械学習・ディープラーニング</a:t>
          </a:r>
          <a:r>
            <a:rPr kumimoji="1" lang="ja-JP" altLang="en-US" dirty="0"/>
            <a:t>のサブカテゴリを追加</a:t>
          </a:r>
        </a:p>
      </dgm:t>
    </dgm:pt>
    <dgm:pt modelId="{B56D4E1F-EB1A-4B2C-A004-D0A1143866B7}" type="parTrans" cxnId="{529A9327-FDA4-4DB3-897F-AA6AE26F1376}">
      <dgm:prSet/>
      <dgm:spPr/>
      <dgm:t>
        <a:bodyPr/>
        <a:lstStyle/>
        <a:p>
          <a:endParaRPr kumimoji="1" lang="ja-JP" altLang="en-US"/>
        </a:p>
      </dgm:t>
    </dgm:pt>
    <dgm:pt modelId="{44128871-06D9-4D0E-9E2A-2AC8628D332A}" type="sibTrans" cxnId="{529A9327-FDA4-4DB3-897F-AA6AE26F1376}">
      <dgm:prSet/>
      <dgm:spPr/>
      <dgm:t>
        <a:bodyPr/>
        <a:lstStyle/>
        <a:p>
          <a:endParaRPr kumimoji="1" lang="ja-JP" altLang="en-US"/>
        </a:p>
      </dgm:t>
    </dgm:pt>
    <dgm:pt modelId="{417430DC-00EA-41E2-913C-006D50EAFF09}">
      <dgm:prSet/>
      <dgm:spPr/>
      <dgm:t>
        <a:bodyPr/>
        <a:lstStyle/>
        <a:p>
          <a:r>
            <a:rPr kumimoji="1" lang="en-US" altLang="ja-JP" dirty="0">
              <a:solidFill>
                <a:srgbClr val="C00000"/>
              </a:solidFill>
            </a:rPr>
            <a:t>DevOps</a:t>
          </a:r>
          <a:r>
            <a:rPr kumimoji="1" lang="ja-JP" altLang="en-US" dirty="0">
              <a:solidFill>
                <a:srgbClr val="C00000"/>
              </a:solidFill>
            </a:rPr>
            <a:t>系</a:t>
          </a:r>
          <a:r>
            <a:rPr kumimoji="1" lang="ja-JP" altLang="en-US" dirty="0"/>
            <a:t>の大幅な見直し、</a:t>
          </a:r>
          <a:r>
            <a:rPr kumimoji="1" lang="en-US" altLang="ja-JP" dirty="0"/>
            <a:t>DB</a:t>
          </a:r>
          <a:r>
            <a:rPr kumimoji="1" lang="ja-JP" altLang="en-US" dirty="0"/>
            <a:t>領域を細分化</a:t>
          </a:r>
        </a:p>
      </dgm:t>
    </dgm:pt>
    <dgm:pt modelId="{556A9825-E71E-4E10-A8B5-22862D64C4DC}" type="parTrans" cxnId="{32D69F02-C789-4CBC-8FE5-9FA469D11CB6}">
      <dgm:prSet/>
      <dgm:spPr/>
      <dgm:t>
        <a:bodyPr/>
        <a:lstStyle/>
        <a:p>
          <a:endParaRPr kumimoji="1" lang="ja-JP" altLang="en-US"/>
        </a:p>
      </dgm:t>
    </dgm:pt>
    <dgm:pt modelId="{6D79E383-DDC2-416C-B207-952AF1691AD9}" type="sibTrans" cxnId="{32D69F02-C789-4CBC-8FE5-9FA469D11CB6}">
      <dgm:prSet/>
      <dgm:spPr/>
      <dgm:t>
        <a:bodyPr/>
        <a:lstStyle/>
        <a:p>
          <a:endParaRPr kumimoji="1" lang="ja-JP" altLang="en-US"/>
        </a:p>
      </dgm:t>
    </dgm:pt>
    <dgm:pt modelId="{F1359B94-720F-4DF7-BEBB-4E179C51037B}">
      <dgm:prSet/>
      <dgm:spPr/>
      <dgm:t>
        <a:bodyPr/>
        <a:lstStyle/>
        <a:p>
          <a:r>
            <a:rPr kumimoji="1" lang="en-US" altLang="ja-JP" dirty="0" err="1">
              <a:solidFill>
                <a:srgbClr val="C00000"/>
              </a:solidFill>
            </a:rPr>
            <a:t>IoT</a:t>
          </a:r>
          <a:r>
            <a:rPr kumimoji="1" lang="ja-JP" altLang="en-US" dirty="0" err="1">
              <a:solidFill>
                <a:srgbClr val="C00000"/>
              </a:solidFill>
            </a:rPr>
            <a:t>、</a:t>
          </a:r>
          <a:r>
            <a:rPr kumimoji="1" lang="ja-JP" altLang="en-US" dirty="0">
              <a:solidFill>
                <a:srgbClr val="C00000"/>
              </a:solidFill>
            </a:rPr>
            <a:t>ブロックチェーン</a:t>
          </a:r>
          <a:r>
            <a:rPr kumimoji="1" lang="ja-JP" altLang="en-US" dirty="0"/>
            <a:t>のカテゴリ追加、</a:t>
          </a:r>
          <a:r>
            <a:rPr kumimoji="1" lang="ja-JP" altLang="en-US" dirty="0">
              <a:solidFill>
                <a:srgbClr val="C00000"/>
              </a:solidFill>
            </a:rPr>
            <a:t>セキュリティ</a:t>
          </a:r>
          <a:r>
            <a:rPr kumimoji="1" lang="ja-JP" altLang="en-US" dirty="0"/>
            <a:t>の更新</a:t>
          </a:r>
        </a:p>
      </dgm:t>
    </dgm:pt>
    <dgm:pt modelId="{E8004D04-4F00-4F48-B64C-2B3A2FE093A3}" type="parTrans" cxnId="{EDCC4C5E-4806-4836-BE41-E772BED2BEDF}">
      <dgm:prSet/>
      <dgm:spPr/>
      <dgm:t>
        <a:bodyPr/>
        <a:lstStyle/>
        <a:p>
          <a:endParaRPr kumimoji="1" lang="ja-JP" altLang="en-US"/>
        </a:p>
      </dgm:t>
    </dgm:pt>
    <dgm:pt modelId="{310D9E9E-71D9-45B2-B38B-8BFD9AFFBA5A}" type="sibTrans" cxnId="{EDCC4C5E-4806-4836-BE41-E772BED2BEDF}">
      <dgm:prSet/>
      <dgm:spPr/>
      <dgm:t>
        <a:bodyPr/>
        <a:lstStyle/>
        <a:p>
          <a:endParaRPr kumimoji="1" lang="ja-JP" altLang="en-US"/>
        </a:p>
      </dgm:t>
    </dgm:pt>
    <dgm:pt modelId="{E60BC7C8-E03F-4743-AB89-20F84C771E91}">
      <dgm:prSet/>
      <dgm:spPr/>
      <dgm:t>
        <a:bodyPr/>
        <a:lstStyle/>
        <a:p>
          <a:r>
            <a:rPr kumimoji="1" lang="en-US" altLang="ja-JP" dirty="0">
              <a:solidFill>
                <a:srgbClr val="C00000"/>
              </a:solidFill>
            </a:rPr>
            <a:t>DevOps</a:t>
          </a:r>
          <a:r>
            <a:rPr kumimoji="1" lang="ja-JP" altLang="en-US" dirty="0"/>
            <a:t>のサブカテゴリ詳細化、</a:t>
          </a:r>
          <a:r>
            <a:rPr kumimoji="1" lang="ja-JP" altLang="en-US" dirty="0">
              <a:solidFill>
                <a:srgbClr val="C00000"/>
              </a:solidFill>
            </a:rPr>
            <a:t>仮想化</a:t>
          </a:r>
          <a:r>
            <a:rPr kumimoji="1" lang="ja-JP" altLang="en-US" dirty="0"/>
            <a:t>にオーケストレーションを新設</a:t>
          </a:r>
        </a:p>
      </dgm:t>
    </dgm:pt>
    <dgm:pt modelId="{6BC7E11A-C5F0-4491-96B2-C274366A6D34}" type="parTrans" cxnId="{EB75810F-6840-4B6B-96DF-2318F78D731E}">
      <dgm:prSet/>
      <dgm:spPr/>
      <dgm:t>
        <a:bodyPr/>
        <a:lstStyle/>
        <a:p>
          <a:endParaRPr kumimoji="1" lang="ja-JP" altLang="en-US"/>
        </a:p>
      </dgm:t>
    </dgm:pt>
    <dgm:pt modelId="{79FD3ACB-C6E9-4D7D-9526-7FA6478B6E6D}" type="sibTrans" cxnId="{EB75810F-6840-4B6B-96DF-2318F78D731E}">
      <dgm:prSet/>
      <dgm:spPr/>
      <dgm:t>
        <a:bodyPr/>
        <a:lstStyle/>
        <a:p>
          <a:endParaRPr kumimoji="1" lang="ja-JP" altLang="en-US"/>
        </a:p>
      </dgm:t>
    </dgm:pt>
    <dgm:pt modelId="{C0870D3B-8110-4FA7-9766-34992843DF13}">
      <dgm:prSet/>
      <dgm:spPr/>
      <dgm:t>
        <a:bodyPr/>
        <a:lstStyle/>
        <a:p>
          <a:pPr algn="ctr"/>
          <a:r>
            <a:rPr kumimoji="1" lang="ja-JP" altLang="en-US" dirty="0">
              <a:solidFill>
                <a:srgbClr val="C00000"/>
              </a:solidFill>
            </a:rPr>
            <a:t>セキュリティ</a:t>
          </a:r>
          <a:r>
            <a:rPr kumimoji="1" lang="ja-JP" altLang="en-US" dirty="0"/>
            <a:t>領域サブカテゴリを大幅見直し、デスクトップ・クラウド領域のサブカテゴリ見直し</a:t>
          </a:r>
        </a:p>
      </dgm:t>
    </dgm:pt>
    <dgm:pt modelId="{D5D879BB-BA76-43A8-83D1-880273FD7CDF}" type="parTrans" cxnId="{C6961AA8-F95B-4F0F-811E-697ABAC2DBC1}">
      <dgm:prSet/>
      <dgm:spPr/>
      <dgm:t>
        <a:bodyPr/>
        <a:lstStyle/>
        <a:p>
          <a:endParaRPr kumimoji="1" lang="ja-JP" altLang="en-US"/>
        </a:p>
      </dgm:t>
    </dgm:pt>
    <dgm:pt modelId="{3272D390-AE2B-405C-8BED-0E34880FDA7B}" type="sibTrans" cxnId="{C6961AA8-F95B-4F0F-811E-697ABAC2DBC1}">
      <dgm:prSet/>
      <dgm:spPr/>
      <dgm:t>
        <a:bodyPr/>
        <a:lstStyle/>
        <a:p>
          <a:endParaRPr kumimoji="1" lang="ja-JP" altLang="en-US"/>
        </a:p>
      </dgm:t>
    </dgm:pt>
    <dgm:pt modelId="{D6FA5AD2-9BC0-490F-90A3-9A7308818017}">
      <dgm:prSet/>
      <dgm:spPr/>
      <dgm:t>
        <a:bodyPr/>
        <a:lstStyle/>
        <a:p>
          <a:r>
            <a:rPr kumimoji="1" lang="ja-JP" altLang="en-US" dirty="0">
              <a:solidFill>
                <a:srgbClr val="C00000"/>
              </a:solidFill>
            </a:rPr>
            <a:t>データベース・</a:t>
          </a:r>
          <a:r>
            <a:rPr kumimoji="1" lang="en-US" altLang="ja-JP" dirty="0">
              <a:solidFill>
                <a:srgbClr val="C00000"/>
              </a:solidFill>
            </a:rPr>
            <a:t>AI</a:t>
          </a:r>
          <a:r>
            <a:rPr kumimoji="1" lang="ja-JP" altLang="en-US" dirty="0"/>
            <a:t>領域の見直し、</a:t>
          </a:r>
          <a:r>
            <a:rPr kumimoji="1" lang="ja-JP" altLang="en-US" dirty="0">
              <a:solidFill>
                <a:srgbClr val="C00000"/>
              </a:solidFill>
            </a:rPr>
            <a:t>仮想化</a:t>
          </a:r>
          <a:r>
            <a:rPr kumimoji="1" lang="ja-JP" altLang="en-US" dirty="0"/>
            <a:t>カテゴリの細分化サービスメッシュを新設</a:t>
          </a:r>
        </a:p>
      </dgm:t>
    </dgm:pt>
    <dgm:pt modelId="{096A0A31-D99C-490F-B4E6-618CE092D942}" type="sibTrans" cxnId="{0FAEDA7F-66C2-41D7-98C5-817FDE8D77AA}">
      <dgm:prSet/>
      <dgm:spPr/>
      <dgm:t>
        <a:bodyPr/>
        <a:lstStyle/>
        <a:p>
          <a:endParaRPr kumimoji="1" lang="ja-JP" altLang="en-US"/>
        </a:p>
      </dgm:t>
    </dgm:pt>
    <dgm:pt modelId="{19392681-D253-4DE0-A53A-F01CC00C2301}" type="parTrans" cxnId="{0FAEDA7F-66C2-41D7-98C5-817FDE8D77AA}">
      <dgm:prSet/>
      <dgm:spPr/>
      <dgm:t>
        <a:bodyPr/>
        <a:lstStyle/>
        <a:p>
          <a:endParaRPr kumimoji="1" lang="ja-JP" altLang="en-US"/>
        </a:p>
      </dgm:t>
    </dgm:pt>
    <dgm:pt modelId="{909F2758-5573-498A-BBBF-4968ADD6EBFE}">
      <dgm:prSet custT="1"/>
      <dgm:spPr>
        <a:solidFill>
          <a:srgbClr val="C00000"/>
        </a:solidFill>
      </dgm:spPr>
      <dgm:t>
        <a:bodyPr/>
        <a:lstStyle/>
        <a:p>
          <a:pPr rtl="0"/>
          <a:r>
            <a:rPr kumimoji="1" lang="en-US" sz="1400" dirty="0"/>
            <a:t>2012</a:t>
          </a:r>
          <a:endParaRPr lang="ja-JP" sz="1400" dirty="0"/>
        </a:p>
      </dgm:t>
    </dgm:pt>
    <dgm:pt modelId="{B2AAD218-09D9-48B1-AAAF-D1121407FB8F}" type="sibTrans" cxnId="{7B173C6D-1D5F-4615-944E-1D114966818E}">
      <dgm:prSet/>
      <dgm:spPr/>
      <dgm:t>
        <a:bodyPr/>
        <a:lstStyle/>
        <a:p>
          <a:endParaRPr kumimoji="1" lang="ja-JP" altLang="en-US"/>
        </a:p>
      </dgm:t>
    </dgm:pt>
    <dgm:pt modelId="{98897F04-C9A0-4A13-A7F7-FCA01A06DD44}" type="parTrans" cxnId="{7B173C6D-1D5F-4615-944E-1D114966818E}">
      <dgm:prSet/>
      <dgm:spPr/>
      <dgm:t>
        <a:bodyPr/>
        <a:lstStyle/>
        <a:p>
          <a:endParaRPr kumimoji="1" lang="ja-JP" altLang="en-US"/>
        </a:p>
      </dgm:t>
    </dgm:pt>
    <dgm:pt modelId="{DE9D665A-D177-4F57-B087-2D44CD536042}">
      <dgm:prSet custT="1"/>
      <dgm:spPr>
        <a:solidFill>
          <a:srgbClr val="FF0000"/>
        </a:solidFill>
      </dgm:spPr>
      <dgm:t>
        <a:bodyPr/>
        <a:lstStyle/>
        <a:p>
          <a:pPr rtl="0"/>
          <a:r>
            <a:rPr kumimoji="1" lang="en-US" sz="1400"/>
            <a:t>2014</a:t>
          </a:r>
          <a:endParaRPr lang="ja-JP" sz="1400"/>
        </a:p>
      </dgm:t>
    </dgm:pt>
    <dgm:pt modelId="{4D333884-EBF6-4CCA-BB6D-3AB5503494E9}" type="sibTrans" cxnId="{94520222-236C-42A1-A989-076A4E7F2CAE}">
      <dgm:prSet/>
      <dgm:spPr/>
      <dgm:t>
        <a:bodyPr/>
        <a:lstStyle/>
        <a:p>
          <a:endParaRPr kumimoji="1" lang="ja-JP" altLang="en-US"/>
        </a:p>
      </dgm:t>
    </dgm:pt>
    <dgm:pt modelId="{A5FA073B-BC38-4190-AD11-A59A49744608}" type="parTrans" cxnId="{94520222-236C-42A1-A989-076A4E7F2CAE}">
      <dgm:prSet/>
      <dgm:spPr/>
      <dgm:t>
        <a:bodyPr/>
        <a:lstStyle/>
        <a:p>
          <a:endParaRPr kumimoji="1" lang="ja-JP" altLang="en-US"/>
        </a:p>
      </dgm:t>
    </dgm:pt>
    <dgm:pt modelId="{A83411E2-C8DE-4481-B65A-ECA501F73DDD}">
      <dgm:prSet custT="1"/>
      <dgm:spPr>
        <a:solidFill>
          <a:srgbClr val="FFC000"/>
        </a:solidFill>
      </dgm:spPr>
      <dgm:t>
        <a:bodyPr/>
        <a:lstStyle/>
        <a:p>
          <a:pPr rtl="0"/>
          <a:r>
            <a:rPr kumimoji="1" lang="en-US" sz="1400"/>
            <a:t>2015</a:t>
          </a:r>
          <a:endParaRPr lang="ja-JP" sz="1400"/>
        </a:p>
      </dgm:t>
    </dgm:pt>
    <dgm:pt modelId="{B26B979A-B884-4F9C-A44B-8556A47CC96E}" type="sibTrans" cxnId="{61AB5AB9-DB52-4C95-B4DB-680DE00EF33A}">
      <dgm:prSet/>
      <dgm:spPr/>
      <dgm:t>
        <a:bodyPr/>
        <a:lstStyle/>
        <a:p>
          <a:endParaRPr kumimoji="1" lang="ja-JP" altLang="en-US"/>
        </a:p>
      </dgm:t>
    </dgm:pt>
    <dgm:pt modelId="{70DFC0F4-AD85-4E89-B4A4-6C15BA5DF7A0}" type="parTrans" cxnId="{61AB5AB9-DB52-4C95-B4DB-680DE00EF33A}">
      <dgm:prSet/>
      <dgm:spPr/>
      <dgm:t>
        <a:bodyPr/>
        <a:lstStyle/>
        <a:p>
          <a:endParaRPr kumimoji="1" lang="ja-JP" altLang="en-US"/>
        </a:p>
      </dgm:t>
    </dgm:pt>
    <dgm:pt modelId="{5BC35FC4-6849-439B-8A31-63D3C69B8714}">
      <dgm:prSet custT="1"/>
      <dgm:spPr>
        <a:solidFill>
          <a:srgbClr val="FFFF00"/>
        </a:solidFill>
      </dgm:spPr>
      <dgm:t>
        <a:bodyPr/>
        <a:lstStyle/>
        <a:p>
          <a:pPr rtl="0"/>
          <a:r>
            <a:rPr kumimoji="1" lang="en-US" sz="1400" dirty="0">
              <a:solidFill>
                <a:schemeClr val="tx1"/>
              </a:solidFill>
            </a:rPr>
            <a:t>2017</a:t>
          </a:r>
          <a:endParaRPr lang="ja-JP" sz="1400" dirty="0">
            <a:solidFill>
              <a:schemeClr val="tx1"/>
            </a:solidFill>
          </a:endParaRPr>
        </a:p>
      </dgm:t>
    </dgm:pt>
    <dgm:pt modelId="{1A43BD57-3E28-4271-B35C-CA15DAAA0EA8}" type="sibTrans" cxnId="{D01BD09A-C516-4028-A96A-3845D2E6A6D2}">
      <dgm:prSet/>
      <dgm:spPr/>
      <dgm:t>
        <a:bodyPr/>
        <a:lstStyle/>
        <a:p>
          <a:endParaRPr kumimoji="1" lang="ja-JP" altLang="en-US"/>
        </a:p>
      </dgm:t>
    </dgm:pt>
    <dgm:pt modelId="{A375C172-3F06-4F48-9500-509AAE5623CA}" type="parTrans" cxnId="{D01BD09A-C516-4028-A96A-3845D2E6A6D2}">
      <dgm:prSet/>
      <dgm:spPr/>
      <dgm:t>
        <a:bodyPr/>
        <a:lstStyle/>
        <a:p>
          <a:endParaRPr kumimoji="1" lang="ja-JP" altLang="en-US"/>
        </a:p>
      </dgm:t>
    </dgm:pt>
    <dgm:pt modelId="{9531F971-4599-4EAF-A75C-316A029CCF2A}">
      <dgm:prSet custT="1"/>
      <dgm:spPr>
        <a:solidFill>
          <a:srgbClr val="92D050"/>
        </a:solidFill>
      </dgm:spPr>
      <dgm:t>
        <a:bodyPr/>
        <a:lstStyle/>
        <a:p>
          <a:pPr rtl="0"/>
          <a:r>
            <a:rPr kumimoji="1" lang="en-US" sz="1400"/>
            <a:t>2018</a:t>
          </a:r>
          <a:endParaRPr lang="ja-JP" sz="1400"/>
        </a:p>
      </dgm:t>
    </dgm:pt>
    <dgm:pt modelId="{048B12B1-531C-4249-B917-8F26E47A4E9F}" type="sibTrans" cxnId="{FC4B901C-DCD1-43A8-89A1-AFB5ABDDF2C5}">
      <dgm:prSet/>
      <dgm:spPr/>
      <dgm:t>
        <a:bodyPr/>
        <a:lstStyle/>
        <a:p>
          <a:endParaRPr kumimoji="1" lang="ja-JP" altLang="en-US"/>
        </a:p>
      </dgm:t>
    </dgm:pt>
    <dgm:pt modelId="{5269413F-3D6C-4ACB-A3E4-BFCEE5E17C30}" type="parTrans" cxnId="{FC4B901C-DCD1-43A8-89A1-AFB5ABDDF2C5}">
      <dgm:prSet/>
      <dgm:spPr/>
      <dgm:t>
        <a:bodyPr/>
        <a:lstStyle/>
        <a:p>
          <a:endParaRPr kumimoji="1" lang="ja-JP" altLang="en-US"/>
        </a:p>
      </dgm:t>
    </dgm:pt>
    <dgm:pt modelId="{89123C8C-F906-45BC-BD58-1C37080A308B}">
      <dgm:prSet custT="1"/>
      <dgm:spPr>
        <a:solidFill>
          <a:srgbClr val="00B050"/>
        </a:solidFill>
      </dgm:spPr>
      <dgm:t>
        <a:bodyPr/>
        <a:lstStyle/>
        <a:p>
          <a:pPr rtl="0"/>
          <a:r>
            <a:rPr kumimoji="1" lang="en-US" sz="1400" dirty="0"/>
            <a:t>2019</a:t>
          </a:r>
          <a:endParaRPr lang="ja-JP" sz="1400" dirty="0"/>
        </a:p>
      </dgm:t>
    </dgm:pt>
    <dgm:pt modelId="{DBFB7293-10B8-4819-915F-292997A8D38E}" type="sibTrans" cxnId="{5DB5F878-1897-430D-82AE-9E0591F89EFC}">
      <dgm:prSet/>
      <dgm:spPr/>
      <dgm:t>
        <a:bodyPr/>
        <a:lstStyle/>
        <a:p>
          <a:endParaRPr kumimoji="1" lang="ja-JP" altLang="en-US"/>
        </a:p>
      </dgm:t>
    </dgm:pt>
    <dgm:pt modelId="{CE36C2A5-0555-472A-A779-CEB345A9234E}" type="parTrans" cxnId="{5DB5F878-1897-430D-82AE-9E0591F89EFC}">
      <dgm:prSet/>
      <dgm:spPr/>
      <dgm:t>
        <a:bodyPr/>
        <a:lstStyle/>
        <a:p>
          <a:endParaRPr kumimoji="1" lang="ja-JP" altLang="en-US"/>
        </a:p>
      </dgm:t>
    </dgm:pt>
    <dgm:pt modelId="{AC3FC6D8-522E-4B50-B844-AEB875891D6E}">
      <dgm:prSet custT="1"/>
      <dgm:spPr>
        <a:solidFill>
          <a:srgbClr val="00B0F0"/>
        </a:solidFill>
      </dgm:spPr>
      <dgm:t>
        <a:bodyPr/>
        <a:lstStyle/>
        <a:p>
          <a:pPr rtl="0"/>
          <a:r>
            <a:rPr kumimoji="1" lang="en-US" sz="1400"/>
            <a:t>2020</a:t>
          </a:r>
          <a:endParaRPr lang="ja-JP" sz="1400"/>
        </a:p>
      </dgm:t>
    </dgm:pt>
    <dgm:pt modelId="{4505B9E4-135D-4BC8-B959-7E0225FC3C95}" type="sibTrans" cxnId="{45F6D856-4D24-4DE2-9A22-59AA008053EA}">
      <dgm:prSet/>
      <dgm:spPr/>
      <dgm:t>
        <a:bodyPr/>
        <a:lstStyle/>
        <a:p>
          <a:endParaRPr kumimoji="1" lang="ja-JP" altLang="en-US"/>
        </a:p>
      </dgm:t>
    </dgm:pt>
    <dgm:pt modelId="{2EC57F28-D0C3-4A3B-8DDA-4E1702D8E3AB}" type="parTrans" cxnId="{45F6D856-4D24-4DE2-9A22-59AA008053EA}">
      <dgm:prSet/>
      <dgm:spPr/>
      <dgm:t>
        <a:bodyPr/>
        <a:lstStyle/>
        <a:p>
          <a:endParaRPr kumimoji="1" lang="ja-JP" altLang="en-US"/>
        </a:p>
      </dgm:t>
    </dgm:pt>
    <dgm:pt modelId="{27549217-1455-4432-9B62-88E738324747}">
      <dgm:prSet custT="1"/>
      <dgm:spPr>
        <a:solidFill>
          <a:srgbClr val="0070C0"/>
        </a:solidFill>
      </dgm:spPr>
      <dgm:t>
        <a:bodyPr/>
        <a:lstStyle/>
        <a:p>
          <a:pPr rtl="0"/>
          <a:r>
            <a:rPr kumimoji="1" lang="en-US" sz="1400"/>
            <a:t>2021</a:t>
          </a:r>
          <a:endParaRPr lang="ja-JP" sz="1400"/>
        </a:p>
      </dgm:t>
    </dgm:pt>
    <dgm:pt modelId="{E8CDA58B-C94E-40D3-8FB7-98C43E71E6A0}" type="sibTrans" cxnId="{3984E177-C24C-422C-8CD7-E4A4EED8ED9F}">
      <dgm:prSet/>
      <dgm:spPr/>
      <dgm:t>
        <a:bodyPr/>
        <a:lstStyle/>
        <a:p>
          <a:endParaRPr kumimoji="1" lang="ja-JP" altLang="en-US"/>
        </a:p>
      </dgm:t>
    </dgm:pt>
    <dgm:pt modelId="{FBB3AA9E-50E9-44F4-8678-247F77602FA9}" type="parTrans" cxnId="{3984E177-C24C-422C-8CD7-E4A4EED8ED9F}">
      <dgm:prSet/>
      <dgm:spPr/>
      <dgm:t>
        <a:bodyPr/>
        <a:lstStyle/>
        <a:p>
          <a:endParaRPr kumimoji="1" lang="ja-JP" altLang="en-US"/>
        </a:p>
      </dgm:t>
    </dgm:pt>
    <dgm:pt modelId="{5B92D9BC-2A53-425C-9F55-5317B9DC15AD}">
      <dgm:prSet/>
      <dgm:spPr>
        <a:solidFill>
          <a:srgbClr val="7030A0"/>
        </a:solidFill>
      </dgm:spPr>
      <dgm:t>
        <a:bodyPr/>
        <a:lstStyle/>
        <a:p>
          <a:pPr rtl="0"/>
          <a:r>
            <a:rPr kumimoji="1" lang="en-US" dirty="0"/>
            <a:t>2022</a:t>
          </a:r>
          <a:endParaRPr lang="ja-JP" dirty="0"/>
        </a:p>
      </dgm:t>
    </dgm:pt>
    <dgm:pt modelId="{F1F64253-E559-4516-84B9-EEEC7E0A1E6A}" type="parTrans" cxnId="{905BB06E-001D-4AD6-ABD0-DBDFECB9F6E2}">
      <dgm:prSet/>
      <dgm:spPr/>
      <dgm:t>
        <a:bodyPr/>
        <a:lstStyle/>
        <a:p>
          <a:endParaRPr kumimoji="1" lang="ja-JP" altLang="en-US"/>
        </a:p>
      </dgm:t>
    </dgm:pt>
    <dgm:pt modelId="{629B599A-AA7B-4338-8455-A851348922BF}" type="sibTrans" cxnId="{905BB06E-001D-4AD6-ABD0-DBDFECB9F6E2}">
      <dgm:prSet/>
      <dgm:spPr/>
      <dgm:t>
        <a:bodyPr/>
        <a:lstStyle/>
        <a:p>
          <a:endParaRPr kumimoji="1" lang="ja-JP" altLang="en-US"/>
        </a:p>
      </dgm:t>
    </dgm:pt>
    <dgm:pt modelId="{8E796574-E946-484B-8B34-806B1A280712}" type="pres">
      <dgm:prSet presAssocID="{ECEAC442-848F-49E7-9176-AC1310C705C0}" presName="linearFlow" presStyleCnt="0">
        <dgm:presLayoutVars>
          <dgm:dir/>
          <dgm:animLvl val="lvl"/>
          <dgm:resizeHandles val="exact"/>
        </dgm:presLayoutVars>
      </dgm:prSet>
      <dgm:spPr/>
    </dgm:pt>
    <dgm:pt modelId="{89E90731-F624-4520-860A-366471CDD881}" type="pres">
      <dgm:prSet presAssocID="{909F2758-5573-498A-BBBF-4968ADD6EBFE}" presName="composite" presStyleCnt="0"/>
      <dgm:spPr/>
    </dgm:pt>
    <dgm:pt modelId="{E6640CCB-2922-47D3-9F4A-0313104185A0}" type="pres">
      <dgm:prSet presAssocID="{909F2758-5573-498A-BBBF-4968ADD6EBFE}" presName="parentText" presStyleLbl="alignNode1" presStyleIdx="0" presStyleCnt="9">
        <dgm:presLayoutVars>
          <dgm:chMax val="1"/>
          <dgm:bulletEnabled val="1"/>
        </dgm:presLayoutVars>
      </dgm:prSet>
      <dgm:spPr/>
    </dgm:pt>
    <dgm:pt modelId="{FE725DF1-2FD0-427B-9B4C-253FB608E663}" type="pres">
      <dgm:prSet presAssocID="{909F2758-5573-498A-BBBF-4968ADD6EBFE}" presName="descendantText" presStyleLbl="alignAcc1" presStyleIdx="0" presStyleCnt="9" custLinFactNeighborX="97">
        <dgm:presLayoutVars>
          <dgm:bulletEnabled val="1"/>
        </dgm:presLayoutVars>
      </dgm:prSet>
      <dgm:spPr/>
    </dgm:pt>
    <dgm:pt modelId="{BC853191-812D-4EC3-B2D1-E08C76125E3D}" type="pres">
      <dgm:prSet presAssocID="{B2AAD218-09D9-48B1-AAAF-D1121407FB8F}" presName="sp" presStyleCnt="0"/>
      <dgm:spPr/>
    </dgm:pt>
    <dgm:pt modelId="{F6325495-443F-47F7-BBA5-83AD5C3AD7D2}" type="pres">
      <dgm:prSet presAssocID="{DE9D665A-D177-4F57-B087-2D44CD536042}" presName="composite" presStyleCnt="0"/>
      <dgm:spPr/>
    </dgm:pt>
    <dgm:pt modelId="{2F6B3892-0DD6-45E5-8B3D-4054C32118D3}" type="pres">
      <dgm:prSet presAssocID="{DE9D665A-D177-4F57-B087-2D44CD536042}" presName="parentText" presStyleLbl="alignNode1" presStyleIdx="1" presStyleCnt="9">
        <dgm:presLayoutVars>
          <dgm:chMax val="1"/>
          <dgm:bulletEnabled val="1"/>
        </dgm:presLayoutVars>
      </dgm:prSet>
      <dgm:spPr/>
    </dgm:pt>
    <dgm:pt modelId="{19521140-C2D8-4C55-B72F-E44206039CEA}" type="pres">
      <dgm:prSet presAssocID="{DE9D665A-D177-4F57-B087-2D44CD536042}" presName="descendantText" presStyleLbl="alignAcc1" presStyleIdx="1" presStyleCnt="9">
        <dgm:presLayoutVars>
          <dgm:bulletEnabled val="1"/>
        </dgm:presLayoutVars>
      </dgm:prSet>
      <dgm:spPr/>
    </dgm:pt>
    <dgm:pt modelId="{C88EBE25-BF2E-4541-BCC3-4550DFA21EC4}" type="pres">
      <dgm:prSet presAssocID="{4D333884-EBF6-4CCA-BB6D-3AB5503494E9}" presName="sp" presStyleCnt="0"/>
      <dgm:spPr/>
    </dgm:pt>
    <dgm:pt modelId="{0390DE15-455A-43F4-90E8-51FD9F8634F8}" type="pres">
      <dgm:prSet presAssocID="{A83411E2-C8DE-4481-B65A-ECA501F73DDD}" presName="composite" presStyleCnt="0"/>
      <dgm:spPr/>
    </dgm:pt>
    <dgm:pt modelId="{6D896AFC-5A97-4416-8B35-46B1E79BAF36}" type="pres">
      <dgm:prSet presAssocID="{A83411E2-C8DE-4481-B65A-ECA501F73DDD}" presName="parentText" presStyleLbl="alignNode1" presStyleIdx="2" presStyleCnt="9">
        <dgm:presLayoutVars>
          <dgm:chMax val="1"/>
          <dgm:bulletEnabled val="1"/>
        </dgm:presLayoutVars>
      </dgm:prSet>
      <dgm:spPr/>
    </dgm:pt>
    <dgm:pt modelId="{2F2B9019-29B2-4843-AA28-5C0265B55FB6}" type="pres">
      <dgm:prSet presAssocID="{A83411E2-C8DE-4481-B65A-ECA501F73DDD}" presName="descendantText" presStyleLbl="alignAcc1" presStyleIdx="2" presStyleCnt="9">
        <dgm:presLayoutVars>
          <dgm:bulletEnabled val="1"/>
        </dgm:presLayoutVars>
      </dgm:prSet>
      <dgm:spPr/>
    </dgm:pt>
    <dgm:pt modelId="{7EEF1841-1D5D-4C8F-A790-51D33AD3BB81}" type="pres">
      <dgm:prSet presAssocID="{B26B979A-B884-4F9C-A44B-8556A47CC96E}" presName="sp" presStyleCnt="0"/>
      <dgm:spPr/>
    </dgm:pt>
    <dgm:pt modelId="{D5EDDF89-65E8-46B1-96AE-1867EFD02D55}" type="pres">
      <dgm:prSet presAssocID="{5BC35FC4-6849-439B-8A31-63D3C69B8714}" presName="composite" presStyleCnt="0"/>
      <dgm:spPr/>
    </dgm:pt>
    <dgm:pt modelId="{12C61676-314E-4304-B285-B616982D0002}" type="pres">
      <dgm:prSet presAssocID="{5BC35FC4-6849-439B-8A31-63D3C69B8714}" presName="parentText" presStyleLbl="alignNode1" presStyleIdx="3" presStyleCnt="9">
        <dgm:presLayoutVars>
          <dgm:chMax val="1"/>
          <dgm:bulletEnabled val="1"/>
        </dgm:presLayoutVars>
      </dgm:prSet>
      <dgm:spPr/>
    </dgm:pt>
    <dgm:pt modelId="{17630D08-72D2-4D55-A831-93B0ABBA79B7}" type="pres">
      <dgm:prSet presAssocID="{5BC35FC4-6849-439B-8A31-63D3C69B8714}" presName="descendantText" presStyleLbl="alignAcc1" presStyleIdx="3" presStyleCnt="9">
        <dgm:presLayoutVars>
          <dgm:bulletEnabled val="1"/>
        </dgm:presLayoutVars>
      </dgm:prSet>
      <dgm:spPr/>
    </dgm:pt>
    <dgm:pt modelId="{23213CE1-A37F-4097-9A6E-D5D31AA40A80}" type="pres">
      <dgm:prSet presAssocID="{1A43BD57-3E28-4271-B35C-CA15DAAA0EA8}" presName="sp" presStyleCnt="0"/>
      <dgm:spPr/>
    </dgm:pt>
    <dgm:pt modelId="{6C842D4F-3D2B-49FC-98B1-AFA8B8AA1063}" type="pres">
      <dgm:prSet presAssocID="{9531F971-4599-4EAF-A75C-316A029CCF2A}" presName="composite" presStyleCnt="0"/>
      <dgm:spPr/>
    </dgm:pt>
    <dgm:pt modelId="{ECFFFFA5-2E6A-4B99-BCCB-5B1C926E7EFA}" type="pres">
      <dgm:prSet presAssocID="{9531F971-4599-4EAF-A75C-316A029CCF2A}" presName="parentText" presStyleLbl="alignNode1" presStyleIdx="4" presStyleCnt="9">
        <dgm:presLayoutVars>
          <dgm:chMax val="1"/>
          <dgm:bulletEnabled val="1"/>
        </dgm:presLayoutVars>
      </dgm:prSet>
      <dgm:spPr/>
    </dgm:pt>
    <dgm:pt modelId="{8812DB71-E8B2-4140-9AF1-75D3C214068C}" type="pres">
      <dgm:prSet presAssocID="{9531F971-4599-4EAF-A75C-316A029CCF2A}" presName="descendantText" presStyleLbl="alignAcc1" presStyleIdx="4" presStyleCnt="9">
        <dgm:presLayoutVars>
          <dgm:bulletEnabled val="1"/>
        </dgm:presLayoutVars>
      </dgm:prSet>
      <dgm:spPr/>
    </dgm:pt>
    <dgm:pt modelId="{A1A846E5-CE5C-4D5C-A0D5-8AC5707B304C}" type="pres">
      <dgm:prSet presAssocID="{048B12B1-531C-4249-B917-8F26E47A4E9F}" presName="sp" presStyleCnt="0"/>
      <dgm:spPr/>
    </dgm:pt>
    <dgm:pt modelId="{297C48BC-27B6-467F-8C33-DE909202C098}" type="pres">
      <dgm:prSet presAssocID="{89123C8C-F906-45BC-BD58-1C37080A308B}" presName="composite" presStyleCnt="0"/>
      <dgm:spPr/>
    </dgm:pt>
    <dgm:pt modelId="{EDA1F258-52F5-4597-AD9C-26E761E5A39B}" type="pres">
      <dgm:prSet presAssocID="{89123C8C-F906-45BC-BD58-1C37080A308B}" presName="parentText" presStyleLbl="alignNode1" presStyleIdx="5" presStyleCnt="9">
        <dgm:presLayoutVars>
          <dgm:chMax val="1"/>
          <dgm:bulletEnabled val="1"/>
        </dgm:presLayoutVars>
      </dgm:prSet>
      <dgm:spPr/>
    </dgm:pt>
    <dgm:pt modelId="{C637E341-FC16-4FE5-A7A7-7D9785C35E1D}" type="pres">
      <dgm:prSet presAssocID="{89123C8C-F906-45BC-BD58-1C37080A308B}" presName="descendantText" presStyleLbl="alignAcc1" presStyleIdx="5" presStyleCnt="9">
        <dgm:presLayoutVars>
          <dgm:bulletEnabled val="1"/>
        </dgm:presLayoutVars>
      </dgm:prSet>
      <dgm:spPr/>
    </dgm:pt>
    <dgm:pt modelId="{6480A4EB-7D9A-418B-A539-6111A7B4D2B4}" type="pres">
      <dgm:prSet presAssocID="{DBFB7293-10B8-4819-915F-292997A8D38E}" presName="sp" presStyleCnt="0"/>
      <dgm:spPr/>
    </dgm:pt>
    <dgm:pt modelId="{36182AEB-0D15-4647-9CCB-206948305CAE}" type="pres">
      <dgm:prSet presAssocID="{AC3FC6D8-522E-4B50-B844-AEB875891D6E}" presName="composite" presStyleCnt="0"/>
      <dgm:spPr/>
    </dgm:pt>
    <dgm:pt modelId="{7C889B0D-62D5-4DC2-8396-9184EE90F7E6}" type="pres">
      <dgm:prSet presAssocID="{AC3FC6D8-522E-4B50-B844-AEB875891D6E}" presName="parentText" presStyleLbl="alignNode1" presStyleIdx="6" presStyleCnt="9">
        <dgm:presLayoutVars>
          <dgm:chMax val="1"/>
          <dgm:bulletEnabled val="1"/>
        </dgm:presLayoutVars>
      </dgm:prSet>
      <dgm:spPr/>
    </dgm:pt>
    <dgm:pt modelId="{746640C4-BBBE-4A11-B249-7EA91A07E679}" type="pres">
      <dgm:prSet presAssocID="{AC3FC6D8-522E-4B50-B844-AEB875891D6E}" presName="descendantText" presStyleLbl="alignAcc1" presStyleIdx="6" presStyleCnt="9">
        <dgm:presLayoutVars>
          <dgm:bulletEnabled val="1"/>
        </dgm:presLayoutVars>
      </dgm:prSet>
      <dgm:spPr/>
    </dgm:pt>
    <dgm:pt modelId="{371ED1B5-8317-4EBB-BECF-17024A6405D7}" type="pres">
      <dgm:prSet presAssocID="{4505B9E4-135D-4BC8-B959-7E0225FC3C95}" presName="sp" presStyleCnt="0"/>
      <dgm:spPr/>
    </dgm:pt>
    <dgm:pt modelId="{F3E5AABD-356D-40E3-A81A-C9FBD617958F}" type="pres">
      <dgm:prSet presAssocID="{27549217-1455-4432-9B62-88E738324747}" presName="composite" presStyleCnt="0"/>
      <dgm:spPr/>
    </dgm:pt>
    <dgm:pt modelId="{3741C220-F3E9-4F96-8E49-2A6800B46F4B}" type="pres">
      <dgm:prSet presAssocID="{27549217-1455-4432-9B62-88E738324747}" presName="parentText" presStyleLbl="alignNode1" presStyleIdx="7" presStyleCnt="9">
        <dgm:presLayoutVars>
          <dgm:chMax val="1"/>
          <dgm:bulletEnabled val="1"/>
        </dgm:presLayoutVars>
      </dgm:prSet>
      <dgm:spPr/>
    </dgm:pt>
    <dgm:pt modelId="{907B6F0A-277C-496C-978F-F3D2625B33AB}" type="pres">
      <dgm:prSet presAssocID="{27549217-1455-4432-9B62-88E738324747}" presName="descendantText" presStyleLbl="alignAcc1" presStyleIdx="7" presStyleCnt="9">
        <dgm:presLayoutVars>
          <dgm:bulletEnabled val="1"/>
        </dgm:presLayoutVars>
      </dgm:prSet>
      <dgm:spPr/>
    </dgm:pt>
    <dgm:pt modelId="{C9DD252A-CDFD-4C73-AC80-3B40E29048D9}" type="pres">
      <dgm:prSet presAssocID="{E8CDA58B-C94E-40D3-8FB7-98C43E71E6A0}" presName="sp" presStyleCnt="0"/>
      <dgm:spPr/>
    </dgm:pt>
    <dgm:pt modelId="{EFA2271E-730E-4A68-B7B6-64147B09B418}" type="pres">
      <dgm:prSet presAssocID="{5B92D9BC-2A53-425C-9F55-5317B9DC15AD}" presName="composite" presStyleCnt="0"/>
      <dgm:spPr/>
    </dgm:pt>
    <dgm:pt modelId="{620F960A-583C-4658-8B75-ED2580EBFDAC}" type="pres">
      <dgm:prSet presAssocID="{5B92D9BC-2A53-425C-9F55-5317B9DC15AD}" presName="parentText" presStyleLbl="alignNode1" presStyleIdx="8" presStyleCnt="9">
        <dgm:presLayoutVars>
          <dgm:chMax val="1"/>
          <dgm:bulletEnabled val="1"/>
        </dgm:presLayoutVars>
      </dgm:prSet>
      <dgm:spPr/>
    </dgm:pt>
    <dgm:pt modelId="{23CB2748-9DBA-4EA2-9F07-5A422E5BCB2E}" type="pres">
      <dgm:prSet presAssocID="{5B92D9BC-2A53-425C-9F55-5317B9DC15AD}" presName="descendantText" presStyleLbl="alignAcc1" presStyleIdx="8" presStyleCnt="9">
        <dgm:presLayoutVars>
          <dgm:bulletEnabled val="1"/>
        </dgm:presLayoutVars>
      </dgm:prSet>
      <dgm:spPr/>
    </dgm:pt>
  </dgm:ptLst>
  <dgm:cxnLst>
    <dgm:cxn modelId="{32D69F02-C789-4CBC-8FE5-9FA469D11CB6}" srcId="{5BC35FC4-6849-439B-8A31-63D3C69B8714}" destId="{417430DC-00EA-41E2-913C-006D50EAFF09}" srcOrd="0" destOrd="0" parTransId="{556A9825-E71E-4E10-A8B5-22862D64C4DC}" sibTransId="{6D79E383-DDC2-416C-B207-952AF1691AD9}"/>
    <dgm:cxn modelId="{E135A30E-B06B-4273-B66D-CDF821BE112C}" type="presOf" srcId="{F1359B94-720F-4DF7-BEBB-4E179C51037B}" destId="{8812DB71-E8B2-4140-9AF1-75D3C214068C}" srcOrd="0" destOrd="0" presId="urn:microsoft.com/office/officeart/2005/8/layout/chevron2"/>
    <dgm:cxn modelId="{EB75810F-6840-4B6B-96DF-2318F78D731E}" srcId="{89123C8C-F906-45BC-BD58-1C37080A308B}" destId="{E60BC7C8-E03F-4743-AB89-20F84C771E91}" srcOrd="0" destOrd="0" parTransId="{6BC7E11A-C5F0-4491-96B2-C274366A6D34}" sibTransId="{79FD3ACB-C6E9-4D7D-9526-7FA6478B6E6D}"/>
    <dgm:cxn modelId="{73B4C610-366E-4D75-B72C-1F8A4FCE42C9}" type="presOf" srcId="{417430DC-00EA-41E2-913C-006D50EAFF09}" destId="{17630D08-72D2-4D55-A831-93B0ABBA79B7}" srcOrd="0" destOrd="0" presId="urn:microsoft.com/office/officeart/2005/8/layout/chevron2"/>
    <dgm:cxn modelId="{C64C7C17-6599-42B2-A61F-878AC6EFAC65}" type="presOf" srcId="{BD58ACBF-F3F2-42B4-9724-D14C5361D704}" destId="{FE725DF1-2FD0-427B-9B4C-253FB608E663}" srcOrd="0" destOrd="0" presId="urn:microsoft.com/office/officeart/2005/8/layout/chevron2"/>
    <dgm:cxn modelId="{B22D8D17-07BE-4C59-9FDD-7C3BBC5002E1}" type="presOf" srcId="{E60BC7C8-E03F-4743-AB89-20F84C771E91}" destId="{C637E341-FC16-4FE5-A7A7-7D9785C35E1D}" srcOrd="0" destOrd="0" presId="urn:microsoft.com/office/officeart/2005/8/layout/chevron2"/>
    <dgm:cxn modelId="{FC4B901C-DCD1-43A8-89A1-AFB5ABDDF2C5}" srcId="{ECEAC442-848F-49E7-9176-AC1310C705C0}" destId="{9531F971-4599-4EAF-A75C-316A029CCF2A}" srcOrd="4" destOrd="0" parTransId="{5269413F-3D6C-4ACB-A3E4-BFCEE5E17C30}" sibTransId="{048B12B1-531C-4249-B917-8F26E47A4E9F}"/>
    <dgm:cxn modelId="{94520222-236C-42A1-A989-076A4E7F2CAE}" srcId="{ECEAC442-848F-49E7-9176-AC1310C705C0}" destId="{DE9D665A-D177-4F57-B087-2D44CD536042}" srcOrd="1" destOrd="0" parTransId="{A5FA073B-BC38-4190-AD11-A59A49744608}" sibTransId="{4D333884-EBF6-4CCA-BB6D-3AB5503494E9}"/>
    <dgm:cxn modelId="{529A9327-FDA4-4DB3-897F-AA6AE26F1376}" srcId="{A83411E2-C8DE-4481-B65A-ECA501F73DDD}" destId="{C27D8105-E70E-4AE0-9E51-021AECA40AE8}" srcOrd="0" destOrd="0" parTransId="{B56D4E1F-EB1A-4B2C-A004-D0A1143866B7}" sibTransId="{44128871-06D9-4D0E-9E2A-2AC8628D332A}"/>
    <dgm:cxn modelId="{309A312A-0F8A-45C2-9F1D-5B96470F5555}" type="presOf" srcId="{9531F971-4599-4EAF-A75C-316A029CCF2A}" destId="{ECFFFFA5-2E6A-4B99-BCCB-5B1C926E7EFA}" srcOrd="0" destOrd="0" presId="urn:microsoft.com/office/officeart/2005/8/layout/chevron2"/>
    <dgm:cxn modelId="{46411C2B-1373-49B8-9328-561AE2FE83E3}" type="presOf" srcId="{ECEAC442-848F-49E7-9176-AC1310C705C0}" destId="{8E796574-E946-484B-8B34-806B1A280712}" srcOrd="0" destOrd="0" presId="urn:microsoft.com/office/officeart/2005/8/layout/chevron2"/>
    <dgm:cxn modelId="{BFE8802E-E2F6-418B-9ABC-DECEB2688B69}" type="presOf" srcId="{5BC35FC4-6849-439B-8A31-63D3C69B8714}" destId="{12C61676-314E-4304-B285-B616982D0002}" srcOrd="0" destOrd="0" presId="urn:microsoft.com/office/officeart/2005/8/layout/chevron2"/>
    <dgm:cxn modelId="{9C09A52E-1A0D-49B6-BE32-B695E08DAE30}" type="presOf" srcId="{D6FA5AD2-9BC0-490F-90A3-9A7308818017}" destId="{746640C4-BBBE-4A11-B249-7EA91A07E679}" srcOrd="0" destOrd="0" presId="urn:microsoft.com/office/officeart/2005/8/layout/chevron2"/>
    <dgm:cxn modelId="{EDCC4C5E-4806-4836-BE41-E772BED2BEDF}" srcId="{9531F971-4599-4EAF-A75C-316A029CCF2A}" destId="{F1359B94-720F-4DF7-BEBB-4E179C51037B}" srcOrd="0" destOrd="0" parTransId="{E8004D04-4F00-4F48-B64C-2B3A2FE093A3}" sibTransId="{310D9E9E-71D9-45B2-B38B-8BFD9AFFBA5A}"/>
    <dgm:cxn modelId="{8971B267-94D6-413F-AB67-F83BF208662A}" type="presOf" srcId="{A83411E2-C8DE-4481-B65A-ECA501F73DDD}" destId="{6D896AFC-5A97-4416-8B35-46B1E79BAF36}" srcOrd="0" destOrd="0" presId="urn:microsoft.com/office/officeart/2005/8/layout/chevron2"/>
    <dgm:cxn modelId="{5413126D-C390-4961-9530-51E1B1F01F30}" type="presOf" srcId="{909F2758-5573-498A-BBBF-4968ADD6EBFE}" destId="{E6640CCB-2922-47D3-9F4A-0313104185A0}" srcOrd="0" destOrd="0" presId="urn:microsoft.com/office/officeart/2005/8/layout/chevron2"/>
    <dgm:cxn modelId="{7B173C6D-1D5F-4615-944E-1D114966818E}" srcId="{ECEAC442-848F-49E7-9176-AC1310C705C0}" destId="{909F2758-5573-498A-BBBF-4968ADD6EBFE}" srcOrd="0" destOrd="0" parTransId="{98897F04-C9A0-4A13-A7F7-FCA01A06DD44}" sibTransId="{B2AAD218-09D9-48B1-AAAF-D1121407FB8F}"/>
    <dgm:cxn modelId="{905BB06E-001D-4AD6-ABD0-DBDFECB9F6E2}" srcId="{ECEAC442-848F-49E7-9176-AC1310C705C0}" destId="{5B92D9BC-2A53-425C-9F55-5317B9DC15AD}" srcOrd="8" destOrd="0" parTransId="{F1F64253-E559-4516-84B9-EEEC7E0A1E6A}" sibTransId="{629B599A-AA7B-4338-8455-A851348922BF}"/>
    <dgm:cxn modelId="{F9C89474-A53E-4C31-A69D-D352060A487A}" type="presOf" srcId="{C27D8105-E70E-4AE0-9E51-021AECA40AE8}" destId="{2F2B9019-29B2-4843-AA28-5C0265B55FB6}" srcOrd="0" destOrd="0" presId="urn:microsoft.com/office/officeart/2005/8/layout/chevron2"/>
    <dgm:cxn modelId="{45F6D856-4D24-4DE2-9A22-59AA008053EA}" srcId="{ECEAC442-848F-49E7-9176-AC1310C705C0}" destId="{AC3FC6D8-522E-4B50-B844-AEB875891D6E}" srcOrd="6" destOrd="0" parTransId="{2EC57F28-D0C3-4A3B-8DDA-4E1702D8E3AB}" sibTransId="{4505B9E4-135D-4BC8-B959-7E0225FC3C95}"/>
    <dgm:cxn modelId="{3984E177-C24C-422C-8CD7-E4A4EED8ED9F}" srcId="{ECEAC442-848F-49E7-9176-AC1310C705C0}" destId="{27549217-1455-4432-9B62-88E738324747}" srcOrd="7" destOrd="0" parTransId="{FBB3AA9E-50E9-44F4-8678-247F77602FA9}" sibTransId="{E8CDA58B-C94E-40D3-8FB7-98C43E71E6A0}"/>
    <dgm:cxn modelId="{5DB5F878-1897-430D-82AE-9E0591F89EFC}" srcId="{ECEAC442-848F-49E7-9176-AC1310C705C0}" destId="{89123C8C-F906-45BC-BD58-1C37080A308B}" srcOrd="5" destOrd="0" parTransId="{CE36C2A5-0555-472A-A779-CEB345A9234E}" sibTransId="{DBFB7293-10B8-4819-915F-292997A8D38E}"/>
    <dgm:cxn modelId="{CFBD077C-AB1E-4E27-A5DC-D393F3302423}" type="presOf" srcId="{27549217-1455-4432-9B62-88E738324747}" destId="{3741C220-F3E9-4F96-8E49-2A6800B46F4B}" srcOrd="0" destOrd="0" presId="urn:microsoft.com/office/officeart/2005/8/layout/chevron2"/>
    <dgm:cxn modelId="{0FAEDA7F-66C2-41D7-98C5-817FDE8D77AA}" srcId="{AC3FC6D8-522E-4B50-B844-AEB875891D6E}" destId="{D6FA5AD2-9BC0-490F-90A3-9A7308818017}" srcOrd="0" destOrd="0" parTransId="{19392681-D253-4DE0-A53A-F01CC00C2301}" sibTransId="{096A0A31-D99C-490F-B4E6-618CE092D942}"/>
    <dgm:cxn modelId="{9E625385-6F30-43A7-8D7E-3523E209EABC}" type="presOf" srcId="{5B92D9BC-2A53-425C-9F55-5317B9DC15AD}" destId="{620F960A-583C-4658-8B75-ED2580EBFDAC}" srcOrd="0" destOrd="0" presId="urn:microsoft.com/office/officeart/2005/8/layout/chevron2"/>
    <dgm:cxn modelId="{8D09B48F-8420-487B-8E30-65242D627EFE}" type="presOf" srcId="{89123C8C-F906-45BC-BD58-1C37080A308B}" destId="{EDA1F258-52F5-4597-AD9C-26E761E5A39B}" srcOrd="0" destOrd="0" presId="urn:microsoft.com/office/officeart/2005/8/layout/chevron2"/>
    <dgm:cxn modelId="{D01BD09A-C516-4028-A96A-3845D2E6A6D2}" srcId="{ECEAC442-848F-49E7-9176-AC1310C705C0}" destId="{5BC35FC4-6849-439B-8A31-63D3C69B8714}" srcOrd="3" destOrd="0" parTransId="{A375C172-3F06-4F48-9500-509AAE5623CA}" sibTransId="{1A43BD57-3E28-4271-B35C-CA15DAAA0EA8}"/>
    <dgm:cxn modelId="{B99366A4-B0ED-4A49-8D0A-4CFA7F77B589}" type="presOf" srcId="{AC3FC6D8-522E-4B50-B844-AEB875891D6E}" destId="{7C889B0D-62D5-4DC2-8396-9184EE90F7E6}" srcOrd="0" destOrd="0" presId="urn:microsoft.com/office/officeart/2005/8/layout/chevron2"/>
    <dgm:cxn modelId="{C6961AA8-F95B-4F0F-811E-697ABAC2DBC1}" srcId="{27549217-1455-4432-9B62-88E738324747}" destId="{C0870D3B-8110-4FA7-9766-34992843DF13}" srcOrd="0" destOrd="0" parTransId="{D5D879BB-BA76-43A8-83D1-880273FD7CDF}" sibTransId="{3272D390-AE2B-405C-8BED-0E34880FDA7B}"/>
    <dgm:cxn modelId="{61AB5AB9-DB52-4C95-B4DB-680DE00EF33A}" srcId="{ECEAC442-848F-49E7-9176-AC1310C705C0}" destId="{A83411E2-C8DE-4481-B65A-ECA501F73DDD}" srcOrd="2" destOrd="0" parTransId="{70DFC0F4-AD85-4E89-B4A4-6C15BA5DF7A0}" sibTransId="{B26B979A-B884-4F9C-A44B-8556A47CC96E}"/>
    <dgm:cxn modelId="{869B5BE2-B77F-4561-A043-26209F514CAD}" type="presOf" srcId="{C4256EE1-DD2F-43DF-84F7-111EB6E94252}" destId="{19521140-C2D8-4C55-B72F-E44206039CEA}" srcOrd="0" destOrd="0" presId="urn:microsoft.com/office/officeart/2005/8/layout/chevron2"/>
    <dgm:cxn modelId="{C41031EB-6345-4140-BF41-8841429FF643}" srcId="{909F2758-5573-498A-BBBF-4968ADD6EBFE}" destId="{BD58ACBF-F3F2-42B4-9724-D14C5361D704}" srcOrd="0" destOrd="0" parTransId="{2770D08B-C7CA-419C-96D3-BDA35D8A32F2}" sibTransId="{4F5A6BB1-A94C-4720-BC84-264CA6AD82AA}"/>
    <dgm:cxn modelId="{D81004F4-5E9F-4D6F-9389-851ACDB46642}" srcId="{DE9D665A-D177-4F57-B087-2D44CD536042}" destId="{C4256EE1-DD2F-43DF-84F7-111EB6E94252}" srcOrd="0" destOrd="0" parTransId="{F79C06E5-14CB-496B-9BFB-F67705AF31EE}" sibTransId="{7C13BF63-A293-4062-8D74-CC1F1E32C4F9}"/>
    <dgm:cxn modelId="{820348FD-9C7C-4D20-B525-E9B0F826289F}" type="presOf" srcId="{C0870D3B-8110-4FA7-9766-34992843DF13}" destId="{907B6F0A-277C-496C-978F-F3D2625B33AB}" srcOrd="0" destOrd="0" presId="urn:microsoft.com/office/officeart/2005/8/layout/chevron2"/>
    <dgm:cxn modelId="{02E502FF-BA71-4E42-86D1-8196F43DE109}" type="presOf" srcId="{DE9D665A-D177-4F57-B087-2D44CD536042}" destId="{2F6B3892-0DD6-45E5-8B3D-4054C32118D3}" srcOrd="0" destOrd="0" presId="urn:microsoft.com/office/officeart/2005/8/layout/chevron2"/>
    <dgm:cxn modelId="{9EF97252-8D88-40B0-B8BF-8E137684815F}" type="presParOf" srcId="{8E796574-E946-484B-8B34-806B1A280712}" destId="{89E90731-F624-4520-860A-366471CDD881}" srcOrd="0" destOrd="0" presId="urn:microsoft.com/office/officeart/2005/8/layout/chevron2"/>
    <dgm:cxn modelId="{6D6F8502-E93B-49F0-BC98-6C132AC2F770}" type="presParOf" srcId="{89E90731-F624-4520-860A-366471CDD881}" destId="{E6640CCB-2922-47D3-9F4A-0313104185A0}" srcOrd="0" destOrd="0" presId="urn:microsoft.com/office/officeart/2005/8/layout/chevron2"/>
    <dgm:cxn modelId="{DC9925AE-9A4C-494B-AA4A-76B383826666}" type="presParOf" srcId="{89E90731-F624-4520-860A-366471CDD881}" destId="{FE725DF1-2FD0-427B-9B4C-253FB608E663}" srcOrd="1" destOrd="0" presId="urn:microsoft.com/office/officeart/2005/8/layout/chevron2"/>
    <dgm:cxn modelId="{FC11852A-9E4D-4CB5-AF79-96AAFD41B41E}" type="presParOf" srcId="{8E796574-E946-484B-8B34-806B1A280712}" destId="{BC853191-812D-4EC3-B2D1-E08C76125E3D}" srcOrd="1" destOrd="0" presId="urn:microsoft.com/office/officeart/2005/8/layout/chevron2"/>
    <dgm:cxn modelId="{EEDCD450-AD9C-4762-88A7-63E538C11695}" type="presParOf" srcId="{8E796574-E946-484B-8B34-806B1A280712}" destId="{F6325495-443F-47F7-BBA5-83AD5C3AD7D2}" srcOrd="2" destOrd="0" presId="urn:microsoft.com/office/officeart/2005/8/layout/chevron2"/>
    <dgm:cxn modelId="{D9F09FAE-36DE-4856-AC0F-73390EB3919F}" type="presParOf" srcId="{F6325495-443F-47F7-BBA5-83AD5C3AD7D2}" destId="{2F6B3892-0DD6-45E5-8B3D-4054C32118D3}" srcOrd="0" destOrd="0" presId="urn:microsoft.com/office/officeart/2005/8/layout/chevron2"/>
    <dgm:cxn modelId="{95D0A402-401A-49E8-8A4F-2CFEDBA5D8EF}" type="presParOf" srcId="{F6325495-443F-47F7-BBA5-83AD5C3AD7D2}" destId="{19521140-C2D8-4C55-B72F-E44206039CEA}" srcOrd="1" destOrd="0" presId="urn:microsoft.com/office/officeart/2005/8/layout/chevron2"/>
    <dgm:cxn modelId="{0B0B1C1C-5CEC-4E9A-89E2-2DB506FDE3D2}" type="presParOf" srcId="{8E796574-E946-484B-8B34-806B1A280712}" destId="{C88EBE25-BF2E-4541-BCC3-4550DFA21EC4}" srcOrd="3" destOrd="0" presId="urn:microsoft.com/office/officeart/2005/8/layout/chevron2"/>
    <dgm:cxn modelId="{C64AEE61-02B2-4A72-AA17-16A40F9F6216}" type="presParOf" srcId="{8E796574-E946-484B-8B34-806B1A280712}" destId="{0390DE15-455A-43F4-90E8-51FD9F8634F8}" srcOrd="4" destOrd="0" presId="urn:microsoft.com/office/officeart/2005/8/layout/chevron2"/>
    <dgm:cxn modelId="{F69846C9-4A38-40C4-8E0A-62017C574E26}" type="presParOf" srcId="{0390DE15-455A-43F4-90E8-51FD9F8634F8}" destId="{6D896AFC-5A97-4416-8B35-46B1E79BAF36}" srcOrd="0" destOrd="0" presId="urn:microsoft.com/office/officeart/2005/8/layout/chevron2"/>
    <dgm:cxn modelId="{AFFC8538-C977-4113-A917-78846BE0E7E0}" type="presParOf" srcId="{0390DE15-455A-43F4-90E8-51FD9F8634F8}" destId="{2F2B9019-29B2-4843-AA28-5C0265B55FB6}" srcOrd="1" destOrd="0" presId="urn:microsoft.com/office/officeart/2005/8/layout/chevron2"/>
    <dgm:cxn modelId="{A8CBE6C4-105C-4F26-94E3-F4E400D9924C}" type="presParOf" srcId="{8E796574-E946-484B-8B34-806B1A280712}" destId="{7EEF1841-1D5D-4C8F-A790-51D33AD3BB81}" srcOrd="5" destOrd="0" presId="urn:microsoft.com/office/officeart/2005/8/layout/chevron2"/>
    <dgm:cxn modelId="{12D99423-84F5-41DB-9C78-0D10E65C54F6}" type="presParOf" srcId="{8E796574-E946-484B-8B34-806B1A280712}" destId="{D5EDDF89-65E8-46B1-96AE-1867EFD02D55}" srcOrd="6" destOrd="0" presId="urn:microsoft.com/office/officeart/2005/8/layout/chevron2"/>
    <dgm:cxn modelId="{A2BD1527-FE28-43F3-A1F4-B6D12A433466}" type="presParOf" srcId="{D5EDDF89-65E8-46B1-96AE-1867EFD02D55}" destId="{12C61676-314E-4304-B285-B616982D0002}" srcOrd="0" destOrd="0" presId="urn:microsoft.com/office/officeart/2005/8/layout/chevron2"/>
    <dgm:cxn modelId="{207EA02D-1403-4FA7-B8B6-9400CD0F14A1}" type="presParOf" srcId="{D5EDDF89-65E8-46B1-96AE-1867EFD02D55}" destId="{17630D08-72D2-4D55-A831-93B0ABBA79B7}" srcOrd="1" destOrd="0" presId="urn:microsoft.com/office/officeart/2005/8/layout/chevron2"/>
    <dgm:cxn modelId="{325DE78E-ACEB-4C89-A20E-645C4FED97B7}" type="presParOf" srcId="{8E796574-E946-484B-8B34-806B1A280712}" destId="{23213CE1-A37F-4097-9A6E-D5D31AA40A80}" srcOrd="7" destOrd="0" presId="urn:microsoft.com/office/officeart/2005/8/layout/chevron2"/>
    <dgm:cxn modelId="{1DBD821E-3243-49FC-9BD8-B40C325A0CF6}" type="presParOf" srcId="{8E796574-E946-484B-8B34-806B1A280712}" destId="{6C842D4F-3D2B-49FC-98B1-AFA8B8AA1063}" srcOrd="8" destOrd="0" presId="urn:microsoft.com/office/officeart/2005/8/layout/chevron2"/>
    <dgm:cxn modelId="{4963F924-2E9B-4C32-A931-8EBE71A28A4F}" type="presParOf" srcId="{6C842D4F-3D2B-49FC-98B1-AFA8B8AA1063}" destId="{ECFFFFA5-2E6A-4B99-BCCB-5B1C926E7EFA}" srcOrd="0" destOrd="0" presId="urn:microsoft.com/office/officeart/2005/8/layout/chevron2"/>
    <dgm:cxn modelId="{B314095A-0CBD-439F-8963-8FCE151B560F}" type="presParOf" srcId="{6C842D4F-3D2B-49FC-98B1-AFA8B8AA1063}" destId="{8812DB71-E8B2-4140-9AF1-75D3C214068C}" srcOrd="1" destOrd="0" presId="urn:microsoft.com/office/officeart/2005/8/layout/chevron2"/>
    <dgm:cxn modelId="{3A211A0D-4F90-4E95-9BC0-695511F71AF9}" type="presParOf" srcId="{8E796574-E946-484B-8B34-806B1A280712}" destId="{A1A846E5-CE5C-4D5C-A0D5-8AC5707B304C}" srcOrd="9" destOrd="0" presId="urn:microsoft.com/office/officeart/2005/8/layout/chevron2"/>
    <dgm:cxn modelId="{CD4FDD1E-8F07-45E0-B968-7EA3BD85896E}" type="presParOf" srcId="{8E796574-E946-484B-8B34-806B1A280712}" destId="{297C48BC-27B6-467F-8C33-DE909202C098}" srcOrd="10" destOrd="0" presId="urn:microsoft.com/office/officeart/2005/8/layout/chevron2"/>
    <dgm:cxn modelId="{A31D6336-7798-415D-8208-2A633AFC157F}" type="presParOf" srcId="{297C48BC-27B6-467F-8C33-DE909202C098}" destId="{EDA1F258-52F5-4597-AD9C-26E761E5A39B}" srcOrd="0" destOrd="0" presId="urn:microsoft.com/office/officeart/2005/8/layout/chevron2"/>
    <dgm:cxn modelId="{E4EACEA7-9EED-46CA-9233-03BE0DCBD306}" type="presParOf" srcId="{297C48BC-27B6-467F-8C33-DE909202C098}" destId="{C637E341-FC16-4FE5-A7A7-7D9785C35E1D}" srcOrd="1" destOrd="0" presId="urn:microsoft.com/office/officeart/2005/8/layout/chevron2"/>
    <dgm:cxn modelId="{873DB571-8DCC-4304-BF77-361D3C011B6A}" type="presParOf" srcId="{8E796574-E946-484B-8B34-806B1A280712}" destId="{6480A4EB-7D9A-418B-A539-6111A7B4D2B4}" srcOrd="11" destOrd="0" presId="urn:microsoft.com/office/officeart/2005/8/layout/chevron2"/>
    <dgm:cxn modelId="{4E3E8BB2-8C68-4D92-8A23-08865BAB72C0}" type="presParOf" srcId="{8E796574-E946-484B-8B34-806B1A280712}" destId="{36182AEB-0D15-4647-9CCB-206948305CAE}" srcOrd="12" destOrd="0" presId="urn:microsoft.com/office/officeart/2005/8/layout/chevron2"/>
    <dgm:cxn modelId="{F68DCECB-214C-448B-A900-959591BEAA4F}" type="presParOf" srcId="{36182AEB-0D15-4647-9CCB-206948305CAE}" destId="{7C889B0D-62D5-4DC2-8396-9184EE90F7E6}" srcOrd="0" destOrd="0" presId="urn:microsoft.com/office/officeart/2005/8/layout/chevron2"/>
    <dgm:cxn modelId="{FF38A971-D617-4142-A26C-2800F2BD74D5}" type="presParOf" srcId="{36182AEB-0D15-4647-9CCB-206948305CAE}" destId="{746640C4-BBBE-4A11-B249-7EA91A07E679}" srcOrd="1" destOrd="0" presId="urn:microsoft.com/office/officeart/2005/8/layout/chevron2"/>
    <dgm:cxn modelId="{03B57EA4-93AC-42E6-B63E-6C48C92E43F3}" type="presParOf" srcId="{8E796574-E946-484B-8B34-806B1A280712}" destId="{371ED1B5-8317-4EBB-BECF-17024A6405D7}" srcOrd="13" destOrd="0" presId="urn:microsoft.com/office/officeart/2005/8/layout/chevron2"/>
    <dgm:cxn modelId="{6903EAD5-1DB9-4E8E-9A3A-114B9AF27EE3}" type="presParOf" srcId="{8E796574-E946-484B-8B34-806B1A280712}" destId="{F3E5AABD-356D-40E3-A81A-C9FBD617958F}" srcOrd="14" destOrd="0" presId="urn:microsoft.com/office/officeart/2005/8/layout/chevron2"/>
    <dgm:cxn modelId="{770D84C6-FB9E-417E-8C59-5DDEE42E74F1}" type="presParOf" srcId="{F3E5AABD-356D-40E3-A81A-C9FBD617958F}" destId="{3741C220-F3E9-4F96-8E49-2A6800B46F4B}" srcOrd="0" destOrd="0" presId="urn:microsoft.com/office/officeart/2005/8/layout/chevron2"/>
    <dgm:cxn modelId="{23098381-A263-4E6A-92FC-ADA54BC8F8F3}" type="presParOf" srcId="{F3E5AABD-356D-40E3-A81A-C9FBD617958F}" destId="{907B6F0A-277C-496C-978F-F3D2625B33AB}" srcOrd="1" destOrd="0" presId="urn:microsoft.com/office/officeart/2005/8/layout/chevron2"/>
    <dgm:cxn modelId="{C2871DEC-F38E-4F18-BFB7-A0AA5D306AF9}" type="presParOf" srcId="{8E796574-E946-484B-8B34-806B1A280712}" destId="{C9DD252A-CDFD-4C73-AC80-3B40E29048D9}" srcOrd="15" destOrd="0" presId="urn:microsoft.com/office/officeart/2005/8/layout/chevron2"/>
    <dgm:cxn modelId="{5E2FD601-9AF4-4335-9057-F2FDE22CE7D5}" type="presParOf" srcId="{8E796574-E946-484B-8B34-806B1A280712}" destId="{EFA2271E-730E-4A68-B7B6-64147B09B418}" srcOrd="16" destOrd="0" presId="urn:microsoft.com/office/officeart/2005/8/layout/chevron2"/>
    <dgm:cxn modelId="{A5F33FC6-C3EF-48F5-9A76-83B87B12140C}" type="presParOf" srcId="{EFA2271E-730E-4A68-B7B6-64147B09B418}" destId="{620F960A-583C-4658-8B75-ED2580EBFDAC}" srcOrd="0" destOrd="0" presId="urn:microsoft.com/office/officeart/2005/8/layout/chevron2"/>
    <dgm:cxn modelId="{C83589A6-3424-4CFD-8C43-0721C11BE451}" type="presParOf" srcId="{EFA2271E-730E-4A68-B7B6-64147B09B418}" destId="{23CB2748-9DBA-4EA2-9F07-5A422E5BCB2E}"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640CCB-2922-47D3-9F4A-0313104185A0}">
      <dsp:nvSpPr>
        <dsp:cNvPr id="0" name=""/>
        <dsp:cNvSpPr/>
      </dsp:nvSpPr>
      <dsp:spPr>
        <a:xfrm rot="5400000">
          <a:off x="-100845" y="105779"/>
          <a:ext cx="672302" cy="470611"/>
        </a:xfrm>
        <a:prstGeom prst="chevron">
          <a:avLst/>
        </a:prstGeom>
        <a:solidFill>
          <a:srgbClr val="C00000"/>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rtl="0">
            <a:lnSpc>
              <a:spcPct val="90000"/>
            </a:lnSpc>
            <a:spcBef>
              <a:spcPct val="0"/>
            </a:spcBef>
            <a:spcAft>
              <a:spcPct val="35000"/>
            </a:spcAft>
            <a:buNone/>
          </a:pPr>
          <a:r>
            <a:rPr kumimoji="1" lang="en-US" sz="1400" kern="1200" dirty="0"/>
            <a:t>2012</a:t>
          </a:r>
          <a:endParaRPr lang="ja-JP" sz="1400" kern="1200" dirty="0"/>
        </a:p>
      </dsp:txBody>
      <dsp:txXfrm rot="-5400000">
        <a:off x="1" y="240240"/>
        <a:ext cx="470611" cy="201691"/>
      </dsp:txXfrm>
    </dsp:sp>
    <dsp:sp modelId="{FE725DF1-2FD0-427B-9B4C-253FB608E663}">
      <dsp:nvSpPr>
        <dsp:cNvPr id="0" name=""/>
        <dsp:cNvSpPr/>
      </dsp:nvSpPr>
      <dsp:spPr>
        <a:xfrm rot="5400000">
          <a:off x="5457800" y="-4982255"/>
          <a:ext cx="437226" cy="10411604"/>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kumimoji="1" lang="ja-JP" altLang="en-US" sz="2000" kern="1200" dirty="0">
              <a:solidFill>
                <a:srgbClr val="C00000"/>
              </a:solidFill>
            </a:rPr>
            <a:t>仮想化・クラウド</a:t>
          </a:r>
          <a:r>
            <a:rPr kumimoji="1" lang="ja-JP" altLang="en-US" sz="2000" kern="1200" dirty="0"/>
            <a:t>の詳細化、一般的な</a:t>
          </a:r>
          <a:r>
            <a:rPr kumimoji="1" lang="en-US" altLang="ja-JP" sz="2000" kern="1200" dirty="0"/>
            <a:t>OSS</a:t>
          </a:r>
          <a:r>
            <a:rPr kumimoji="1" lang="ja-JP" altLang="en-US" sz="2000" kern="1200" dirty="0"/>
            <a:t>を多数追加</a:t>
          </a:r>
        </a:p>
      </dsp:txBody>
      <dsp:txXfrm rot="-5400000">
        <a:off x="470611" y="26278"/>
        <a:ext cx="10390260" cy="394538"/>
      </dsp:txXfrm>
    </dsp:sp>
    <dsp:sp modelId="{2F6B3892-0DD6-45E5-8B3D-4054C32118D3}">
      <dsp:nvSpPr>
        <dsp:cNvPr id="0" name=""/>
        <dsp:cNvSpPr/>
      </dsp:nvSpPr>
      <dsp:spPr>
        <a:xfrm rot="5400000">
          <a:off x="-100845" y="713081"/>
          <a:ext cx="672302" cy="470611"/>
        </a:xfrm>
        <a:prstGeom prst="chevron">
          <a:avLst/>
        </a:prstGeom>
        <a:solidFill>
          <a:srgbClr val="FF0000"/>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rtl="0">
            <a:lnSpc>
              <a:spcPct val="90000"/>
            </a:lnSpc>
            <a:spcBef>
              <a:spcPct val="0"/>
            </a:spcBef>
            <a:spcAft>
              <a:spcPct val="35000"/>
            </a:spcAft>
            <a:buNone/>
          </a:pPr>
          <a:r>
            <a:rPr kumimoji="1" lang="en-US" sz="1400" kern="1200"/>
            <a:t>2014</a:t>
          </a:r>
          <a:endParaRPr lang="ja-JP" sz="1400" kern="1200"/>
        </a:p>
      </dsp:txBody>
      <dsp:txXfrm rot="-5400000">
        <a:off x="1" y="847542"/>
        <a:ext cx="470611" cy="201691"/>
      </dsp:txXfrm>
    </dsp:sp>
    <dsp:sp modelId="{19521140-C2D8-4C55-B72F-E44206039CEA}">
      <dsp:nvSpPr>
        <dsp:cNvPr id="0" name=""/>
        <dsp:cNvSpPr/>
      </dsp:nvSpPr>
      <dsp:spPr>
        <a:xfrm rot="5400000">
          <a:off x="5457915" y="-4375068"/>
          <a:ext cx="436996" cy="10411604"/>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kumimoji="1" lang="ja-JP" altLang="en-US" sz="2000" kern="1200" dirty="0">
              <a:solidFill>
                <a:srgbClr val="C00000"/>
              </a:solidFill>
            </a:rPr>
            <a:t>ビッグデータ</a:t>
          </a:r>
          <a:r>
            <a:rPr kumimoji="1" lang="ja-JP" altLang="en-US" sz="2000" kern="1200" dirty="0"/>
            <a:t>を新設、クラウドサービス、開発支援系の見直し</a:t>
          </a:r>
        </a:p>
      </dsp:txBody>
      <dsp:txXfrm rot="-5400000">
        <a:off x="470611" y="633568"/>
        <a:ext cx="10390272" cy="394332"/>
      </dsp:txXfrm>
    </dsp:sp>
    <dsp:sp modelId="{6D896AFC-5A97-4416-8B35-46B1E79BAF36}">
      <dsp:nvSpPr>
        <dsp:cNvPr id="0" name=""/>
        <dsp:cNvSpPr/>
      </dsp:nvSpPr>
      <dsp:spPr>
        <a:xfrm rot="5400000">
          <a:off x="-100845" y="1320383"/>
          <a:ext cx="672302" cy="470611"/>
        </a:xfrm>
        <a:prstGeom prst="chevron">
          <a:avLst/>
        </a:prstGeom>
        <a:solidFill>
          <a:srgbClr val="FFC000"/>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rtl="0">
            <a:lnSpc>
              <a:spcPct val="90000"/>
            </a:lnSpc>
            <a:spcBef>
              <a:spcPct val="0"/>
            </a:spcBef>
            <a:spcAft>
              <a:spcPct val="35000"/>
            </a:spcAft>
            <a:buNone/>
          </a:pPr>
          <a:r>
            <a:rPr kumimoji="1" lang="en-US" sz="1400" kern="1200"/>
            <a:t>2015</a:t>
          </a:r>
          <a:endParaRPr lang="ja-JP" sz="1400" kern="1200"/>
        </a:p>
      </dsp:txBody>
      <dsp:txXfrm rot="-5400000">
        <a:off x="1" y="1454844"/>
        <a:ext cx="470611" cy="201691"/>
      </dsp:txXfrm>
    </dsp:sp>
    <dsp:sp modelId="{2F2B9019-29B2-4843-AA28-5C0265B55FB6}">
      <dsp:nvSpPr>
        <dsp:cNvPr id="0" name=""/>
        <dsp:cNvSpPr/>
      </dsp:nvSpPr>
      <dsp:spPr>
        <a:xfrm rot="5400000">
          <a:off x="5457915" y="-3767766"/>
          <a:ext cx="436996" cy="10411604"/>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kumimoji="1" lang="ja-JP" altLang="en-US" sz="2000" kern="1200" dirty="0"/>
            <a:t>ビッグデータに</a:t>
          </a:r>
          <a:r>
            <a:rPr kumimoji="1" lang="ja-JP" altLang="en-US" sz="2000" kern="1200" dirty="0">
              <a:solidFill>
                <a:srgbClr val="C00000"/>
              </a:solidFill>
            </a:rPr>
            <a:t>機械学習・ディープラーニング</a:t>
          </a:r>
          <a:r>
            <a:rPr kumimoji="1" lang="ja-JP" altLang="en-US" sz="2000" kern="1200" dirty="0"/>
            <a:t>のサブカテゴリを追加</a:t>
          </a:r>
        </a:p>
      </dsp:txBody>
      <dsp:txXfrm rot="-5400000">
        <a:off x="470611" y="1240870"/>
        <a:ext cx="10390272" cy="394332"/>
      </dsp:txXfrm>
    </dsp:sp>
    <dsp:sp modelId="{12C61676-314E-4304-B285-B616982D0002}">
      <dsp:nvSpPr>
        <dsp:cNvPr id="0" name=""/>
        <dsp:cNvSpPr/>
      </dsp:nvSpPr>
      <dsp:spPr>
        <a:xfrm rot="5400000">
          <a:off x="-100845" y="1927685"/>
          <a:ext cx="672302" cy="470611"/>
        </a:xfrm>
        <a:prstGeom prst="chevron">
          <a:avLst/>
        </a:prstGeom>
        <a:solidFill>
          <a:srgbClr val="FFFF00"/>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rtl="0">
            <a:lnSpc>
              <a:spcPct val="90000"/>
            </a:lnSpc>
            <a:spcBef>
              <a:spcPct val="0"/>
            </a:spcBef>
            <a:spcAft>
              <a:spcPct val="35000"/>
            </a:spcAft>
            <a:buNone/>
          </a:pPr>
          <a:r>
            <a:rPr kumimoji="1" lang="en-US" sz="1400" kern="1200" dirty="0">
              <a:solidFill>
                <a:schemeClr val="tx1"/>
              </a:solidFill>
            </a:rPr>
            <a:t>2017</a:t>
          </a:r>
          <a:endParaRPr lang="ja-JP" sz="1400" kern="1200" dirty="0">
            <a:solidFill>
              <a:schemeClr val="tx1"/>
            </a:solidFill>
          </a:endParaRPr>
        </a:p>
      </dsp:txBody>
      <dsp:txXfrm rot="-5400000">
        <a:off x="1" y="2062146"/>
        <a:ext cx="470611" cy="201691"/>
      </dsp:txXfrm>
    </dsp:sp>
    <dsp:sp modelId="{17630D08-72D2-4D55-A831-93B0ABBA79B7}">
      <dsp:nvSpPr>
        <dsp:cNvPr id="0" name=""/>
        <dsp:cNvSpPr/>
      </dsp:nvSpPr>
      <dsp:spPr>
        <a:xfrm rot="5400000">
          <a:off x="5457915" y="-3160464"/>
          <a:ext cx="436996" cy="10411604"/>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kumimoji="1" lang="en-US" altLang="ja-JP" sz="2000" kern="1200" dirty="0">
              <a:solidFill>
                <a:srgbClr val="C00000"/>
              </a:solidFill>
            </a:rPr>
            <a:t>DevOps</a:t>
          </a:r>
          <a:r>
            <a:rPr kumimoji="1" lang="ja-JP" altLang="en-US" sz="2000" kern="1200" dirty="0">
              <a:solidFill>
                <a:srgbClr val="C00000"/>
              </a:solidFill>
            </a:rPr>
            <a:t>系</a:t>
          </a:r>
          <a:r>
            <a:rPr kumimoji="1" lang="ja-JP" altLang="en-US" sz="2000" kern="1200" dirty="0"/>
            <a:t>の大幅な見直し、</a:t>
          </a:r>
          <a:r>
            <a:rPr kumimoji="1" lang="en-US" altLang="ja-JP" sz="2000" kern="1200" dirty="0"/>
            <a:t>DB</a:t>
          </a:r>
          <a:r>
            <a:rPr kumimoji="1" lang="ja-JP" altLang="en-US" sz="2000" kern="1200" dirty="0"/>
            <a:t>領域を細分化</a:t>
          </a:r>
        </a:p>
      </dsp:txBody>
      <dsp:txXfrm rot="-5400000">
        <a:off x="470611" y="1848172"/>
        <a:ext cx="10390272" cy="394332"/>
      </dsp:txXfrm>
    </dsp:sp>
    <dsp:sp modelId="{ECFFFFA5-2E6A-4B99-BCCB-5B1C926E7EFA}">
      <dsp:nvSpPr>
        <dsp:cNvPr id="0" name=""/>
        <dsp:cNvSpPr/>
      </dsp:nvSpPr>
      <dsp:spPr>
        <a:xfrm rot="5400000">
          <a:off x="-100845" y="2534987"/>
          <a:ext cx="672302" cy="470611"/>
        </a:xfrm>
        <a:prstGeom prst="chevron">
          <a:avLst/>
        </a:prstGeom>
        <a:solidFill>
          <a:srgbClr val="92D050"/>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rtl="0">
            <a:lnSpc>
              <a:spcPct val="90000"/>
            </a:lnSpc>
            <a:spcBef>
              <a:spcPct val="0"/>
            </a:spcBef>
            <a:spcAft>
              <a:spcPct val="35000"/>
            </a:spcAft>
            <a:buNone/>
          </a:pPr>
          <a:r>
            <a:rPr kumimoji="1" lang="en-US" sz="1400" kern="1200"/>
            <a:t>2018</a:t>
          </a:r>
          <a:endParaRPr lang="ja-JP" sz="1400" kern="1200"/>
        </a:p>
      </dsp:txBody>
      <dsp:txXfrm rot="-5400000">
        <a:off x="1" y="2669448"/>
        <a:ext cx="470611" cy="201691"/>
      </dsp:txXfrm>
    </dsp:sp>
    <dsp:sp modelId="{8812DB71-E8B2-4140-9AF1-75D3C214068C}">
      <dsp:nvSpPr>
        <dsp:cNvPr id="0" name=""/>
        <dsp:cNvSpPr/>
      </dsp:nvSpPr>
      <dsp:spPr>
        <a:xfrm rot="5400000">
          <a:off x="5457915" y="-2553162"/>
          <a:ext cx="436996" cy="10411604"/>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kumimoji="1" lang="en-US" altLang="ja-JP" sz="2000" kern="1200" dirty="0" err="1">
              <a:solidFill>
                <a:srgbClr val="C00000"/>
              </a:solidFill>
            </a:rPr>
            <a:t>IoT</a:t>
          </a:r>
          <a:r>
            <a:rPr kumimoji="1" lang="ja-JP" altLang="en-US" sz="2000" kern="1200" dirty="0" err="1">
              <a:solidFill>
                <a:srgbClr val="C00000"/>
              </a:solidFill>
            </a:rPr>
            <a:t>、</a:t>
          </a:r>
          <a:r>
            <a:rPr kumimoji="1" lang="ja-JP" altLang="en-US" sz="2000" kern="1200" dirty="0">
              <a:solidFill>
                <a:srgbClr val="C00000"/>
              </a:solidFill>
            </a:rPr>
            <a:t>ブロックチェーン</a:t>
          </a:r>
          <a:r>
            <a:rPr kumimoji="1" lang="ja-JP" altLang="en-US" sz="2000" kern="1200" dirty="0"/>
            <a:t>のカテゴリ追加、</a:t>
          </a:r>
          <a:r>
            <a:rPr kumimoji="1" lang="ja-JP" altLang="en-US" sz="2000" kern="1200" dirty="0">
              <a:solidFill>
                <a:srgbClr val="C00000"/>
              </a:solidFill>
            </a:rPr>
            <a:t>セキュリティ</a:t>
          </a:r>
          <a:r>
            <a:rPr kumimoji="1" lang="ja-JP" altLang="en-US" sz="2000" kern="1200" dirty="0"/>
            <a:t>の更新</a:t>
          </a:r>
        </a:p>
      </dsp:txBody>
      <dsp:txXfrm rot="-5400000">
        <a:off x="470611" y="2455474"/>
        <a:ext cx="10390272" cy="394332"/>
      </dsp:txXfrm>
    </dsp:sp>
    <dsp:sp modelId="{EDA1F258-52F5-4597-AD9C-26E761E5A39B}">
      <dsp:nvSpPr>
        <dsp:cNvPr id="0" name=""/>
        <dsp:cNvSpPr/>
      </dsp:nvSpPr>
      <dsp:spPr>
        <a:xfrm rot="5400000">
          <a:off x="-100845" y="3142289"/>
          <a:ext cx="672302" cy="470611"/>
        </a:xfrm>
        <a:prstGeom prst="chevron">
          <a:avLst/>
        </a:prstGeom>
        <a:solidFill>
          <a:srgbClr val="00B050"/>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rtl="0">
            <a:lnSpc>
              <a:spcPct val="90000"/>
            </a:lnSpc>
            <a:spcBef>
              <a:spcPct val="0"/>
            </a:spcBef>
            <a:spcAft>
              <a:spcPct val="35000"/>
            </a:spcAft>
            <a:buNone/>
          </a:pPr>
          <a:r>
            <a:rPr kumimoji="1" lang="en-US" sz="1400" kern="1200" dirty="0"/>
            <a:t>2019</a:t>
          </a:r>
          <a:endParaRPr lang="ja-JP" sz="1400" kern="1200" dirty="0"/>
        </a:p>
      </dsp:txBody>
      <dsp:txXfrm rot="-5400000">
        <a:off x="1" y="3276750"/>
        <a:ext cx="470611" cy="201691"/>
      </dsp:txXfrm>
    </dsp:sp>
    <dsp:sp modelId="{C637E341-FC16-4FE5-A7A7-7D9785C35E1D}">
      <dsp:nvSpPr>
        <dsp:cNvPr id="0" name=""/>
        <dsp:cNvSpPr/>
      </dsp:nvSpPr>
      <dsp:spPr>
        <a:xfrm rot="5400000">
          <a:off x="5457915" y="-1945860"/>
          <a:ext cx="436996" cy="10411604"/>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kumimoji="1" lang="en-US" altLang="ja-JP" sz="2000" kern="1200" dirty="0">
              <a:solidFill>
                <a:srgbClr val="C00000"/>
              </a:solidFill>
            </a:rPr>
            <a:t>DevOps</a:t>
          </a:r>
          <a:r>
            <a:rPr kumimoji="1" lang="ja-JP" altLang="en-US" sz="2000" kern="1200" dirty="0"/>
            <a:t>のサブカテゴリ詳細化、</a:t>
          </a:r>
          <a:r>
            <a:rPr kumimoji="1" lang="ja-JP" altLang="en-US" sz="2000" kern="1200" dirty="0">
              <a:solidFill>
                <a:srgbClr val="C00000"/>
              </a:solidFill>
            </a:rPr>
            <a:t>仮想化</a:t>
          </a:r>
          <a:r>
            <a:rPr kumimoji="1" lang="ja-JP" altLang="en-US" sz="2000" kern="1200" dirty="0"/>
            <a:t>にオーケストレーションを新設</a:t>
          </a:r>
        </a:p>
      </dsp:txBody>
      <dsp:txXfrm rot="-5400000">
        <a:off x="470611" y="3062776"/>
        <a:ext cx="10390272" cy="394332"/>
      </dsp:txXfrm>
    </dsp:sp>
    <dsp:sp modelId="{7C889B0D-62D5-4DC2-8396-9184EE90F7E6}">
      <dsp:nvSpPr>
        <dsp:cNvPr id="0" name=""/>
        <dsp:cNvSpPr/>
      </dsp:nvSpPr>
      <dsp:spPr>
        <a:xfrm rot="5400000">
          <a:off x="-100845" y="3749591"/>
          <a:ext cx="672302" cy="470611"/>
        </a:xfrm>
        <a:prstGeom prst="chevron">
          <a:avLst/>
        </a:prstGeom>
        <a:solidFill>
          <a:srgbClr val="00B0F0"/>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rtl="0">
            <a:lnSpc>
              <a:spcPct val="90000"/>
            </a:lnSpc>
            <a:spcBef>
              <a:spcPct val="0"/>
            </a:spcBef>
            <a:spcAft>
              <a:spcPct val="35000"/>
            </a:spcAft>
            <a:buNone/>
          </a:pPr>
          <a:r>
            <a:rPr kumimoji="1" lang="en-US" sz="1400" kern="1200"/>
            <a:t>2020</a:t>
          </a:r>
          <a:endParaRPr lang="ja-JP" sz="1400" kern="1200"/>
        </a:p>
      </dsp:txBody>
      <dsp:txXfrm rot="-5400000">
        <a:off x="1" y="3884052"/>
        <a:ext cx="470611" cy="201691"/>
      </dsp:txXfrm>
    </dsp:sp>
    <dsp:sp modelId="{746640C4-BBBE-4A11-B249-7EA91A07E679}">
      <dsp:nvSpPr>
        <dsp:cNvPr id="0" name=""/>
        <dsp:cNvSpPr/>
      </dsp:nvSpPr>
      <dsp:spPr>
        <a:xfrm rot="5400000">
          <a:off x="5457915" y="-1338558"/>
          <a:ext cx="436996" cy="10411604"/>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kumimoji="1" lang="ja-JP" altLang="en-US" sz="2000" kern="1200" dirty="0">
              <a:solidFill>
                <a:srgbClr val="C00000"/>
              </a:solidFill>
            </a:rPr>
            <a:t>データベース・</a:t>
          </a:r>
          <a:r>
            <a:rPr kumimoji="1" lang="en-US" altLang="ja-JP" sz="2000" kern="1200" dirty="0">
              <a:solidFill>
                <a:srgbClr val="C00000"/>
              </a:solidFill>
            </a:rPr>
            <a:t>AI</a:t>
          </a:r>
          <a:r>
            <a:rPr kumimoji="1" lang="ja-JP" altLang="en-US" sz="2000" kern="1200" dirty="0"/>
            <a:t>領域の見直し、</a:t>
          </a:r>
          <a:r>
            <a:rPr kumimoji="1" lang="ja-JP" altLang="en-US" sz="2000" kern="1200" dirty="0">
              <a:solidFill>
                <a:srgbClr val="C00000"/>
              </a:solidFill>
            </a:rPr>
            <a:t>仮想化</a:t>
          </a:r>
          <a:r>
            <a:rPr kumimoji="1" lang="ja-JP" altLang="en-US" sz="2000" kern="1200" dirty="0"/>
            <a:t>カテゴリの細分化サービスメッシュを新設</a:t>
          </a:r>
        </a:p>
      </dsp:txBody>
      <dsp:txXfrm rot="-5400000">
        <a:off x="470611" y="3670078"/>
        <a:ext cx="10390272" cy="394332"/>
      </dsp:txXfrm>
    </dsp:sp>
    <dsp:sp modelId="{3741C220-F3E9-4F96-8E49-2A6800B46F4B}">
      <dsp:nvSpPr>
        <dsp:cNvPr id="0" name=""/>
        <dsp:cNvSpPr/>
      </dsp:nvSpPr>
      <dsp:spPr>
        <a:xfrm rot="5400000">
          <a:off x="-100845" y="4356893"/>
          <a:ext cx="672302" cy="470611"/>
        </a:xfrm>
        <a:prstGeom prst="chevron">
          <a:avLst/>
        </a:prstGeom>
        <a:solidFill>
          <a:srgbClr val="0070C0"/>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rtl="0">
            <a:lnSpc>
              <a:spcPct val="90000"/>
            </a:lnSpc>
            <a:spcBef>
              <a:spcPct val="0"/>
            </a:spcBef>
            <a:spcAft>
              <a:spcPct val="35000"/>
            </a:spcAft>
            <a:buNone/>
          </a:pPr>
          <a:r>
            <a:rPr kumimoji="1" lang="en-US" sz="1400" kern="1200"/>
            <a:t>2021</a:t>
          </a:r>
          <a:endParaRPr lang="ja-JP" sz="1400" kern="1200"/>
        </a:p>
      </dsp:txBody>
      <dsp:txXfrm rot="-5400000">
        <a:off x="1" y="4491354"/>
        <a:ext cx="470611" cy="201691"/>
      </dsp:txXfrm>
    </dsp:sp>
    <dsp:sp modelId="{907B6F0A-277C-496C-978F-F3D2625B33AB}">
      <dsp:nvSpPr>
        <dsp:cNvPr id="0" name=""/>
        <dsp:cNvSpPr/>
      </dsp:nvSpPr>
      <dsp:spPr>
        <a:xfrm rot="5400000">
          <a:off x="5457915" y="-731256"/>
          <a:ext cx="436996" cy="10411604"/>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ctr" defTabSz="889000">
            <a:lnSpc>
              <a:spcPct val="90000"/>
            </a:lnSpc>
            <a:spcBef>
              <a:spcPct val="0"/>
            </a:spcBef>
            <a:spcAft>
              <a:spcPct val="15000"/>
            </a:spcAft>
            <a:buChar char="•"/>
          </a:pPr>
          <a:r>
            <a:rPr kumimoji="1" lang="ja-JP" altLang="en-US" sz="2000" kern="1200" dirty="0">
              <a:solidFill>
                <a:srgbClr val="C00000"/>
              </a:solidFill>
            </a:rPr>
            <a:t>セキュリティ</a:t>
          </a:r>
          <a:r>
            <a:rPr kumimoji="1" lang="ja-JP" altLang="en-US" sz="2000" kern="1200" dirty="0"/>
            <a:t>領域サブカテゴリを大幅見直し、デスクトップ・クラウド領域のサブカテゴリ見直し</a:t>
          </a:r>
        </a:p>
      </dsp:txBody>
      <dsp:txXfrm rot="-5400000">
        <a:off x="470611" y="4277380"/>
        <a:ext cx="10390272" cy="394332"/>
      </dsp:txXfrm>
    </dsp:sp>
    <dsp:sp modelId="{620F960A-583C-4658-8B75-ED2580EBFDAC}">
      <dsp:nvSpPr>
        <dsp:cNvPr id="0" name=""/>
        <dsp:cNvSpPr/>
      </dsp:nvSpPr>
      <dsp:spPr>
        <a:xfrm rot="5400000">
          <a:off x="-100845" y="4964195"/>
          <a:ext cx="672302" cy="470611"/>
        </a:xfrm>
        <a:prstGeom prst="chevron">
          <a:avLst/>
        </a:prstGeom>
        <a:solidFill>
          <a:srgbClr val="7030A0"/>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rtl="0">
            <a:lnSpc>
              <a:spcPct val="90000"/>
            </a:lnSpc>
            <a:spcBef>
              <a:spcPct val="0"/>
            </a:spcBef>
            <a:spcAft>
              <a:spcPct val="35000"/>
            </a:spcAft>
            <a:buNone/>
          </a:pPr>
          <a:r>
            <a:rPr kumimoji="1" lang="en-US" sz="1300" kern="1200" dirty="0"/>
            <a:t>2022</a:t>
          </a:r>
          <a:endParaRPr lang="ja-JP" sz="1300" kern="1200" dirty="0"/>
        </a:p>
      </dsp:txBody>
      <dsp:txXfrm rot="-5400000">
        <a:off x="1" y="5098656"/>
        <a:ext cx="470611" cy="201691"/>
      </dsp:txXfrm>
    </dsp:sp>
    <dsp:sp modelId="{23CB2748-9DBA-4EA2-9F07-5A422E5BCB2E}">
      <dsp:nvSpPr>
        <dsp:cNvPr id="0" name=""/>
        <dsp:cNvSpPr/>
      </dsp:nvSpPr>
      <dsp:spPr>
        <a:xfrm rot="5400000">
          <a:off x="5457915" y="-123953"/>
          <a:ext cx="436996" cy="10411604"/>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18831" cy="495029"/>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15373" y="0"/>
            <a:ext cx="2918831" cy="495029"/>
          </a:xfrm>
          <a:prstGeom prst="rect">
            <a:avLst/>
          </a:prstGeom>
        </p:spPr>
        <p:txBody>
          <a:bodyPr vert="horz" lIns="91440" tIns="45720" rIns="91440" bIns="45720" rtlCol="0"/>
          <a:lstStyle>
            <a:lvl1pPr algn="r">
              <a:defRPr sz="1200"/>
            </a:lvl1pPr>
          </a:lstStyle>
          <a:p>
            <a:fld id="{15EA4AF6-73D7-42A0-8DB2-F1A89DDD0281}" type="datetimeFigureOut">
              <a:rPr kumimoji="1" lang="ja-JP" altLang="en-US" smtClean="0"/>
              <a:t>2023/5/17</a:t>
            </a:fld>
            <a:endParaRPr kumimoji="1" lang="ja-JP" altLang="en-US"/>
          </a:p>
        </p:txBody>
      </p:sp>
      <p:sp>
        <p:nvSpPr>
          <p:cNvPr id="4" name="スライド イメージ プレースホルダー 3"/>
          <p:cNvSpPr>
            <a:spLocks noGrp="1" noRot="1" noChangeAspect="1"/>
          </p:cNvSpPr>
          <p:nvPr>
            <p:ph type="sldImg" idx="2"/>
          </p:nvPr>
        </p:nvSpPr>
        <p:spPr>
          <a:xfrm>
            <a:off x="409575" y="1233488"/>
            <a:ext cx="5916613" cy="3328987"/>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73577" y="4748163"/>
            <a:ext cx="5388610" cy="3884861"/>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9371286"/>
            <a:ext cx="2918831" cy="495028"/>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15373" y="9371286"/>
            <a:ext cx="2918831" cy="495028"/>
          </a:xfrm>
          <a:prstGeom prst="rect">
            <a:avLst/>
          </a:prstGeom>
        </p:spPr>
        <p:txBody>
          <a:bodyPr vert="horz" lIns="91440" tIns="45720" rIns="91440" bIns="45720" rtlCol="0" anchor="b"/>
          <a:lstStyle>
            <a:lvl1pPr algn="r">
              <a:defRPr sz="1200"/>
            </a:lvl1pPr>
          </a:lstStyle>
          <a:p>
            <a:fld id="{DED08AAF-2527-4AA3-BCD2-F7DB1273993D}" type="slidenum">
              <a:rPr kumimoji="1" lang="ja-JP" altLang="en-US" smtClean="0"/>
              <a:t>‹#›</a:t>
            </a:fld>
            <a:endParaRPr kumimoji="1" lang="ja-JP" altLang="en-US"/>
          </a:p>
        </p:txBody>
      </p:sp>
    </p:spTree>
    <p:extLst>
      <p:ext uri="{BB962C8B-B14F-4D97-AF65-F5344CB8AC3E}">
        <p14:creationId xmlns:p14="http://schemas.microsoft.com/office/powerpoint/2010/main" val="198288995"/>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p:cNvSpPr>
            <a:spLocks noGrp="1" noChangeArrowheads="1"/>
          </p:cNvSpPr>
          <p:nvPr>
            <p:ph type="sldNum" sz="quarter" idx="5"/>
          </p:nvPr>
        </p:nvSpPr>
        <p:spPr>
          <a:noFill/>
        </p:spPr>
        <p:txBody>
          <a:bodyPr/>
          <a:lstStyle>
            <a:lvl1pPr defTabSz="905175">
              <a:spcBef>
                <a:spcPct val="30000"/>
              </a:spcBef>
              <a:defRPr kumimoji="1" sz="1100">
                <a:solidFill>
                  <a:schemeClr val="tx1"/>
                </a:solidFill>
                <a:latin typeface="Arial" panose="020B0604020202020204" pitchFamily="34" charset="0"/>
                <a:ea typeface="ＭＳ Ｐ明朝" panose="02020600040205080304" pitchFamily="18" charset="-128"/>
              </a:defRPr>
            </a:lvl1pPr>
            <a:lvl2pPr marL="711969" indent="-273834" defTabSz="905175">
              <a:spcBef>
                <a:spcPct val="30000"/>
              </a:spcBef>
              <a:defRPr kumimoji="1" sz="1100">
                <a:solidFill>
                  <a:schemeClr val="tx1"/>
                </a:solidFill>
                <a:latin typeface="Arial" panose="020B0604020202020204" pitchFamily="34" charset="0"/>
                <a:ea typeface="ＭＳ Ｐ明朝" panose="02020600040205080304" pitchFamily="18" charset="-128"/>
              </a:defRPr>
            </a:lvl2pPr>
            <a:lvl3pPr marL="1095337" indent="-219067" defTabSz="905175">
              <a:spcBef>
                <a:spcPct val="30000"/>
              </a:spcBef>
              <a:defRPr kumimoji="1" sz="1100">
                <a:solidFill>
                  <a:schemeClr val="tx1"/>
                </a:solidFill>
                <a:latin typeface="Arial" panose="020B0604020202020204" pitchFamily="34" charset="0"/>
                <a:ea typeface="ＭＳ Ｐ明朝" panose="02020600040205080304" pitchFamily="18" charset="-128"/>
              </a:defRPr>
            </a:lvl3pPr>
            <a:lvl4pPr marL="1533472" indent="-219067" defTabSz="905175">
              <a:spcBef>
                <a:spcPct val="30000"/>
              </a:spcBef>
              <a:defRPr kumimoji="1" sz="1100">
                <a:solidFill>
                  <a:schemeClr val="tx1"/>
                </a:solidFill>
                <a:latin typeface="Arial" panose="020B0604020202020204" pitchFamily="34" charset="0"/>
                <a:ea typeface="ＭＳ Ｐ明朝" panose="02020600040205080304" pitchFamily="18" charset="-128"/>
              </a:defRPr>
            </a:lvl4pPr>
            <a:lvl5pPr marL="1971606" indent="-219067" defTabSz="905175">
              <a:spcBef>
                <a:spcPct val="30000"/>
              </a:spcBef>
              <a:defRPr kumimoji="1" sz="1100">
                <a:solidFill>
                  <a:schemeClr val="tx1"/>
                </a:solidFill>
                <a:latin typeface="Arial" panose="020B0604020202020204" pitchFamily="34" charset="0"/>
                <a:ea typeface="ＭＳ Ｐ明朝" panose="02020600040205080304" pitchFamily="18" charset="-128"/>
              </a:defRPr>
            </a:lvl5pPr>
            <a:lvl6pPr marL="2409741" indent="-219067" defTabSz="905175" eaLnBrk="0" fontAlgn="base" hangingPunct="0">
              <a:spcBef>
                <a:spcPct val="30000"/>
              </a:spcBef>
              <a:spcAft>
                <a:spcPct val="0"/>
              </a:spcAft>
              <a:defRPr kumimoji="1" sz="1100">
                <a:solidFill>
                  <a:schemeClr val="tx1"/>
                </a:solidFill>
                <a:latin typeface="Arial" panose="020B0604020202020204" pitchFamily="34" charset="0"/>
                <a:ea typeface="ＭＳ Ｐ明朝" panose="02020600040205080304" pitchFamily="18" charset="-128"/>
              </a:defRPr>
            </a:lvl6pPr>
            <a:lvl7pPr marL="2847876" indent="-219067" defTabSz="905175" eaLnBrk="0" fontAlgn="base" hangingPunct="0">
              <a:spcBef>
                <a:spcPct val="30000"/>
              </a:spcBef>
              <a:spcAft>
                <a:spcPct val="0"/>
              </a:spcAft>
              <a:defRPr kumimoji="1" sz="1100">
                <a:solidFill>
                  <a:schemeClr val="tx1"/>
                </a:solidFill>
                <a:latin typeface="Arial" panose="020B0604020202020204" pitchFamily="34" charset="0"/>
                <a:ea typeface="ＭＳ Ｐ明朝" panose="02020600040205080304" pitchFamily="18" charset="-128"/>
              </a:defRPr>
            </a:lvl7pPr>
            <a:lvl8pPr marL="3286011" indent="-219067" defTabSz="905175" eaLnBrk="0" fontAlgn="base" hangingPunct="0">
              <a:spcBef>
                <a:spcPct val="30000"/>
              </a:spcBef>
              <a:spcAft>
                <a:spcPct val="0"/>
              </a:spcAft>
              <a:defRPr kumimoji="1" sz="1100">
                <a:solidFill>
                  <a:schemeClr val="tx1"/>
                </a:solidFill>
                <a:latin typeface="Arial" panose="020B0604020202020204" pitchFamily="34" charset="0"/>
                <a:ea typeface="ＭＳ Ｐ明朝" panose="02020600040205080304" pitchFamily="18" charset="-128"/>
              </a:defRPr>
            </a:lvl8pPr>
            <a:lvl9pPr marL="3724145" indent="-219067" defTabSz="905175" eaLnBrk="0" fontAlgn="base" hangingPunct="0">
              <a:spcBef>
                <a:spcPct val="30000"/>
              </a:spcBef>
              <a:spcAft>
                <a:spcPct val="0"/>
              </a:spcAft>
              <a:defRPr kumimoji="1" sz="1100">
                <a:solidFill>
                  <a:schemeClr val="tx1"/>
                </a:solidFill>
                <a:latin typeface="Arial" panose="020B0604020202020204" pitchFamily="34" charset="0"/>
                <a:ea typeface="ＭＳ Ｐ明朝" panose="02020600040205080304" pitchFamily="18" charset="-128"/>
              </a:defRPr>
            </a:lvl9pPr>
          </a:lstStyle>
          <a:p>
            <a:pPr>
              <a:spcBef>
                <a:spcPct val="0"/>
              </a:spcBef>
            </a:pPr>
            <a:fld id="{57FD6578-80BC-4D58-92C2-C70E13CFCC7D}" type="slidenum">
              <a:rPr lang="en-US" altLang="ja-JP" sz="1200">
                <a:ea typeface="ＭＳ Ｐゴシック" panose="020B0600070205080204" pitchFamily="50" charset="-128"/>
              </a:rPr>
              <a:pPr>
                <a:spcBef>
                  <a:spcPct val="0"/>
                </a:spcBef>
              </a:pPr>
              <a:t>1</a:t>
            </a:fld>
            <a:endParaRPr lang="en-US" altLang="ja-JP" sz="1200">
              <a:ea typeface="ＭＳ Ｐゴシック" panose="020B0600070205080204" pitchFamily="50" charset="-128"/>
            </a:endParaRPr>
          </a:p>
        </p:txBody>
      </p:sp>
      <p:sp>
        <p:nvSpPr>
          <p:cNvPr id="15363" name="Rectangle 2"/>
          <p:cNvSpPr>
            <a:spLocks noGrp="1" noRot="1" noChangeAspect="1" noChangeArrowheads="1" noTextEdit="1"/>
          </p:cNvSpPr>
          <p:nvPr>
            <p:ph type="sldImg"/>
          </p:nvPr>
        </p:nvSpPr>
        <p:spPr>
          <a:xfrm>
            <a:off x="409575" y="1233488"/>
            <a:ext cx="5916613" cy="3328987"/>
          </a:xfrm>
          <a:ln/>
        </p:spPr>
      </p:sp>
      <p:sp>
        <p:nvSpPr>
          <p:cNvPr id="15364" name="Rectangle 3"/>
          <p:cNvSpPr>
            <a:spLocks noGrp="1" noChangeArrowheads="1"/>
          </p:cNvSpPr>
          <p:nvPr>
            <p:ph type="body" idx="1"/>
          </p:nvPr>
        </p:nvSpPr>
        <p:spPr>
          <a:noFill/>
        </p:spPr>
        <p:txBody>
          <a:bodyPr/>
          <a:lstStyle/>
          <a:p>
            <a:pPr eaLnBrk="1" hangingPunct="1"/>
            <a:endParaRPr lang="ja-JP" altLang="ja-JP">
              <a:latin typeface="Arial" panose="020B0604020202020204" pitchFamily="34" charset="0"/>
            </a:endParaRPr>
          </a:p>
        </p:txBody>
      </p:sp>
      <p:sp>
        <p:nvSpPr>
          <p:cNvPr id="15365" name="フッター プレースホルダー 1"/>
          <p:cNvSpPr>
            <a:spLocks noGrp="1"/>
          </p:cNvSpPr>
          <p:nvPr>
            <p:ph type="ftr" sz="quarter" idx="4"/>
          </p:nvPr>
        </p:nvSpPr>
        <p:spPr>
          <a:noFill/>
        </p:spPr>
        <p:txBody>
          <a:bodyPr/>
          <a:lstStyle>
            <a:lvl1pPr defTabSz="905175">
              <a:spcBef>
                <a:spcPct val="30000"/>
              </a:spcBef>
              <a:defRPr kumimoji="1" sz="1100">
                <a:solidFill>
                  <a:schemeClr val="tx1"/>
                </a:solidFill>
                <a:latin typeface="Arial" panose="020B0604020202020204" pitchFamily="34" charset="0"/>
                <a:ea typeface="ＭＳ Ｐ明朝" panose="02020600040205080304" pitchFamily="18" charset="-128"/>
              </a:defRPr>
            </a:lvl1pPr>
            <a:lvl2pPr marL="711969" indent="-273834" defTabSz="905175">
              <a:spcBef>
                <a:spcPct val="30000"/>
              </a:spcBef>
              <a:defRPr kumimoji="1" sz="1100">
                <a:solidFill>
                  <a:schemeClr val="tx1"/>
                </a:solidFill>
                <a:latin typeface="Arial" panose="020B0604020202020204" pitchFamily="34" charset="0"/>
                <a:ea typeface="ＭＳ Ｐ明朝" panose="02020600040205080304" pitchFamily="18" charset="-128"/>
              </a:defRPr>
            </a:lvl2pPr>
            <a:lvl3pPr marL="1095337" indent="-219067" defTabSz="905175">
              <a:spcBef>
                <a:spcPct val="30000"/>
              </a:spcBef>
              <a:defRPr kumimoji="1" sz="1100">
                <a:solidFill>
                  <a:schemeClr val="tx1"/>
                </a:solidFill>
                <a:latin typeface="Arial" panose="020B0604020202020204" pitchFamily="34" charset="0"/>
                <a:ea typeface="ＭＳ Ｐ明朝" panose="02020600040205080304" pitchFamily="18" charset="-128"/>
              </a:defRPr>
            </a:lvl3pPr>
            <a:lvl4pPr marL="1533472" indent="-219067" defTabSz="905175">
              <a:spcBef>
                <a:spcPct val="30000"/>
              </a:spcBef>
              <a:defRPr kumimoji="1" sz="1100">
                <a:solidFill>
                  <a:schemeClr val="tx1"/>
                </a:solidFill>
                <a:latin typeface="Arial" panose="020B0604020202020204" pitchFamily="34" charset="0"/>
                <a:ea typeface="ＭＳ Ｐ明朝" panose="02020600040205080304" pitchFamily="18" charset="-128"/>
              </a:defRPr>
            </a:lvl4pPr>
            <a:lvl5pPr marL="1971606" indent="-219067" defTabSz="905175">
              <a:spcBef>
                <a:spcPct val="30000"/>
              </a:spcBef>
              <a:defRPr kumimoji="1" sz="1100">
                <a:solidFill>
                  <a:schemeClr val="tx1"/>
                </a:solidFill>
                <a:latin typeface="Arial" panose="020B0604020202020204" pitchFamily="34" charset="0"/>
                <a:ea typeface="ＭＳ Ｐ明朝" panose="02020600040205080304" pitchFamily="18" charset="-128"/>
              </a:defRPr>
            </a:lvl5pPr>
            <a:lvl6pPr marL="2409741" indent="-219067" defTabSz="905175" eaLnBrk="0" fontAlgn="base" hangingPunct="0">
              <a:spcBef>
                <a:spcPct val="30000"/>
              </a:spcBef>
              <a:spcAft>
                <a:spcPct val="0"/>
              </a:spcAft>
              <a:defRPr kumimoji="1" sz="1100">
                <a:solidFill>
                  <a:schemeClr val="tx1"/>
                </a:solidFill>
                <a:latin typeface="Arial" panose="020B0604020202020204" pitchFamily="34" charset="0"/>
                <a:ea typeface="ＭＳ Ｐ明朝" panose="02020600040205080304" pitchFamily="18" charset="-128"/>
              </a:defRPr>
            </a:lvl6pPr>
            <a:lvl7pPr marL="2847876" indent="-219067" defTabSz="905175" eaLnBrk="0" fontAlgn="base" hangingPunct="0">
              <a:spcBef>
                <a:spcPct val="30000"/>
              </a:spcBef>
              <a:spcAft>
                <a:spcPct val="0"/>
              </a:spcAft>
              <a:defRPr kumimoji="1" sz="1100">
                <a:solidFill>
                  <a:schemeClr val="tx1"/>
                </a:solidFill>
                <a:latin typeface="Arial" panose="020B0604020202020204" pitchFamily="34" charset="0"/>
                <a:ea typeface="ＭＳ Ｐ明朝" panose="02020600040205080304" pitchFamily="18" charset="-128"/>
              </a:defRPr>
            </a:lvl7pPr>
            <a:lvl8pPr marL="3286011" indent="-219067" defTabSz="905175" eaLnBrk="0" fontAlgn="base" hangingPunct="0">
              <a:spcBef>
                <a:spcPct val="30000"/>
              </a:spcBef>
              <a:spcAft>
                <a:spcPct val="0"/>
              </a:spcAft>
              <a:defRPr kumimoji="1" sz="1100">
                <a:solidFill>
                  <a:schemeClr val="tx1"/>
                </a:solidFill>
                <a:latin typeface="Arial" panose="020B0604020202020204" pitchFamily="34" charset="0"/>
                <a:ea typeface="ＭＳ Ｐ明朝" panose="02020600040205080304" pitchFamily="18" charset="-128"/>
              </a:defRPr>
            </a:lvl8pPr>
            <a:lvl9pPr marL="3724145" indent="-219067" defTabSz="905175" eaLnBrk="0" fontAlgn="base" hangingPunct="0">
              <a:spcBef>
                <a:spcPct val="30000"/>
              </a:spcBef>
              <a:spcAft>
                <a:spcPct val="0"/>
              </a:spcAft>
              <a:defRPr kumimoji="1" sz="1100">
                <a:solidFill>
                  <a:schemeClr val="tx1"/>
                </a:solidFill>
                <a:latin typeface="Arial" panose="020B0604020202020204" pitchFamily="34" charset="0"/>
                <a:ea typeface="ＭＳ Ｐ明朝" panose="02020600040205080304" pitchFamily="18" charset="-128"/>
              </a:defRPr>
            </a:lvl9pPr>
          </a:lstStyle>
          <a:p>
            <a:pPr>
              <a:spcBef>
                <a:spcPct val="0"/>
              </a:spcBef>
            </a:pPr>
            <a:endParaRPr lang="en-US" altLang="ja-JP" sz="1200">
              <a:ea typeface="ＭＳ Ｐゴシック" panose="020B0600070205080204" pitchFamily="50" charset="-128"/>
            </a:endParaRPr>
          </a:p>
        </p:txBody>
      </p:sp>
    </p:spTree>
    <p:extLst>
      <p:ext uri="{BB962C8B-B14F-4D97-AF65-F5344CB8AC3E}">
        <p14:creationId xmlns:p14="http://schemas.microsoft.com/office/powerpoint/2010/main" val="7056617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DED08AAF-2527-4AA3-BCD2-F7DB1273993D}" type="slidenum">
              <a:rPr kumimoji="1" lang="ja-JP" altLang="en-US" smtClean="0"/>
              <a:t>6</a:t>
            </a:fld>
            <a:endParaRPr kumimoji="1" lang="ja-JP" altLang="en-US"/>
          </a:p>
        </p:txBody>
      </p:sp>
    </p:spTree>
    <p:extLst>
      <p:ext uri="{BB962C8B-B14F-4D97-AF65-F5344CB8AC3E}">
        <p14:creationId xmlns:p14="http://schemas.microsoft.com/office/powerpoint/2010/main" val="28070616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ここまでで</a:t>
            </a:r>
            <a:r>
              <a:rPr kumimoji="1" lang="en-US" altLang="ja-JP" dirty="0"/>
              <a:t>10</a:t>
            </a:r>
            <a:r>
              <a:rPr kumimoji="1" lang="ja-JP" altLang="en-US" dirty="0"/>
              <a:t>分くらい</a:t>
            </a:r>
          </a:p>
        </p:txBody>
      </p:sp>
      <p:sp>
        <p:nvSpPr>
          <p:cNvPr id="4" name="スライド番号プレースホルダー 3"/>
          <p:cNvSpPr>
            <a:spLocks noGrp="1"/>
          </p:cNvSpPr>
          <p:nvPr>
            <p:ph type="sldNum" sz="quarter" idx="10"/>
          </p:nvPr>
        </p:nvSpPr>
        <p:spPr/>
        <p:txBody>
          <a:bodyPr/>
          <a:lstStyle/>
          <a:p>
            <a:fld id="{DED08AAF-2527-4AA3-BCD2-F7DB1273993D}" type="slidenum">
              <a:rPr kumimoji="1" lang="ja-JP" altLang="en-US" smtClean="0"/>
              <a:t>9</a:t>
            </a:fld>
            <a:endParaRPr kumimoji="1" lang="ja-JP" altLang="en-US"/>
          </a:p>
        </p:txBody>
      </p:sp>
    </p:spTree>
    <p:extLst>
      <p:ext uri="{BB962C8B-B14F-4D97-AF65-F5344CB8AC3E}">
        <p14:creationId xmlns:p14="http://schemas.microsoft.com/office/powerpoint/2010/main" val="296611318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4" name="AutoShape 4"/>
          <p:cNvSpPr>
            <a:spLocks noChangeArrowheads="1"/>
          </p:cNvSpPr>
          <p:nvPr/>
        </p:nvSpPr>
        <p:spPr bwMode="auto">
          <a:xfrm>
            <a:off x="812801" y="2382843"/>
            <a:ext cx="10610851" cy="109537"/>
          </a:xfrm>
          <a:custGeom>
            <a:avLst/>
            <a:gdLst>
              <a:gd name="T0" fmla="*/ 0 w 1000"/>
              <a:gd name="T1" fmla="*/ 0 h 1000"/>
              <a:gd name="T2" fmla="*/ 2147483646 w 1000"/>
              <a:gd name="T3" fmla="*/ 0 h 1000"/>
              <a:gd name="T4" fmla="*/ 2147483646 w 1000"/>
              <a:gd name="T5" fmla="*/ 2147483646 h 1000"/>
              <a:gd name="T6" fmla="*/ 0 w 1000"/>
              <a:gd name="T7" fmla="*/ 2147483646 h 1000"/>
              <a:gd name="T8" fmla="*/ 0 w 1000"/>
              <a:gd name="T9" fmla="*/ 0 h 1000"/>
              <a:gd name="T10" fmla="*/ 2147483646 w 1000"/>
              <a:gd name="T11" fmla="*/ 0 h 1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00" h="1000" stroke="0">
                <a:moveTo>
                  <a:pt x="0" y="0"/>
                </a:moveTo>
                <a:lnTo>
                  <a:pt x="585" y="0"/>
                </a:lnTo>
                <a:lnTo>
                  <a:pt x="585" y="1000"/>
                </a:lnTo>
                <a:lnTo>
                  <a:pt x="0" y="1000"/>
                </a:lnTo>
                <a:lnTo>
                  <a:pt x="0" y="0"/>
                </a:lnTo>
                <a:close/>
              </a:path>
              <a:path w="1000" h="1000">
                <a:moveTo>
                  <a:pt x="0" y="0"/>
                </a:moveTo>
                <a:lnTo>
                  <a:pt x="1000" y="0"/>
                </a:lnTo>
              </a:path>
            </a:pathLst>
          </a:custGeom>
          <a:solidFill>
            <a:srgbClr val="0070C0"/>
          </a:solidFill>
          <a:ln w="9525">
            <a:solidFill>
              <a:srgbClr val="0070C0"/>
            </a:solidFill>
            <a:round/>
            <a:headEnd/>
            <a:tailEnd/>
          </a:ln>
        </p:spPr>
        <p:txBody>
          <a:bodyPr/>
          <a:lstStyle/>
          <a:p>
            <a:endParaRPr lang="ja-JP" altLang="en-US" sz="1350"/>
          </a:p>
        </p:txBody>
      </p:sp>
      <p:pic>
        <p:nvPicPr>
          <p:cNvPr id="5" name="Picture 2" descr="C:\Documents and Settings\0000011140618\デスクトップ\forum_logo_small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41703" y="5094293"/>
            <a:ext cx="5422900" cy="841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3186" name="Rectangle 2"/>
          <p:cNvSpPr>
            <a:spLocks noGrp="1" noChangeArrowheads="1"/>
          </p:cNvSpPr>
          <p:nvPr>
            <p:ph type="ctrTitle"/>
          </p:nvPr>
        </p:nvSpPr>
        <p:spPr>
          <a:xfrm>
            <a:off x="914400" y="990600"/>
            <a:ext cx="10363200" cy="1371600"/>
          </a:xfrm>
          <a:prstGeom prst="rect">
            <a:avLst/>
          </a:prstGeom>
        </p:spPr>
        <p:txBody>
          <a:bodyPr/>
          <a:lstStyle>
            <a:lvl1pPr>
              <a:defRPr sz="1875">
                <a:latin typeface="メイリオ" panose="020B0604030504040204" pitchFamily="50" charset="-128"/>
                <a:ea typeface="メイリオ" panose="020B0604030504040204" pitchFamily="50" charset="-128"/>
                <a:cs typeface="メイリオ" panose="020B0604030504040204" pitchFamily="50" charset="-128"/>
              </a:defRPr>
            </a:lvl1pPr>
          </a:lstStyle>
          <a:p>
            <a:r>
              <a:rPr lang="ja-JP" altLang="en-US" dirty="0"/>
              <a:t>マスタ タイトルの書式設定</a:t>
            </a:r>
          </a:p>
        </p:txBody>
      </p:sp>
      <p:sp>
        <p:nvSpPr>
          <p:cNvPr id="93187" name="Rectangle 3"/>
          <p:cNvSpPr>
            <a:spLocks noGrp="1" noChangeArrowheads="1"/>
          </p:cNvSpPr>
          <p:nvPr>
            <p:ph type="subTitle" idx="1"/>
          </p:nvPr>
        </p:nvSpPr>
        <p:spPr>
          <a:xfrm>
            <a:off x="1930400" y="3429000"/>
            <a:ext cx="9347200" cy="1600200"/>
          </a:xfrm>
        </p:spPr>
        <p:txBody>
          <a:bodyPr/>
          <a:lstStyle>
            <a:lvl1pPr marL="0" indent="0">
              <a:buFont typeface="Wingdings" pitchFamily="2" charset="2"/>
              <a:buNone/>
              <a:defRPr sz="2100">
                <a:latin typeface="メイリオ" panose="020B0604030504040204" pitchFamily="50" charset="-128"/>
                <a:ea typeface="メイリオ" panose="020B0604030504040204" pitchFamily="50" charset="-128"/>
                <a:cs typeface="メイリオ" panose="020B0604030504040204" pitchFamily="50" charset="-128"/>
              </a:defRPr>
            </a:lvl1pPr>
          </a:lstStyle>
          <a:p>
            <a:r>
              <a:rPr lang="ja-JP" altLang="en-US" dirty="0"/>
              <a:t>マスタ サブタイトルの書式設定</a:t>
            </a:r>
          </a:p>
        </p:txBody>
      </p:sp>
      <p:sp>
        <p:nvSpPr>
          <p:cNvPr id="6" name="Rectangle 4"/>
          <p:cNvSpPr>
            <a:spLocks noGrp="1" noChangeArrowheads="1"/>
          </p:cNvSpPr>
          <p:nvPr>
            <p:ph type="dt" sz="half" idx="10"/>
          </p:nvPr>
        </p:nvSpPr>
        <p:spPr>
          <a:xfrm>
            <a:off x="0" y="6597650"/>
            <a:ext cx="1439333" cy="260350"/>
          </a:xfrm>
        </p:spPr>
        <p:txBody>
          <a:bodyPr/>
          <a:lstStyle>
            <a:lvl1pPr>
              <a:defRPr/>
            </a:lvl1pPr>
          </a:lstStyle>
          <a:p>
            <a:pPr>
              <a:defRPr/>
            </a:pPr>
            <a:endParaRPr lang="en-US" altLang="ja-JP"/>
          </a:p>
        </p:txBody>
      </p:sp>
      <p:sp>
        <p:nvSpPr>
          <p:cNvPr id="8" name="Rectangle 6"/>
          <p:cNvSpPr>
            <a:spLocks noGrp="1" noChangeArrowheads="1"/>
          </p:cNvSpPr>
          <p:nvPr>
            <p:ph type="sldNum" sz="quarter" idx="12"/>
          </p:nvPr>
        </p:nvSpPr>
        <p:spPr>
          <a:xfrm>
            <a:off x="11427887" y="6605588"/>
            <a:ext cx="764116" cy="252412"/>
          </a:xfrm>
        </p:spPr>
        <p:txBody>
          <a:bodyPr/>
          <a:lstStyle>
            <a:lvl1pPr>
              <a:defRPr/>
            </a:lvl1pPr>
          </a:lstStyle>
          <a:p>
            <a:pPr>
              <a:defRPr/>
            </a:pPr>
            <a:fld id="{83447365-5D82-483B-BAF6-08E63883FC40}" type="slidenum">
              <a:rPr lang="en-US" altLang="ja-JP"/>
              <a:pPr>
                <a:defRPr/>
              </a:pPr>
              <a:t>‹#›</a:t>
            </a:fld>
            <a:endParaRPr lang="en-US" altLang="ja-JP"/>
          </a:p>
        </p:txBody>
      </p:sp>
      <p:sp>
        <p:nvSpPr>
          <p:cNvPr id="9" name="Rectangle 7">
            <a:extLst>
              <a:ext uri="{FF2B5EF4-FFF2-40B4-BE49-F238E27FC236}">
                <a16:creationId xmlns:a16="http://schemas.microsoft.com/office/drawing/2014/main" id="{AC29971C-2AEE-42A9-8223-AE46DF922C85}"/>
              </a:ext>
            </a:extLst>
          </p:cNvPr>
          <p:cNvSpPr>
            <a:spLocks noGrp="1" noChangeArrowheads="1"/>
          </p:cNvSpPr>
          <p:nvPr>
            <p:ph type="ftr" sz="quarter" idx="3"/>
          </p:nvPr>
        </p:nvSpPr>
        <p:spPr>
          <a:xfrm>
            <a:off x="4304553" y="6565878"/>
            <a:ext cx="4537075" cy="188913"/>
          </a:xfrm>
          <a:prstGeom prst="rect">
            <a:avLst/>
          </a:prstGeom>
          <a:ln/>
        </p:spPr>
        <p:txBody>
          <a:bodyPr/>
          <a:lstStyle>
            <a:lvl1pPr>
              <a:defRPr sz="1050">
                <a:solidFill>
                  <a:schemeClr val="tx1">
                    <a:lumMod val="85000"/>
                    <a:lumOff val="15000"/>
                  </a:schemeClr>
                </a:solidFill>
              </a:defRPr>
            </a:lvl1pPr>
          </a:lstStyle>
          <a:p>
            <a:pPr>
              <a:defRPr/>
            </a:pPr>
            <a:r>
              <a:rPr lang="en-US" altLang="ja-JP" dirty="0"/>
              <a:t>Copyright 2023 Japan OSS Promotion Forum</a:t>
            </a:r>
          </a:p>
        </p:txBody>
      </p:sp>
    </p:spTree>
    <p:extLst>
      <p:ext uri="{BB962C8B-B14F-4D97-AF65-F5344CB8AC3E}">
        <p14:creationId xmlns:p14="http://schemas.microsoft.com/office/powerpoint/2010/main" val="20302464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タイトルとコンテンツ">
    <p:spTree>
      <p:nvGrpSpPr>
        <p:cNvPr id="1" name=""/>
        <p:cNvGrpSpPr/>
        <p:nvPr/>
      </p:nvGrpSpPr>
      <p:grpSpPr>
        <a:xfrm>
          <a:off x="0" y="0"/>
          <a:ext cx="0" cy="0"/>
          <a:chOff x="0" y="0"/>
          <a:chExt cx="0" cy="0"/>
        </a:xfrm>
      </p:grpSpPr>
      <p:sp>
        <p:nvSpPr>
          <p:cNvPr id="3" name="コンテンツ プレースホルダ 2"/>
          <p:cNvSpPr>
            <a:spLocks noGrp="1"/>
          </p:cNvSpPr>
          <p:nvPr>
            <p:ph idx="1"/>
          </p:nvPr>
        </p:nvSpPr>
        <p:spPr>
          <a:xfrm>
            <a:off x="391584" y="838734"/>
            <a:ext cx="11561232" cy="5038725"/>
          </a:xfr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vl2pPr>
              <a:defRPr>
                <a:latin typeface="メイリオ" panose="020B0604030504040204" pitchFamily="50" charset="-128"/>
                <a:ea typeface="メイリオ" panose="020B0604030504040204" pitchFamily="50" charset="-128"/>
                <a:cs typeface="メイリオ" panose="020B0604030504040204" pitchFamily="50" charset="-128"/>
              </a:defRPr>
            </a:lvl2pPr>
            <a:lvl3pPr>
              <a:defRPr>
                <a:latin typeface="メイリオ" panose="020B0604030504040204" pitchFamily="50" charset="-128"/>
                <a:ea typeface="メイリオ" panose="020B0604030504040204" pitchFamily="50" charset="-128"/>
                <a:cs typeface="メイリオ" panose="020B0604030504040204" pitchFamily="50" charset="-128"/>
              </a:defRPr>
            </a:lvl3pPr>
            <a:lvl4pPr>
              <a:defRPr>
                <a:latin typeface="メイリオ" panose="020B0604030504040204" pitchFamily="50" charset="-128"/>
                <a:ea typeface="メイリオ" panose="020B0604030504040204" pitchFamily="50" charset="-128"/>
                <a:cs typeface="メイリオ" panose="020B0604030504040204" pitchFamily="50" charset="-128"/>
              </a:defRPr>
            </a:lvl4pPr>
            <a:lvl5pPr>
              <a:defRPr>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lang="ja-JP" altLang="en-US" dirty="0"/>
              <a:t>マスタ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p>
        </p:txBody>
      </p:sp>
      <p:sp>
        <p:nvSpPr>
          <p:cNvPr id="4" name="Rectangle 6"/>
          <p:cNvSpPr>
            <a:spLocks noGrp="1" noChangeArrowheads="1"/>
          </p:cNvSpPr>
          <p:nvPr>
            <p:ph type="dt" sz="half" idx="10"/>
          </p:nvPr>
        </p:nvSpPr>
        <p:spPr/>
        <p:txBody>
          <a:bodyPr/>
          <a:lstStyle>
            <a:lvl1pPr>
              <a:defRPr/>
            </a:lvl1pPr>
          </a:lstStyle>
          <a:p>
            <a:pPr>
              <a:defRPr/>
            </a:pPr>
            <a:endParaRPr lang="en-US" altLang="ja-JP"/>
          </a:p>
        </p:txBody>
      </p:sp>
      <p:sp>
        <p:nvSpPr>
          <p:cNvPr id="6" name="Rectangle 8"/>
          <p:cNvSpPr>
            <a:spLocks noGrp="1" noChangeArrowheads="1"/>
          </p:cNvSpPr>
          <p:nvPr>
            <p:ph type="sldNum" sz="quarter" idx="12"/>
          </p:nvPr>
        </p:nvSpPr>
        <p:spPr/>
        <p:txBody>
          <a:bodyPr/>
          <a:lstStyle>
            <a:lvl1pPr>
              <a:defRPr/>
            </a:lvl1pPr>
          </a:lstStyle>
          <a:p>
            <a:pPr>
              <a:defRPr/>
            </a:pPr>
            <a:fld id="{2E2CC637-50F8-41E5-AD2A-672FDF5D54F5}" type="slidenum">
              <a:rPr lang="en-US" altLang="ja-JP"/>
              <a:pPr>
                <a:defRPr/>
              </a:pPr>
              <a:t>‹#›</a:t>
            </a:fld>
            <a:endParaRPr lang="en-US" altLang="ja-JP"/>
          </a:p>
        </p:txBody>
      </p:sp>
      <p:sp>
        <p:nvSpPr>
          <p:cNvPr id="8" name="タイトル プレースホルダー"/>
          <p:cNvSpPr>
            <a:spLocks noGrp="1"/>
          </p:cNvSpPr>
          <p:nvPr>
            <p:ph type="title"/>
          </p:nvPr>
        </p:nvSpPr>
        <p:spPr bwMode="gray">
          <a:xfrm>
            <a:off x="391584" y="108000"/>
            <a:ext cx="11561232" cy="468000"/>
          </a:xfrm>
          <a:prstGeom prst="rect">
            <a:avLst/>
          </a:prstGeom>
        </p:spPr>
        <p:txBody>
          <a:bodyPr vert="horz" lIns="91440" tIns="36000" rIns="91440" bIns="0" rtlCol="0" anchor="ctr">
            <a:noAutofit/>
          </a:bodyPr>
          <a:lstStyle/>
          <a:p>
            <a:r>
              <a:rPr kumimoji="1" lang="ja-JP" altLang="en-US" dirty="0"/>
              <a:t>マスター タイトルの書式設定</a:t>
            </a:r>
          </a:p>
        </p:txBody>
      </p:sp>
      <p:sp>
        <p:nvSpPr>
          <p:cNvPr id="7" name="Rectangle 7">
            <a:extLst>
              <a:ext uri="{FF2B5EF4-FFF2-40B4-BE49-F238E27FC236}">
                <a16:creationId xmlns:a16="http://schemas.microsoft.com/office/drawing/2014/main" id="{B2C55A2B-A19F-4839-931B-7A47AD44B7C7}"/>
              </a:ext>
            </a:extLst>
          </p:cNvPr>
          <p:cNvSpPr>
            <a:spLocks noGrp="1" noChangeArrowheads="1"/>
          </p:cNvSpPr>
          <p:nvPr>
            <p:ph type="ftr" sz="quarter" idx="3"/>
          </p:nvPr>
        </p:nvSpPr>
        <p:spPr>
          <a:xfrm>
            <a:off x="4304553" y="6565878"/>
            <a:ext cx="4537075" cy="188913"/>
          </a:xfrm>
          <a:prstGeom prst="rect">
            <a:avLst/>
          </a:prstGeom>
          <a:ln/>
        </p:spPr>
        <p:txBody>
          <a:bodyPr/>
          <a:lstStyle>
            <a:lvl1pPr>
              <a:defRPr sz="1050">
                <a:solidFill>
                  <a:schemeClr val="tx1">
                    <a:lumMod val="85000"/>
                    <a:lumOff val="15000"/>
                  </a:schemeClr>
                </a:solidFill>
              </a:defRPr>
            </a:lvl1pPr>
          </a:lstStyle>
          <a:p>
            <a:pPr>
              <a:defRPr/>
            </a:pPr>
            <a:r>
              <a:rPr lang="en-US" altLang="ja-JP" dirty="0"/>
              <a:t>Copyright 2023 Japan OSS Promotion Forum</a:t>
            </a:r>
          </a:p>
        </p:txBody>
      </p:sp>
    </p:spTree>
    <p:extLst>
      <p:ext uri="{BB962C8B-B14F-4D97-AF65-F5344CB8AC3E}">
        <p14:creationId xmlns:p14="http://schemas.microsoft.com/office/powerpoint/2010/main" val="2469710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a:xfrm>
            <a:off x="766233" y="88905"/>
            <a:ext cx="10668000" cy="46037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r>
              <a:rPr lang="ja-JP" altLang="en-US" dirty="0"/>
              <a:t>マスタ タイトルの書式設定</a:t>
            </a:r>
          </a:p>
        </p:txBody>
      </p:sp>
      <p:sp>
        <p:nvSpPr>
          <p:cNvPr id="3" name="Rectangle 6"/>
          <p:cNvSpPr>
            <a:spLocks noGrp="1" noChangeArrowheads="1"/>
          </p:cNvSpPr>
          <p:nvPr>
            <p:ph type="dt" sz="half" idx="10"/>
          </p:nvPr>
        </p:nvSpPr>
        <p:spPr>
          <a:ln/>
        </p:spPr>
        <p:txBody>
          <a:bodyPr/>
          <a:lstStyle>
            <a:lvl1pPr>
              <a:defRPr/>
            </a:lvl1pPr>
          </a:lstStyle>
          <a:p>
            <a:pPr>
              <a:defRPr/>
            </a:pPr>
            <a:endParaRPr lang="en-US" altLang="ja-JP"/>
          </a:p>
        </p:txBody>
      </p:sp>
      <p:sp>
        <p:nvSpPr>
          <p:cNvPr id="5" name="Rectangle 8"/>
          <p:cNvSpPr>
            <a:spLocks noGrp="1" noChangeArrowheads="1"/>
          </p:cNvSpPr>
          <p:nvPr>
            <p:ph type="sldNum" sz="quarter" idx="12"/>
          </p:nvPr>
        </p:nvSpPr>
        <p:spPr>
          <a:ln/>
        </p:spPr>
        <p:txBody>
          <a:bodyPr/>
          <a:lstStyle>
            <a:lvl1pPr>
              <a:defRPr/>
            </a:lvl1pPr>
          </a:lstStyle>
          <a:p>
            <a:pPr>
              <a:defRPr/>
            </a:pPr>
            <a:fld id="{46E683E9-ADC6-4FF3-AD4E-53B288B533C8}" type="slidenum">
              <a:rPr lang="en-US" altLang="ja-JP"/>
              <a:pPr>
                <a:defRPr/>
              </a:pPr>
              <a:t>‹#›</a:t>
            </a:fld>
            <a:endParaRPr lang="en-US" altLang="ja-JP"/>
          </a:p>
        </p:txBody>
      </p:sp>
      <p:sp>
        <p:nvSpPr>
          <p:cNvPr id="6" name="Rectangle 7">
            <a:extLst>
              <a:ext uri="{FF2B5EF4-FFF2-40B4-BE49-F238E27FC236}">
                <a16:creationId xmlns:a16="http://schemas.microsoft.com/office/drawing/2014/main" id="{95881C3E-A34B-4E4D-8FB2-FB1A700C9332}"/>
              </a:ext>
            </a:extLst>
          </p:cNvPr>
          <p:cNvSpPr>
            <a:spLocks noGrp="1" noChangeArrowheads="1"/>
          </p:cNvSpPr>
          <p:nvPr>
            <p:ph type="ftr" sz="quarter" idx="3"/>
          </p:nvPr>
        </p:nvSpPr>
        <p:spPr>
          <a:xfrm>
            <a:off x="4304553" y="6565878"/>
            <a:ext cx="4537075" cy="188913"/>
          </a:xfrm>
          <a:prstGeom prst="rect">
            <a:avLst/>
          </a:prstGeom>
          <a:ln/>
        </p:spPr>
        <p:txBody>
          <a:bodyPr/>
          <a:lstStyle>
            <a:lvl1pPr>
              <a:defRPr sz="1050">
                <a:solidFill>
                  <a:schemeClr val="tx1">
                    <a:lumMod val="85000"/>
                    <a:lumOff val="15000"/>
                  </a:schemeClr>
                </a:solidFill>
              </a:defRPr>
            </a:lvl1pPr>
          </a:lstStyle>
          <a:p>
            <a:pPr>
              <a:defRPr/>
            </a:pPr>
            <a:r>
              <a:rPr lang="en-US" altLang="ja-JP" dirty="0"/>
              <a:t>Copyright 2023 Japan OSS Promotion Forum</a:t>
            </a:r>
          </a:p>
        </p:txBody>
      </p:sp>
    </p:spTree>
    <p:extLst>
      <p:ext uri="{BB962C8B-B14F-4D97-AF65-F5344CB8AC3E}">
        <p14:creationId xmlns:p14="http://schemas.microsoft.com/office/powerpoint/2010/main" val="23834356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白紙">
    <p:spTree>
      <p:nvGrpSpPr>
        <p:cNvPr id="1" name=""/>
        <p:cNvGrpSpPr/>
        <p:nvPr/>
      </p:nvGrpSpPr>
      <p:grpSpPr>
        <a:xfrm>
          <a:off x="0" y="0"/>
          <a:ext cx="0" cy="0"/>
          <a:chOff x="0" y="0"/>
          <a:chExt cx="0" cy="0"/>
        </a:xfrm>
      </p:grpSpPr>
      <p:sp>
        <p:nvSpPr>
          <p:cNvPr id="2" name="Rectangle 6"/>
          <p:cNvSpPr>
            <a:spLocks noGrp="1" noChangeArrowheads="1"/>
          </p:cNvSpPr>
          <p:nvPr>
            <p:ph type="dt" sz="half" idx="10"/>
          </p:nvPr>
        </p:nvSpPr>
        <p:spPr>
          <a:ln/>
        </p:spPr>
        <p:txBody>
          <a:bodyPr/>
          <a:lstStyle>
            <a:lvl1pPr>
              <a:defRPr/>
            </a:lvl1pPr>
          </a:lstStyle>
          <a:p>
            <a:pPr>
              <a:defRPr/>
            </a:pPr>
            <a:endParaRPr lang="en-US" altLang="ja-JP"/>
          </a:p>
        </p:txBody>
      </p:sp>
      <p:sp>
        <p:nvSpPr>
          <p:cNvPr id="4" name="Rectangle 8"/>
          <p:cNvSpPr>
            <a:spLocks noGrp="1" noChangeArrowheads="1"/>
          </p:cNvSpPr>
          <p:nvPr>
            <p:ph type="sldNum" sz="quarter" idx="12"/>
          </p:nvPr>
        </p:nvSpPr>
        <p:spPr>
          <a:ln/>
        </p:spPr>
        <p:txBody>
          <a:bodyPr/>
          <a:lstStyle>
            <a:lvl1pPr>
              <a:defRPr/>
            </a:lvl1pPr>
          </a:lstStyle>
          <a:p>
            <a:pPr>
              <a:defRPr/>
            </a:pPr>
            <a:fld id="{B58F3E1F-4C1B-4ED0-8BD9-970CB015BF9F}" type="slidenum">
              <a:rPr lang="en-US" altLang="ja-JP"/>
              <a:pPr>
                <a:defRPr/>
              </a:pPr>
              <a:t>‹#›</a:t>
            </a:fld>
            <a:endParaRPr lang="en-US" altLang="ja-JP"/>
          </a:p>
        </p:txBody>
      </p:sp>
      <p:sp>
        <p:nvSpPr>
          <p:cNvPr id="5" name="タイトル プレースホルダー"/>
          <p:cNvSpPr>
            <a:spLocks noGrp="1"/>
          </p:cNvSpPr>
          <p:nvPr>
            <p:ph type="title"/>
          </p:nvPr>
        </p:nvSpPr>
        <p:spPr bwMode="gray">
          <a:xfrm>
            <a:off x="239185" y="108000"/>
            <a:ext cx="11713633" cy="468000"/>
          </a:xfrm>
          <a:prstGeom prst="rect">
            <a:avLst/>
          </a:prstGeom>
        </p:spPr>
        <p:txBody>
          <a:bodyPr vert="horz" lIns="91440" tIns="36000" rIns="91440" bIns="0" rtlCol="0" anchor="ctr">
            <a:noAutofit/>
          </a:bodyPr>
          <a:lstStyle/>
          <a:p>
            <a:r>
              <a:rPr kumimoji="1" lang="ja-JP" altLang="en-US" dirty="0"/>
              <a:t>マスター タイトルの書式設定</a:t>
            </a:r>
          </a:p>
        </p:txBody>
      </p:sp>
      <p:sp>
        <p:nvSpPr>
          <p:cNvPr id="7" name="Rectangle 7">
            <a:extLst>
              <a:ext uri="{FF2B5EF4-FFF2-40B4-BE49-F238E27FC236}">
                <a16:creationId xmlns:a16="http://schemas.microsoft.com/office/drawing/2014/main" id="{3E1E842F-972B-40DD-BC79-BD9F2C49188C}"/>
              </a:ext>
            </a:extLst>
          </p:cNvPr>
          <p:cNvSpPr>
            <a:spLocks noGrp="1" noChangeArrowheads="1"/>
          </p:cNvSpPr>
          <p:nvPr>
            <p:ph type="ftr" sz="quarter" idx="3"/>
          </p:nvPr>
        </p:nvSpPr>
        <p:spPr>
          <a:xfrm>
            <a:off x="4304553" y="6565878"/>
            <a:ext cx="4537075" cy="188913"/>
          </a:xfrm>
          <a:prstGeom prst="rect">
            <a:avLst/>
          </a:prstGeom>
          <a:ln/>
        </p:spPr>
        <p:txBody>
          <a:bodyPr/>
          <a:lstStyle>
            <a:lvl1pPr>
              <a:defRPr sz="1050">
                <a:solidFill>
                  <a:schemeClr val="tx1">
                    <a:lumMod val="85000"/>
                    <a:lumOff val="15000"/>
                  </a:schemeClr>
                </a:solidFill>
              </a:defRPr>
            </a:lvl1pPr>
          </a:lstStyle>
          <a:p>
            <a:pPr>
              <a:defRPr/>
            </a:pPr>
            <a:r>
              <a:rPr lang="en-US" altLang="ja-JP" dirty="0"/>
              <a:t>Copyright 2023 Japan OSS Promotion Forum</a:t>
            </a:r>
          </a:p>
        </p:txBody>
      </p:sp>
    </p:spTree>
    <p:extLst>
      <p:ext uri="{BB962C8B-B14F-4D97-AF65-F5344CB8AC3E}">
        <p14:creationId xmlns:p14="http://schemas.microsoft.com/office/powerpoint/2010/main" val="10168475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ユーザー設定レイアウト">
    <p:spTree>
      <p:nvGrpSpPr>
        <p:cNvPr id="1" name=""/>
        <p:cNvGrpSpPr/>
        <p:nvPr/>
      </p:nvGrpSpPr>
      <p:grpSpPr>
        <a:xfrm>
          <a:off x="0" y="0"/>
          <a:ext cx="0" cy="0"/>
          <a:chOff x="0" y="0"/>
          <a:chExt cx="0" cy="0"/>
        </a:xfrm>
      </p:grpSpPr>
      <p:sp>
        <p:nvSpPr>
          <p:cNvPr id="2" name="タイトル 1"/>
          <p:cNvSpPr>
            <a:spLocks noGrp="1"/>
          </p:cNvSpPr>
          <p:nvPr>
            <p:ph type="title"/>
          </p:nvPr>
        </p:nvSpPr>
        <p:spPr>
          <a:xfrm>
            <a:off x="575353" y="108000"/>
            <a:ext cx="11054995" cy="468000"/>
          </a:xfrm>
        </p:spPr>
        <p:txBody>
          <a:bodyPr/>
          <a:lstStyle/>
          <a:p>
            <a:r>
              <a:rPr kumimoji="1" lang="ja-JP" altLang="en-US" dirty="0"/>
              <a:t>マスター タイトルの書式設定</a:t>
            </a:r>
          </a:p>
        </p:txBody>
      </p:sp>
      <p:sp>
        <p:nvSpPr>
          <p:cNvPr id="3" name="日付プレースホルダー 2"/>
          <p:cNvSpPr>
            <a:spLocks noGrp="1"/>
          </p:cNvSpPr>
          <p:nvPr>
            <p:ph type="dt" sz="half" idx="10"/>
          </p:nvPr>
        </p:nvSpPr>
        <p:spPr/>
        <p:txBody>
          <a:bodyPr/>
          <a:lstStyle/>
          <a:p>
            <a:pPr>
              <a:defRPr/>
            </a:pPr>
            <a:endParaRPr lang="en-US" altLang="ja-JP"/>
          </a:p>
        </p:txBody>
      </p:sp>
      <p:sp>
        <p:nvSpPr>
          <p:cNvPr id="5" name="スライド番号プレースホルダー 4"/>
          <p:cNvSpPr>
            <a:spLocks noGrp="1"/>
          </p:cNvSpPr>
          <p:nvPr>
            <p:ph type="sldNum" sz="quarter" idx="12"/>
          </p:nvPr>
        </p:nvSpPr>
        <p:spPr/>
        <p:txBody>
          <a:bodyPr/>
          <a:lstStyle/>
          <a:p>
            <a:pPr>
              <a:defRPr/>
            </a:pPr>
            <a:fld id="{12675907-5F50-40AC-9C21-C5067506B57C}" type="slidenum">
              <a:rPr lang="en-US" altLang="ja-JP" smtClean="0"/>
              <a:pPr>
                <a:defRPr/>
              </a:pPr>
              <a:t>‹#›</a:t>
            </a:fld>
            <a:endParaRPr lang="en-US" altLang="ja-JP"/>
          </a:p>
        </p:txBody>
      </p:sp>
      <p:sp>
        <p:nvSpPr>
          <p:cNvPr id="6" name="Rectangle 3"/>
          <p:cNvSpPr>
            <a:spLocks noGrp="1" noChangeArrowheads="1"/>
          </p:cNvSpPr>
          <p:nvPr>
            <p:ph idx="1"/>
          </p:nvPr>
        </p:nvSpPr>
        <p:spPr bwMode="auto">
          <a:xfrm>
            <a:off x="575353" y="838734"/>
            <a:ext cx="11054995" cy="5038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ja-JP" altLang="en-US" dirty="0"/>
              <a:t>マスタ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p:txBody>
      </p:sp>
      <p:sp>
        <p:nvSpPr>
          <p:cNvPr id="8" name="Rectangle 7">
            <a:extLst>
              <a:ext uri="{FF2B5EF4-FFF2-40B4-BE49-F238E27FC236}">
                <a16:creationId xmlns:a16="http://schemas.microsoft.com/office/drawing/2014/main" id="{9EB2DE4F-A54D-403A-B629-D18A1DD65D5C}"/>
              </a:ext>
            </a:extLst>
          </p:cNvPr>
          <p:cNvSpPr>
            <a:spLocks noGrp="1" noChangeArrowheads="1"/>
          </p:cNvSpPr>
          <p:nvPr>
            <p:ph type="ftr" sz="quarter" idx="3"/>
          </p:nvPr>
        </p:nvSpPr>
        <p:spPr>
          <a:xfrm>
            <a:off x="4304553" y="6565878"/>
            <a:ext cx="4537075" cy="188913"/>
          </a:xfrm>
          <a:prstGeom prst="rect">
            <a:avLst/>
          </a:prstGeom>
          <a:ln/>
        </p:spPr>
        <p:txBody>
          <a:bodyPr/>
          <a:lstStyle>
            <a:lvl1pPr>
              <a:defRPr sz="1050">
                <a:solidFill>
                  <a:schemeClr val="tx1">
                    <a:lumMod val="85000"/>
                    <a:lumOff val="15000"/>
                  </a:schemeClr>
                </a:solidFill>
              </a:defRPr>
            </a:lvl1pPr>
          </a:lstStyle>
          <a:p>
            <a:pPr>
              <a:defRPr/>
            </a:pPr>
            <a:r>
              <a:rPr lang="en-US" altLang="ja-JP" dirty="0"/>
              <a:t>Copyright 2023 Japan OSS Promotion Forum</a:t>
            </a:r>
          </a:p>
        </p:txBody>
      </p:sp>
    </p:spTree>
    <p:extLst>
      <p:ext uri="{BB962C8B-B14F-4D97-AF65-F5344CB8AC3E}">
        <p14:creationId xmlns:p14="http://schemas.microsoft.com/office/powerpoint/2010/main" val="370201390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3"/>
          <p:cNvSpPr>
            <a:spLocks noGrp="1" noChangeArrowheads="1"/>
          </p:cNvSpPr>
          <p:nvPr>
            <p:ph type="body" idx="1"/>
          </p:nvPr>
        </p:nvSpPr>
        <p:spPr bwMode="auto">
          <a:xfrm>
            <a:off x="602752" y="838734"/>
            <a:ext cx="11013897" cy="5038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ja-JP" altLang="en-US" dirty="0"/>
              <a:t>マスタ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p:txBody>
      </p:sp>
      <p:sp>
        <p:nvSpPr>
          <p:cNvPr id="1028" name="Line 5"/>
          <p:cNvSpPr>
            <a:spLocks noChangeShapeType="1"/>
          </p:cNvSpPr>
          <p:nvPr/>
        </p:nvSpPr>
        <p:spPr bwMode="auto">
          <a:xfrm flipV="1">
            <a:off x="812800" y="6597650"/>
            <a:ext cx="10566400" cy="0"/>
          </a:xfrm>
          <a:prstGeom prst="line">
            <a:avLst/>
          </a:prstGeom>
          <a:noFill/>
          <a:ln w="3175">
            <a:solidFill>
              <a:srgbClr val="0070C0"/>
            </a:solidFill>
            <a:round/>
            <a:headEnd/>
            <a:tailEnd/>
          </a:ln>
          <a:extLst>
            <a:ext uri="{909E8E84-426E-40DD-AFC4-6F175D3DCCD1}">
              <a14:hiddenFill xmlns:a14="http://schemas.microsoft.com/office/drawing/2010/main">
                <a:noFill/>
              </a14:hiddenFill>
            </a:ext>
          </a:extLst>
        </p:spPr>
        <p:txBody>
          <a:bodyPr/>
          <a:lstStyle/>
          <a:p>
            <a:endParaRPr lang="ja-JP" altLang="en-US" sz="1350"/>
          </a:p>
        </p:txBody>
      </p:sp>
      <p:sp>
        <p:nvSpPr>
          <p:cNvPr id="92166" name="Rectangle 6"/>
          <p:cNvSpPr>
            <a:spLocks noGrp="1" noChangeArrowheads="1"/>
          </p:cNvSpPr>
          <p:nvPr>
            <p:ph type="dt" sz="half" idx="2"/>
          </p:nvPr>
        </p:nvSpPr>
        <p:spPr bwMode="auto">
          <a:xfrm>
            <a:off x="812800" y="6245225"/>
            <a:ext cx="2641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20000"/>
              </a:spcBef>
              <a:buClr>
                <a:schemeClr val="tx2"/>
              </a:buClr>
              <a:buSzPct val="70000"/>
              <a:buFont typeface="Wingdings" panose="05000000000000000000" pitchFamily="2" charset="2"/>
              <a:buNone/>
              <a:defRPr kumimoji="0" sz="900">
                <a:latin typeface="ＭＳ Ｐゴシック" pitchFamily="50" charset="-128"/>
                <a:ea typeface="ＭＳ Ｐゴシック" pitchFamily="50" charset="-128"/>
              </a:defRPr>
            </a:lvl1pPr>
          </a:lstStyle>
          <a:p>
            <a:pPr>
              <a:defRPr/>
            </a:pPr>
            <a:endParaRPr lang="en-US" altLang="ja-JP"/>
          </a:p>
        </p:txBody>
      </p:sp>
      <p:sp>
        <p:nvSpPr>
          <p:cNvPr id="92168" name="Rectangle 8"/>
          <p:cNvSpPr>
            <a:spLocks noGrp="1" noChangeArrowheads="1"/>
          </p:cNvSpPr>
          <p:nvPr>
            <p:ph type="sldNum" sz="quarter" idx="4"/>
          </p:nvPr>
        </p:nvSpPr>
        <p:spPr bwMode="auto">
          <a:xfrm>
            <a:off x="11425770" y="6669088"/>
            <a:ext cx="766233" cy="18891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spcBef>
                <a:spcPct val="20000"/>
              </a:spcBef>
              <a:buClr>
                <a:schemeClr val="tx2"/>
              </a:buClr>
              <a:buSzPct val="70000"/>
              <a:buFont typeface="Wingdings" panose="05000000000000000000" pitchFamily="2" charset="2"/>
              <a:buNone/>
              <a:defRPr kumimoji="0" sz="750"/>
            </a:lvl1pPr>
          </a:lstStyle>
          <a:p>
            <a:pPr>
              <a:defRPr/>
            </a:pPr>
            <a:fld id="{12675907-5F50-40AC-9C21-C5067506B57C}" type="slidenum">
              <a:rPr lang="en-US" altLang="ja-JP"/>
              <a:pPr>
                <a:defRPr/>
              </a:pPr>
              <a:t>‹#›</a:t>
            </a:fld>
            <a:endParaRPr lang="en-US" altLang="ja-JP"/>
          </a:p>
        </p:txBody>
      </p:sp>
      <p:sp>
        <p:nvSpPr>
          <p:cNvPr id="1032" name="AutoShape 4"/>
          <p:cNvSpPr>
            <a:spLocks noChangeArrowheads="1"/>
          </p:cNvSpPr>
          <p:nvPr/>
        </p:nvSpPr>
        <p:spPr bwMode="auto">
          <a:xfrm>
            <a:off x="812801" y="571500"/>
            <a:ext cx="10610851" cy="109538"/>
          </a:xfrm>
          <a:custGeom>
            <a:avLst/>
            <a:gdLst>
              <a:gd name="T0" fmla="*/ 0 w 1000"/>
              <a:gd name="T1" fmla="*/ 0 h 1000"/>
              <a:gd name="T2" fmla="*/ 2147483646 w 1000"/>
              <a:gd name="T3" fmla="*/ 0 h 1000"/>
              <a:gd name="T4" fmla="*/ 2147483646 w 1000"/>
              <a:gd name="T5" fmla="*/ 2147483646 h 1000"/>
              <a:gd name="T6" fmla="*/ 0 w 1000"/>
              <a:gd name="T7" fmla="*/ 2147483646 h 1000"/>
              <a:gd name="T8" fmla="*/ 0 w 1000"/>
              <a:gd name="T9" fmla="*/ 0 h 1000"/>
              <a:gd name="T10" fmla="*/ 2147483646 w 1000"/>
              <a:gd name="T11" fmla="*/ 0 h 1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00" h="1000" stroke="0">
                <a:moveTo>
                  <a:pt x="0" y="0"/>
                </a:moveTo>
                <a:lnTo>
                  <a:pt x="585" y="0"/>
                </a:lnTo>
                <a:lnTo>
                  <a:pt x="585" y="1000"/>
                </a:lnTo>
                <a:lnTo>
                  <a:pt x="0" y="1000"/>
                </a:lnTo>
                <a:lnTo>
                  <a:pt x="0" y="0"/>
                </a:lnTo>
                <a:close/>
              </a:path>
              <a:path w="1000" h="1000">
                <a:moveTo>
                  <a:pt x="0" y="0"/>
                </a:moveTo>
                <a:lnTo>
                  <a:pt x="1000" y="0"/>
                </a:lnTo>
              </a:path>
            </a:pathLst>
          </a:custGeom>
          <a:solidFill>
            <a:srgbClr val="0070C0"/>
          </a:solidFill>
          <a:ln w="9525">
            <a:solidFill>
              <a:srgbClr val="0070C0"/>
            </a:solidFill>
            <a:round/>
            <a:headEnd/>
            <a:tailEnd/>
          </a:ln>
        </p:spPr>
        <p:txBody>
          <a:bodyPr/>
          <a:lstStyle/>
          <a:p>
            <a:endParaRPr lang="ja-JP" altLang="en-US" sz="1350"/>
          </a:p>
        </p:txBody>
      </p:sp>
      <p:pic>
        <p:nvPicPr>
          <p:cNvPr id="1033" name="Picture 2" descr="C:\Documents and Settings\0000011140618\デスクトップ\forum_logo_small2.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961035" y="0"/>
            <a:ext cx="21971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タイトル プレースホルダー"/>
          <p:cNvSpPr>
            <a:spLocks noGrp="1"/>
          </p:cNvSpPr>
          <p:nvPr>
            <p:ph type="title"/>
          </p:nvPr>
        </p:nvSpPr>
        <p:spPr bwMode="gray">
          <a:xfrm>
            <a:off x="602752" y="108000"/>
            <a:ext cx="11013897" cy="468000"/>
          </a:xfrm>
          <a:prstGeom prst="rect">
            <a:avLst/>
          </a:prstGeom>
        </p:spPr>
        <p:txBody>
          <a:bodyPr vert="horz" lIns="91440" tIns="36000" rIns="91440" bIns="0" rtlCol="0" anchor="ctr">
            <a:noAutofit/>
          </a:bodyPr>
          <a:lstStyle/>
          <a:p>
            <a:r>
              <a:rPr kumimoji="1" lang="ja-JP" altLang="en-US" dirty="0"/>
              <a:t>マスター タイトルの書式設定</a:t>
            </a:r>
          </a:p>
        </p:txBody>
      </p:sp>
      <p:sp>
        <p:nvSpPr>
          <p:cNvPr id="11" name="Rectangle 7">
            <a:extLst>
              <a:ext uri="{FF2B5EF4-FFF2-40B4-BE49-F238E27FC236}">
                <a16:creationId xmlns:a16="http://schemas.microsoft.com/office/drawing/2014/main" id="{194DB3E6-14C3-4D0F-BA05-0993D6B9C894}"/>
              </a:ext>
            </a:extLst>
          </p:cNvPr>
          <p:cNvSpPr>
            <a:spLocks noGrp="1" noChangeArrowheads="1"/>
          </p:cNvSpPr>
          <p:nvPr>
            <p:ph type="ftr" sz="quarter" idx="3"/>
          </p:nvPr>
        </p:nvSpPr>
        <p:spPr>
          <a:xfrm>
            <a:off x="4304553" y="6565878"/>
            <a:ext cx="4537075" cy="188913"/>
          </a:xfrm>
          <a:prstGeom prst="rect">
            <a:avLst/>
          </a:prstGeom>
          <a:ln/>
        </p:spPr>
        <p:txBody>
          <a:bodyPr/>
          <a:lstStyle>
            <a:lvl1pPr>
              <a:defRPr sz="1050">
                <a:solidFill>
                  <a:schemeClr val="tx1">
                    <a:lumMod val="85000"/>
                    <a:lumOff val="15000"/>
                  </a:schemeClr>
                </a:solidFill>
              </a:defRPr>
            </a:lvl1pPr>
          </a:lstStyle>
          <a:p>
            <a:pPr>
              <a:defRPr/>
            </a:pPr>
            <a:r>
              <a:rPr lang="en-US" altLang="ja-JP" dirty="0"/>
              <a:t>Copyright 2023 Japan OSS Promotion Forum</a:t>
            </a:r>
          </a:p>
        </p:txBody>
      </p:sp>
    </p:spTree>
    <p:extLst>
      <p:ext uri="{BB962C8B-B14F-4D97-AF65-F5344CB8AC3E}">
        <p14:creationId xmlns:p14="http://schemas.microsoft.com/office/powerpoint/2010/main" val="396975681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hf hdr="0" dt="0"/>
  <p:txStyles>
    <p:titleStyle>
      <a:lvl1pPr algn="l" rtl="0" eaLnBrk="0" fontAlgn="base" hangingPunct="0">
        <a:spcBef>
          <a:spcPct val="0"/>
        </a:spcBef>
        <a:spcAft>
          <a:spcPct val="0"/>
        </a:spcAft>
        <a:defRPr kumimoji="1" sz="2400" b="0">
          <a:solidFill>
            <a:schemeClr val="tx2"/>
          </a:solidFill>
          <a:latin typeface="メイリオ" panose="020B0604030504040204" pitchFamily="50" charset="-128"/>
          <a:ea typeface="メイリオ" panose="020B0604030504040204" pitchFamily="50" charset="-128"/>
          <a:cs typeface="メイリオ" panose="020B0604030504040204" pitchFamily="50" charset="-128"/>
        </a:defRPr>
      </a:lvl1pPr>
      <a:lvl2pPr algn="l" rtl="0" eaLnBrk="0" fontAlgn="base" hangingPunct="0">
        <a:spcBef>
          <a:spcPct val="0"/>
        </a:spcBef>
        <a:spcAft>
          <a:spcPct val="0"/>
        </a:spcAft>
        <a:defRPr kumimoji="1" sz="1650">
          <a:solidFill>
            <a:schemeClr val="tx2"/>
          </a:solidFill>
          <a:latin typeface="メイリオ" panose="020B0604030504040204" pitchFamily="50" charset="-128"/>
          <a:ea typeface="メイリオ" panose="020B0604030504040204" pitchFamily="50" charset="-128"/>
          <a:cs typeface="メイリオ" panose="020B0604030504040204" pitchFamily="50" charset="-128"/>
        </a:defRPr>
      </a:lvl2pPr>
      <a:lvl3pPr algn="l" rtl="0" eaLnBrk="0" fontAlgn="base" hangingPunct="0">
        <a:spcBef>
          <a:spcPct val="0"/>
        </a:spcBef>
        <a:spcAft>
          <a:spcPct val="0"/>
        </a:spcAft>
        <a:defRPr kumimoji="1" sz="1650">
          <a:solidFill>
            <a:schemeClr val="tx2"/>
          </a:solidFill>
          <a:latin typeface="メイリオ" panose="020B0604030504040204" pitchFamily="50" charset="-128"/>
          <a:ea typeface="メイリオ" panose="020B0604030504040204" pitchFamily="50" charset="-128"/>
          <a:cs typeface="メイリオ" panose="020B0604030504040204" pitchFamily="50" charset="-128"/>
        </a:defRPr>
      </a:lvl3pPr>
      <a:lvl4pPr algn="l" rtl="0" eaLnBrk="0" fontAlgn="base" hangingPunct="0">
        <a:spcBef>
          <a:spcPct val="0"/>
        </a:spcBef>
        <a:spcAft>
          <a:spcPct val="0"/>
        </a:spcAft>
        <a:defRPr kumimoji="1" sz="1650">
          <a:solidFill>
            <a:schemeClr val="tx2"/>
          </a:solidFill>
          <a:latin typeface="メイリオ" panose="020B0604030504040204" pitchFamily="50" charset="-128"/>
          <a:ea typeface="メイリオ" panose="020B0604030504040204" pitchFamily="50" charset="-128"/>
          <a:cs typeface="メイリオ" panose="020B0604030504040204" pitchFamily="50" charset="-128"/>
        </a:defRPr>
      </a:lvl4pPr>
      <a:lvl5pPr algn="l" rtl="0" eaLnBrk="0" fontAlgn="base" hangingPunct="0">
        <a:spcBef>
          <a:spcPct val="0"/>
        </a:spcBef>
        <a:spcAft>
          <a:spcPct val="0"/>
        </a:spcAft>
        <a:defRPr kumimoji="1" sz="1650">
          <a:solidFill>
            <a:schemeClr val="tx2"/>
          </a:solidFill>
          <a:latin typeface="メイリオ" panose="020B0604030504040204" pitchFamily="50" charset="-128"/>
          <a:ea typeface="メイリオ" panose="020B0604030504040204" pitchFamily="50" charset="-128"/>
          <a:cs typeface="メイリオ" panose="020B0604030504040204" pitchFamily="50" charset="-128"/>
        </a:defRPr>
      </a:lvl5pPr>
      <a:lvl6pPr marL="342900" algn="l" rtl="0" eaLnBrk="1" fontAlgn="base" hangingPunct="1">
        <a:spcBef>
          <a:spcPct val="0"/>
        </a:spcBef>
        <a:spcAft>
          <a:spcPct val="0"/>
        </a:spcAft>
        <a:defRPr kumimoji="1" sz="1650">
          <a:solidFill>
            <a:schemeClr val="tx2"/>
          </a:solidFill>
          <a:latin typeface="Verdana" pitchFamily="34" charset="0"/>
          <a:ea typeface="ＭＳ Ｐゴシック" pitchFamily="50" charset="-128"/>
        </a:defRPr>
      </a:lvl6pPr>
      <a:lvl7pPr marL="685800" algn="l" rtl="0" eaLnBrk="1" fontAlgn="base" hangingPunct="1">
        <a:spcBef>
          <a:spcPct val="0"/>
        </a:spcBef>
        <a:spcAft>
          <a:spcPct val="0"/>
        </a:spcAft>
        <a:defRPr kumimoji="1" sz="1650">
          <a:solidFill>
            <a:schemeClr val="tx2"/>
          </a:solidFill>
          <a:latin typeface="Verdana" pitchFamily="34" charset="0"/>
          <a:ea typeface="ＭＳ Ｐゴシック" pitchFamily="50" charset="-128"/>
        </a:defRPr>
      </a:lvl7pPr>
      <a:lvl8pPr marL="1028700" algn="l" rtl="0" eaLnBrk="1" fontAlgn="base" hangingPunct="1">
        <a:spcBef>
          <a:spcPct val="0"/>
        </a:spcBef>
        <a:spcAft>
          <a:spcPct val="0"/>
        </a:spcAft>
        <a:defRPr kumimoji="1" sz="1650">
          <a:solidFill>
            <a:schemeClr val="tx2"/>
          </a:solidFill>
          <a:latin typeface="Verdana" pitchFamily="34" charset="0"/>
          <a:ea typeface="ＭＳ Ｐゴシック" pitchFamily="50" charset="-128"/>
        </a:defRPr>
      </a:lvl8pPr>
      <a:lvl9pPr marL="1371600" algn="l" rtl="0" eaLnBrk="1" fontAlgn="base" hangingPunct="1">
        <a:spcBef>
          <a:spcPct val="0"/>
        </a:spcBef>
        <a:spcAft>
          <a:spcPct val="0"/>
        </a:spcAft>
        <a:defRPr kumimoji="1" sz="1650">
          <a:solidFill>
            <a:schemeClr val="tx2"/>
          </a:solidFill>
          <a:latin typeface="Verdana" pitchFamily="34" charset="0"/>
          <a:ea typeface="ＭＳ Ｐゴシック" pitchFamily="50" charset="-128"/>
        </a:defRPr>
      </a:lvl9pPr>
    </p:titleStyle>
    <p:bodyStyle>
      <a:lvl1pPr marL="352425" indent="-352425" algn="l" rtl="0" eaLnBrk="0" fontAlgn="base" hangingPunct="0">
        <a:spcBef>
          <a:spcPct val="20000"/>
        </a:spcBef>
        <a:spcAft>
          <a:spcPct val="0"/>
        </a:spcAft>
        <a:buClr>
          <a:schemeClr val="accent2"/>
        </a:buClr>
        <a:buFont typeface="Wingdings" panose="05000000000000000000" pitchFamily="2" charset="2"/>
        <a:buChar char="o"/>
        <a:defRPr kumimoji="1" sz="20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1038" indent="-327422" algn="l" rtl="0" eaLnBrk="0" fontAlgn="base" hangingPunct="0">
        <a:spcBef>
          <a:spcPct val="20000"/>
        </a:spcBef>
        <a:spcAft>
          <a:spcPct val="0"/>
        </a:spcAft>
        <a:buClr>
          <a:schemeClr val="accent2"/>
        </a:buClr>
        <a:buFont typeface="Wingdings" panose="05000000000000000000" pitchFamily="2" charset="2"/>
        <a:buChar char="n"/>
        <a:defRPr kumimoji="1" sz="16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978694" indent="-296466" algn="l" rtl="0" eaLnBrk="0" fontAlgn="base" hangingPunct="0">
        <a:spcBef>
          <a:spcPct val="20000"/>
        </a:spcBef>
        <a:spcAft>
          <a:spcPct val="0"/>
        </a:spcAft>
        <a:buClr>
          <a:schemeClr val="accent2"/>
        </a:buClr>
        <a:buFont typeface="Wingdings" panose="05000000000000000000" pitchFamily="2" charset="2"/>
        <a:buChar char="l"/>
        <a:defRPr kumimoji="1" sz="14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270397" indent="-290513" algn="l" rtl="0" eaLnBrk="0" fontAlgn="base" hangingPunct="0">
        <a:spcBef>
          <a:spcPct val="20000"/>
        </a:spcBef>
        <a:spcAft>
          <a:spcPct val="0"/>
        </a:spcAft>
        <a:buClr>
          <a:schemeClr val="accent2"/>
        </a:buClr>
        <a:buFont typeface="Wingdings" panose="05000000000000000000" pitchFamily="2" charset="2"/>
        <a:buChar char="n"/>
        <a:defRPr kumimoji="1" sz="15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1570435" indent="-298847" algn="l" rtl="0" eaLnBrk="0" fontAlgn="base" hangingPunct="0">
        <a:spcBef>
          <a:spcPct val="25000"/>
        </a:spcBef>
        <a:spcAft>
          <a:spcPct val="0"/>
        </a:spcAft>
        <a:buClr>
          <a:schemeClr val="accent2"/>
        </a:buClr>
        <a:buFont typeface="Wingdings" panose="05000000000000000000" pitchFamily="2" charset="2"/>
        <a:buChar char="§"/>
        <a:defRPr kumimoji="1" sz="15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1913335" indent="-298847" algn="l" rtl="0" eaLnBrk="1" fontAlgn="base" hangingPunct="1">
        <a:spcBef>
          <a:spcPct val="25000"/>
        </a:spcBef>
        <a:spcAft>
          <a:spcPct val="0"/>
        </a:spcAft>
        <a:buClr>
          <a:schemeClr val="accent2"/>
        </a:buClr>
        <a:buFont typeface="Wingdings" pitchFamily="2" charset="2"/>
        <a:buChar char="§"/>
        <a:defRPr kumimoji="1" sz="1500">
          <a:solidFill>
            <a:schemeClr val="tx1"/>
          </a:solidFill>
          <a:latin typeface="+mn-lt"/>
          <a:ea typeface="+mn-ea"/>
        </a:defRPr>
      </a:lvl6pPr>
      <a:lvl7pPr marL="2256235" indent="-298847" algn="l" rtl="0" eaLnBrk="1" fontAlgn="base" hangingPunct="1">
        <a:spcBef>
          <a:spcPct val="25000"/>
        </a:spcBef>
        <a:spcAft>
          <a:spcPct val="0"/>
        </a:spcAft>
        <a:buClr>
          <a:schemeClr val="accent2"/>
        </a:buClr>
        <a:buFont typeface="Wingdings" pitchFamily="2" charset="2"/>
        <a:buChar char="§"/>
        <a:defRPr kumimoji="1" sz="1500">
          <a:solidFill>
            <a:schemeClr val="tx1"/>
          </a:solidFill>
          <a:latin typeface="+mn-lt"/>
          <a:ea typeface="+mn-ea"/>
        </a:defRPr>
      </a:lvl7pPr>
      <a:lvl8pPr marL="2599135" indent="-298847" algn="l" rtl="0" eaLnBrk="1" fontAlgn="base" hangingPunct="1">
        <a:spcBef>
          <a:spcPct val="25000"/>
        </a:spcBef>
        <a:spcAft>
          <a:spcPct val="0"/>
        </a:spcAft>
        <a:buClr>
          <a:schemeClr val="accent2"/>
        </a:buClr>
        <a:buFont typeface="Wingdings" pitchFamily="2" charset="2"/>
        <a:buChar char="§"/>
        <a:defRPr kumimoji="1" sz="1500">
          <a:solidFill>
            <a:schemeClr val="tx1"/>
          </a:solidFill>
          <a:latin typeface="+mn-lt"/>
          <a:ea typeface="+mn-ea"/>
        </a:defRPr>
      </a:lvl8pPr>
      <a:lvl9pPr marL="2942035" indent="-298847" algn="l" rtl="0" eaLnBrk="1" fontAlgn="base" hangingPunct="1">
        <a:spcBef>
          <a:spcPct val="25000"/>
        </a:spcBef>
        <a:spcAft>
          <a:spcPct val="0"/>
        </a:spcAft>
        <a:buClr>
          <a:schemeClr val="accent2"/>
        </a:buClr>
        <a:buFont typeface="Wingdings" pitchFamily="2" charset="2"/>
        <a:buChar char="§"/>
        <a:defRPr kumimoji="1" sz="1500">
          <a:solidFill>
            <a:schemeClr val="tx1"/>
          </a:solidFill>
          <a:latin typeface="+mn-lt"/>
          <a:ea typeface="+mn-ea"/>
        </a:defRPr>
      </a:lvl9pPr>
    </p:bodyStyle>
    <p:otherStyle>
      <a:defPPr>
        <a:defRPr lang="ja-JP"/>
      </a:defPPr>
      <a:lvl1pPr marL="0" algn="l" defTabSz="685800" rtl="0" eaLnBrk="1" latinLnBrk="0" hangingPunct="1">
        <a:defRPr kumimoji="1" sz="1350" kern="1200">
          <a:solidFill>
            <a:schemeClr val="tx1"/>
          </a:solidFill>
          <a:latin typeface="+mn-lt"/>
          <a:ea typeface="+mn-ea"/>
          <a:cs typeface="+mn-cs"/>
        </a:defRPr>
      </a:lvl1pPr>
      <a:lvl2pPr marL="342900" algn="l" defTabSz="685800" rtl="0" eaLnBrk="1" latinLnBrk="0" hangingPunct="1">
        <a:defRPr kumimoji="1" sz="1350" kern="1200">
          <a:solidFill>
            <a:schemeClr val="tx1"/>
          </a:solidFill>
          <a:latin typeface="+mn-lt"/>
          <a:ea typeface="+mn-ea"/>
          <a:cs typeface="+mn-cs"/>
        </a:defRPr>
      </a:lvl2pPr>
      <a:lvl3pPr marL="685800" algn="l" defTabSz="685800" rtl="0" eaLnBrk="1" latinLnBrk="0" hangingPunct="1">
        <a:defRPr kumimoji="1" sz="1350" kern="1200">
          <a:solidFill>
            <a:schemeClr val="tx1"/>
          </a:solidFill>
          <a:latin typeface="+mn-lt"/>
          <a:ea typeface="+mn-ea"/>
          <a:cs typeface="+mn-cs"/>
        </a:defRPr>
      </a:lvl3pPr>
      <a:lvl4pPr marL="1028700" algn="l" defTabSz="685800" rtl="0" eaLnBrk="1" latinLnBrk="0" hangingPunct="1">
        <a:defRPr kumimoji="1" sz="1350" kern="1200">
          <a:solidFill>
            <a:schemeClr val="tx1"/>
          </a:solidFill>
          <a:latin typeface="+mn-lt"/>
          <a:ea typeface="+mn-ea"/>
          <a:cs typeface="+mn-cs"/>
        </a:defRPr>
      </a:lvl4pPr>
      <a:lvl5pPr marL="1371600" algn="l" defTabSz="685800" rtl="0" eaLnBrk="1" latinLnBrk="0" hangingPunct="1">
        <a:defRPr kumimoji="1" sz="1350" kern="1200">
          <a:solidFill>
            <a:schemeClr val="tx1"/>
          </a:solidFill>
          <a:latin typeface="+mn-lt"/>
          <a:ea typeface="+mn-ea"/>
          <a:cs typeface="+mn-cs"/>
        </a:defRPr>
      </a:lvl5pPr>
      <a:lvl6pPr marL="1714500" algn="l" defTabSz="685800" rtl="0" eaLnBrk="1" latinLnBrk="0" hangingPunct="1">
        <a:defRPr kumimoji="1" sz="1350" kern="1200">
          <a:solidFill>
            <a:schemeClr val="tx1"/>
          </a:solidFill>
          <a:latin typeface="+mn-lt"/>
          <a:ea typeface="+mn-ea"/>
          <a:cs typeface="+mn-cs"/>
        </a:defRPr>
      </a:lvl6pPr>
      <a:lvl7pPr marL="2057400" algn="l" defTabSz="685800" rtl="0" eaLnBrk="1" latinLnBrk="0" hangingPunct="1">
        <a:defRPr kumimoji="1" sz="1350" kern="1200">
          <a:solidFill>
            <a:schemeClr val="tx1"/>
          </a:solidFill>
          <a:latin typeface="+mn-lt"/>
          <a:ea typeface="+mn-ea"/>
          <a:cs typeface="+mn-cs"/>
        </a:defRPr>
      </a:lvl7pPr>
      <a:lvl8pPr marL="2400300" algn="l" defTabSz="685800" rtl="0" eaLnBrk="1" latinLnBrk="0" hangingPunct="1">
        <a:defRPr kumimoji="1" sz="1350" kern="1200">
          <a:solidFill>
            <a:schemeClr val="tx1"/>
          </a:solidFill>
          <a:latin typeface="+mn-lt"/>
          <a:ea typeface="+mn-ea"/>
          <a:cs typeface="+mn-cs"/>
        </a:defRPr>
      </a:lvl8pPr>
      <a:lvl9pPr marL="2743200" algn="l" defTabSz="685800" rtl="0" eaLnBrk="1" latinLnBrk="0" hangingPunct="1">
        <a:defRPr kumimoji="1"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sourceforge.net/" TargetMode="External"/><Relationship Id="rId2" Type="http://schemas.openxmlformats.org/officeDocument/2006/relationships/hyperlink" Target="https://www.openhub.net/" TargetMode="Externa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17" Type="http://schemas.openxmlformats.org/officeDocument/2006/relationships/hyperlink" Target="http://memcached.org/" TargetMode="External"/><Relationship Id="rId21" Type="http://schemas.openxmlformats.org/officeDocument/2006/relationships/hyperlink" Target="https://www.mosp.jp/" TargetMode="External"/><Relationship Id="rId63" Type="http://schemas.openxmlformats.org/officeDocument/2006/relationships/hyperlink" Target="http://git-scm.com/" TargetMode="External"/><Relationship Id="rId159" Type="http://schemas.openxmlformats.org/officeDocument/2006/relationships/hyperlink" Target="https://www.nagios.org/" TargetMode="External"/><Relationship Id="rId170" Type="http://schemas.openxmlformats.org/officeDocument/2006/relationships/hyperlink" Target="http://vyos.net/wiki/Main_Page" TargetMode="External"/><Relationship Id="rId226" Type="http://schemas.openxmlformats.org/officeDocument/2006/relationships/hyperlink" Target="http://lustre.org/" TargetMode="External"/><Relationship Id="rId268" Type="http://schemas.openxmlformats.org/officeDocument/2006/relationships/hyperlink" Target="https://wiki.openstack.org/wiki/Swift" TargetMode="External"/><Relationship Id="rId32" Type="http://schemas.openxmlformats.org/officeDocument/2006/relationships/hyperlink" Target="http://www.joomla.jp/" TargetMode="External"/><Relationship Id="rId74" Type="http://schemas.openxmlformats.org/officeDocument/2006/relationships/hyperlink" Target="https://portals.apache.org/jetspeed-1/" TargetMode="External"/><Relationship Id="rId128" Type="http://schemas.openxmlformats.org/officeDocument/2006/relationships/hyperlink" Target="https://www.openssl.org/" TargetMode="External"/><Relationship Id="rId5" Type="http://schemas.openxmlformats.org/officeDocument/2006/relationships/hyperlink" Target="http://www.erp5.org/" TargetMode="External"/><Relationship Id="rId181" Type="http://schemas.openxmlformats.org/officeDocument/2006/relationships/hyperlink" Target="https://www.isc.org/downloads/bind/" TargetMode="External"/><Relationship Id="rId237" Type="http://schemas.openxmlformats.org/officeDocument/2006/relationships/hyperlink" Target="https://wiki.openstack.org/wiki/Neutron" TargetMode="External"/><Relationship Id="rId279" Type="http://schemas.openxmlformats.org/officeDocument/2006/relationships/hyperlink" Target="http://spark.apache.org/" TargetMode="External"/><Relationship Id="rId43" Type="http://schemas.openxmlformats.org/officeDocument/2006/relationships/hyperlink" Target="http://xoopscube.jp/" TargetMode="External"/><Relationship Id="rId139" Type="http://schemas.openxmlformats.org/officeDocument/2006/relationships/hyperlink" Target="https://www.forgerock.com/platform/access-management/" TargetMode="External"/><Relationship Id="rId290" Type="http://schemas.openxmlformats.org/officeDocument/2006/relationships/hyperlink" Target="http://community.pentaho.com/projects/data-integration/" TargetMode="External"/><Relationship Id="rId85" Type="http://schemas.openxmlformats.org/officeDocument/2006/relationships/hyperlink" Target="http://php.net/" TargetMode="External"/><Relationship Id="rId150" Type="http://schemas.openxmlformats.org/officeDocument/2006/relationships/hyperlink" Target="http://blog.bacula.org/" TargetMode="External"/><Relationship Id="rId192" Type="http://schemas.openxmlformats.org/officeDocument/2006/relationships/hyperlink" Target="http://www.freenas.org/" TargetMode="External"/><Relationship Id="rId206" Type="http://schemas.openxmlformats.org/officeDocument/2006/relationships/hyperlink" Target="https://www.sendmail.com/" TargetMode="External"/><Relationship Id="rId248" Type="http://schemas.openxmlformats.org/officeDocument/2006/relationships/hyperlink" Target="http://valgrind.org/" TargetMode="External"/><Relationship Id="rId12" Type="http://schemas.openxmlformats.org/officeDocument/2006/relationships/hyperlink" Target="http://www.sas.com/ja_jp/home.html" TargetMode="External"/><Relationship Id="rId33" Type="http://schemas.openxmlformats.org/officeDocument/2006/relationships/hyperlink" Target="https://www.liferay.com/ja/" TargetMode="External"/><Relationship Id="rId108" Type="http://schemas.openxmlformats.org/officeDocument/2006/relationships/hyperlink" Target="https://www-jp.mysql.com/" TargetMode="External"/><Relationship Id="rId129" Type="http://schemas.openxmlformats.org/officeDocument/2006/relationships/hyperlink" Target="https://openvpn.net/" TargetMode="External"/><Relationship Id="rId280" Type="http://schemas.openxmlformats.org/officeDocument/2006/relationships/hyperlink" Target="https://tez.apache.org/" TargetMode="External"/><Relationship Id="rId54" Type="http://schemas.openxmlformats.org/officeDocument/2006/relationships/hyperlink" Target="https://maven.apache.org/" TargetMode="External"/><Relationship Id="rId75" Type="http://schemas.openxmlformats.org/officeDocument/2006/relationships/hyperlink" Target="https://jquery.com/" TargetMode="External"/><Relationship Id="rId96" Type="http://schemas.openxmlformats.org/officeDocument/2006/relationships/hyperlink" Target="https://embedthis.com/appweb/" TargetMode="External"/><Relationship Id="rId140" Type="http://schemas.openxmlformats.org/officeDocument/2006/relationships/hyperlink" Target="https://opends.java.net/" TargetMode="External"/><Relationship Id="rId161" Type="http://schemas.openxmlformats.org/officeDocument/2006/relationships/hyperlink" Target="https://syslog-ng.org/" TargetMode="External"/><Relationship Id="rId182" Type="http://schemas.openxmlformats.org/officeDocument/2006/relationships/hyperlink" Target="http://cr.yp.to/djbdns.html" TargetMode="External"/><Relationship Id="rId217" Type="http://schemas.openxmlformats.org/officeDocument/2006/relationships/hyperlink" Target="https://coreos.com/" TargetMode="External"/><Relationship Id="rId6" Type="http://schemas.openxmlformats.org/officeDocument/2006/relationships/hyperlink" Target="http://www.openbravo.com/" TargetMode="External"/><Relationship Id="rId238" Type="http://schemas.openxmlformats.org/officeDocument/2006/relationships/hyperlink" Target="https://wiki.openstack.org/wiki/Designate" TargetMode="External"/><Relationship Id="rId259" Type="http://schemas.openxmlformats.org/officeDocument/2006/relationships/hyperlink" Target="https://www.pidgin.im/" TargetMode="External"/><Relationship Id="rId23" Type="http://schemas.openxmlformats.org/officeDocument/2006/relationships/hyperlink" Target="https://freeswitch.org/" TargetMode="External"/><Relationship Id="rId119" Type="http://schemas.openxmlformats.org/officeDocument/2006/relationships/hyperlink" Target="http://docs.basho.com/" TargetMode="External"/><Relationship Id="rId270" Type="http://schemas.openxmlformats.org/officeDocument/2006/relationships/hyperlink" Target="https://wiki.openstack.org/wiki/Manila" TargetMode="External"/><Relationship Id="rId291" Type="http://schemas.openxmlformats.org/officeDocument/2006/relationships/hyperlink" Target="http://community.pentaho.com/projects/reporting/" TargetMode="External"/><Relationship Id="rId44" Type="http://schemas.openxmlformats.org/officeDocument/2006/relationships/hyperlink" Target="https://lucene.apache.org/core/" TargetMode="External"/><Relationship Id="rId65" Type="http://schemas.openxmlformats.org/officeDocument/2006/relationships/hyperlink" Target="http://activemq.apache.org/" TargetMode="External"/><Relationship Id="rId86" Type="http://schemas.openxmlformats.org/officeDocument/2006/relationships/hyperlink" Target="http://www.python.jp/" TargetMode="External"/><Relationship Id="rId130" Type="http://schemas.openxmlformats.org/officeDocument/2006/relationships/hyperlink" Target="https://www.torproject.org/" TargetMode="External"/><Relationship Id="rId151" Type="http://schemas.openxmlformats.org/officeDocument/2006/relationships/hyperlink" Target="http://clonezilla.org/" TargetMode="External"/><Relationship Id="rId172" Type="http://schemas.openxmlformats.org/officeDocument/2006/relationships/hyperlink" Target="http://www.zenoss.org/" TargetMode="External"/><Relationship Id="rId193" Type="http://schemas.openxmlformats.org/officeDocument/2006/relationships/hyperlink" Target="https://sourceforge.net/projects/nfs/" TargetMode="External"/><Relationship Id="rId207" Type="http://schemas.openxmlformats.org/officeDocument/2006/relationships/hyperlink" Target="http://squirrelmail.org/" TargetMode="External"/><Relationship Id="rId228" Type="http://schemas.openxmlformats.org/officeDocument/2006/relationships/hyperlink" Target="https://trema.github.io/trema/" TargetMode="External"/><Relationship Id="rId249" Type="http://schemas.openxmlformats.org/officeDocument/2006/relationships/hyperlink" Target="http://www.radview.com/webload-open-source-project/" TargetMode="External"/><Relationship Id="rId13" Type="http://schemas.openxmlformats.org/officeDocument/2006/relationships/hyperlink" Target="http://www.cs.waikato.ac.nz/ml/weka/index.html" TargetMode="External"/><Relationship Id="rId109" Type="http://schemas.openxmlformats.org/officeDocument/2006/relationships/hyperlink" Target="http://www.postgresql.org/" TargetMode="External"/><Relationship Id="rId260" Type="http://schemas.openxmlformats.org/officeDocument/2006/relationships/hyperlink" Target="https://www.realvnc.com/" TargetMode="External"/><Relationship Id="rId281" Type="http://schemas.openxmlformats.org/officeDocument/2006/relationships/hyperlink" Target="http://mesos.apache.org/" TargetMode="External"/><Relationship Id="rId34" Type="http://schemas.openxmlformats.org/officeDocument/2006/relationships/hyperlink" Target="https://moodle.org/" TargetMode="External"/><Relationship Id="rId55" Type="http://schemas.openxmlformats.org/officeDocument/2006/relationships/hyperlink" Target="http://cobertura.github.io/cobertura/" TargetMode="External"/><Relationship Id="rId76" Type="http://schemas.openxmlformats.org/officeDocument/2006/relationships/hyperlink" Target="http://www.mybatis.org/mybatis-3/ja/" TargetMode="External"/><Relationship Id="rId97" Type="http://schemas.openxmlformats.org/officeDocument/2006/relationships/hyperlink" Target="https://glassfish.java.net/" TargetMode="External"/><Relationship Id="rId120" Type="http://schemas.openxmlformats.org/officeDocument/2006/relationships/hyperlink" Target="https://voltdb.com/" TargetMode="External"/><Relationship Id="rId141" Type="http://schemas.openxmlformats.org/officeDocument/2006/relationships/hyperlink" Target="http://sdc.sun.co.jp/javasystem/techtopics/identity/index.html" TargetMode="External"/><Relationship Id="rId7" Type="http://schemas.openxmlformats.org/officeDocument/2006/relationships/hyperlink" Target="http://www.openoffice.org/ja/" TargetMode="External"/><Relationship Id="rId162" Type="http://schemas.openxmlformats.org/officeDocument/2006/relationships/hyperlink" Target="http://www.zabbix.com/" TargetMode="External"/><Relationship Id="rId183" Type="http://schemas.openxmlformats.org/officeDocument/2006/relationships/hyperlink" Target="https://www.isc.org/downloads/dhcp/" TargetMode="External"/><Relationship Id="rId218" Type="http://schemas.openxmlformats.org/officeDocument/2006/relationships/hyperlink" Target="http://www.linux-kvm.org/page/Main_Page" TargetMode="External"/><Relationship Id="rId239" Type="http://schemas.openxmlformats.org/officeDocument/2006/relationships/hyperlink" Target="https://wiki.openstack.org/wiki/Keystone" TargetMode="External"/><Relationship Id="rId250" Type="http://schemas.openxmlformats.org/officeDocument/2006/relationships/hyperlink" Target="https://www.gnu.org/software/gdb/" TargetMode="External"/><Relationship Id="rId271" Type="http://schemas.openxmlformats.org/officeDocument/2006/relationships/hyperlink" Target="http://nutch.apache.org/" TargetMode="External"/><Relationship Id="rId292" Type="http://schemas.openxmlformats.org/officeDocument/2006/relationships/hyperlink" Target="https://www.r-project.org/index.html" TargetMode="External"/><Relationship Id="rId24" Type="http://schemas.openxmlformats.org/officeDocument/2006/relationships/hyperlink" Target="http://www.otrs.jp/" TargetMode="External"/><Relationship Id="rId45" Type="http://schemas.openxmlformats.org/officeDocument/2006/relationships/hyperlink" Target="https://www.elastic.co/products/elasticsearch" TargetMode="External"/><Relationship Id="rId66" Type="http://schemas.openxmlformats.org/officeDocument/2006/relationships/hyperlink" Target="http://incubator.apache.org/s4/" TargetMode="External"/><Relationship Id="rId87" Type="http://schemas.openxmlformats.org/officeDocument/2006/relationships/hyperlink" Target="https://www.ruby-lang.org/ja/" TargetMode="External"/><Relationship Id="rId110" Type="http://schemas.openxmlformats.org/officeDocument/2006/relationships/hyperlink" Target="https://www.sqlite.org/" TargetMode="External"/><Relationship Id="rId131" Type="http://schemas.openxmlformats.org/officeDocument/2006/relationships/hyperlink" Target="http://www.ipcop.org/" TargetMode="External"/><Relationship Id="rId152" Type="http://schemas.openxmlformats.org/officeDocument/2006/relationships/hyperlink" Target="http://www.mondorescue.org/" TargetMode="External"/><Relationship Id="rId173" Type="http://schemas.openxmlformats.org/officeDocument/2006/relationships/hyperlink" Target="http://iptraf.seul.org/" TargetMode="External"/><Relationship Id="rId194" Type="http://schemas.openxmlformats.org/officeDocument/2006/relationships/hyperlink" Target="https://www.samba.org/" TargetMode="External"/><Relationship Id="rId208" Type="http://schemas.openxmlformats.org/officeDocument/2006/relationships/hyperlink" Target="http://www.xmailserver.org/" TargetMode="External"/><Relationship Id="rId229" Type="http://schemas.openxmlformats.org/officeDocument/2006/relationships/hyperlink" Target="https://github.com/okinawaopenlabs/of-patch-manager" TargetMode="External"/><Relationship Id="rId240" Type="http://schemas.openxmlformats.org/officeDocument/2006/relationships/hyperlink" Target="http://jmeter.apache.org/" TargetMode="External"/><Relationship Id="rId261" Type="http://schemas.openxmlformats.org/officeDocument/2006/relationships/hyperlink" Target="http://sylpheed.sraoss.jp/ja/" TargetMode="External"/><Relationship Id="rId14" Type="http://schemas.openxmlformats.org/officeDocument/2006/relationships/hyperlink" Target="https://sourceforge.net/projects/openpsa/" TargetMode="External"/><Relationship Id="rId35" Type="http://schemas.openxmlformats.org/officeDocument/2006/relationships/hyperlink" Target="http://www.movabletype.jp/" TargetMode="External"/><Relationship Id="rId56" Type="http://schemas.openxmlformats.org/officeDocument/2006/relationships/hyperlink" Target="https://eclipse.org/" TargetMode="External"/><Relationship Id="rId77" Type="http://schemas.openxmlformats.org/officeDocument/2006/relationships/hyperlink" Target="http://www.seasar.org/" TargetMode="External"/><Relationship Id="rId100" Type="http://schemas.openxmlformats.org/officeDocument/2006/relationships/hyperlink" Target="http://wildfly.org/" TargetMode="External"/><Relationship Id="rId282" Type="http://schemas.openxmlformats.org/officeDocument/2006/relationships/hyperlink" Target="https://oozie.apache.org/" TargetMode="External"/><Relationship Id="rId8" Type="http://schemas.openxmlformats.org/officeDocument/2006/relationships/hyperlink" Target="https://ja.libreoffice.org/" TargetMode="External"/><Relationship Id="rId98" Type="http://schemas.openxmlformats.org/officeDocument/2006/relationships/hyperlink" Target="http://www.eclipse.org/jetty/" TargetMode="External"/><Relationship Id="rId121" Type="http://schemas.openxmlformats.org/officeDocument/2006/relationships/hyperlink" Target="http://spamassassin.apache.org/" TargetMode="External"/><Relationship Id="rId142" Type="http://schemas.openxmlformats.org/officeDocument/2006/relationships/hyperlink" Target="http://www.linux-pam.org/" TargetMode="External"/><Relationship Id="rId163" Type="http://schemas.openxmlformats.org/officeDocument/2006/relationships/hyperlink" Target="http://gnetwatch.sourceforge.net/" TargetMode="External"/><Relationship Id="rId184" Type="http://schemas.openxmlformats.org/officeDocument/2006/relationships/hyperlink" Target="http://www.nlnetlabs.nl/projects/nsd/" TargetMode="External"/><Relationship Id="rId219" Type="http://schemas.openxmlformats.org/officeDocument/2006/relationships/hyperlink" Target="http://opennebula.org/" TargetMode="External"/><Relationship Id="rId230" Type="http://schemas.openxmlformats.org/officeDocument/2006/relationships/hyperlink" Target="https://cloudstack.apache.org/" TargetMode="External"/><Relationship Id="rId251" Type="http://schemas.openxmlformats.org/officeDocument/2006/relationships/hyperlink" Target="https://jenkins.io/" TargetMode="External"/><Relationship Id="rId25" Type="http://schemas.openxmlformats.org/officeDocument/2006/relationships/hyperlink" Target="https://www.alfresco.com/jp" TargetMode="External"/><Relationship Id="rId46" Type="http://schemas.openxmlformats.org/officeDocument/2006/relationships/hyperlink" Target="https://www.elastic.co/products/kibana" TargetMode="External"/><Relationship Id="rId67" Type="http://schemas.openxmlformats.org/officeDocument/2006/relationships/hyperlink" Target="https://struts.apache.org/" TargetMode="External"/><Relationship Id="rId272" Type="http://schemas.openxmlformats.org/officeDocument/2006/relationships/hyperlink" Target="http://manifoldcf.apache.org/ja_JP/" TargetMode="External"/><Relationship Id="rId293" Type="http://schemas.openxmlformats.org/officeDocument/2006/relationships/hyperlink" Target="http://spark.apache.org/mllib/" TargetMode="External"/><Relationship Id="rId88" Type="http://schemas.openxmlformats.org/officeDocument/2006/relationships/hyperlink" Target="http://www.scala-lang.org/" TargetMode="External"/><Relationship Id="rId111" Type="http://schemas.openxmlformats.org/officeDocument/2006/relationships/hyperlink" Target="http://www.espertech.com/" TargetMode="External"/><Relationship Id="rId132" Type="http://schemas.openxmlformats.org/officeDocument/2006/relationships/hyperlink" Target="http://linuxjm.osdn.jp/html/iptables/man8/iptables.8.html" TargetMode="External"/><Relationship Id="rId153" Type="http://schemas.openxmlformats.org/officeDocument/2006/relationships/hyperlink" Target="https://www.drbd.jp/" TargetMode="External"/><Relationship Id="rId174" Type="http://schemas.openxmlformats.org/officeDocument/2006/relationships/hyperlink" Target="http://www.linuxvirtualserver.org/" TargetMode="External"/><Relationship Id="rId195" Type="http://schemas.openxmlformats.org/officeDocument/2006/relationships/hyperlink" Target="wiki.samba.gr.jp/" TargetMode="External"/><Relationship Id="rId209" Type="http://schemas.openxmlformats.org/officeDocument/2006/relationships/hyperlink" Target="https://www.android.com/intl/ja_jp/" TargetMode="External"/><Relationship Id="rId220" Type="http://schemas.openxmlformats.org/officeDocument/2006/relationships/hyperlink" Target="https://virt-manager.org/" TargetMode="External"/><Relationship Id="rId241" Type="http://schemas.openxmlformats.org/officeDocument/2006/relationships/hyperlink" Target="https://bonnie.healthit.gov/" TargetMode="External"/><Relationship Id="rId15" Type="http://schemas.openxmlformats.org/officeDocument/2006/relationships/hyperlink" Target="https://www.sugarcrm.com/" TargetMode="External"/><Relationship Id="rId36" Type="http://schemas.openxmlformats.org/officeDocument/2006/relationships/hyperlink" Target="http://www.netcommons.org/" TargetMode="External"/><Relationship Id="rId57" Type="http://schemas.openxmlformats.org/officeDocument/2006/relationships/hyperlink" Target="https://ja.netbeans.org/" TargetMode="External"/><Relationship Id="rId262" Type="http://schemas.openxmlformats.org/officeDocument/2006/relationships/hyperlink" Target="https://www.mozilla.jp/thunderbird/" TargetMode="External"/><Relationship Id="rId283" Type="http://schemas.openxmlformats.org/officeDocument/2006/relationships/hyperlink" Target="https://drill.apache.org/" TargetMode="External"/><Relationship Id="rId78" Type="http://schemas.openxmlformats.org/officeDocument/2006/relationships/hyperlink" Target="http://spring.io/" TargetMode="External"/><Relationship Id="rId99" Type="http://schemas.openxmlformats.org/officeDocument/2006/relationships/hyperlink" Target="https://www.lighttpd.net/" TargetMode="External"/><Relationship Id="rId101" Type="http://schemas.openxmlformats.org/officeDocument/2006/relationships/hyperlink" Target="http://axis.apache.org/axis2/java/core/" TargetMode="External"/><Relationship Id="rId122" Type="http://schemas.openxmlformats.org/officeDocument/2006/relationships/hyperlink" Target="http://www.clamav.net/" TargetMode="External"/><Relationship Id="rId143" Type="http://schemas.openxmlformats.org/officeDocument/2006/relationships/hyperlink" Target="http://tomoyo.osdn.jp/" TargetMode="External"/><Relationship Id="rId164" Type="http://schemas.openxmlformats.org/officeDocument/2006/relationships/hyperlink" Target="http://www.cacti.net/index.php" TargetMode="External"/><Relationship Id="rId185" Type="http://schemas.openxmlformats.org/officeDocument/2006/relationships/hyperlink" Target="https://www.unbound.net/" TargetMode="External"/><Relationship Id="rId9" Type="http://schemas.openxmlformats.org/officeDocument/2006/relationships/hyperlink" Target="https://blender.jp/" TargetMode="External"/><Relationship Id="rId210" Type="http://schemas.openxmlformats.org/officeDocument/2006/relationships/hyperlink" Target="https://www.centos.org/" TargetMode="External"/><Relationship Id="rId26" Type="http://schemas.openxmlformats.org/officeDocument/2006/relationships/hyperlink" Target="https://lenya.apache.org/" TargetMode="External"/><Relationship Id="rId231" Type="http://schemas.openxmlformats.org/officeDocument/2006/relationships/hyperlink" Target="http://www8.hp.com/jp/ja/cloud/helion-eucalyptus-overview.html" TargetMode="External"/><Relationship Id="rId252" Type="http://schemas.openxmlformats.org/officeDocument/2006/relationships/hyperlink" Target="https://adium.im/" TargetMode="External"/><Relationship Id="rId273" Type="http://schemas.openxmlformats.org/officeDocument/2006/relationships/hyperlink" Target="https://flume.apache.org/" TargetMode="External"/><Relationship Id="rId294" Type="http://schemas.openxmlformats.org/officeDocument/2006/relationships/image" Target="../media/image15.png"/><Relationship Id="rId47" Type="http://schemas.openxmlformats.org/officeDocument/2006/relationships/hyperlink" Target="http://www.ec-cube.net/" TargetMode="External"/><Relationship Id="rId68" Type="http://schemas.openxmlformats.org/officeDocument/2006/relationships/hyperlink" Target="https://dojotoolkit.org/" TargetMode="External"/><Relationship Id="rId89" Type="http://schemas.openxmlformats.org/officeDocument/2006/relationships/hyperlink" Target="https://www.bugzilla.org/" TargetMode="External"/><Relationship Id="rId112" Type="http://schemas.openxmlformats.org/officeDocument/2006/relationships/hyperlink" Target="https://www.phpmyadmin.net/" TargetMode="External"/><Relationship Id="rId133" Type="http://schemas.openxmlformats.org/officeDocument/2006/relationships/hyperlink" Target="http://nginx.org/" TargetMode="External"/><Relationship Id="rId154" Type="http://schemas.openxmlformats.org/officeDocument/2006/relationships/hyperlink" Target="http://www.linux-ha.org/wiki/Heartbeat/ja" TargetMode="External"/><Relationship Id="rId175" Type="http://schemas.openxmlformats.org/officeDocument/2006/relationships/hyperlink" Target="http://www.apsis.ch/pound/" TargetMode="External"/><Relationship Id="rId196" Type="http://schemas.openxmlformats.org/officeDocument/2006/relationships/hyperlink" Target="https://owncloud.org/" TargetMode="External"/><Relationship Id="rId200" Type="http://schemas.openxmlformats.org/officeDocument/2006/relationships/hyperlink" Target="http://www.exim.org/" TargetMode="External"/><Relationship Id="rId16" Type="http://schemas.openxmlformats.org/officeDocument/2006/relationships/hyperlink" Target="http://www.aipo.com/" TargetMode="External"/><Relationship Id="rId221" Type="http://schemas.openxmlformats.org/officeDocument/2006/relationships/hyperlink" Target="https://www.virtualbox.org/" TargetMode="External"/><Relationship Id="rId242" Type="http://schemas.openxmlformats.org/officeDocument/2006/relationships/hyperlink" Target="http://findbugs.sourceforge.net/" TargetMode="External"/><Relationship Id="rId263" Type="http://schemas.openxmlformats.org/officeDocument/2006/relationships/hyperlink" Target="https://www.cloudfoundry.org/" TargetMode="External"/><Relationship Id="rId284" Type="http://schemas.openxmlformats.org/officeDocument/2006/relationships/hyperlink" Target="https://hive.apache.org/" TargetMode="External"/><Relationship Id="rId37" Type="http://schemas.openxmlformats.org/officeDocument/2006/relationships/hyperlink" Target="http://www.openpne.jp/" TargetMode="External"/><Relationship Id="rId58" Type="http://schemas.openxmlformats.org/officeDocument/2006/relationships/hyperlink" Target="http://rubyonrails.org/" TargetMode="External"/><Relationship Id="rId79" Type="http://schemas.openxmlformats.org/officeDocument/2006/relationships/hyperlink" Target="http://yuilibrary.com/" TargetMode="External"/><Relationship Id="rId102" Type="http://schemas.openxmlformats.org/officeDocument/2006/relationships/hyperlink" Target="servicemix.apache.org/" TargetMode="External"/><Relationship Id="rId123" Type="http://schemas.openxmlformats.org/officeDocument/2006/relationships/hyperlink" Target="http://www.tenable.com/products/nessus-vulnerability-scanner" TargetMode="External"/><Relationship Id="rId144" Type="http://schemas.openxmlformats.org/officeDocument/2006/relationships/hyperlink" Target="http://www.webmin.com/usermin.html" TargetMode="External"/><Relationship Id="rId90" Type="http://schemas.openxmlformats.org/officeDocument/2006/relationships/hyperlink" Target="https://www.mantisbt.org/" TargetMode="External"/><Relationship Id="rId165" Type="http://schemas.openxmlformats.org/officeDocument/2006/relationships/hyperlink" Target="http://collectd.org/" TargetMode="External"/><Relationship Id="rId186" Type="http://schemas.openxmlformats.org/officeDocument/2006/relationships/hyperlink" Target="https://filezilla-project.org/" TargetMode="External"/><Relationship Id="rId211" Type="http://schemas.openxmlformats.org/officeDocument/2006/relationships/hyperlink" Target="http://www.debian.or.jp/" TargetMode="External"/><Relationship Id="rId232" Type="http://schemas.openxmlformats.org/officeDocument/2006/relationships/hyperlink" Target="http://demo.openqrm.com/cloud-portal/" TargetMode="External"/><Relationship Id="rId253" Type="http://schemas.openxmlformats.org/officeDocument/2006/relationships/hyperlink" Target="https://www.chromium.org/" TargetMode="External"/><Relationship Id="rId274" Type="http://schemas.openxmlformats.org/officeDocument/2006/relationships/hyperlink" Target="http://www.fluentd.org/" TargetMode="External"/><Relationship Id="rId27" Type="http://schemas.openxmlformats.org/officeDocument/2006/relationships/hyperlink" Target="http://dotnetnuke.jp/" TargetMode="External"/><Relationship Id="rId48" Type="http://schemas.openxmlformats.org/officeDocument/2006/relationships/hyperlink" Target="http://zen-cart.jp/" TargetMode="External"/><Relationship Id="rId69" Type="http://schemas.openxmlformats.org/officeDocument/2006/relationships/hyperlink" Target="https://eclipse.org/tptp/" TargetMode="External"/><Relationship Id="rId113" Type="http://schemas.openxmlformats.org/officeDocument/2006/relationships/hyperlink" Target="http://phppgadmin.sourceforge.net/doku.php" TargetMode="External"/><Relationship Id="rId134" Type="http://schemas.openxmlformats.org/officeDocument/2006/relationships/hyperlink" Target="http://www.squid-cache.org/" TargetMode="External"/><Relationship Id="rId80" Type="http://schemas.openxmlformats.org/officeDocument/2006/relationships/hyperlink" Target="http://www.zope.org/" TargetMode="External"/><Relationship Id="rId155" Type="http://schemas.openxmlformats.org/officeDocument/2006/relationships/hyperlink" Target="http://www.linux-ha.org/wiki/Pacemaker/ja" TargetMode="External"/><Relationship Id="rId176" Type="http://schemas.openxmlformats.org/officeDocument/2006/relationships/hyperlink" Target="http://www.ultramonkey.org/" TargetMode="External"/><Relationship Id="rId197" Type="http://schemas.openxmlformats.org/officeDocument/2006/relationships/hyperlink" Target="http://www.courier-mta.org/imap/" TargetMode="External"/><Relationship Id="rId201" Type="http://schemas.openxmlformats.org/officeDocument/2006/relationships/hyperlink" Target="http://www.fml.org/" TargetMode="External"/><Relationship Id="rId222" Type="http://schemas.openxmlformats.org/officeDocument/2006/relationships/hyperlink" Target="http://www.xenproject.org/" TargetMode="External"/><Relationship Id="rId243" Type="http://schemas.openxmlformats.org/officeDocument/2006/relationships/hyperlink" Target="http://junit.org/" TargetMode="External"/><Relationship Id="rId264" Type="http://schemas.openxmlformats.org/officeDocument/2006/relationships/hyperlink" Target="https://deltacloud.apache.org/" TargetMode="External"/><Relationship Id="rId285" Type="http://schemas.openxmlformats.org/officeDocument/2006/relationships/hyperlink" Target="http://www.impara-ai.com/" TargetMode="External"/><Relationship Id="rId17" Type="http://schemas.openxmlformats.org/officeDocument/2006/relationships/hyperlink" Target="https://www.egroupware.org/start.html" TargetMode="External"/><Relationship Id="rId38" Type="http://schemas.openxmlformats.org/officeDocument/2006/relationships/hyperlink" Target="http://plone.jp/" TargetMode="External"/><Relationship Id="rId59" Type="http://schemas.openxmlformats.org/officeDocument/2006/relationships/hyperlink" Target="https://www.gerritcodereview.com/" TargetMode="External"/><Relationship Id="rId103" Type="http://schemas.openxmlformats.org/officeDocument/2006/relationships/hyperlink" Target="https://jp.talend.com/" TargetMode="External"/><Relationship Id="rId124" Type="http://schemas.openxmlformats.org/officeDocument/2006/relationships/hyperlink" Target="https://sourceforge.net/projects/swatch/" TargetMode="External"/><Relationship Id="rId70" Type="http://schemas.openxmlformats.org/officeDocument/2006/relationships/hyperlink" Target="http://www.ehcache.org/" TargetMode="External"/><Relationship Id="rId91" Type="http://schemas.openxmlformats.org/officeDocument/2006/relationships/hyperlink" Target="https://osdn.jp/projects/sfnet_openproj/" TargetMode="External"/><Relationship Id="rId145" Type="http://schemas.openxmlformats.org/officeDocument/2006/relationships/hyperlink" Target="http://www.webmin.com/index.html" TargetMode="External"/><Relationship Id="rId166" Type="http://schemas.openxmlformats.org/officeDocument/2006/relationships/hyperlink" Target="http://oss.oetiker.ch/mrtg/" TargetMode="External"/><Relationship Id="rId187" Type="http://schemas.openxmlformats.org/officeDocument/2006/relationships/hyperlink" Target="https://osdn.jp/projects/filezilla/" TargetMode="External"/><Relationship Id="rId1" Type="http://schemas.openxmlformats.org/officeDocument/2006/relationships/slideLayout" Target="../slideLayouts/slideLayout1.xml"/><Relationship Id="rId212" Type="http://schemas.openxmlformats.org/officeDocument/2006/relationships/hyperlink" Target="https://getfedora.org/" TargetMode="External"/><Relationship Id="rId233" Type="http://schemas.openxmlformats.org/officeDocument/2006/relationships/hyperlink" Target="https://www.vagrantup.com/" TargetMode="External"/><Relationship Id="rId254" Type="http://schemas.openxmlformats.org/officeDocument/2006/relationships/hyperlink" Target="https://www.mozilla.org/ja/firefox/new/" TargetMode="External"/><Relationship Id="rId28" Type="http://schemas.openxmlformats.org/officeDocument/2006/relationships/hyperlink" Target="http://drupal.jp/" TargetMode="External"/><Relationship Id="rId49" Type="http://schemas.openxmlformats.org/officeDocument/2006/relationships/hyperlink" Target="https://hadoop.apache.org/" TargetMode="External"/><Relationship Id="rId114" Type="http://schemas.openxmlformats.org/officeDocument/2006/relationships/hyperlink" Target="http://www.jbpm.org/" TargetMode="External"/><Relationship Id="rId275" Type="http://schemas.openxmlformats.org/officeDocument/2006/relationships/hyperlink" Target="http://kafka.apache.org/" TargetMode="External"/><Relationship Id="rId60" Type="http://schemas.openxmlformats.org/officeDocument/2006/relationships/hyperlink" Target="https://subversion.apache.org/" TargetMode="External"/><Relationship Id="rId81" Type="http://schemas.openxmlformats.org/officeDocument/2006/relationships/hyperlink" Target="http://community.jaspersoft.com/project/ireport-designer" TargetMode="External"/><Relationship Id="rId135" Type="http://schemas.openxmlformats.org/officeDocument/2006/relationships/hyperlink" Target="https://github.com/Jasig/cas" TargetMode="External"/><Relationship Id="rId156" Type="http://schemas.openxmlformats.org/officeDocument/2006/relationships/hyperlink" Target="http://www.gwos.com/" TargetMode="External"/><Relationship Id="rId177" Type="http://schemas.openxmlformats.org/officeDocument/2006/relationships/hyperlink" Target="https://www.ansible.com/" TargetMode="External"/><Relationship Id="rId198" Type="http://schemas.openxmlformats.org/officeDocument/2006/relationships/hyperlink" Target="https://cyrusimap.org/" TargetMode="External"/><Relationship Id="rId202" Type="http://schemas.openxmlformats.org/officeDocument/2006/relationships/hyperlink" Target="http://www.postfix.org/" TargetMode="External"/><Relationship Id="rId223" Type="http://schemas.openxmlformats.org/officeDocument/2006/relationships/hyperlink" Target="https://www.docker.com/" TargetMode="External"/><Relationship Id="rId244" Type="http://schemas.openxmlformats.org/officeDocument/2006/relationships/hyperlink" Target="http://opensta.org/" TargetMode="External"/><Relationship Id="rId18" Type="http://schemas.openxmlformats.org/officeDocument/2006/relationships/hyperlink" Target="http://sysphonic.com/ja/thetis.html" TargetMode="External"/><Relationship Id="rId39" Type="http://schemas.openxmlformats.org/officeDocument/2006/relationships/hyperlink" Target="https://pukiwiki.osdn.jp/" TargetMode="External"/><Relationship Id="rId265" Type="http://schemas.openxmlformats.org/officeDocument/2006/relationships/hyperlink" Target="https://www.openshift.org/" TargetMode="External"/><Relationship Id="rId286" Type="http://schemas.openxmlformats.org/officeDocument/2006/relationships/hyperlink" Target="http://infinispan.org/" TargetMode="External"/><Relationship Id="rId50" Type="http://schemas.openxmlformats.org/officeDocument/2006/relationships/hyperlink" Target="http://sqoop.apache.org/" TargetMode="External"/><Relationship Id="rId104" Type="http://schemas.openxmlformats.org/officeDocument/2006/relationships/hyperlink" Target="https://jp.talend.com/products/talend-open-studio" TargetMode="External"/><Relationship Id="rId125" Type="http://schemas.openxmlformats.org/officeDocument/2006/relationships/hyperlink" Target="http://www.prelude-ids.org/" TargetMode="External"/><Relationship Id="rId146" Type="http://schemas.openxmlformats.org/officeDocument/2006/relationships/hyperlink" Target="http://directory.fedoraproject.org/" TargetMode="External"/><Relationship Id="rId167" Type="http://schemas.openxmlformats.org/officeDocument/2006/relationships/hyperlink" Target="http://munin-monitoring.org/" TargetMode="External"/><Relationship Id="rId188" Type="http://schemas.openxmlformats.org/officeDocument/2006/relationships/hyperlink" Target="http://www.proftpd.org/" TargetMode="External"/><Relationship Id="rId71" Type="http://schemas.openxmlformats.org/officeDocument/2006/relationships/hyperlink" Target="http://emma.sourceforge.net/" TargetMode="External"/><Relationship Id="rId92" Type="http://schemas.openxmlformats.org/officeDocument/2006/relationships/hyperlink" Target="http://redmine.jp/" TargetMode="External"/><Relationship Id="rId213" Type="http://schemas.openxmlformats.org/officeDocument/2006/relationships/hyperlink" Target="http://www.jp.freebsd.org/" TargetMode="External"/><Relationship Id="rId234" Type="http://schemas.openxmlformats.org/officeDocument/2006/relationships/hyperlink" Target="https://wiki.openstack.org/wiki/Ironic" TargetMode="External"/><Relationship Id="rId2" Type="http://schemas.openxmlformats.org/officeDocument/2006/relationships/hyperlink" Target="http://www.spagobi.org/" TargetMode="External"/><Relationship Id="rId29" Type="http://schemas.openxmlformats.org/officeDocument/2006/relationships/hyperlink" Target="http://ez.no/jp/" TargetMode="External"/><Relationship Id="rId255" Type="http://schemas.openxmlformats.org/officeDocument/2006/relationships/hyperlink" Target="http://projects.gnome.org/evolution/" TargetMode="External"/><Relationship Id="rId276" Type="http://schemas.openxmlformats.org/officeDocument/2006/relationships/hyperlink" Target="http://jubat.us/ja/" TargetMode="External"/><Relationship Id="rId40" Type="http://schemas.openxmlformats.org/officeDocument/2006/relationships/hyperlink" Target="http://textpattern.com/" TargetMode="External"/><Relationship Id="rId115" Type="http://schemas.openxmlformats.org/officeDocument/2006/relationships/hyperlink" Target="http://cassandra.apache.org/" TargetMode="External"/><Relationship Id="rId136" Type="http://schemas.openxmlformats.org/officeDocument/2006/relationships/hyperlink" Target="http://freeradius.org/" TargetMode="External"/><Relationship Id="rId157" Type="http://schemas.openxmlformats.org/officeDocument/2006/relationships/hyperlink" Target="https://osdn.jp/projects/hinemos/" TargetMode="External"/><Relationship Id="rId178" Type="http://schemas.openxmlformats.org/officeDocument/2006/relationships/hyperlink" Target="https://www.chef.io/" TargetMode="External"/><Relationship Id="rId61" Type="http://schemas.openxmlformats.org/officeDocument/2006/relationships/hyperlink" Target="http://bazaar.canonical.com/en/" TargetMode="External"/><Relationship Id="rId82" Type="http://schemas.openxmlformats.org/officeDocument/2006/relationships/hyperlink" Target="https://gcc.gnu.org/" TargetMode="External"/><Relationship Id="rId199" Type="http://schemas.openxmlformats.org/officeDocument/2006/relationships/hyperlink" Target="http://www.dovecot.org/" TargetMode="External"/><Relationship Id="rId203" Type="http://schemas.openxmlformats.org/officeDocument/2006/relationships/hyperlink" Target="http://www.postfix-jp.info/" TargetMode="External"/><Relationship Id="rId19" Type="http://schemas.openxmlformats.org/officeDocument/2006/relationships/hyperlink" Target="http://www.tutos.org/" TargetMode="External"/><Relationship Id="rId224" Type="http://schemas.openxmlformats.org/officeDocument/2006/relationships/hyperlink" Target="http://ceph.com/" TargetMode="External"/><Relationship Id="rId245" Type="http://schemas.openxmlformats.org/officeDocument/2006/relationships/hyperlink" Target="http://pastmon.sourceforge.net/wp/" TargetMode="External"/><Relationship Id="rId266" Type="http://schemas.openxmlformats.org/officeDocument/2006/relationships/hyperlink" Target="https://wiki.openstack.org/wiki/Nova" TargetMode="External"/><Relationship Id="rId287" Type="http://schemas.openxmlformats.org/officeDocument/2006/relationships/hyperlink" Target="http://redis.io/" TargetMode="External"/><Relationship Id="rId30" Type="http://schemas.openxmlformats.org/officeDocument/2006/relationships/hyperlink" Target="http://gatein.jboss.org/" TargetMode="External"/><Relationship Id="rId105" Type="http://schemas.openxmlformats.org/officeDocument/2006/relationships/hyperlink" Target="https://db.apache.org/derby/" TargetMode="External"/><Relationship Id="rId126" Type="http://schemas.openxmlformats.org/officeDocument/2006/relationships/hyperlink" Target="https://www.snort.org/" TargetMode="External"/><Relationship Id="rId147" Type="http://schemas.openxmlformats.org/officeDocument/2006/relationships/hyperlink" Target="https://directory.apache.org/" TargetMode="External"/><Relationship Id="rId168" Type="http://schemas.openxmlformats.org/officeDocument/2006/relationships/hyperlink" Target="http://raboof.github.io/nethogs/" TargetMode="External"/><Relationship Id="rId51" Type="http://schemas.openxmlformats.org/officeDocument/2006/relationships/hyperlink" Target="http://storm.apache.org/" TargetMode="External"/><Relationship Id="rId72" Type="http://schemas.openxmlformats.org/officeDocument/2006/relationships/hyperlink" Target="http://hibernate.org/" TargetMode="External"/><Relationship Id="rId93" Type="http://schemas.openxmlformats.org/officeDocument/2006/relationships/hyperlink" Target="https://trac.edgewall.org/" TargetMode="External"/><Relationship Id="rId189" Type="http://schemas.openxmlformats.org/officeDocument/2006/relationships/hyperlink" Target="https://www.pureftpd.org/project/pure-ftpd" TargetMode="External"/><Relationship Id="rId3" Type="http://schemas.openxmlformats.org/officeDocument/2006/relationships/hyperlink" Target="http://www.adempiere.jp/" TargetMode="External"/><Relationship Id="rId214" Type="http://schemas.openxmlformats.org/officeDocument/2006/relationships/hyperlink" Target="https://ja.opensuse.org/" TargetMode="External"/><Relationship Id="rId235" Type="http://schemas.openxmlformats.org/officeDocument/2006/relationships/hyperlink" Target="https://wiki.openstack.org/wiki/Magnum" TargetMode="External"/><Relationship Id="rId256" Type="http://schemas.openxmlformats.org/officeDocument/2006/relationships/hyperlink" Target="https://www.kde.org/" TargetMode="External"/><Relationship Id="rId277" Type="http://schemas.openxmlformats.org/officeDocument/2006/relationships/hyperlink" Target="http://www.espertech.com/products/esper.php" TargetMode="External"/><Relationship Id="rId116" Type="http://schemas.openxmlformats.org/officeDocument/2006/relationships/hyperlink" Target="http://couchdb.apache.org/" TargetMode="External"/><Relationship Id="rId137" Type="http://schemas.openxmlformats.org/officeDocument/2006/relationships/hyperlink" Target="https://www.gnupg.org/" TargetMode="External"/><Relationship Id="rId158" Type="http://schemas.openxmlformats.org/officeDocument/2006/relationships/hyperlink" Target="https://mmonit.com/monit/" TargetMode="External"/><Relationship Id="rId20" Type="http://schemas.openxmlformats.org/officeDocument/2006/relationships/hyperlink" Target="https://www.zimbra.com/" TargetMode="External"/><Relationship Id="rId41" Type="http://schemas.openxmlformats.org/officeDocument/2006/relationships/hyperlink" Target="https://ja.wordpress.org/" TargetMode="External"/><Relationship Id="rId62" Type="http://schemas.openxmlformats.org/officeDocument/2006/relationships/hyperlink" Target="http://www.nongnu.org/cvs/" TargetMode="External"/><Relationship Id="rId83" Type="http://schemas.openxmlformats.org/officeDocument/2006/relationships/hyperlink" Target="http://openjdk.java.net/" TargetMode="External"/><Relationship Id="rId179" Type="http://schemas.openxmlformats.org/officeDocument/2006/relationships/hyperlink" Target="http://www.ovirt.org/" TargetMode="External"/><Relationship Id="rId190" Type="http://schemas.openxmlformats.org/officeDocument/2006/relationships/hyperlink" Target="https://security.appspot.com/vsftpd.html" TargetMode="External"/><Relationship Id="rId204" Type="http://schemas.openxmlformats.org/officeDocument/2006/relationships/hyperlink" Target="http://www.qmail.org/top.html" TargetMode="External"/><Relationship Id="rId225" Type="http://schemas.openxmlformats.org/officeDocument/2006/relationships/hyperlink" Target="https://www.gluster.org/" TargetMode="External"/><Relationship Id="rId246" Type="http://schemas.openxmlformats.org/officeDocument/2006/relationships/hyperlink" Target="http://www.seleniumhq.org/" TargetMode="External"/><Relationship Id="rId267" Type="http://schemas.openxmlformats.org/officeDocument/2006/relationships/hyperlink" Target="https://wiki.openstack.org/wiki/Glance" TargetMode="External"/><Relationship Id="rId288" Type="http://schemas.openxmlformats.org/officeDocument/2006/relationships/hyperlink" Target="https://hbase.apache.org/" TargetMode="External"/><Relationship Id="rId106" Type="http://schemas.openxmlformats.org/officeDocument/2006/relationships/hyperlink" Target="http://www.firebirdsql.org/" TargetMode="External"/><Relationship Id="rId127" Type="http://schemas.openxmlformats.org/officeDocument/2006/relationships/hyperlink" Target="http://www.openssh.com/" TargetMode="External"/><Relationship Id="rId10" Type="http://schemas.openxmlformats.org/officeDocument/2006/relationships/hyperlink" Target="https://www.oscommerce.com/" TargetMode="External"/><Relationship Id="rId31" Type="http://schemas.openxmlformats.org/officeDocument/2006/relationships/hyperlink" Target="http://www.geeklog.jp/" TargetMode="External"/><Relationship Id="rId52" Type="http://schemas.openxmlformats.org/officeDocument/2006/relationships/hyperlink" Target="http://ganglia.info/" TargetMode="External"/><Relationship Id="rId73" Type="http://schemas.openxmlformats.org/officeDocument/2006/relationships/hyperlink" Target="http://www.seamframework.org/" TargetMode="External"/><Relationship Id="rId94" Type="http://schemas.openxmlformats.org/officeDocument/2006/relationships/hyperlink" Target="http://httpd.apache.org/" TargetMode="External"/><Relationship Id="rId148" Type="http://schemas.openxmlformats.org/officeDocument/2006/relationships/hyperlink" Target="http://www.openldap.org/" TargetMode="External"/><Relationship Id="rId169" Type="http://schemas.openxmlformats.org/officeDocument/2006/relationships/hyperlink" Target="http://oss.oetiker.ch/rrdtool/" TargetMode="External"/><Relationship Id="rId4" Type="http://schemas.openxmlformats.org/officeDocument/2006/relationships/hyperlink" Target="http://www.compiere-japan.com/" TargetMode="External"/><Relationship Id="rId180" Type="http://schemas.openxmlformats.org/officeDocument/2006/relationships/hyperlink" Target="https://puppetlabs.com/" TargetMode="External"/><Relationship Id="rId215" Type="http://schemas.openxmlformats.org/officeDocument/2006/relationships/hyperlink" Target="https://www.scientificlinux.org/" TargetMode="External"/><Relationship Id="rId236" Type="http://schemas.openxmlformats.org/officeDocument/2006/relationships/hyperlink" Target="https://wiki.openstack.org/wiki/Murano" TargetMode="External"/><Relationship Id="rId257" Type="http://schemas.openxmlformats.org/officeDocument/2006/relationships/hyperlink" Target="http://kopete.kde.org/" TargetMode="External"/><Relationship Id="rId278" Type="http://schemas.openxmlformats.org/officeDocument/2006/relationships/hyperlink" Target="http://www.drools.org/" TargetMode="External"/><Relationship Id="rId42" Type="http://schemas.openxmlformats.org/officeDocument/2006/relationships/hyperlink" Target="http://www.xoops.org/" TargetMode="External"/><Relationship Id="rId84" Type="http://schemas.openxmlformats.org/officeDocument/2006/relationships/hyperlink" Target="https://www.perl.org/" TargetMode="External"/><Relationship Id="rId138" Type="http://schemas.openxmlformats.org/officeDocument/2006/relationships/hyperlink" Target="http://web.mit.edu/kerberos/" TargetMode="External"/><Relationship Id="rId191" Type="http://schemas.openxmlformats.org/officeDocument/2006/relationships/hyperlink" Target="http://www.wu-ftpd.org/" TargetMode="External"/><Relationship Id="rId205" Type="http://schemas.openxmlformats.org/officeDocument/2006/relationships/hyperlink" Target="https://www.mozilla.org/en-US/thunderbird/" TargetMode="External"/><Relationship Id="rId247" Type="http://schemas.openxmlformats.org/officeDocument/2006/relationships/hyperlink" Target="http://testng.org/doc/index.html" TargetMode="External"/><Relationship Id="rId107" Type="http://schemas.openxmlformats.org/officeDocument/2006/relationships/hyperlink" Target="https://mariadb.org/" TargetMode="External"/><Relationship Id="rId289" Type="http://schemas.openxmlformats.org/officeDocument/2006/relationships/hyperlink" Target="http://community.pentaho.com/" TargetMode="External"/><Relationship Id="rId11" Type="http://schemas.openxmlformats.org/officeDocument/2006/relationships/hyperlink" Target="http://www.qgis.org/ja/site/" TargetMode="External"/><Relationship Id="rId53" Type="http://schemas.openxmlformats.org/officeDocument/2006/relationships/hyperlink" Target="http://ant.apache.org/" TargetMode="External"/><Relationship Id="rId149" Type="http://schemas.openxmlformats.org/officeDocument/2006/relationships/hyperlink" Target="http://www.amanda.org/" TargetMode="External"/><Relationship Id="rId95" Type="http://schemas.openxmlformats.org/officeDocument/2006/relationships/hyperlink" Target="http://tomcat.apache.org/" TargetMode="External"/><Relationship Id="rId160" Type="http://schemas.openxmlformats.org/officeDocument/2006/relationships/hyperlink" Target="http://www.opennms.org/" TargetMode="External"/><Relationship Id="rId216" Type="http://schemas.openxmlformats.org/officeDocument/2006/relationships/hyperlink" Target="https://www.ubuntulinux.jp/" TargetMode="External"/><Relationship Id="rId258" Type="http://schemas.openxmlformats.org/officeDocument/2006/relationships/hyperlink" Target="https://www.google.co.jp/url?sa=t&amp;rct=j&amp;q=&amp;esrc=s&amp;source=web&amp;cd=12&amp;cad=rja&amp;uact=8&amp;ved=0ahUKEwiqvLri4aPLAhXE3KYKHduHAFQ4ChAWCCIwAQ&amp;url=http://www.buffetti.it/software-gestionale/open-aziende/open-manager.html&amp;usg=AFQjCNFBmAkN2DxyTsRklhMq1zO1_KxLVA" TargetMode="External"/><Relationship Id="rId22" Type="http://schemas.openxmlformats.org/officeDocument/2006/relationships/hyperlink" Target="http://www.asterisk.org/" TargetMode="External"/><Relationship Id="rId64" Type="http://schemas.openxmlformats.org/officeDocument/2006/relationships/hyperlink" Target="https://www.mercurial-scm.org/" TargetMode="External"/><Relationship Id="rId118" Type="http://schemas.openxmlformats.org/officeDocument/2006/relationships/hyperlink" Target="https://www.mongodb.org/" TargetMode="External"/><Relationship Id="rId171" Type="http://schemas.openxmlformats.org/officeDocument/2006/relationships/hyperlink" Target="https://www.wireshark.org/" TargetMode="External"/><Relationship Id="rId227" Type="http://schemas.openxmlformats.org/officeDocument/2006/relationships/hyperlink" Target="https://www.opendaylight.org/" TargetMode="External"/><Relationship Id="rId269" Type="http://schemas.openxmlformats.org/officeDocument/2006/relationships/hyperlink" Target="https://wiki.openstack.org/wiki/Cinder" TargetMode="External"/></Relationships>
</file>

<file path=ppt/slides/_rels/slide23.xml.rels><?xml version="1.0" encoding="UTF-8" standalone="yes"?>
<Relationships xmlns="http://schemas.openxmlformats.org/package/2006/relationships"><Relationship Id="rId117" Type="http://schemas.openxmlformats.org/officeDocument/2006/relationships/hyperlink" Target="http://memcached.org/" TargetMode="External"/><Relationship Id="rId21" Type="http://schemas.openxmlformats.org/officeDocument/2006/relationships/hyperlink" Target="https://www.mosp.jp/" TargetMode="External"/><Relationship Id="rId63" Type="http://schemas.openxmlformats.org/officeDocument/2006/relationships/hyperlink" Target="http://git-scm.com/" TargetMode="External"/><Relationship Id="rId159" Type="http://schemas.openxmlformats.org/officeDocument/2006/relationships/hyperlink" Target="https://www.nagios.org/" TargetMode="External"/><Relationship Id="rId170" Type="http://schemas.openxmlformats.org/officeDocument/2006/relationships/hyperlink" Target="http://vyos.net/wiki/Main_Page" TargetMode="External"/><Relationship Id="rId226" Type="http://schemas.openxmlformats.org/officeDocument/2006/relationships/hyperlink" Target="http://lustre.org/" TargetMode="External"/><Relationship Id="rId268" Type="http://schemas.openxmlformats.org/officeDocument/2006/relationships/hyperlink" Target="https://wiki.openstack.org/wiki/Swift" TargetMode="External"/><Relationship Id="rId32" Type="http://schemas.openxmlformats.org/officeDocument/2006/relationships/hyperlink" Target="http://www.joomla.jp/" TargetMode="External"/><Relationship Id="rId74" Type="http://schemas.openxmlformats.org/officeDocument/2006/relationships/hyperlink" Target="https://portals.apache.org/jetspeed-1/" TargetMode="External"/><Relationship Id="rId128" Type="http://schemas.openxmlformats.org/officeDocument/2006/relationships/hyperlink" Target="https://www.openssl.org/" TargetMode="External"/><Relationship Id="rId5" Type="http://schemas.openxmlformats.org/officeDocument/2006/relationships/hyperlink" Target="http://www.erp5.org/" TargetMode="External"/><Relationship Id="rId181" Type="http://schemas.openxmlformats.org/officeDocument/2006/relationships/hyperlink" Target="https://www.isc.org/downloads/bind/" TargetMode="External"/><Relationship Id="rId237" Type="http://schemas.openxmlformats.org/officeDocument/2006/relationships/hyperlink" Target="https://wiki.openstack.org/wiki/Neutron" TargetMode="External"/><Relationship Id="rId279" Type="http://schemas.openxmlformats.org/officeDocument/2006/relationships/hyperlink" Target="http://spark.apache.org/" TargetMode="External"/><Relationship Id="rId43" Type="http://schemas.openxmlformats.org/officeDocument/2006/relationships/hyperlink" Target="http://xoopscube.jp/" TargetMode="External"/><Relationship Id="rId139" Type="http://schemas.openxmlformats.org/officeDocument/2006/relationships/hyperlink" Target="https://www.forgerock.com/platform/access-management/" TargetMode="External"/><Relationship Id="rId290" Type="http://schemas.openxmlformats.org/officeDocument/2006/relationships/hyperlink" Target="http://community.pentaho.com/projects/data-integration/" TargetMode="External"/><Relationship Id="rId85" Type="http://schemas.openxmlformats.org/officeDocument/2006/relationships/hyperlink" Target="http://php.net/" TargetMode="External"/><Relationship Id="rId150" Type="http://schemas.openxmlformats.org/officeDocument/2006/relationships/hyperlink" Target="http://blog.bacula.org/" TargetMode="External"/><Relationship Id="rId192" Type="http://schemas.openxmlformats.org/officeDocument/2006/relationships/hyperlink" Target="http://www.freenas.org/" TargetMode="External"/><Relationship Id="rId206" Type="http://schemas.openxmlformats.org/officeDocument/2006/relationships/hyperlink" Target="https://www.sendmail.com/" TargetMode="External"/><Relationship Id="rId248" Type="http://schemas.openxmlformats.org/officeDocument/2006/relationships/hyperlink" Target="http://valgrind.org/" TargetMode="External"/><Relationship Id="rId12" Type="http://schemas.openxmlformats.org/officeDocument/2006/relationships/hyperlink" Target="http://www.sas.com/ja_jp/home.html" TargetMode="External"/><Relationship Id="rId33" Type="http://schemas.openxmlformats.org/officeDocument/2006/relationships/hyperlink" Target="https://www.liferay.com/ja/" TargetMode="External"/><Relationship Id="rId108" Type="http://schemas.openxmlformats.org/officeDocument/2006/relationships/hyperlink" Target="https://www-jp.mysql.com/" TargetMode="External"/><Relationship Id="rId129" Type="http://schemas.openxmlformats.org/officeDocument/2006/relationships/hyperlink" Target="https://openvpn.net/" TargetMode="External"/><Relationship Id="rId280" Type="http://schemas.openxmlformats.org/officeDocument/2006/relationships/hyperlink" Target="https://tez.apache.org/" TargetMode="External"/><Relationship Id="rId54" Type="http://schemas.openxmlformats.org/officeDocument/2006/relationships/hyperlink" Target="https://maven.apache.org/" TargetMode="External"/><Relationship Id="rId75" Type="http://schemas.openxmlformats.org/officeDocument/2006/relationships/hyperlink" Target="https://jquery.com/" TargetMode="External"/><Relationship Id="rId96" Type="http://schemas.openxmlformats.org/officeDocument/2006/relationships/hyperlink" Target="https://embedthis.com/appweb/" TargetMode="External"/><Relationship Id="rId140" Type="http://schemas.openxmlformats.org/officeDocument/2006/relationships/hyperlink" Target="https://opends.java.net/" TargetMode="External"/><Relationship Id="rId161" Type="http://schemas.openxmlformats.org/officeDocument/2006/relationships/hyperlink" Target="https://syslog-ng.org/" TargetMode="External"/><Relationship Id="rId182" Type="http://schemas.openxmlformats.org/officeDocument/2006/relationships/hyperlink" Target="http://cr.yp.to/djbdns.html" TargetMode="External"/><Relationship Id="rId217" Type="http://schemas.openxmlformats.org/officeDocument/2006/relationships/hyperlink" Target="https://coreos.com/" TargetMode="External"/><Relationship Id="rId6" Type="http://schemas.openxmlformats.org/officeDocument/2006/relationships/hyperlink" Target="http://www.openbravo.com/" TargetMode="External"/><Relationship Id="rId238" Type="http://schemas.openxmlformats.org/officeDocument/2006/relationships/hyperlink" Target="https://wiki.openstack.org/wiki/Designate" TargetMode="External"/><Relationship Id="rId259" Type="http://schemas.openxmlformats.org/officeDocument/2006/relationships/hyperlink" Target="https://www.pidgin.im/" TargetMode="External"/><Relationship Id="rId23" Type="http://schemas.openxmlformats.org/officeDocument/2006/relationships/hyperlink" Target="https://freeswitch.org/" TargetMode="External"/><Relationship Id="rId119" Type="http://schemas.openxmlformats.org/officeDocument/2006/relationships/hyperlink" Target="http://docs.basho.com/" TargetMode="External"/><Relationship Id="rId270" Type="http://schemas.openxmlformats.org/officeDocument/2006/relationships/hyperlink" Target="https://wiki.openstack.org/wiki/Manila" TargetMode="External"/><Relationship Id="rId291" Type="http://schemas.openxmlformats.org/officeDocument/2006/relationships/hyperlink" Target="http://community.pentaho.com/projects/reporting/" TargetMode="External"/><Relationship Id="rId44" Type="http://schemas.openxmlformats.org/officeDocument/2006/relationships/hyperlink" Target="https://lucene.apache.org/core/" TargetMode="External"/><Relationship Id="rId65" Type="http://schemas.openxmlformats.org/officeDocument/2006/relationships/hyperlink" Target="http://activemq.apache.org/" TargetMode="External"/><Relationship Id="rId86" Type="http://schemas.openxmlformats.org/officeDocument/2006/relationships/hyperlink" Target="http://www.python.jp/" TargetMode="External"/><Relationship Id="rId130" Type="http://schemas.openxmlformats.org/officeDocument/2006/relationships/hyperlink" Target="https://www.torproject.org/" TargetMode="External"/><Relationship Id="rId151" Type="http://schemas.openxmlformats.org/officeDocument/2006/relationships/hyperlink" Target="http://clonezilla.org/" TargetMode="External"/><Relationship Id="rId172" Type="http://schemas.openxmlformats.org/officeDocument/2006/relationships/hyperlink" Target="http://www.zenoss.org/" TargetMode="External"/><Relationship Id="rId193" Type="http://schemas.openxmlformats.org/officeDocument/2006/relationships/hyperlink" Target="https://sourceforge.net/projects/nfs/" TargetMode="External"/><Relationship Id="rId207" Type="http://schemas.openxmlformats.org/officeDocument/2006/relationships/hyperlink" Target="http://squirrelmail.org/" TargetMode="External"/><Relationship Id="rId228" Type="http://schemas.openxmlformats.org/officeDocument/2006/relationships/hyperlink" Target="https://trema.github.io/trema/" TargetMode="External"/><Relationship Id="rId249" Type="http://schemas.openxmlformats.org/officeDocument/2006/relationships/hyperlink" Target="http://www.radview.com/webload-open-source-project/" TargetMode="External"/><Relationship Id="rId13" Type="http://schemas.openxmlformats.org/officeDocument/2006/relationships/hyperlink" Target="http://www.cs.waikato.ac.nz/ml/weka/index.html" TargetMode="External"/><Relationship Id="rId109" Type="http://schemas.openxmlformats.org/officeDocument/2006/relationships/hyperlink" Target="http://www.postgresql.org/" TargetMode="External"/><Relationship Id="rId260" Type="http://schemas.openxmlformats.org/officeDocument/2006/relationships/hyperlink" Target="https://www.realvnc.com/" TargetMode="External"/><Relationship Id="rId281" Type="http://schemas.openxmlformats.org/officeDocument/2006/relationships/hyperlink" Target="http://mesos.apache.org/" TargetMode="External"/><Relationship Id="rId34" Type="http://schemas.openxmlformats.org/officeDocument/2006/relationships/hyperlink" Target="https://moodle.org/" TargetMode="External"/><Relationship Id="rId55" Type="http://schemas.openxmlformats.org/officeDocument/2006/relationships/hyperlink" Target="http://cobertura.github.io/cobertura/" TargetMode="External"/><Relationship Id="rId76" Type="http://schemas.openxmlformats.org/officeDocument/2006/relationships/hyperlink" Target="http://www.mybatis.org/mybatis-3/ja/" TargetMode="External"/><Relationship Id="rId97" Type="http://schemas.openxmlformats.org/officeDocument/2006/relationships/hyperlink" Target="https://glassfish.java.net/" TargetMode="External"/><Relationship Id="rId120" Type="http://schemas.openxmlformats.org/officeDocument/2006/relationships/hyperlink" Target="https://voltdb.com/" TargetMode="External"/><Relationship Id="rId141" Type="http://schemas.openxmlformats.org/officeDocument/2006/relationships/hyperlink" Target="http://sdc.sun.co.jp/javasystem/techtopics/identity/index.html" TargetMode="External"/><Relationship Id="rId7" Type="http://schemas.openxmlformats.org/officeDocument/2006/relationships/hyperlink" Target="http://www.openoffice.org/ja/" TargetMode="External"/><Relationship Id="rId162" Type="http://schemas.openxmlformats.org/officeDocument/2006/relationships/hyperlink" Target="http://www.zabbix.com/" TargetMode="External"/><Relationship Id="rId183" Type="http://schemas.openxmlformats.org/officeDocument/2006/relationships/hyperlink" Target="https://www.isc.org/downloads/dhcp/" TargetMode="External"/><Relationship Id="rId218" Type="http://schemas.openxmlformats.org/officeDocument/2006/relationships/hyperlink" Target="http://www.linux-kvm.org/page/Main_Page" TargetMode="External"/><Relationship Id="rId239" Type="http://schemas.openxmlformats.org/officeDocument/2006/relationships/hyperlink" Target="https://wiki.openstack.org/wiki/Keystone" TargetMode="External"/><Relationship Id="rId250" Type="http://schemas.openxmlformats.org/officeDocument/2006/relationships/hyperlink" Target="https://www.gnu.org/software/gdb/" TargetMode="External"/><Relationship Id="rId271" Type="http://schemas.openxmlformats.org/officeDocument/2006/relationships/hyperlink" Target="http://nutch.apache.org/" TargetMode="External"/><Relationship Id="rId292" Type="http://schemas.openxmlformats.org/officeDocument/2006/relationships/hyperlink" Target="https://www.r-project.org/index.html" TargetMode="External"/><Relationship Id="rId24" Type="http://schemas.openxmlformats.org/officeDocument/2006/relationships/hyperlink" Target="http://www.otrs.jp/" TargetMode="External"/><Relationship Id="rId45" Type="http://schemas.openxmlformats.org/officeDocument/2006/relationships/hyperlink" Target="https://www.elastic.co/products/elasticsearch" TargetMode="External"/><Relationship Id="rId66" Type="http://schemas.openxmlformats.org/officeDocument/2006/relationships/hyperlink" Target="http://incubator.apache.org/s4/" TargetMode="External"/><Relationship Id="rId87" Type="http://schemas.openxmlformats.org/officeDocument/2006/relationships/hyperlink" Target="https://www.ruby-lang.org/ja/" TargetMode="External"/><Relationship Id="rId110" Type="http://schemas.openxmlformats.org/officeDocument/2006/relationships/hyperlink" Target="https://www.sqlite.org/" TargetMode="External"/><Relationship Id="rId131" Type="http://schemas.openxmlformats.org/officeDocument/2006/relationships/hyperlink" Target="http://www.ipcop.org/" TargetMode="External"/><Relationship Id="rId152" Type="http://schemas.openxmlformats.org/officeDocument/2006/relationships/hyperlink" Target="http://www.mondorescue.org/" TargetMode="External"/><Relationship Id="rId173" Type="http://schemas.openxmlformats.org/officeDocument/2006/relationships/hyperlink" Target="http://iptraf.seul.org/" TargetMode="External"/><Relationship Id="rId194" Type="http://schemas.openxmlformats.org/officeDocument/2006/relationships/hyperlink" Target="https://www.samba.org/" TargetMode="External"/><Relationship Id="rId208" Type="http://schemas.openxmlformats.org/officeDocument/2006/relationships/hyperlink" Target="http://www.xmailserver.org/" TargetMode="External"/><Relationship Id="rId229" Type="http://schemas.openxmlformats.org/officeDocument/2006/relationships/hyperlink" Target="https://github.com/okinawaopenlabs/of-patch-manager" TargetMode="External"/><Relationship Id="rId240" Type="http://schemas.openxmlformats.org/officeDocument/2006/relationships/hyperlink" Target="http://jmeter.apache.org/" TargetMode="External"/><Relationship Id="rId261" Type="http://schemas.openxmlformats.org/officeDocument/2006/relationships/hyperlink" Target="http://sylpheed.sraoss.jp/ja/" TargetMode="External"/><Relationship Id="rId14" Type="http://schemas.openxmlformats.org/officeDocument/2006/relationships/hyperlink" Target="https://sourceforge.net/projects/openpsa/" TargetMode="External"/><Relationship Id="rId35" Type="http://schemas.openxmlformats.org/officeDocument/2006/relationships/hyperlink" Target="http://www.movabletype.jp/" TargetMode="External"/><Relationship Id="rId56" Type="http://schemas.openxmlformats.org/officeDocument/2006/relationships/hyperlink" Target="https://eclipse.org/" TargetMode="External"/><Relationship Id="rId77" Type="http://schemas.openxmlformats.org/officeDocument/2006/relationships/hyperlink" Target="http://www.seasar.org/" TargetMode="External"/><Relationship Id="rId100" Type="http://schemas.openxmlformats.org/officeDocument/2006/relationships/hyperlink" Target="http://wildfly.org/" TargetMode="External"/><Relationship Id="rId282" Type="http://schemas.openxmlformats.org/officeDocument/2006/relationships/hyperlink" Target="https://oozie.apache.org/" TargetMode="External"/><Relationship Id="rId8" Type="http://schemas.openxmlformats.org/officeDocument/2006/relationships/hyperlink" Target="https://ja.libreoffice.org/" TargetMode="External"/><Relationship Id="rId98" Type="http://schemas.openxmlformats.org/officeDocument/2006/relationships/hyperlink" Target="http://www.eclipse.org/jetty/" TargetMode="External"/><Relationship Id="rId121" Type="http://schemas.openxmlformats.org/officeDocument/2006/relationships/hyperlink" Target="http://spamassassin.apache.org/" TargetMode="External"/><Relationship Id="rId142" Type="http://schemas.openxmlformats.org/officeDocument/2006/relationships/hyperlink" Target="http://www.linux-pam.org/" TargetMode="External"/><Relationship Id="rId163" Type="http://schemas.openxmlformats.org/officeDocument/2006/relationships/hyperlink" Target="http://gnetwatch.sourceforge.net/" TargetMode="External"/><Relationship Id="rId184" Type="http://schemas.openxmlformats.org/officeDocument/2006/relationships/hyperlink" Target="http://www.nlnetlabs.nl/projects/nsd/" TargetMode="External"/><Relationship Id="rId219" Type="http://schemas.openxmlformats.org/officeDocument/2006/relationships/hyperlink" Target="http://opennebula.org/" TargetMode="External"/><Relationship Id="rId230" Type="http://schemas.openxmlformats.org/officeDocument/2006/relationships/hyperlink" Target="https://cloudstack.apache.org/" TargetMode="External"/><Relationship Id="rId251" Type="http://schemas.openxmlformats.org/officeDocument/2006/relationships/hyperlink" Target="https://jenkins.io/" TargetMode="External"/><Relationship Id="rId25" Type="http://schemas.openxmlformats.org/officeDocument/2006/relationships/hyperlink" Target="https://www.alfresco.com/jp" TargetMode="External"/><Relationship Id="rId46" Type="http://schemas.openxmlformats.org/officeDocument/2006/relationships/hyperlink" Target="https://www.elastic.co/products/kibana" TargetMode="External"/><Relationship Id="rId67" Type="http://schemas.openxmlformats.org/officeDocument/2006/relationships/hyperlink" Target="https://struts.apache.org/" TargetMode="External"/><Relationship Id="rId272" Type="http://schemas.openxmlformats.org/officeDocument/2006/relationships/hyperlink" Target="http://manifoldcf.apache.org/ja_JP/" TargetMode="External"/><Relationship Id="rId293" Type="http://schemas.openxmlformats.org/officeDocument/2006/relationships/hyperlink" Target="http://spark.apache.org/mllib/" TargetMode="External"/><Relationship Id="rId88" Type="http://schemas.openxmlformats.org/officeDocument/2006/relationships/hyperlink" Target="http://www.scala-lang.org/" TargetMode="External"/><Relationship Id="rId111" Type="http://schemas.openxmlformats.org/officeDocument/2006/relationships/hyperlink" Target="http://www.espertech.com/" TargetMode="External"/><Relationship Id="rId132" Type="http://schemas.openxmlformats.org/officeDocument/2006/relationships/hyperlink" Target="http://linuxjm.osdn.jp/html/iptables/man8/iptables.8.html" TargetMode="External"/><Relationship Id="rId153" Type="http://schemas.openxmlformats.org/officeDocument/2006/relationships/hyperlink" Target="https://www.drbd.jp/" TargetMode="External"/><Relationship Id="rId174" Type="http://schemas.openxmlformats.org/officeDocument/2006/relationships/hyperlink" Target="http://www.linuxvirtualserver.org/" TargetMode="External"/><Relationship Id="rId195" Type="http://schemas.openxmlformats.org/officeDocument/2006/relationships/hyperlink" Target="wiki.samba.gr.jp/" TargetMode="External"/><Relationship Id="rId209" Type="http://schemas.openxmlformats.org/officeDocument/2006/relationships/hyperlink" Target="https://www.android.com/intl/ja_jp/" TargetMode="External"/><Relationship Id="rId220" Type="http://schemas.openxmlformats.org/officeDocument/2006/relationships/hyperlink" Target="https://virt-manager.org/" TargetMode="External"/><Relationship Id="rId241" Type="http://schemas.openxmlformats.org/officeDocument/2006/relationships/hyperlink" Target="https://bonnie.healthit.gov/" TargetMode="External"/><Relationship Id="rId15" Type="http://schemas.openxmlformats.org/officeDocument/2006/relationships/hyperlink" Target="https://www.sugarcrm.com/" TargetMode="External"/><Relationship Id="rId36" Type="http://schemas.openxmlformats.org/officeDocument/2006/relationships/hyperlink" Target="http://www.netcommons.org/" TargetMode="External"/><Relationship Id="rId57" Type="http://schemas.openxmlformats.org/officeDocument/2006/relationships/hyperlink" Target="https://ja.netbeans.org/" TargetMode="External"/><Relationship Id="rId262" Type="http://schemas.openxmlformats.org/officeDocument/2006/relationships/hyperlink" Target="https://www.mozilla.jp/thunderbird/" TargetMode="External"/><Relationship Id="rId283" Type="http://schemas.openxmlformats.org/officeDocument/2006/relationships/hyperlink" Target="https://drill.apache.org/" TargetMode="External"/><Relationship Id="rId78" Type="http://schemas.openxmlformats.org/officeDocument/2006/relationships/hyperlink" Target="http://spring.io/" TargetMode="External"/><Relationship Id="rId99" Type="http://schemas.openxmlformats.org/officeDocument/2006/relationships/hyperlink" Target="https://www.lighttpd.net/" TargetMode="External"/><Relationship Id="rId101" Type="http://schemas.openxmlformats.org/officeDocument/2006/relationships/hyperlink" Target="http://axis.apache.org/axis2/java/core/" TargetMode="External"/><Relationship Id="rId122" Type="http://schemas.openxmlformats.org/officeDocument/2006/relationships/hyperlink" Target="http://www.clamav.net/" TargetMode="External"/><Relationship Id="rId143" Type="http://schemas.openxmlformats.org/officeDocument/2006/relationships/hyperlink" Target="http://tomoyo.osdn.jp/" TargetMode="External"/><Relationship Id="rId164" Type="http://schemas.openxmlformats.org/officeDocument/2006/relationships/hyperlink" Target="http://www.cacti.net/index.php" TargetMode="External"/><Relationship Id="rId185" Type="http://schemas.openxmlformats.org/officeDocument/2006/relationships/hyperlink" Target="https://www.unbound.net/" TargetMode="External"/><Relationship Id="rId9" Type="http://schemas.openxmlformats.org/officeDocument/2006/relationships/hyperlink" Target="https://blender.jp/" TargetMode="External"/><Relationship Id="rId210" Type="http://schemas.openxmlformats.org/officeDocument/2006/relationships/hyperlink" Target="https://www.centos.org/" TargetMode="External"/><Relationship Id="rId26" Type="http://schemas.openxmlformats.org/officeDocument/2006/relationships/hyperlink" Target="https://lenya.apache.org/" TargetMode="External"/><Relationship Id="rId231" Type="http://schemas.openxmlformats.org/officeDocument/2006/relationships/hyperlink" Target="http://www8.hp.com/jp/ja/cloud/helion-eucalyptus-overview.html" TargetMode="External"/><Relationship Id="rId252" Type="http://schemas.openxmlformats.org/officeDocument/2006/relationships/hyperlink" Target="https://adium.im/" TargetMode="External"/><Relationship Id="rId273" Type="http://schemas.openxmlformats.org/officeDocument/2006/relationships/hyperlink" Target="https://flume.apache.org/" TargetMode="External"/><Relationship Id="rId294" Type="http://schemas.openxmlformats.org/officeDocument/2006/relationships/image" Target="../media/image15.png"/><Relationship Id="rId47" Type="http://schemas.openxmlformats.org/officeDocument/2006/relationships/hyperlink" Target="http://www.ec-cube.net/" TargetMode="External"/><Relationship Id="rId68" Type="http://schemas.openxmlformats.org/officeDocument/2006/relationships/hyperlink" Target="https://dojotoolkit.org/" TargetMode="External"/><Relationship Id="rId89" Type="http://schemas.openxmlformats.org/officeDocument/2006/relationships/hyperlink" Target="https://www.bugzilla.org/" TargetMode="External"/><Relationship Id="rId112" Type="http://schemas.openxmlformats.org/officeDocument/2006/relationships/hyperlink" Target="https://www.phpmyadmin.net/" TargetMode="External"/><Relationship Id="rId133" Type="http://schemas.openxmlformats.org/officeDocument/2006/relationships/hyperlink" Target="http://nginx.org/" TargetMode="External"/><Relationship Id="rId154" Type="http://schemas.openxmlformats.org/officeDocument/2006/relationships/hyperlink" Target="http://www.linux-ha.org/wiki/Heartbeat/ja" TargetMode="External"/><Relationship Id="rId175" Type="http://schemas.openxmlformats.org/officeDocument/2006/relationships/hyperlink" Target="http://www.apsis.ch/pound/" TargetMode="External"/><Relationship Id="rId196" Type="http://schemas.openxmlformats.org/officeDocument/2006/relationships/hyperlink" Target="https://owncloud.org/" TargetMode="External"/><Relationship Id="rId200" Type="http://schemas.openxmlformats.org/officeDocument/2006/relationships/hyperlink" Target="http://www.exim.org/" TargetMode="External"/><Relationship Id="rId16" Type="http://schemas.openxmlformats.org/officeDocument/2006/relationships/hyperlink" Target="http://www.aipo.com/" TargetMode="External"/><Relationship Id="rId221" Type="http://schemas.openxmlformats.org/officeDocument/2006/relationships/hyperlink" Target="https://www.virtualbox.org/" TargetMode="External"/><Relationship Id="rId242" Type="http://schemas.openxmlformats.org/officeDocument/2006/relationships/hyperlink" Target="http://findbugs.sourceforge.net/" TargetMode="External"/><Relationship Id="rId263" Type="http://schemas.openxmlformats.org/officeDocument/2006/relationships/hyperlink" Target="https://www.cloudfoundry.org/" TargetMode="External"/><Relationship Id="rId284" Type="http://schemas.openxmlformats.org/officeDocument/2006/relationships/hyperlink" Target="https://hive.apache.org/" TargetMode="External"/><Relationship Id="rId37" Type="http://schemas.openxmlformats.org/officeDocument/2006/relationships/hyperlink" Target="http://www.openpne.jp/" TargetMode="External"/><Relationship Id="rId58" Type="http://schemas.openxmlformats.org/officeDocument/2006/relationships/hyperlink" Target="http://rubyonrails.org/" TargetMode="External"/><Relationship Id="rId79" Type="http://schemas.openxmlformats.org/officeDocument/2006/relationships/hyperlink" Target="http://yuilibrary.com/" TargetMode="External"/><Relationship Id="rId102" Type="http://schemas.openxmlformats.org/officeDocument/2006/relationships/hyperlink" Target="servicemix.apache.org/" TargetMode="External"/><Relationship Id="rId123" Type="http://schemas.openxmlformats.org/officeDocument/2006/relationships/hyperlink" Target="http://www.tenable.com/products/nessus-vulnerability-scanner" TargetMode="External"/><Relationship Id="rId144" Type="http://schemas.openxmlformats.org/officeDocument/2006/relationships/hyperlink" Target="http://www.webmin.com/usermin.html" TargetMode="External"/><Relationship Id="rId90" Type="http://schemas.openxmlformats.org/officeDocument/2006/relationships/hyperlink" Target="https://www.mantisbt.org/" TargetMode="External"/><Relationship Id="rId165" Type="http://schemas.openxmlformats.org/officeDocument/2006/relationships/hyperlink" Target="http://collectd.org/" TargetMode="External"/><Relationship Id="rId186" Type="http://schemas.openxmlformats.org/officeDocument/2006/relationships/hyperlink" Target="https://filezilla-project.org/" TargetMode="External"/><Relationship Id="rId211" Type="http://schemas.openxmlformats.org/officeDocument/2006/relationships/hyperlink" Target="http://www.debian.or.jp/" TargetMode="External"/><Relationship Id="rId232" Type="http://schemas.openxmlformats.org/officeDocument/2006/relationships/hyperlink" Target="http://demo.openqrm.com/cloud-portal/" TargetMode="External"/><Relationship Id="rId253" Type="http://schemas.openxmlformats.org/officeDocument/2006/relationships/hyperlink" Target="https://www.chromium.org/" TargetMode="External"/><Relationship Id="rId274" Type="http://schemas.openxmlformats.org/officeDocument/2006/relationships/hyperlink" Target="http://www.fluentd.org/" TargetMode="External"/><Relationship Id="rId27" Type="http://schemas.openxmlformats.org/officeDocument/2006/relationships/hyperlink" Target="http://dotnetnuke.jp/" TargetMode="External"/><Relationship Id="rId48" Type="http://schemas.openxmlformats.org/officeDocument/2006/relationships/hyperlink" Target="http://zen-cart.jp/" TargetMode="External"/><Relationship Id="rId69" Type="http://schemas.openxmlformats.org/officeDocument/2006/relationships/hyperlink" Target="https://eclipse.org/tptp/" TargetMode="External"/><Relationship Id="rId113" Type="http://schemas.openxmlformats.org/officeDocument/2006/relationships/hyperlink" Target="http://phppgadmin.sourceforge.net/doku.php" TargetMode="External"/><Relationship Id="rId134" Type="http://schemas.openxmlformats.org/officeDocument/2006/relationships/hyperlink" Target="http://www.squid-cache.org/" TargetMode="External"/><Relationship Id="rId80" Type="http://schemas.openxmlformats.org/officeDocument/2006/relationships/hyperlink" Target="http://www.zope.org/" TargetMode="External"/><Relationship Id="rId155" Type="http://schemas.openxmlformats.org/officeDocument/2006/relationships/hyperlink" Target="http://www.linux-ha.org/wiki/Pacemaker/ja" TargetMode="External"/><Relationship Id="rId176" Type="http://schemas.openxmlformats.org/officeDocument/2006/relationships/hyperlink" Target="http://www.ultramonkey.org/" TargetMode="External"/><Relationship Id="rId197" Type="http://schemas.openxmlformats.org/officeDocument/2006/relationships/hyperlink" Target="http://www.courier-mta.org/imap/" TargetMode="External"/><Relationship Id="rId201" Type="http://schemas.openxmlformats.org/officeDocument/2006/relationships/hyperlink" Target="http://www.fml.org/" TargetMode="External"/><Relationship Id="rId222" Type="http://schemas.openxmlformats.org/officeDocument/2006/relationships/hyperlink" Target="http://www.xenproject.org/" TargetMode="External"/><Relationship Id="rId243" Type="http://schemas.openxmlformats.org/officeDocument/2006/relationships/hyperlink" Target="http://junit.org/" TargetMode="External"/><Relationship Id="rId264" Type="http://schemas.openxmlformats.org/officeDocument/2006/relationships/hyperlink" Target="https://deltacloud.apache.org/" TargetMode="External"/><Relationship Id="rId285" Type="http://schemas.openxmlformats.org/officeDocument/2006/relationships/hyperlink" Target="http://www.impara-ai.com/" TargetMode="External"/><Relationship Id="rId17" Type="http://schemas.openxmlformats.org/officeDocument/2006/relationships/hyperlink" Target="https://www.egroupware.org/start.html" TargetMode="External"/><Relationship Id="rId38" Type="http://schemas.openxmlformats.org/officeDocument/2006/relationships/hyperlink" Target="http://plone.jp/" TargetMode="External"/><Relationship Id="rId59" Type="http://schemas.openxmlformats.org/officeDocument/2006/relationships/hyperlink" Target="https://www.gerritcodereview.com/" TargetMode="External"/><Relationship Id="rId103" Type="http://schemas.openxmlformats.org/officeDocument/2006/relationships/hyperlink" Target="https://jp.talend.com/" TargetMode="External"/><Relationship Id="rId124" Type="http://schemas.openxmlformats.org/officeDocument/2006/relationships/hyperlink" Target="https://sourceforge.net/projects/swatch/" TargetMode="External"/><Relationship Id="rId70" Type="http://schemas.openxmlformats.org/officeDocument/2006/relationships/hyperlink" Target="http://www.ehcache.org/" TargetMode="External"/><Relationship Id="rId91" Type="http://schemas.openxmlformats.org/officeDocument/2006/relationships/hyperlink" Target="https://osdn.jp/projects/sfnet_openproj/" TargetMode="External"/><Relationship Id="rId145" Type="http://schemas.openxmlformats.org/officeDocument/2006/relationships/hyperlink" Target="http://www.webmin.com/index.html" TargetMode="External"/><Relationship Id="rId166" Type="http://schemas.openxmlformats.org/officeDocument/2006/relationships/hyperlink" Target="http://oss.oetiker.ch/mrtg/" TargetMode="External"/><Relationship Id="rId187" Type="http://schemas.openxmlformats.org/officeDocument/2006/relationships/hyperlink" Target="https://osdn.jp/projects/filezilla/" TargetMode="External"/><Relationship Id="rId1" Type="http://schemas.openxmlformats.org/officeDocument/2006/relationships/slideLayout" Target="../slideLayouts/slideLayout1.xml"/><Relationship Id="rId212" Type="http://schemas.openxmlformats.org/officeDocument/2006/relationships/hyperlink" Target="https://getfedora.org/" TargetMode="External"/><Relationship Id="rId233" Type="http://schemas.openxmlformats.org/officeDocument/2006/relationships/hyperlink" Target="https://www.vagrantup.com/" TargetMode="External"/><Relationship Id="rId254" Type="http://schemas.openxmlformats.org/officeDocument/2006/relationships/hyperlink" Target="https://www.mozilla.org/ja/firefox/new/" TargetMode="External"/><Relationship Id="rId28" Type="http://schemas.openxmlformats.org/officeDocument/2006/relationships/hyperlink" Target="http://drupal.jp/" TargetMode="External"/><Relationship Id="rId49" Type="http://schemas.openxmlformats.org/officeDocument/2006/relationships/hyperlink" Target="https://hadoop.apache.org/" TargetMode="External"/><Relationship Id="rId114" Type="http://schemas.openxmlformats.org/officeDocument/2006/relationships/hyperlink" Target="http://www.jbpm.org/" TargetMode="External"/><Relationship Id="rId275" Type="http://schemas.openxmlformats.org/officeDocument/2006/relationships/hyperlink" Target="http://kafka.apache.org/" TargetMode="External"/><Relationship Id="rId60" Type="http://schemas.openxmlformats.org/officeDocument/2006/relationships/hyperlink" Target="https://subversion.apache.org/" TargetMode="External"/><Relationship Id="rId81" Type="http://schemas.openxmlformats.org/officeDocument/2006/relationships/hyperlink" Target="http://community.jaspersoft.com/project/ireport-designer" TargetMode="External"/><Relationship Id="rId135" Type="http://schemas.openxmlformats.org/officeDocument/2006/relationships/hyperlink" Target="https://github.com/Jasig/cas" TargetMode="External"/><Relationship Id="rId156" Type="http://schemas.openxmlformats.org/officeDocument/2006/relationships/hyperlink" Target="http://www.gwos.com/" TargetMode="External"/><Relationship Id="rId177" Type="http://schemas.openxmlformats.org/officeDocument/2006/relationships/hyperlink" Target="https://www.ansible.com/" TargetMode="External"/><Relationship Id="rId198" Type="http://schemas.openxmlformats.org/officeDocument/2006/relationships/hyperlink" Target="https://cyrusimap.org/" TargetMode="External"/><Relationship Id="rId202" Type="http://schemas.openxmlformats.org/officeDocument/2006/relationships/hyperlink" Target="http://www.postfix.org/" TargetMode="External"/><Relationship Id="rId223" Type="http://schemas.openxmlformats.org/officeDocument/2006/relationships/hyperlink" Target="https://www.docker.com/" TargetMode="External"/><Relationship Id="rId244" Type="http://schemas.openxmlformats.org/officeDocument/2006/relationships/hyperlink" Target="http://opensta.org/" TargetMode="External"/><Relationship Id="rId18" Type="http://schemas.openxmlformats.org/officeDocument/2006/relationships/hyperlink" Target="http://sysphonic.com/ja/thetis.html" TargetMode="External"/><Relationship Id="rId39" Type="http://schemas.openxmlformats.org/officeDocument/2006/relationships/hyperlink" Target="https://pukiwiki.osdn.jp/" TargetMode="External"/><Relationship Id="rId265" Type="http://schemas.openxmlformats.org/officeDocument/2006/relationships/hyperlink" Target="https://www.openshift.org/" TargetMode="External"/><Relationship Id="rId286" Type="http://schemas.openxmlformats.org/officeDocument/2006/relationships/hyperlink" Target="http://infinispan.org/" TargetMode="External"/><Relationship Id="rId50" Type="http://schemas.openxmlformats.org/officeDocument/2006/relationships/hyperlink" Target="http://sqoop.apache.org/" TargetMode="External"/><Relationship Id="rId104" Type="http://schemas.openxmlformats.org/officeDocument/2006/relationships/hyperlink" Target="https://jp.talend.com/products/talend-open-studio" TargetMode="External"/><Relationship Id="rId125" Type="http://schemas.openxmlformats.org/officeDocument/2006/relationships/hyperlink" Target="http://www.prelude-ids.org/" TargetMode="External"/><Relationship Id="rId146" Type="http://schemas.openxmlformats.org/officeDocument/2006/relationships/hyperlink" Target="http://directory.fedoraproject.org/" TargetMode="External"/><Relationship Id="rId167" Type="http://schemas.openxmlformats.org/officeDocument/2006/relationships/hyperlink" Target="http://munin-monitoring.org/" TargetMode="External"/><Relationship Id="rId188" Type="http://schemas.openxmlformats.org/officeDocument/2006/relationships/hyperlink" Target="http://www.proftpd.org/" TargetMode="External"/><Relationship Id="rId71" Type="http://schemas.openxmlformats.org/officeDocument/2006/relationships/hyperlink" Target="http://emma.sourceforge.net/" TargetMode="External"/><Relationship Id="rId92" Type="http://schemas.openxmlformats.org/officeDocument/2006/relationships/hyperlink" Target="http://redmine.jp/" TargetMode="External"/><Relationship Id="rId213" Type="http://schemas.openxmlformats.org/officeDocument/2006/relationships/hyperlink" Target="http://www.jp.freebsd.org/" TargetMode="External"/><Relationship Id="rId234" Type="http://schemas.openxmlformats.org/officeDocument/2006/relationships/hyperlink" Target="https://wiki.openstack.org/wiki/Ironic" TargetMode="External"/><Relationship Id="rId2" Type="http://schemas.openxmlformats.org/officeDocument/2006/relationships/hyperlink" Target="http://www.spagobi.org/" TargetMode="External"/><Relationship Id="rId29" Type="http://schemas.openxmlformats.org/officeDocument/2006/relationships/hyperlink" Target="http://ez.no/jp/" TargetMode="External"/><Relationship Id="rId255" Type="http://schemas.openxmlformats.org/officeDocument/2006/relationships/hyperlink" Target="http://projects.gnome.org/evolution/" TargetMode="External"/><Relationship Id="rId276" Type="http://schemas.openxmlformats.org/officeDocument/2006/relationships/hyperlink" Target="http://jubat.us/ja/" TargetMode="External"/><Relationship Id="rId40" Type="http://schemas.openxmlformats.org/officeDocument/2006/relationships/hyperlink" Target="http://textpattern.com/" TargetMode="External"/><Relationship Id="rId115" Type="http://schemas.openxmlformats.org/officeDocument/2006/relationships/hyperlink" Target="http://cassandra.apache.org/" TargetMode="External"/><Relationship Id="rId136" Type="http://schemas.openxmlformats.org/officeDocument/2006/relationships/hyperlink" Target="http://freeradius.org/" TargetMode="External"/><Relationship Id="rId157" Type="http://schemas.openxmlformats.org/officeDocument/2006/relationships/hyperlink" Target="https://osdn.jp/projects/hinemos/" TargetMode="External"/><Relationship Id="rId178" Type="http://schemas.openxmlformats.org/officeDocument/2006/relationships/hyperlink" Target="https://www.chef.io/" TargetMode="External"/><Relationship Id="rId61" Type="http://schemas.openxmlformats.org/officeDocument/2006/relationships/hyperlink" Target="http://bazaar.canonical.com/en/" TargetMode="External"/><Relationship Id="rId82" Type="http://schemas.openxmlformats.org/officeDocument/2006/relationships/hyperlink" Target="https://gcc.gnu.org/" TargetMode="External"/><Relationship Id="rId199" Type="http://schemas.openxmlformats.org/officeDocument/2006/relationships/hyperlink" Target="http://www.dovecot.org/" TargetMode="External"/><Relationship Id="rId203" Type="http://schemas.openxmlformats.org/officeDocument/2006/relationships/hyperlink" Target="http://www.postfix-jp.info/" TargetMode="External"/><Relationship Id="rId19" Type="http://schemas.openxmlformats.org/officeDocument/2006/relationships/hyperlink" Target="http://www.tutos.org/" TargetMode="External"/><Relationship Id="rId224" Type="http://schemas.openxmlformats.org/officeDocument/2006/relationships/hyperlink" Target="http://ceph.com/" TargetMode="External"/><Relationship Id="rId245" Type="http://schemas.openxmlformats.org/officeDocument/2006/relationships/hyperlink" Target="http://pastmon.sourceforge.net/wp/" TargetMode="External"/><Relationship Id="rId266" Type="http://schemas.openxmlformats.org/officeDocument/2006/relationships/hyperlink" Target="https://wiki.openstack.org/wiki/Nova" TargetMode="External"/><Relationship Id="rId287" Type="http://schemas.openxmlformats.org/officeDocument/2006/relationships/hyperlink" Target="http://redis.io/" TargetMode="External"/><Relationship Id="rId30" Type="http://schemas.openxmlformats.org/officeDocument/2006/relationships/hyperlink" Target="http://gatein.jboss.org/" TargetMode="External"/><Relationship Id="rId105" Type="http://schemas.openxmlformats.org/officeDocument/2006/relationships/hyperlink" Target="https://db.apache.org/derby/" TargetMode="External"/><Relationship Id="rId126" Type="http://schemas.openxmlformats.org/officeDocument/2006/relationships/hyperlink" Target="https://www.snort.org/" TargetMode="External"/><Relationship Id="rId147" Type="http://schemas.openxmlformats.org/officeDocument/2006/relationships/hyperlink" Target="https://directory.apache.org/" TargetMode="External"/><Relationship Id="rId168" Type="http://schemas.openxmlformats.org/officeDocument/2006/relationships/hyperlink" Target="http://raboof.github.io/nethogs/" TargetMode="External"/><Relationship Id="rId51" Type="http://schemas.openxmlformats.org/officeDocument/2006/relationships/hyperlink" Target="http://storm.apache.org/" TargetMode="External"/><Relationship Id="rId72" Type="http://schemas.openxmlformats.org/officeDocument/2006/relationships/hyperlink" Target="http://hibernate.org/" TargetMode="External"/><Relationship Id="rId93" Type="http://schemas.openxmlformats.org/officeDocument/2006/relationships/hyperlink" Target="https://trac.edgewall.org/" TargetMode="External"/><Relationship Id="rId189" Type="http://schemas.openxmlformats.org/officeDocument/2006/relationships/hyperlink" Target="https://www.pureftpd.org/project/pure-ftpd" TargetMode="External"/><Relationship Id="rId3" Type="http://schemas.openxmlformats.org/officeDocument/2006/relationships/hyperlink" Target="http://www.adempiere.jp/" TargetMode="External"/><Relationship Id="rId214" Type="http://schemas.openxmlformats.org/officeDocument/2006/relationships/hyperlink" Target="https://ja.opensuse.org/" TargetMode="External"/><Relationship Id="rId235" Type="http://schemas.openxmlformats.org/officeDocument/2006/relationships/hyperlink" Target="https://wiki.openstack.org/wiki/Magnum" TargetMode="External"/><Relationship Id="rId256" Type="http://schemas.openxmlformats.org/officeDocument/2006/relationships/hyperlink" Target="https://www.kde.org/" TargetMode="External"/><Relationship Id="rId277" Type="http://schemas.openxmlformats.org/officeDocument/2006/relationships/hyperlink" Target="http://www.espertech.com/products/esper.php" TargetMode="External"/><Relationship Id="rId116" Type="http://schemas.openxmlformats.org/officeDocument/2006/relationships/hyperlink" Target="http://couchdb.apache.org/" TargetMode="External"/><Relationship Id="rId137" Type="http://schemas.openxmlformats.org/officeDocument/2006/relationships/hyperlink" Target="https://www.gnupg.org/" TargetMode="External"/><Relationship Id="rId158" Type="http://schemas.openxmlformats.org/officeDocument/2006/relationships/hyperlink" Target="https://mmonit.com/monit/" TargetMode="External"/><Relationship Id="rId20" Type="http://schemas.openxmlformats.org/officeDocument/2006/relationships/hyperlink" Target="https://www.zimbra.com/" TargetMode="External"/><Relationship Id="rId41" Type="http://schemas.openxmlformats.org/officeDocument/2006/relationships/hyperlink" Target="https://ja.wordpress.org/" TargetMode="External"/><Relationship Id="rId62" Type="http://schemas.openxmlformats.org/officeDocument/2006/relationships/hyperlink" Target="http://www.nongnu.org/cvs/" TargetMode="External"/><Relationship Id="rId83" Type="http://schemas.openxmlformats.org/officeDocument/2006/relationships/hyperlink" Target="http://openjdk.java.net/" TargetMode="External"/><Relationship Id="rId179" Type="http://schemas.openxmlformats.org/officeDocument/2006/relationships/hyperlink" Target="http://www.ovirt.org/" TargetMode="External"/><Relationship Id="rId190" Type="http://schemas.openxmlformats.org/officeDocument/2006/relationships/hyperlink" Target="https://security.appspot.com/vsftpd.html" TargetMode="External"/><Relationship Id="rId204" Type="http://schemas.openxmlformats.org/officeDocument/2006/relationships/hyperlink" Target="http://www.qmail.org/top.html" TargetMode="External"/><Relationship Id="rId225" Type="http://schemas.openxmlformats.org/officeDocument/2006/relationships/hyperlink" Target="https://www.gluster.org/" TargetMode="External"/><Relationship Id="rId246" Type="http://schemas.openxmlformats.org/officeDocument/2006/relationships/hyperlink" Target="http://www.seleniumhq.org/" TargetMode="External"/><Relationship Id="rId267" Type="http://schemas.openxmlformats.org/officeDocument/2006/relationships/hyperlink" Target="https://wiki.openstack.org/wiki/Glance" TargetMode="External"/><Relationship Id="rId288" Type="http://schemas.openxmlformats.org/officeDocument/2006/relationships/hyperlink" Target="https://hbase.apache.org/" TargetMode="External"/><Relationship Id="rId106" Type="http://schemas.openxmlformats.org/officeDocument/2006/relationships/hyperlink" Target="http://www.firebirdsql.org/" TargetMode="External"/><Relationship Id="rId127" Type="http://schemas.openxmlformats.org/officeDocument/2006/relationships/hyperlink" Target="http://www.openssh.com/" TargetMode="External"/><Relationship Id="rId10" Type="http://schemas.openxmlformats.org/officeDocument/2006/relationships/hyperlink" Target="https://www.oscommerce.com/" TargetMode="External"/><Relationship Id="rId31" Type="http://schemas.openxmlformats.org/officeDocument/2006/relationships/hyperlink" Target="http://www.geeklog.jp/" TargetMode="External"/><Relationship Id="rId52" Type="http://schemas.openxmlformats.org/officeDocument/2006/relationships/hyperlink" Target="http://ganglia.info/" TargetMode="External"/><Relationship Id="rId73" Type="http://schemas.openxmlformats.org/officeDocument/2006/relationships/hyperlink" Target="http://www.seamframework.org/" TargetMode="External"/><Relationship Id="rId94" Type="http://schemas.openxmlformats.org/officeDocument/2006/relationships/hyperlink" Target="http://httpd.apache.org/" TargetMode="External"/><Relationship Id="rId148" Type="http://schemas.openxmlformats.org/officeDocument/2006/relationships/hyperlink" Target="http://www.openldap.org/" TargetMode="External"/><Relationship Id="rId169" Type="http://schemas.openxmlformats.org/officeDocument/2006/relationships/hyperlink" Target="http://oss.oetiker.ch/rrdtool/" TargetMode="External"/><Relationship Id="rId4" Type="http://schemas.openxmlformats.org/officeDocument/2006/relationships/hyperlink" Target="http://www.compiere-japan.com/" TargetMode="External"/><Relationship Id="rId180" Type="http://schemas.openxmlformats.org/officeDocument/2006/relationships/hyperlink" Target="https://puppetlabs.com/" TargetMode="External"/><Relationship Id="rId215" Type="http://schemas.openxmlformats.org/officeDocument/2006/relationships/hyperlink" Target="https://www.scientificlinux.org/" TargetMode="External"/><Relationship Id="rId236" Type="http://schemas.openxmlformats.org/officeDocument/2006/relationships/hyperlink" Target="https://wiki.openstack.org/wiki/Murano" TargetMode="External"/><Relationship Id="rId257" Type="http://schemas.openxmlformats.org/officeDocument/2006/relationships/hyperlink" Target="http://kopete.kde.org/" TargetMode="External"/><Relationship Id="rId278" Type="http://schemas.openxmlformats.org/officeDocument/2006/relationships/hyperlink" Target="http://www.drools.org/" TargetMode="External"/><Relationship Id="rId42" Type="http://schemas.openxmlformats.org/officeDocument/2006/relationships/hyperlink" Target="http://www.xoops.org/" TargetMode="External"/><Relationship Id="rId84" Type="http://schemas.openxmlformats.org/officeDocument/2006/relationships/hyperlink" Target="https://www.perl.org/" TargetMode="External"/><Relationship Id="rId138" Type="http://schemas.openxmlformats.org/officeDocument/2006/relationships/hyperlink" Target="http://web.mit.edu/kerberos/" TargetMode="External"/><Relationship Id="rId191" Type="http://schemas.openxmlformats.org/officeDocument/2006/relationships/hyperlink" Target="http://www.wu-ftpd.org/" TargetMode="External"/><Relationship Id="rId205" Type="http://schemas.openxmlformats.org/officeDocument/2006/relationships/hyperlink" Target="https://www.mozilla.org/en-US/thunderbird/" TargetMode="External"/><Relationship Id="rId247" Type="http://schemas.openxmlformats.org/officeDocument/2006/relationships/hyperlink" Target="http://testng.org/doc/index.html" TargetMode="External"/><Relationship Id="rId107" Type="http://schemas.openxmlformats.org/officeDocument/2006/relationships/hyperlink" Target="https://mariadb.org/" TargetMode="External"/><Relationship Id="rId289" Type="http://schemas.openxmlformats.org/officeDocument/2006/relationships/hyperlink" Target="http://community.pentaho.com/" TargetMode="External"/><Relationship Id="rId11" Type="http://schemas.openxmlformats.org/officeDocument/2006/relationships/hyperlink" Target="http://www.qgis.org/ja/site/" TargetMode="External"/><Relationship Id="rId53" Type="http://schemas.openxmlformats.org/officeDocument/2006/relationships/hyperlink" Target="http://ant.apache.org/" TargetMode="External"/><Relationship Id="rId149" Type="http://schemas.openxmlformats.org/officeDocument/2006/relationships/hyperlink" Target="http://www.amanda.org/" TargetMode="External"/><Relationship Id="rId95" Type="http://schemas.openxmlformats.org/officeDocument/2006/relationships/hyperlink" Target="http://tomcat.apache.org/" TargetMode="External"/><Relationship Id="rId160" Type="http://schemas.openxmlformats.org/officeDocument/2006/relationships/hyperlink" Target="http://www.opennms.org/" TargetMode="External"/><Relationship Id="rId216" Type="http://schemas.openxmlformats.org/officeDocument/2006/relationships/hyperlink" Target="https://www.ubuntulinux.jp/" TargetMode="External"/><Relationship Id="rId258" Type="http://schemas.openxmlformats.org/officeDocument/2006/relationships/hyperlink" Target="https://www.google.co.jp/url?sa=t&amp;rct=j&amp;q=&amp;esrc=s&amp;source=web&amp;cd=12&amp;cad=rja&amp;uact=8&amp;ved=0ahUKEwiqvLri4aPLAhXE3KYKHduHAFQ4ChAWCCIwAQ&amp;url=http://www.buffetti.it/software-gestionale/open-aziende/open-manager.html&amp;usg=AFQjCNFBmAkN2DxyTsRklhMq1zO1_KxLVA" TargetMode="External"/><Relationship Id="rId22" Type="http://schemas.openxmlformats.org/officeDocument/2006/relationships/hyperlink" Target="http://www.asterisk.org/" TargetMode="External"/><Relationship Id="rId64" Type="http://schemas.openxmlformats.org/officeDocument/2006/relationships/hyperlink" Target="https://www.mercurial-scm.org/" TargetMode="External"/><Relationship Id="rId118" Type="http://schemas.openxmlformats.org/officeDocument/2006/relationships/hyperlink" Target="https://www.mongodb.org/" TargetMode="External"/><Relationship Id="rId171" Type="http://schemas.openxmlformats.org/officeDocument/2006/relationships/hyperlink" Target="https://www.wireshark.org/" TargetMode="External"/><Relationship Id="rId227" Type="http://schemas.openxmlformats.org/officeDocument/2006/relationships/hyperlink" Target="https://www.opendaylight.org/" TargetMode="External"/><Relationship Id="rId269" Type="http://schemas.openxmlformats.org/officeDocument/2006/relationships/hyperlink" Target="https://wiki.openstack.org/wiki/Cinder" TargetMode="External"/></Relationships>
</file>

<file path=ppt/slides/_rels/slide24.xml.rels><?xml version="1.0" encoding="UTF-8" standalone="yes"?>
<Relationships xmlns="http://schemas.openxmlformats.org/package/2006/relationships"><Relationship Id="rId117" Type="http://schemas.openxmlformats.org/officeDocument/2006/relationships/hyperlink" Target="http://phppgadmin.sourceforge.net/doku.php" TargetMode="External"/><Relationship Id="rId21" Type="http://schemas.openxmlformats.org/officeDocument/2006/relationships/hyperlink" Target="http://www.otrs.jp/" TargetMode="External"/><Relationship Id="rId63" Type="http://schemas.openxmlformats.org/officeDocument/2006/relationships/hyperlink" Target="https://www.mercurial-scm.org/" TargetMode="External"/><Relationship Id="rId159" Type="http://schemas.openxmlformats.org/officeDocument/2006/relationships/hyperlink" Target="http://www.linux-ha.org/wiki/Heartbeat/ja" TargetMode="External"/><Relationship Id="rId170" Type="http://schemas.openxmlformats.org/officeDocument/2006/relationships/hyperlink" Target="http://oss.oetiker.ch/mrtg/" TargetMode="External"/><Relationship Id="rId226" Type="http://schemas.openxmlformats.org/officeDocument/2006/relationships/hyperlink" Target="https://github.com/okinawaopenlabs/of-patch-manager" TargetMode="External"/><Relationship Id="rId268" Type="http://schemas.openxmlformats.org/officeDocument/2006/relationships/hyperlink" Target="https://hive.apache.org/" TargetMode="External"/><Relationship Id="rId32" Type="http://schemas.openxmlformats.org/officeDocument/2006/relationships/hyperlink" Target="http://www.movabletype.jp/" TargetMode="External"/><Relationship Id="rId74" Type="http://schemas.openxmlformats.org/officeDocument/2006/relationships/hyperlink" Target="http://www.seamframework.org/" TargetMode="External"/><Relationship Id="rId128" Type="http://schemas.openxmlformats.org/officeDocument/2006/relationships/hyperlink" Target="https://www.owasp.org/index.php/OWASP_Zed_Attack_Proxy_Project" TargetMode="External"/><Relationship Id="rId5" Type="http://schemas.openxmlformats.org/officeDocument/2006/relationships/hyperlink" Target="http://www.erp5.org/" TargetMode="External"/><Relationship Id="rId181" Type="http://schemas.openxmlformats.org/officeDocument/2006/relationships/hyperlink" Target="https://www.chef.io/" TargetMode="External"/><Relationship Id="rId237" Type="http://schemas.openxmlformats.org/officeDocument/2006/relationships/hyperlink" Target="http://jmeter.apache.org/" TargetMode="External"/><Relationship Id="rId279" Type="http://schemas.openxmlformats.org/officeDocument/2006/relationships/hyperlink" Target="https://deeplearning4j.org/ja-index" TargetMode="External"/><Relationship Id="rId43" Type="http://schemas.openxmlformats.org/officeDocument/2006/relationships/hyperlink" Target="https://www.elastic.co/products/elasticsearch" TargetMode="External"/><Relationship Id="rId139" Type="http://schemas.openxmlformats.org/officeDocument/2006/relationships/hyperlink" Target="https://github.com/Jasig/cas" TargetMode="External"/><Relationship Id="rId290" Type="http://schemas.openxmlformats.org/officeDocument/2006/relationships/hyperlink" Target="http://mesos.apache.org/" TargetMode="External"/><Relationship Id="rId85" Type="http://schemas.openxmlformats.org/officeDocument/2006/relationships/hyperlink" Target="https://www.perl.org/" TargetMode="External"/><Relationship Id="rId150" Type="http://schemas.openxmlformats.org/officeDocument/2006/relationships/hyperlink" Target="https://directory.apache.org/" TargetMode="External"/><Relationship Id="rId192" Type="http://schemas.openxmlformats.org/officeDocument/2006/relationships/hyperlink" Target="https://security.appspot.com/vsftpd.html" TargetMode="External"/><Relationship Id="rId206" Type="http://schemas.openxmlformats.org/officeDocument/2006/relationships/hyperlink" Target="https://www.mozilla.org/en-US/thunderbird/" TargetMode="External"/><Relationship Id="rId248" Type="http://schemas.openxmlformats.org/officeDocument/2006/relationships/hyperlink" Target="https://www.mozilla.org/ja/firefox/new/" TargetMode="External"/><Relationship Id="rId269" Type="http://schemas.openxmlformats.org/officeDocument/2006/relationships/hyperlink" Target="http://spark.apache.org/sql/" TargetMode="External"/><Relationship Id="rId12" Type="http://schemas.openxmlformats.org/officeDocument/2006/relationships/hyperlink" Target="http://www.sas.com/ja_jp/home.html" TargetMode="External"/><Relationship Id="rId33" Type="http://schemas.openxmlformats.org/officeDocument/2006/relationships/hyperlink" Target="http://www.netcommons.org/" TargetMode="External"/><Relationship Id="rId108" Type="http://schemas.openxmlformats.org/officeDocument/2006/relationships/hyperlink" Target="https://jp.talend.com/products/talend-open-studio" TargetMode="External"/><Relationship Id="rId129" Type="http://schemas.openxmlformats.org/officeDocument/2006/relationships/hyperlink" Target="https://sourceforge.net/projects/swatch/" TargetMode="External"/><Relationship Id="rId280" Type="http://schemas.openxmlformats.org/officeDocument/2006/relationships/hyperlink" Target="https://github.com/amznlabs/amazon-dsstne" TargetMode="External"/><Relationship Id="rId54" Type="http://schemas.openxmlformats.org/officeDocument/2006/relationships/hyperlink" Target="http://cobertura.github.io/cobertura/" TargetMode="External"/><Relationship Id="rId75" Type="http://schemas.openxmlformats.org/officeDocument/2006/relationships/hyperlink" Target="https://portals.apache.org/jetspeed-1/" TargetMode="External"/><Relationship Id="rId96" Type="http://schemas.openxmlformats.org/officeDocument/2006/relationships/hyperlink" Target="http://redmine.jp/" TargetMode="External"/><Relationship Id="rId140" Type="http://schemas.openxmlformats.org/officeDocument/2006/relationships/hyperlink" Target="http://freeradius.org/" TargetMode="External"/><Relationship Id="rId161" Type="http://schemas.openxmlformats.org/officeDocument/2006/relationships/hyperlink" Target="http://gnetwatch.sourceforge.net/" TargetMode="External"/><Relationship Id="rId182" Type="http://schemas.openxmlformats.org/officeDocument/2006/relationships/hyperlink" Target="http://www.ovirt.org/" TargetMode="External"/><Relationship Id="rId217" Type="http://schemas.openxmlformats.org/officeDocument/2006/relationships/hyperlink" Target="https://www.ubuntulinux.jp/" TargetMode="External"/><Relationship Id="rId6" Type="http://schemas.openxmlformats.org/officeDocument/2006/relationships/hyperlink" Target="http://www.openbravo.com/" TargetMode="External"/><Relationship Id="rId238" Type="http://schemas.openxmlformats.org/officeDocument/2006/relationships/hyperlink" Target="https://bonnie.healthit.gov/" TargetMode="External"/><Relationship Id="rId259" Type="http://schemas.openxmlformats.org/officeDocument/2006/relationships/hyperlink" Target="https://www.openshift.org/" TargetMode="External"/><Relationship Id="rId23" Type="http://schemas.openxmlformats.org/officeDocument/2006/relationships/hyperlink" Target="https://lenya.apache.org/" TargetMode="External"/><Relationship Id="rId119" Type="http://schemas.openxmlformats.org/officeDocument/2006/relationships/hyperlink" Target="http://cassandra.apache.org/" TargetMode="External"/><Relationship Id="rId270" Type="http://schemas.openxmlformats.org/officeDocument/2006/relationships/hyperlink" Target="http://www.cloudera.co.jp/products-services/cdh/2014-04-01-cloudera-impala.html" TargetMode="External"/><Relationship Id="rId291" Type="http://schemas.openxmlformats.org/officeDocument/2006/relationships/hyperlink" Target="https://tez.apache.org/" TargetMode="External"/><Relationship Id="rId44" Type="http://schemas.openxmlformats.org/officeDocument/2006/relationships/hyperlink" Target="https://www.elastic.co/products/kibana" TargetMode="External"/><Relationship Id="rId65" Type="http://schemas.openxmlformats.org/officeDocument/2006/relationships/hyperlink" Target="https://drill.apache.org/" TargetMode="External"/><Relationship Id="rId86" Type="http://schemas.openxmlformats.org/officeDocument/2006/relationships/hyperlink" Target="http://php.net/" TargetMode="External"/><Relationship Id="rId130" Type="http://schemas.openxmlformats.org/officeDocument/2006/relationships/hyperlink" Target="https://www.snort.org/" TargetMode="External"/><Relationship Id="rId151" Type="http://schemas.openxmlformats.org/officeDocument/2006/relationships/hyperlink" Target="https://forgerock.org/opendj/" TargetMode="External"/><Relationship Id="rId172" Type="http://schemas.openxmlformats.org/officeDocument/2006/relationships/hyperlink" Target="http://raboof.github.io/nethogs/" TargetMode="External"/><Relationship Id="rId193" Type="http://schemas.openxmlformats.org/officeDocument/2006/relationships/hyperlink" Target="http://www.wu-ftpd.org/" TargetMode="External"/><Relationship Id="rId207" Type="http://schemas.openxmlformats.org/officeDocument/2006/relationships/hyperlink" Target="https://www.sendmail.com/" TargetMode="External"/><Relationship Id="rId228" Type="http://schemas.openxmlformats.org/officeDocument/2006/relationships/hyperlink" Target="https://trema.github.io/trema/" TargetMode="External"/><Relationship Id="rId249" Type="http://schemas.openxmlformats.org/officeDocument/2006/relationships/hyperlink" Target="http://projects.gnome.org/evolution/" TargetMode="External"/><Relationship Id="rId13" Type="http://schemas.openxmlformats.org/officeDocument/2006/relationships/hyperlink" Target="http://www.cs.waikato.ac.nz/ml/weka/index.html" TargetMode="External"/><Relationship Id="rId109" Type="http://schemas.openxmlformats.org/officeDocument/2006/relationships/hyperlink" Target="https://db.apache.org/derby/" TargetMode="External"/><Relationship Id="rId260" Type="http://schemas.openxmlformats.org/officeDocument/2006/relationships/hyperlink" Target="https://wiki.openstack.org/wiki/Nova" TargetMode="External"/><Relationship Id="rId281" Type="http://schemas.openxmlformats.org/officeDocument/2006/relationships/hyperlink" Target="http://predictionio.incubator.apache.org/" TargetMode="External"/><Relationship Id="rId34" Type="http://schemas.openxmlformats.org/officeDocument/2006/relationships/hyperlink" Target="http://www.openpne.jp/" TargetMode="External"/><Relationship Id="rId55" Type="http://schemas.openxmlformats.org/officeDocument/2006/relationships/hyperlink" Target="https://eclipse.org/" TargetMode="External"/><Relationship Id="rId76" Type="http://schemas.openxmlformats.org/officeDocument/2006/relationships/hyperlink" Target="https://jquery.com/" TargetMode="External"/><Relationship Id="rId97" Type="http://schemas.openxmlformats.org/officeDocument/2006/relationships/hyperlink" Target="https://trac.edgewall.org/" TargetMode="External"/><Relationship Id="rId120" Type="http://schemas.openxmlformats.org/officeDocument/2006/relationships/hyperlink" Target="http://memcached.org/" TargetMode="External"/><Relationship Id="rId141" Type="http://schemas.openxmlformats.org/officeDocument/2006/relationships/hyperlink" Target="https://www.gnupg.org/" TargetMode="External"/><Relationship Id="rId7" Type="http://schemas.openxmlformats.org/officeDocument/2006/relationships/hyperlink" Target="http://www.openoffice.org/ja/" TargetMode="External"/><Relationship Id="rId162" Type="http://schemas.openxmlformats.org/officeDocument/2006/relationships/hyperlink" Target="http://www.gwos.com/" TargetMode="External"/><Relationship Id="rId183" Type="http://schemas.openxmlformats.org/officeDocument/2006/relationships/hyperlink" Target="https://puppetlabs.com/" TargetMode="External"/><Relationship Id="rId218" Type="http://schemas.openxmlformats.org/officeDocument/2006/relationships/hyperlink" Target="https://www.docker.com/" TargetMode="External"/><Relationship Id="rId239" Type="http://schemas.openxmlformats.org/officeDocument/2006/relationships/hyperlink" Target="http://findbugs.sourceforge.net/" TargetMode="External"/><Relationship Id="rId250" Type="http://schemas.openxmlformats.org/officeDocument/2006/relationships/hyperlink" Target="https://www.kde.org/" TargetMode="External"/><Relationship Id="rId271" Type="http://schemas.openxmlformats.org/officeDocument/2006/relationships/hyperlink" Target="https://hbase.apache.org/" TargetMode="External"/><Relationship Id="rId24" Type="http://schemas.openxmlformats.org/officeDocument/2006/relationships/hyperlink" Target="http://dotnetnuke.jp/" TargetMode="External"/><Relationship Id="rId45" Type="http://schemas.openxmlformats.org/officeDocument/2006/relationships/hyperlink" Target="https://www.elastic.co/jp/products/logstash" TargetMode="External"/><Relationship Id="rId66" Type="http://schemas.openxmlformats.org/officeDocument/2006/relationships/hyperlink" Target="https://logging.apache.org/log4j/2.x/" TargetMode="External"/><Relationship Id="rId87" Type="http://schemas.openxmlformats.org/officeDocument/2006/relationships/hyperlink" Target="https://github.com/PowerShell" TargetMode="External"/><Relationship Id="rId110" Type="http://schemas.openxmlformats.org/officeDocument/2006/relationships/hyperlink" Target="http://www.firebirdsql.org/" TargetMode="External"/><Relationship Id="rId131" Type="http://schemas.openxmlformats.org/officeDocument/2006/relationships/hyperlink" Target="http://www.openssh.com/" TargetMode="External"/><Relationship Id="rId152" Type="http://schemas.openxmlformats.org/officeDocument/2006/relationships/hyperlink" Target="http://www.openldap.org/" TargetMode="External"/><Relationship Id="rId173" Type="http://schemas.openxmlformats.org/officeDocument/2006/relationships/hyperlink" Target="http://oss.oetiker.ch/rrdtool/" TargetMode="External"/><Relationship Id="rId194" Type="http://schemas.openxmlformats.org/officeDocument/2006/relationships/hyperlink" Target="https://sourceforge.net/projects/nfs/" TargetMode="External"/><Relationship Id="rId208" Type="http://schemas.openxmlformats.org/officeDocument/2006/relationships/hyperlink" Target="http://squirrelmail.org/" TargetMode="External"/><Relationship Id="rId229" Type="http://schemas.openxmlformats.org/officeDocument/2006/relationships/hyperlink" Target="http://www8.hp.com/jp/ja/cloud/helion-eucalyptus-overview.html" TargetMode="External"/><Relationship Id="rId240" Type="http://schemas.openxmlformats.org/officeDocument/2006/relationships/hyperlink" Target="https://www.gnu.org/software/gdb/" TargetMode="External"/><Relationship Id="rId261" Type="http://schemas.openxmlformats.org/officeDocument/2006/relationships/hyperlink" Target="https://wiki.openstack.org/wiki/Glance" TargetMode="External"/><Relationship Id="rId14" Type="http://schemas.openxmlformats.org/officeDocument/2006/relationships/hyperlink" Target="https://sourceforge.net/projects/openpsa/" TargetMode="External"/><Relationship Id="rId35" Type="http://schemas.openxmlformats.org/officeDocument/2006/relationships/hyperlink" Target="http://plone.jp/" TargetMode="External"/><Relationship Id="rId56" Type="http://schemas.openxmlformats.org/officeDocument/2006/relationships/hyperlink" Target="https://www.gerritcodereview.com/" TargetMode="External"/><Relationship Id="rId77" Type="http://schemas.openxmlformats.org/officeDocument/2006/relationships/hyperlink" Target="http://www.mybatis.org/mybatis-3/ja/" TargetMode="External"/><Relationship Id="rId100" Type="http://schemas.openxmlformats.org/officeDocument/2006/relationships/hyperlink" Target="https://embedthis.com/appweb/" TargetMode="External"/><Relationship Id="rId282" Type="http://schemas.openxmlformats.org/officeDocument/2006/relationships/hyperlink" Target="https://www.tensorflow.org/" TargetMode="External"/><Relationship Id="rId8" Type="http://schemas.openxmlformats.org/officeDocument/2006/relationships/hyperlink" Target="https://ja.libreoffice.org/" TargetMode="External"/><Relationship Id="rId98" Type="http://schemas.openxmlformats.org/officeDocument/2006/relationships/hyperlink" Target="http://httpd.apache.org/" TargetMode="External"/><Relationship Id="rId121" Type="http://schemas.openxmlformats.org/officeDocument/2006/relationships/hyperlink" Target="https://www.mongodb.org/" TargetMode="External"/><Relationship Id="rId142" Type="http://schemas.openxmlformats.org/officeDocument/2006/relationships/hyperlink" Target="http://web.mit.edu/kerberos/" TargetMode="External"/><Relationship Id="rId163" Type="http://schemas.openxmlformats.org/officeDocument/2006/relationships/hyperlink" Target="https://osdn.jp/projects/hinemos/" TargetMode="External"/><Relationship Id="rId184" Type="http://schemas.openxmlformats.org/officeDocument/2006/relationships/hyperlink" Target="https://www.isc.org/downloads/bind/" TargetMode="External"/><Relationship Id="rId219" Type="http://schemas.openxmlformats.org/officeDocument/2006/relationships/hyperlink" Target="http://www.linux-kvm.org/page/Main_Page" TargetMode="External"/><Relationship Id="rId230" Type="http://schemas.openxmlformats.org/officeDocument/2006/relationships/hyperlink" Target="https://wiki.openstack.org/wiki/Ironic" TargetMode="External"/><Relationship Id="rId251" Type="http://schemas.openxmlformats.org/officeDocument/2006/relationships/hyperlink" Target="http://kopete.kde.org/" TargetMode="External"/><Relationship Id="rId25" Type="http://schemas.openxmlformats.org/officeDocument/2006/relationships/hyperlink" Target="http://drupal.jp/" TargetMode="External"/><Relationship Id="rId46" Type="http://schemas.openxmlformats.org/officeDocument/2006/relationships/hyperlink" Target="http://www.ec-cube.net/" TargetMode="External"/><Relationship Id="rId67" Type="http://schemas.openxmlformats.org/officeDocument/2006/relationships/hyperlink" Target="http://incubator.apache.org/s4/" TargetMode="External"/><Relationship Id="rId272" Type="http://schemas.openxmlformats.org/officeDocument/2006/relationships/hyperlink" Target="http://infinispan.org/" TargetMode="External"/><Relationship Id="rId88" Type="http://schemas.openxmlformats.org/officeDocument/2006/relationships/hyperlink" Target="http://www.python.jp/" TargetMode="External"/><Relationship Id="rId111" Type="http://schemas.openxmlformats.org/officeDocument/2006/relationships/hyperlink" Target="https://mariadb.org/" TargetMode="External"/><Relationship Id="rId132" Type="http://schemas.openxmlformats.org/officeDocument/2006/relationships/hyperlink" Target="https://www.openssl.org/" TargetMode="External"/><Relationship Id="rId153" Type="http://schemas.openxmlformats.org/officeDocument/2006/relationships/hyperlink" Target="https://www.freeipa.org/page/Main_Page" TargetMode="External"/><Relationship Id="rId174" Type="http://schemas.openxmlformats.org/officeDocument/2006/relationships/hyperlink" Target="http://vyos.net/wiki/Main_Page" TargetMode="External"/><Relationship Id="rId195" Type="http://schemas.openxmlformats.org/officeDocument/2006/relationships/hyperlink" Target="https://www.samba.org/" TargetMode="External"/><Relationship Id="rId209" Type="http://schemas.openxmlformats.org/officeDocument/2006/relationships/hyperlink" Target="https://www.android.com/intl/ja_jp/" TargetMode="External"/><Relationship Id="rId220" Type="http://schemas.openxmlformats.org/officeDocument/2006/relationships/hyperlink" Target="https://virt-manager.org/" TargetMode="External"/><Relationship Id="rId241" Type="http://schemas.openxmlformats.org/officeDocument/2006/relationships/hyperlink" Target="https://jenkins.io/" TargetMode="External"/><Relationship Id="rId15" Type="http://schemas.openxmlformats.org/officeDocument/2006/relationships/hyperlink" Target="https://www.sugarcrm.com/" TargetMode="External"/><Relationship Id="rId36" Type="http://schemas.openxmlformats.org/officeDocument/2006/relationships/hyperlink" Target="https://pukiwiki.osdn.jp/" TargetMode="External"/><Relationship Id="rId57" Type="http://schemas.openxmlformats.org/officeDocument/2006/relationships/hyperlink" Target="https://about.gitlab.com/" TargetMode="External"/><Relationship Id="rId262" Type="http://schemas.openxmlformats.org/officeDocument/2006/relationships/hyperlink" Target="https://wiki.openstack.org/wiki/Cinder" TargetMode="External"/><Relationship Id="rId283" Type="http://schemas.openxmlformats.org/officeDocument/2006/relationships/hyperlink" Target="http://deeplearning.net/software/theano/" TargetMode="External"/><Relationship Id="rId78" Type="http://schemas.openxmlformats.org/officeDocument/2006/relationships/hyperlink" Target="https://nodejs.org/ja/" TargetMode="External"/><Relationship Id="rId99" Type="http://schemas.openxmlformats.org/officeDocument/2006/relationships/hyperlink" Target="http://tomcat.apache.org/" TargetMode="External"/><Relationship Id="rId101" Type="http://schemas.openxmlformats.org/officeDocument/2006/relationships/hyperlink" Target="https://glassfish.java.net/" TargetMode="External"/><Relationship Id="rId122" Type="http://schemas.openxmlformats.org/officeDocument/2006/relationships/hyperlink" Target="http://docs.basho.com/" TargetMode="External"/><Relationship Id="rId143" Type="http://schemas.openxmlformats.org/officeDocument/2006/relationships/hyperlink" Target="http://www.keycloak.org/" TargetMode="External"/><Relationship Id="rId164" Type="http://schemas.openxmlformats.org/officeDocument/2006/relationships/hyperlink" Target="https://mmonit.com/monit/" TargetMode="External"/><Relationship Id="rId185" Type="http://schemas.openxmlformats.org/officeDocument/2006/relationships/hyperlink" Target="http://cr.yp.to/djbdns.html" TargetMode="External"/><Relationship Id="rId9" Type="http://schemas.openxmlformats.org/officeDocument/2006/relationships/hyperlink" Target="https://blender.jp/" TargetMode="External"/><Relationship Id="rId210" Type="http://schemas.openxmlformats.org/officeDocument/2006/relationships/hyperlink" Target="https://www.centos.org/" TargetMode="External"/><Relationship Id="rId26" Type="http://schemas.openxmlformats.org/officeDocument/2006/relationships/hyperlink" Target="http://ez.no/jp/" TargetMode="External"/><Relationship Id="rId231" Type="http://schemas.openxmlformats.org/officeDocument/2006/relationships/hyperlink" Target="https://wiki.openstack.org/wiki/Magnum" TargetMode="External"/><Relationship Id="rId252" Type="http://schemas.openxmlformats.org/officeDocument/2006/relationships/hyperlink" Target="https://www.google.co.jp/url?sa=t&amp;rct=j&amp;q=&amp;esrc=s&amp;source=web&amp;cd=12&amp;cad=rja&amp;uact=8&amp;ved=0ahUKEwiqvLri4aPLAhXE3KYKHduHAFQ4ChAWCCIwAQ&amp;url=http://www.buffetti.it/software-gestionale/open-aziende/open-manager.html&amp;usg=AFQjCNFBmAkN2DxyTsRklhMq1zO1_KxLVA" TargetMode="External"/><Relationship Id="rId273" Type="http://schemas.openxmlformats.org/officeDocument/2006/relationships/hyperlink" Target="https://www.mongodb.com/" TargetMode="External"/><Relationship Id="rId47" Type="http://schemas.openxmlformats.org/officeDocument/2006/relationships/hyperlink" Target="https://hadoop.apache.org/" TargetMode="External"/><Relationship Id="rId68" Type="http://schemas.openxmlformats.org/officeDocument/2006/relationships/hyperlink" Target="https://struts.apache.org/" TargetMode="External"/><Relationship Id="rId89" Type="http://schemas.openxmlformats.org/officeDocument/2006/relationships/hyperlink" Target="https://www.ruby-lang.org/ja/" TargetMode="External"/><Relationship Id="rId112" Type="http://schemas.openxmlformats.org/officeDocument/2006/relationships/hyperlink" Target="https://www-jp.mysql.com/" TargetMode="External"/><Relationship Id="rId133" Type="http://schemas.openxmlformats.org/officeDocument/2006/relationships/hyperlink" Target="https://openvpn.net/" TargetMode="External"/><Relationship Id="rId154" Type="http://schemas.openxmlformats.org/officeDocument/2006/relationships/hyperlink" Target="http://www.amanda.org/" TargetMode="External"/><Relationship Id="rId175" Type="http://schemas.openxmlformats.org/officeDocument/2006/relationships/hyperlink" Target="https://www.wireshark.org/" TargetMode="External"/><Relationship Id="rId196" Type="http://schemas.openxmlformats.org/officeDocument/2006/relationships/hyperlink" Target="wiki.samba.gr.jp/" TargetMode="External"/><Relationship Id="rId200" Type="http://schemas.openxmlformats.org/officeDocument/2006/relationships/hyperlink" Target="http://www.dovecot.org/" TargetMode="External"/><Relationship Id="rId16" Type="http://schemas.openxmlformats.org/officeDocument/2006/relationships/hyperlink" Target="http://www.aipo.com/" TargetMode="External"/><Relationship Id="rId221" Type="http://schemas.openxmlformats.org/officeDocument/2006/relationships/hyperlink" Target="https://www.virtualbox.org/" TargetMode="External"/><Relationship Id="rId242" Type="http://schemas.openxmlformats.org/officeDocument/2006/relationships/hyperlink" Target="http://junit.org/" TargetMode="External"/><Relationship Id="rId263" Type="http://schemas.openxmlformats.org/officeDocument/2006/relationships/hyperlink" Target="https://wiki.openstack.org/wiki/Manila" TargetMode="External"/><Relationship Id="rId284" Type="http://schemas.openxmlformats.org/officeDocument/2006/relationships/hyperlink" Target="http://torch.ch/" TargetMode="External"/><Relationship Id="rId37" Type="http://schemas.openxmlformats.org/officeDocument/2006/relationships/hyperlink" Target="https://ja.wordpress.org/" TargetMode="External"/><Relationship Id="rId58" Type="http://schemas.openxmlformats.org/officeDocument/2006/relationships/hyperlink" Target="https://ja.netbeans.org/" TargetMode="External"/><Relationship Id="rId79" Type="http://schemas.openxmlformats.org/officeDocument/2006/relationships/hyperlink" Target="http://www.seasar.org/" TargetMode="External"/><Relationship Id="rId102" Type="http://schemas.openxmlformats.org/officeDocument/2006/relationships/hyperlink" Target="http://www.eclipse.org/jetty/" TargetMode="External"/><Relationship Id="rId123" Type="http://schemas.openxmlformats.org/officeDocument/2006/relationships/hyperlink" Target="https://voltdb.com/" TargetMode="External"/><Relationship Id="rId144" Type="http://schemas.openxmlformats.org/officeDocument/2006/relationships/hyperlink" Target="https://www.forgerock.com/platform/access-management/" TargetMode="External"/><Relationship Id="rId90" Type="http://schemas.openxmlformats.org/officeDocument/2006/relationships/hyperlink" Target="http://www.scala-lang.org/" TargetMode="External"/><Relationship Id="rId165" Type="http://schemas.openxmlformats.org/officeDocument/2006/relationships/hyperlink" Target="https://www.nagios.org/" TargetMode="External"/><Relationship Id="rId186" Type="http://schemas.openxmlformats.org/officeDocument/2006/relationships/hyperlink" Target="https://www.isc.org/downloads/dhcp/" TargetMode="External"/><Relationship Id="rId211" Type="http://schemas.openxmlformats.org/officeDocument/2006/relationships/hyperlink" Target="https://coreos.com/" TargetMode="External"/><Relationship Id="rId232" Type="http://schemas.openxmlformats.org/officeDocument/2006/relationships/hyperlink" Target="https://www.vagrantup.com/" TargetMode="External"/><Relationship Id="rId253" Type="http://schemas.openxmlformats.org/officeDocument/2006/relationships/hyperlink" Target="https://www.pidgin.im/" TargetMode="External"/><Relationship Id="rId274" Type="http://schemas.openxmlformats.org/officeDocument/2006/relationships/hyperlink" Target="http://redis.io/" TargetMode="External"/><Relationship Id="rId27" Type="http://schemas.openxmlformats.org/officeDocument/2006/relationships/hyperlink" Target="http://gatein.jboss.org/" TargetMode="External"/><Relationship Id="rId48" Type="http://schemas.openxmlformats.org/officeDocument/2006/relationships/hyperlink" Target="http://spark.apache.org/" TargetMode="External"/><Relationship Id="rId69" Type="http://schemas.openxmlformats.org/officeDocument/2006/relationships/hyperlink" Target="https://dojotoolkit.org/" TargetMode="External"/><Relationship Id="rId113" Type="http://schemas.openxmlformats.org/officeDocument/2006/relationships/hyperlink" Target="http://www.postgresql.org/" TargetMode="External"/><Relationship Id="rId134" Type="http://schemas.openxmlformats.org/officeDocument/2006/relationships/hyperlink" Target="https://www.torproject.org/" TargetMode="External"/><Relationship Id="rId80" Type="http://schemas.openxmlformats.org/officeDocument/2006/relationships/hyperlink" Target="http://spring.io/" TargetMode="External"/><Relationship Id="rId155" Type="http://schemas.openxmlformats.org/officeDocument/2006/relationships/hyperlink" Target="http://blog.bacula.org/" TargetMode="External"/><Relationship Id="rId176" Type="http://schemas.openxmlformats.org/officeDocument/2006/relationships/hyperlink" Target="http://www.zenoss.org/" TargetMode="External"/><Relationship Id="rId197" Type="http://schemas.openxmlformats.org/officeDocument/2006/relationships/hyperlink" Target="https://owncloud.org/" TargetMode="External"/><Relationship Id="rId201" Type="http://schemas.openxmlformats.org/officeDocument/2006/relationships/hyperlink" Target="http://www.exim.org/" TargetMode="External"/><Relationship Id="rId222" Type="http://schemas.openxmlformats.org/officeDocument/2006/relationships/hyperlink" Target="http://www.xenproject.org/" TargetMode="External"/><Relationship Id="rId243" Type="http://schemas.openxmlformats.org/officeDocument/2006/relationships/hyperlink" Target="http://pastmon.sourceforge.net/wp/" TargetMode="External"/><Relationship Id="rId264" Type="http://schemas.openxmlformats.org/officeDocument/2006/relationships/hyperlink" Target="https://wiki.openstack.org/wiki/Swift" TargetMode="External"/><Relationship Id="rId285" Type="http://schemas.openxmlformats.org/officeDocument/2006/relationships/hyperlink" Target="https://github.com/myui/hivemall" TargetMode="External"/><Relationship Id="rId17" Type="http://schemas.openxmlformats.org/officeDocument/2006/relationships/hyperlink" Target="https://www.egroupware.org/start.html" TargetMode="External"/><Relationship Id="rId38" Type="http://schemas.openxmlformats.org/officeDocument/2006/relationships/hyperlink" Target="http://www.xoops.org/" TargetMode="External"/><Relationship Id="rId59" Type="http://schemas.openxmlformats.org/officeDocument/2006/relationships/hyperlink" Target="http://rubyonrails.org/" TargetMode="External"/><Relationship Id="rId103" Type="http://schemas.openxmlformats.org/officeDocument/2006/relationships/hyperlink" Target="https://www.lighttpd.net/" TargetMode="External"/><Relationship Id="rId124" Type="http://schemas.openxmlformats.org/officeDocument/2006/relationships/hyperlink" Target="http://spamassassin.apache.org/" TargetMode="External"/><Relationship Id="rId70" Type="http://schemas.openxmlformats.org/officeDocument/2006/relationships/hyperlink" Target="https://eclipse.org/tptp/" TargetMode="External"/><Relationship Id="rId91" Type="http://schemas.openxmlformats.org/officeDocument/2006/relationships/hyperlink" Target="https://www.typescriptlang.org/" TargetMode="External"/><Relationship Id="rId145" Type="http://schemas.openxmlformats.org/officeDocument/2006/relationships/hyperlink" Target="http://www.linux-pam.org/" TargetMode="External"/><Relationship Id="rId166" Type="http://schemas.openxmlformats.org/officeDocument/2006/relationships/hyperlink" Target="http://www.opennms.org/" TargetMode="External"/><Relationship Id="rId187" Type="http://schemas.openxmlformats.org/officeDocument/2006/relationships/hyperlink" Target="http://www.nlnetlabs.nl/projects/nsd/" TargetMode="External"/><Relationship Id="rId1" Type="http://schemas.openxmlformats.org/officeDocument/2006/relationships/slideLayout" Target="../slideLayouts/slideLayout1.xml"/><Relationship Id="rId212" Type="http://schemas.openxmlformats.org/officeDocument/2006/relationships/hyperlink" Target="http://www.debian.or.jp/" TargetMode="External"/><Relationship Id="rId233" Type="http://schemas.openxmlformats.org/officeDocument/2006/relationships/hyperlink" Target="https://wiki.openstack.org/wiki/Murano" TargetMode="External"/><Relationship Id="rId254" Type="http://schemas.openxmlformats.org/officeDocument/2006/relationships/hyperlink" Target="https://www.realvnc.com/" TargetMode="External"/><Relationship Id="rId28" Type="http://schemas.openxmlformats.org/officeDocument/2006/relationships/hyperlink" Target="http://www.geeklog.jp/" TargetMode="External"/><Relationship Id="rId49" Type="http://schemas.openxmlformats.org/officeDocument/2006/relationships/hyperlink" Target="http://sqoop.apache.org/" TargetMode="External"/><Relationship Id="rId114" Type="http://schemas.openxmlformats.org/officeDocument/2006/relationships/hyperlink" Target="https://www.sqlite.org/" TargetMode="External"/><Relationship Id="rId275" Type="http://schemas.openxmlformats.org/officeDocument/2006/relationships/hyperlink" Target="http://www.drools.org/" TargetMode="External"/><Relationship Id="rId60" Type="http://schemas.openxmlformats.org/officeDocument/2006/relationships/hyperlink" Target="https://subversion.apache.org/" TargetMode="External"/><Relationship Id="rId81" Type="http://schemas.openxmlformats.org/officeDocument/2006/relationships/hyperlink" Target="http://www.zope.org/" TargetMode="External"/><Relationship Id="rId135" Type="http://schemas.openxmlformats.org/officeDocument/2006/relationships/hyperlink" Target="http://linuxjm.osdn.jp/html/iptables/man8/iptables.8.html" TargetMode="External"/><Relationship Id="rId156" Type="http://schemas.openxmlformats.org/officeDocument/2006/relationships/hyperlink" Target="http://clonezilla.org/" TargetMode="External"/><Relationship Id="rId177" Type="http://schemas.openxmlformats.org/officeDocument/2006/relationships/hyperlink" Target="http://www.linuxvirtualserver.org/" TargetMode="External"/><Relationship Id="rId198" Type="http://schemas.openxmlformats.org/officeDocument/2006/relationships/hyperlink" Target="http://www.courier-mta.org/imap/" TargetMode="External"/><Relationship Id="rId202" Type="http://schemas.openxmlformats.org/officeDocument/2006/relationships/hyperlink" Target="http://www.fml.org/" TargetMode="External"/><Relationship Id="rId223" Type="http://schemas.openxmlformats.org/officeDocument/2006/relationships/hyperlink" Target="http://ceph.com/" TargetMode="External"/><Relationship Id="rId244" Type="http://schemas.openxmlformats.org/officeDocument/2006/relationships/hyperlink" Target="http://www.seleniumhq.org/" TargetMode="External"/><Relationship Id="rId18" Type="http://schemas.openxmlformats.org/officeDocument/2006/relationships/hyperlink" Target="https://www.zimbra.com/" TargetMode="External"/><Relationship Id="rId39" Type="http://schemas.openxmlformats.org/officeDocument/2006/relationships/hyperlink" Target="http://xoopscube.jp/" TargetMode="External"/><Relationship Id="rId265" Type="http://schemas.openxmlformats.org/officeDocument/2006/relationships/hyperlink" Target="http://community.pentaho.com/" TargetMode="External"/><Relationship Id="rId286" Type="http://schemas.openxmlformats.org/officeDocument/2006/relationships/hyperlink" Target="http://spark.apache.org/mllib/" TargetMode="External"/><Relationship Id="rId50" Type="http://schemas.openxmlformats.org/officeDocument/2006/relationships/hyperlink" Target="http://storm.apache.org/" TargetMode="External"/><Relationship Id="rId104" Type="http://schemas.openxmlformats.org/officeDocument/2006/relationships/hyperlink" Target="http://wildfly.org/" TargetMode="External"/><Relationship Id="rId125" Type="http://schemas.openxmlformats.org/officeDocument/2006/relationships/hyperlink" Target="http://www.clamav.net/" TargetMode="External"/><Relationship Id="rId146" Type="http://schemas.openxmlformats.org/officeDocument/2006/relationships/hyperlink" Target="https://github.com/SELinuxProject" TargetMode="External"/><Relationship Id="rId167" Type="http://schemas.openxmlformats.org/officeDocument/2006/relationships/hyperlink" Target="https://syslog-ng.org/" TargetMode="External"/><Relationship Id="rId188" Type="http://schemas.openxmlformats.org/officeDocument/2006/relationships/hyperlink" Target="https://www.unbound.net/" TargetMode="External"/><Relationship Id="rId71" Type="http://schemas.openxmlformats.org/officeDocument/2006/relationships/hyperlink" Target="http://www.ehcache.org/" TargetMode="External"/><Relationship Id="rId92" Type="http://schemas.openxmlformats.org/officeDocument/2006/relationships/hyperlink" Target="https://www.microsoft.com/net/core/platform" TargetMode="External"/><Relationship Id="rId213" Type="http://schemas.openxmlformats.org/officeDocument/2006/relationships/hyperlink" Target="https://getfedora.org/" TargetMode="External"/><Relationship Id="rId234" Type="http://schemas.openxmlformats.org/officeDocument/2006/relationships/hyperlink" Target="https://wiki.openstack.org/wiki/Neutron" TargetMode="External"/><Relationship Id="rId2" Type="http://schemas.openxmlformats.org/officeDocument/2006/relationships/hyperlink" Target="http://www.spagobi.org/" TargetMode="External"/><Relationship Id="rId29" Type="http://schemas.openxmlformats.org/officeDocument/2006/relationships/hyperlink" Target="http://www.joomla.jp/" TargetMode="External"/><Relationship Id="rId255" Type="http://schemas.openxmlformats.org/officeDocument/2006/relationships/hyperlink" Target="http://sylpheed.sraoss.jp/ja/" TargetMode="External"/><Relationship Id="rId276" Type="http://schemas.openxmlformats.org/officeDocument/2006/relationships/hyperlink" Target="http://www.espertech.com/products/esper.php" TargetMode="External"/><Relationship Id="rId40" Type="http://schemas.openxmlformats.org/officeDocument/2006/relationships/hyperlink" Target="https://lucene.apache.org/core/" TargetMode="External"/><Relationship Id="rId115" Type="http://schemas.openxmlformats.org/officeDocument/2006/relationships/hyperlink" Target="http://www.espertech.com/" TargetMode="External"/><Relationship Id="rId136" Type="http://schemas.openxmlformats.org/officeDocument/2006/relationships/hyperlink" Target="http://nginx.org/" TargetMode="External"/><Relationship Id="rId157" Type="http://schemas.openxmlformats.org/officeDocument/2006/relationships/hyperlink" Target="http://www.mondorescue.org/" TargetMode="External"/><Relationship Id="rId178" Type="http://schemas.openxmlformats.org/officeDocument/2006/relationships/hyperlink" Target="http://www.apsis.ch/pound/" TargetMode="External"/><Relationship Id="rId61" Type="http://schemas.openxmlformats.org/officeDocument/2006/relationships/hyperlink" Target="http://www.nongnu.org/cvs/" TargetMode="External"/><Relationship Id="rId82" Type="http://schemas.openxmlformats.org/officeDocument/2006/relationships/hyperlink" Target="http://community.jaspersoft.com/project/ireport-designer" TargetMode="External"/><Relationship Id="rId199" Type="http://schemas.openxmlformats.org/officeDocument/2006/relationships/hyperlink" Target="https://cyrusimap.org/" TargetMode="External"/><Relationship Id="rId203" Type="http://schemas.openxmlformats.org/officeDocument/2006/relationships/hyperlink" Target="http://www.postfix.org/" TargetMode="External"/><Relationship Id="rId19" Type="http://schemas.openxmlformats.org/officeDocument/2006/relationships/hyperlink" Target="https://www.mosp.jp/" TargetMode="External"/><Relationship Id="rId224" Type="http://schemas.openxmlformats.org/officeDocument/2006/relationships/hyperlink" Target="https://www.gluster.org/" TargetMode="External"/><Relationship Id="rId245" Type="http://schemas.openxmlformats.org/officeDocument/2006/relationships/hyperlink" Target="http://testng.org/doc/index.html" TargetMode="External"/><Relationship Id="rId266" Type="http://schemas.openxmlformats.org/officeDocument/2006/relationships/image" Target="../media/image15.png"/><Relationship Id="rId287" Type="http://schemas.openxmlformats.org/officeDocument/2006/relationships/hyperlink" Target="https://flume.apache.org/" TargetMode="External"/><Relationship Id="rId30" Type="http://schemas.openxmlformats.org/officeDocument/2006/relationships/hyperlink" Target="https://www.liferay.com/ja/" TargetMode="External"/><Relationship Id="rId105" Type="http://schemas.openxmlformats.org/officeDocument/2006/relationships/hyperlink" Target="http://axis.apache.org/axis2/java/core/" TargetMode="External"/><Relationship Id="rId126" Type="http://schemas.openxmlformats.org/officeDocument/2006/relationships/hyperlink" Target="https://www.open-scap.org/" TargetMode="External"/><Relationship Id="rId147" Type="http://schemas.openxmlformats.org/officeDocument/2006/relationships/hyperlink" Target="http://www.webmin.com/usermin.html" TargetMode="External"/><Relationship Id="rId168" Type="http://schemas.openxmlformats.org/officeDocument/2006/relationships/hyperlink" Target="http://www.zabbix.com/" TargetMode="External"/><Relationship Id="rId51" Type="http://schemas.openxmlformats.org/officeDocument/2006/relationships/hyperlink" Target="http://ganglia.info/" TargetMode="External"/><Relationship Id="rId72" Type="http://schemas.openxmlformats.org/officeDocument/2006/relationships/hyperlink" Target="http://emma.sourceforge.net/" TargetMode="External"/><Relationship Id="rId93" Type="http://schemas.openxmlformats.org/officeDocument/2006/relationships/hyperlink" Target="https://www.bugzilla.org/" TargetMode="External"/><Relationship Id="rId189" Type="http://schemas.openxmlformats.org/officeDocument/2006/relationships/hyperlink" Target="https://filezilla-project.org/" TargetMode="External"/><Relationship Id="rId3" Type="http://schemas.openxmlformats.org/officeDocument/2006/relationships/hyperlink" Target="http://www.adempiere.jp/" TargetMode="External"/><Relationship Id="rId214" Type="http://schemas.openxmlformats.org/officeDocument/2006/relationships/hyperlink" Target="http://www.jp.freebsd.org/" TargetMode="External"/><Relationship Id="rId235" Type="http://schemas.openxmlformats.org/officeDocument/2006/relationships/hyperlink" Target="https://wiki.openstack.org/wiki/Designate" TargetMode="External"/><Relationship Id="rId256" Type="http://schemas.openxmlformats.org/officeDocument/2006/relationships/hyperlink" Target="https://www.mozilla.jp/thunderbird/" TargetMode="External"/><Relationship Id="rId277" Type="http://schemas.openxmlformats.org/officeDocument/2006/relationships/hyperlink" Target="http://jubat.us/ja/" TargetMode="External"/><Relationship Id="rId116" Type="http://schemas.openxmlformats.org/officeDocument/2006/relationships/hyperlink" Target="https://www.phpmyadmin.net/" TargetMode="External"/><Relationship Id="rId137" Type="http://schemas.openxmlformats.org/officeDocument/2006/relationships/hyperlink" Target="http://www.squid-cache.org/" TargetMode="External"/><Relationship Id="rId158" Type="http://schemas.openxmlformats.org/officeDocument/2006/relationships/hyperlink" Target="https://www.drbd.jp/" TargetMode="External"/><Relationship Id="rId20" Type="http://schemas.openxmlformats.org/officeDocument/2006/relationships/hyperlink" Target="http://www.asterisk.org/" TargetMode="External"/><Relationship Id="rId41" Type="http://schemas.openxmlformats.org/officeDocument/2006/relationships/hyperlink" Target="http://manifoldcf.apache.org/ja_JP/" TargetMode="External"/><Relationship Id="rId62" Type="http://schemas.openxmlformats.org/officeDocument/2006/relationships/hyperlink" Target="http://git-scm.com/" TargetMode="External"/><Relationship Id="rId83" Type="http://schemas.openxmlformats.org/officeDocument/2006/relationships/hyperlink" Target="https://gcc.gnu.org/" TargetMode="External"/><Relationship Id="rId179" Type="http://schemas.openxmlformats.org/officeDocument/2006/relationships/hyperlink" Target="http://www.ultramonkey.org/" TargetMode="External"/><Relationship Id="rId190" Type="http://schemas.openxmlformats.org/officeDocument/2006/relationships/hyperlink" Target="https://osdn.jp/projects/filezilla/" TargetMode="External"/><Relationship Id="rId204" Type="http://schemas.openxmlformats.org/officeDocument/2006/relationships/hyperlink" Target="http://www.postfix-jp.info/" TargetMode="External"/><Relationship Id="rId225" Type="http://schemas.openxmlformats.org/officeDocument/2006/relationships/hyperlink" Target="http://lustre.org/" TargetMode="External"/><Relationship Id="rId246" Type="http://schemas.openxmlformats.org/officeDocument/2006/relationships/hyperlink" Target="http://valgrind.org/" TargetMode="External"/><Relationship Id="rId267" Type="http://schemas.openxmlformats.org/officeDocument/2006/relationships/hyperlink" Target="https://www.r-project.org/index.html" TargetMode="External"/><Relationship Id="rId288" Type="http://schemas.openxmlformats.org/officeDocument/2006/relationships/hyperlink" Target="http://kafka.apache.org/" TargetMode="External"/><Relationship Id="rId106" Type="http://schemas.openxmlformats.org/officeDocument/2006/relationships/hyperlink" Target="servicemix.apache.org/" TargetMode="External"/><Relationship Id="rId127" Type="http://schemas.openxmlformats.org/officeDocument/2006/relationships/hyperlink" Target="http://www.openvas.org/" TargetMode="External"/><Relationship Id="rId10" Type="http://schemas.openxmlformats.org/officeDocument/2006/relationships/hyperlink" Target="https://www.oscommerce.com/" TargetMode="External"/><Relationship Id="rId31" Type="http://schemas.openxmlformats.org/officeDocument/2006/relationships/hyperlink" Target="https://moodle.org/" TargetMode="External"/><Relationship Id="rId52" Type="http://schemas.openxmlformats.org/officeDocument/2006/relationships/hyperlink" Target="http://ant.apache.org/" TargetMode="External"/><Relationship Id="rId73" Type="http://schemas.openxmlformats.org/officeDocument/2006/relationships/hyperlink" Target="http://hibernate.org/" TargetMode="External"/><Relationship Id="rId94" Type="http://schemas.openxmlformats.org/officeDocument/2006/relationships/hyperlink" Target="https://www.mantisbt.org/" TargetMode="External"/><Relationship Id="rId148" Type="http://schemas.openxmlformats.org/officeDocument/2006/relationships/hyperlink" Target="http://www.webmin.com/index.html" TargetMode="External"/><Relationship Id="rId169" Type="http://schemas.openxmlformats.org/officeDocument/2006/relationships/hyperlink" Target="http://www.cacti.net/index.php" TargetMode="External"/><Relationship Id="rId4" Type="http://schemas.openxmlformats.org/officeDocument/2006/relationships/hyperlink" Target="http://www.compiere-japan.com/" TargetMode="External"/><Relationship Id="rId180" Type="http://schemas.openxmlformats.org/officeDocument/2006/relationships/hyperlink" Target="https://www.ansible.com/" TargetMode="External"/><Relationship Id="rId215" Type="http://schemas.openxmlformats.org/officeDocument/2006/relationships/hyperlink" Target="https://ja.opensuse.org/" TargetMode="External"/><Relationship Id="rId236" Type="http://schemas.openxmlformats.org/officeDocument/2006/relationships/hyperlink" Target="https://wiki.openstack.org/wiki/Keystone" TargetMode="External"/><Relationship Id="rId257" Type="http://schemas.openxmlformats.org/officeDocument/2006/relationships/hyperlink" Target="https://www.cloudfoundry.org/" TargetMode="External"/><Relationship Id="rId278" Type="http://schemas.openxmlformats.org/officeDocument/2006/relationships/hyperlink" Target="https://www.microsoft.com/en-us/research/product/cognitive-toolkit/" TargetMode="External"/><Relationship Id="rId42" Type="http://schemas.openxmlformats.org/officeDocument/2006/relationships/hyperlink" Target="http://nutch.apache.org/" TargetMode="External"/><Relationship Id="rId84" Type="http://schemas.openxmlformats.org/officeDocument/2006/relationships/hyperlink" Target="http://openjdk.java.net/" TargetMode="External"/><Relationship Id="rId138" Type="http://schemas.openxmlformats.org/officeDocument/2006/relationships/hyperlink" Target="http://wiki.apparmor.net/index.php/Main_Page" TargetMode="External"/><Relationship Id="rId191" Type="http://schemas.openxmlformats.org/officeDocument/2006/relationships/hyperlink" Target="http://www.proftpd.org/" TargetMode="External"/><Relationship Id="rId205" Type="http://schemas.openxmlformats.org/officeDocument/2006/relationships/hyperlink" Target="http://www.qmail.org/top.html" TargetMode="External"/><Relationship Id="rId247" Type="http://schemas.openxmlformats.org/officeDocument/2006/relationships/hyperlink" Target="https://www.chromium.org/" TargetMode="External"/><Relationship Id="rId107" Type="http://schemas.openxmlformats.org/officeDocument/2006/relationships/hyperlink" Target="https://jp.talend.com/" TargetMode="External"/><Relationship Id="rId289" Type="http://schemas.openxmlformats.org/officeDocument/2006/relationships/hyperlink" Target="http://www.fluentd.org/" TargetMode="External"/><Relationship Id="rId11" Type="http://schemas.openxmlformats.org/officeDocument/2006/relationships/hyperlink" Target="http://www.qgis.org/ja/site/" TargetMode="External"/><Relationship Id="rId53" Type="http://schemas.openxmlformats.org/officeDocument/2006/relationships/hyperlink" Target="https://maven.apache.org/" TargetMode="External"/><Relationship Id="rId149" Type="http://schemas.openxmlformats.org/officeDocument/2006/relationships/hyperlink" Target="http://directory.fedoraproject.org/" TargetMode="External"/><Relationship Id="rId95" Type="http://schemas.openxmlformats.org/officeDocument/2006/relationships/hyperlink" Target="https://osdn.jp/projects/sfnet_openproj/" TargetMode="External"/><Relationship Id="rId160" Type="http://schemas.openxmlformats.org/officeDocument/2006/relationships/hyperlink" Target="http://www.linux-ha.org/wiki/Pacemaker/ja" TargetMode="External"/><Relationship Id="rId216" Type="http://schemas.openxmlformats.org/officeDocument/2006/relationships/hyperlink" Target="https://www.scientificlinux.org/" TargetMode="External"/><Relationship Id="rId258" Type="http://schemas.openxmlformats.org/officeDocument/2006/relationships/hyperlink" Target="https://deltacloud.apache.org/" TargetMode="External"/><Relationship Id="rId22" Type="http://schemas.openxmlformats.org/officeDocument/2006/relationships/hyperlink" Target="https://www.alfresco.com/jp" TargetMode="External"/><Relationship Id="rId64" Type="http://schemas.openxmlformats.org/officeDocument/2006/relationships/hyperlink" Target="http://activemq.apache.org/" TargetMode="External"/><Relationship Id="rId118" Type="http://schemas.openxmlformats.org/officeDocument/2006/relationships/hyperlink" Target="http://www.jbpm.org/" TargetMode="External"/><Relationship Id="rId171" Type="http://schemas.openxmlformats.org/officeDocument/2006/relationships/hyperlink" Target="http://munin-monitoring.org/" TargetMode="External"/><Relationship Id="rId227" Type="http://schemas.openxmlformats.org/officeDocument/2006/relationships/hyperlink" Target="https://www.opendaylight.org/" TargetMode="External"/></Relationships>
</file>

<file path=ppt/slides/_rels/slide25.xml.rels><?xml version="1.0" encoding="UTF-8" standalone="yes"?>
<Relationships xmlns="http://schemas.openxmlformats.org/package/2006/relationships"><Relationship Id="rId117" Type="http://schemas.openxmlformats.org/officeDocument/2006/relationships/hyperlink" Target="http://phppgadmin.sourceforge.net/doku.php" TargetMode="External"/><Relationship Id="rId21" Type="http://schemas.openxmlformats.org/officeDocument/2006/relationships/hyperlink" Target="http://www.otrs.jp/" TargetMode="External"/><Relationship Id="rId63" Type="http://schemas.openxmlformats.org/officeDocument/2006/relationships/hyperlink" Target="https://www.mercurial-scm.org/" TargetMode="External"/><Relationship Id="rId159" Type="http://schemas.openxmlformats.org/officeDocument/2006/relationships/hyperlink" Target="http://www.linux-ha.org/wiki/Heartbeat/ja" TargetMode="External"/><Relationship Id="rId170" Type="http://schemas.openxmlformats.org/officeDocument/2006/relationships/hyperlink" Target="http://oss.oetiker.ch/mrtg/" TargetMode="External"/><Relationship Id="rId226" Type="http://schemas.openxmlformats.org/officeDocument/2006/relationships/hyperlink" Target="https://github.com/okinawaopenlabs/of-patch-manager" TargetMode="External"/><Relationship Id="rId268" Type="http://schemas.openxmlformats.org/officeDocument/2006/relationships/hyperlink" Target="https://hive.apache.org/" TargetMode="External"/><Relationship Id="rId32" Type="http://schemas.openxmlformats.org/officeDocument/2006/relationships/hyperlink" Target="http://www.movabletype.jp/" TargetMode="External"/><Relationship Id="rId74" Type="http://schemas.openxmlformats.org/officeDocument/2006/relationships/hyperlink" Target="http://www.seamframework.org/" TargetMode="External"/><Relationship Id="rId128" Type="http://schemas.openxmlformats.org/officeDocument/2006/relationships/hyperlink" Target="https://www.owasp.org/index.php/OWASP_Zed_Attack_Proxy_Project" TargetMode="External"/><Relationship Id="rId5" Type="http://schemas.openxmlformats.org/officeDocument/2006/relationships/hyperlink" Target="http://www.erp5.org/" TargetMode="External"/><Relationship Id="rId181" Type="http://schemas.openxmlformats.org/officeDocument/2006/relationships/hyperlink" Target="https://www.chef.io/" TargetMode="External"/><Relationship Id="rId237" Type="http://schemas.openxmlformats.org/officeDocument/2006/relationships/hyperlink" Target="http://jmeter.apache.org/" TargetMode="External"/><Relationship Id="rId279" Type="http://schemas.openxmlformats.org/officeDocument/2006/relationships/hyperlink" Target="https://deeplearning4j.org/ja-index" TargetMode="External"/><Relationship Id="rId43" Type="http://schemas.openxmlformats.org/officeDocument/2006/relationships/hyperlink" Target="https://www.elastic.co/products/elasticsearch" TargetMode="External"/><Relationship Id="rId139" Type="http://schemas.openxmlformats.org/officeDocument/2006/relationships/hyperlink" Target="https://github.com/Jasig/cas" TargetMode="External"/><Relationship Id="rId290" Type="http://schemas.openxmlformats.org/officeDocument/2006/relationships/hyperlink" Target="http://mesos.apache.org/" TargetMode="External"/><Relationship Id="rId85" Type="http://schemas.openxmlformats.org/officeDocument/2006/relationships/hyperlink" Target="https://www.perl.org/" TargetMode="External"/><Relationship Id="rId150" Type="http://schemas.openxmlformats.org/officeDocument/2006/relationships/hyperlink" Target="https://directory.apache.org/" TargetMode="External"/><Relationship Id="rId192" Type="http://schemas.openxmlformats.org/officeDocument/2006/relationships/hyperlink" Target="https://security.appspot.com/vsftpd.html" TargetMode="External"/><Relationship Id="rId206" Type="http://schemas.openxmlformats.org/officeDocument/2006/relationships/hyperlink" Target="https://www.mozilla.org/en-US/thunderbird/" TargetMode="External"/><Relationship Id="rId248" Type="http://schemas.openxmlformats.org/officeDocument/2006/relationships/hyperlink" Target="https://www.mozilla.org/ja/firefox/new/" TargetMode="External"/><Relationship Id="rId269" Type="http://schemas.openxmlformats.org/officeDocument/2006/relationships/hyperlink" Target="http://spark.apache.org/sql/" TargetMode="External"/><Relationship Id="rId12" Type="http://schemas.openxmlformats.org/officeDocument/2006/relationships/hyperlink" Target="http://www.sas.com/ja_jp/home.html" TargetMode="External"/><Relationship Id="rId33" Type="http://schemas.openxmlformats.org/officeDocument/2006/relationships/hyperlink" Target="http://www.netcommons.org/" TargetMode="External"/><Relationship Id="rId108" Type="http://schemas.openxmlformats.org/officeDocument/2006/relationships/hyperlink" Target="https://jp.talend.com/products/talend-open-studio" TargetMode="External"/><Relationship Id="rId129" Type="http://schemas.openxmlformats.org/officeDocument/2006/relationships/hyperlink" Target="https://sourceforge.net/projects/swatch/" TargetMode="External"/><Relationship Id="rId280" Type="http://schemas.openxmlformats.org/officeDocument/2006/relationships/hyperlink" Target="https://github.com/amznlabs/amazon-dsstne" TargetMode="External"/><Relationship Id="rId54" Type="http://schemas.openxmlformats.org/officeDocument/2006/relationships/hyperlink" Target="http://cobertura.github.io/cobertura/" TargetMode="External"/><Relationship Id="rId75" Type="http://schemas.openxmlformats.org/officeDocument/2006/relationships/hyperlink" Target="https://portals.apache.org/jetspeed-1/" TargetMode="External"/><Relationship Id="rId96" Type="http://schemas.openxmlformats.org/officeDocument/2006/relationships/hyperlink" Target="http://redmine.jp/" TargetMode="External"/><Relationship Id="rId140" Type="http://schemas.openxmlformats.org/officeDocument/2006/relationships/hyperlink" Target="http://freeradius.org/" TargetMode="External"/><Relationship Id="rId161" Type="http://schemas.openxmlformats.org/officeDocument/2006/relationships/hyperlink" Target="http://gnetwatch.sourceforge.net/" TargetMode="External"/><Relationship Id="rId182" Type="http://schemas.openxmlformats.org/officeDocument/2006/relationships/hyperlink" Target="http://www.ovirt.org/" TargetMode="External"/><Relationship Id="rId217" Type="http://schemas.openxmlformats.org/officeDocument/2006/relationships/hyperlink" Target="https://www.ubuntulinux.jp/" TargetMode="External"/><Relationship Id="rId6" Type="http://schemas.openxmlformats.org/officeDocument/2006/relationships/hyperlink" Target="http://www.openbravo.com/" TargetMode="External"/><Relationship Id="rId238" Type="http://schemas.openxmlformats.org/officeDocument/2006/relationships/hyperlink" Target="https://bonnie.healthit.gov/" TargetMode="External"/><Relationship Id="rId259" Type="http://schemas.openxmlformats.org/officeDocument/2006/relationships/hyperlink" Target="https://www.openshift.org/" TargetMode="External"/><Relationship Id="rId23" Type="http://schemas.openxmlformats.org/officeDocument/2006/relationships/hyperlink" Target="https://lenya.apache.org/" TargetMode="External"/><Relationship Id="rId119" Type="http://schemas.openxmlformats.org/officeDocument/2006/relationships/hyperlink" Target="http://cassandra.apache.org/" TargetMode="External"/><Relationship Id="rId270" Type="http://schemas.openxmlformats.org/officeDocument/2006/relationships/hyperlink" Target="http://www.cloudera.co.jp/products-services/cdh/2014-04-01-cloudera-impala.html" TargetMode="External"/><Relationship Id="rId291" Type="http://schemas.openxmlformats.org/officeDocument/2006/relationships/hyperlink" Target="https://tez.apache.org/" TargetMode="External"/><Relationship Id="rId44" Type="http://schemas.openxmlformats.org/officeDocument/2006/relationships/hyperlink" Target="https://www.elastic.co/products/kibana" TargetMode="External"/><Relationship Id="rId65" Type="http://schemas.openxmlformats.org/officeDocument/2006/relationships/hyperlink" Target="https://drill.apache.org/" TargetMode="External"/><Relationship Id="rId86" Type="http://schemas.openxmlformats.org/officeDocument/2006/relationships/hyperlink" Target="http://php.net/" TargetMode="External"/><Relationship Id="rId130" Type="http://schemas.openxmlformats.org/officeDocument/2006/relationships/hyperlink" Target="https://www.snort.org/" TargetMode="External"/><Relationship Id="rId151" Type="http://schemas.openxmlformats.org/officeDocument/2006/relationships/hyperlink" Target="https://forgerock.org/opendj/" TargetMode="External"/><Relationship Id="rId172" Type="http://schemas.openxmlformats.org/officeDocument/2006/relationships/hyperlink" Target="http://raboof.github.io/nethogs/" TargetMode="External"/><Relationship Id="rId193" Type="http://schemas.openxmlformats.org/officeDocument/2006/relationships/hyperlink" Target="http://www.wu-ftpd.org/" TargetMode="External"/><Relationship Id="rId207" Type="http://schemas.openxmlformats.org/officeDocument/2006/relationships/hyperlink" Target="https://www.sendmail.com/" TargetMode="External"/><Relationship Id="rId228" Type="http://schemas.openxmlformats.org/officeDocument/2006/relationships/hyperlink" Target="https://trema.github.io/trema/" TargetMode="External"/><Relationship Id="rId249" Type="http://schemas.openxmlformats.org/officeDocument/2006/relationships/hyperlink" Target="http://projects.gnome.org/evolution/" TargetMode="External"/><Relationship Id="rId13" Type="http://schemas.openxmlformats.org/officeDocument/2006/relationships/hyperlink" Target="http://www.cs.waikato.ac.nz/ml/weka/index.html" TargetMode="External"/><Relationship Id="rId109" Type="http://schemas.openxmlformats.org/officeDocument/2006/relationships/hyperlink" Target="https://db.apache.org/derby/" TargetMode="External"/><Relationship Id="rId260" Type="http://schemas.openxmlformats.org/officeDocument/2006/relationships/hyperlink" Target="https://wiki.openstack.org/wiki/Nova" TargetMode="External"/><Relationship Id="rId281" Type="http://schemas.openxmlformats.org/officeDocument/2006/relationships/hyperlink" Target="http://predictionio.incubator.apache.org/" TargetMode="External"/><Relationship Id="rId34" Type="http://schemas.openxmlformats.org/officeDocument/2006/relationships/hyperlink" Target="http://www.openpne.jp/" TargetMode="External"/><Relationship Id="rId55" Type="http://schemas.openxmlformats.org/officeDocument/2006/relationships/hyperlink" Target="https://eclipse.org/" TargetMode="External"/><Relationship Id="rId76" Type="http://schemas.openxmlformats.org/officeDocument/2006/relationships/hyperlink" Target="https://jquery.com/" TargetMode="External"/><Relationship Id="rId97" Type="http://schemas.openxmlformats.org/officeDocument/2006/relationships/hyperlink" Target="https://trac.edgewall.org/" TargetMode="External"/><Relationship Id="rId120" Type="http://schemas.openxmlformats.org/officeDocument/2006/relationships/hyperlink" Target="http://memcached.org/" TargetMode="External"/><Relationship Id="rId141" Type="http://schemas.openxmlformats.org/officeDocument/2006/relationships/hyperlink" Target="https://www.gnupg.org/" TargetMode="External"/><Relationship Id="rId7" Type="http://schemas.openxmlformats.org/officeDocument/2006/relationships/hyperlink" Target="http://www.openoffice.org/ja/" TargetMode="External"/><Relationship Id="rId162" Type="http://schemas.openxmlformats.org/officeDocument/2006/relationships/hyperlink" Target="http://www.gwos.com/" TargetMode="External"/><Relationship Id="rId183" Type="http://schemas.openxmlformats.org/officeDocument/2006/relationships/hyperlink" Target="https://puppetlabs.com/" TargetMode="External"/><Relationship Id="rId218" Type="http://schemas.openxmlformats.org/officeDocument/2006/relationships/hyperlink" Target="https://www.docker.com/" TargetMode="External"/><Relationship Id="rId239" Type="http://schemas.openxmlformats.org/officeDocument/2006/relationships/hyperlink" Target="http://findbugs.sourceforge.net/" TargetMode="External"/><Relationship Id="rId250" Type="http://schemas.openxmlformats.org/officeDocument/2006/relationships/hyperlink" Target="https://www.kde.org/" TargetMode="External"/><Relationship Id="rId271" Type="http://schemas.openxmlformats.org/officeDocument/2006/relationships/hyperlink" Target="https://hbase.apache.org/" TargetMode="External"/><Relationship Id="rId24" Type="http://schemas.openxmlformats.org/officeDocument/2006/relationships/hyperlink" Target="http://dotnetnuke.jp/" TargetMode="External"/><Relationship Id="rId45" Type="http://schemas.openxmlformats.org/officeDocument/2006/relationships/hyperlink" Target="https://www.elastic.co/jp/products/logstash" TargetMode="External"/><Relationship Id="rId66" Type="http://schemas.openxmlformats.org/officeDocument/2006/relationships/hyperlink" Target="https://logging.apache.org/log4j/2.x/" TargetMode="External"/><Relationship Id="rId87" Type="http://schemas.openxmlformats.org/officeDocument/2006/relationships/hyperlink" Target="https://github.com/PowerShell" TargetMode="External"/><Relationship Id="rId110" Type="http://schemas.openxmlformats.org/officeDocument/2006/relationships/hyperlink" Target="http://www.firebirdsql.org/" TargetMode="External"/><Relationship Id="rId131" Type="http://schemas.openxmlformats.org/officeDocument/2006/relationships/hyperlink" Target="http://www.openssh.com/" TargetMode="External"/><Relationship Id="rId152" Type="http://schemas.openxmlformats.org/officeDocument/2006/relationships/hyperlink" Target="http://www.openldap.org/" TargetMode="External"/><Relationship Id="rId173" Type="http://schemas.openxmlformats.org/officeDocument/2006/relationships/hyperlink" Target="http://oss.oetiker.ch/rrdtool/" TargetMode="External"/><Relationship Id="rId194" Type="http://schemas.openxmlformats.org/officeDocument/2006/relationships/hyperlink" Target="https://sourceforge.net/projects/nfs/" TargetMode="External"/><Relationship Id="rId208" Type="http://schemas.openxmlformats.org/officeDocument/2006/relationships/hyperlink" Target="http://squirrelmail.org/" TargetMode="External"/><Relationship Id="rId229" Type="http://schemas.openxmlformats.org/officeDocument/2006/relationships/hyperlink" Target="http://www8.hp.com/jp/ja/cloud/helion-eucalyptus-overview.html" TargetMode="External"/><Relationship Id="rId240" Type="http://schemas.openxmlformats.org/officeDocument/2006/relationships/hyperlink" Target="https://www.gnu.org/software/gdb/" TargetMode="External"/><Relationship Id="rId261" Type="http://schemas.openxmlformats.org/officeDocument/2006/relationships/hyperlink" Target="https://wiki.openstack.org/wiki/Glance" TargetMode="External"/><Relationship Id="rId14" Type="http://schemas.openxmlformats.org/officeDocument/2006/relationships/hyperlink" Target="https://sourceforge.net/projects/openpsa/" TargetMode="External"/><Relationship Id="rId35" Type="http://schemas.openxmlformats.org/officeDocument/2006/relationships/hyperlink" Target="http://plone.jp/" TargetMode="External"/><Relationship Id="rId56" Type="http://schemas.openxmlformats.org/officeDocument/2006/relationships/hyperlink" Target="https://www.gerritcodereview.com/" TargetMode="External"/><Relationship Id="rId77" Type="http://schemas.openxmlformats.org/officeDocument/2006/relationships/hyperlink" Target="http://www.mybatis.org/mybatis-3/ja/" TargetMode="External"/><Relationship Id="rId100" Type="http://schemas.openxmlformats.org/officeDocument/2006/relationships/hyperlink" Target="https://embedthis.com/appweb/" TargetMode="External"/><Relationship Id="rId282" Type="http://schemas.openxmlformats.org/officeDocument/2006/relationships/hyperlink" Target="https://www.tensorflow.org/" TargetMode="External"/><Relationship Id="rId8" Type="http://schemas.openxmlformats.org/officeDocument/2006/relationships/hyperlink" Target="https://ja.libreoffice.org/" TargetMode="External"/><Relationship Id="rId98" Type="http://schemas.openxmlformats.org/officeDocument/2006/relationships/hyperlink" Target="http://httpd.apache.org/" TargetMode="External"/><Relationship Id="rId121" Type="http://schemas.openxmlformats.org/officeDocument/2006/relationships/hyperlink" Target="https://www.mongodb.org/" TargetMode="External"/><Relationship Id="rId142" Type="http://schemas.openxmlformats.org/officeDocument/2006/relationships/hyperlink" Target="http://web.mit.edu/kerberos/" TargetMode="External"/><Relationship Id="rId163" Type="http://schemas.openxmlformats.org/officeDocument/2006/relationships/hyperlink" Target="https://osdn.jp/projects/hinemos/" TargetMode="External"/><Relationship Id="rId184" Type="http://schemas.openxmlformats.org/officeDocument/2006/relationships/hyperlink" Target="https://www.isc.org/downloads/bind/" TargetMode="External"/><Relationship Id="rId219" Type="http://schemas.openxmlformats.org/officeDocument/2006/relationships/hyperlink" Target="http://www.linux-kvm.org/page/Main_Page" TargetMode="External"/><Relationship Id="rId230" Type="http://schemas.openxmlformats.org/officeDocument/2006/relationships/hyperlink" Target="https://wiki.openstack.org/wiki/Ironic" TargetMode="External"/><Relationship Id="rId251" Type="http://schemas.openxmlformats.org/officeDocument/2006/relationships/hyperlink" Target="http://kopete.kde.org/" TargetMode="External"/><Relationship Id="rId25" Type="http://schemas.openxmlformats.org/officeDocument/2006/relationships/hyperlink" Target="http://drupal.jp/" TargetMode="External"/><Relationship Id="rId46" Type="http://schemas.openxmlformats.org/officeDocument/2006/relationships/hyperlink" Target="http://www.ec-cube.net/" TargetMode="External"/><Relationship Id="rId67" Type="http://schemas.openxmlformats.org/officeDocument/2006/relationships/hyperlink" Target="http://incubator.apache.org/s4/" TargetMode="External"/><Relationship Id="rId272" Type="http://schemas.openxmlformats.org/officeDocument/2006/relationships/hyperlink" Target="http://infinispan.org/" TargetMode="External"/><Relationship Id="rId88" Type="http://schemas.openxmlformats.org/officeDocument/2006/relationships/hyperlink" Target="http://www.python.jp/" TargetMode="External"/><Relationship Id="rId111" Type="http://schemas.openxmlformats.org/officeDocument/2006/relationships/hyperlink" Target="https://mariadb.org/" TargetMode="External"/><Relationship Id="rId132" Type="http://schemas.openxmlformats.org/officeDocument/2006/relationships/hyperlink" Target="https://www.openssl.org/" TargetMode="External"/><Relationship Id="rId153" Type="http://schemas.openxmlformats.org/officeDocument/2006/relationships/hyperlink" Target="https://www.freeipa.org/page/Main_Page" TargetMode="External"/><Relationship Id="rId174" Type="http://schemas.openxmlformats.org/officeDocument/2006/relationships/hyperlink" Target="http://vyos.net/wiki/Main_Page" TargetMode="External"/><Relationship Id="rId195" Type="http://schemas.openxmlformats.org/officeDocument/2006/relationships/hyperlink" Target="https://www.samba.org/" TargetMode="External"/><Relationship Id="rId209" Type="http://schemas.openxmlformats.org/officeDocument/2006/relationships/hyperlink" Target="https://www.android.com/intl/ja_jp/" TargetMode="External"/><Relationship Id="rId220" Type="http://schemas.openxmlformats.org/officeDocument/2006/relationships/hyperlink" Target="https://virt-manager.org/" TargetMode="External"/><Relationship Id="rId241" Type="http://schemas.openxmlformats.org/officeDocument/2006/relationships/hyperlink" Target="https://jenkins.io/" TargetMode="External"/><Relationship Id="rId15" Type="http://schemas.openxmlformats.org/officeDocument/2006/relationships/hyperlink" Target="https://www.sugarcrm.com/" TargetMode="External"/><Relationship Id="rId36" Type="http://schemas.openxmlformats.org/officeDocument/2006/relationships/hyperlink" Target="https://pukiwiki.osdn.jp/" TargetMode="External"/><Relationship Id="rId57" Type="http://schemas.openxmlformats.org/officeDocument/2006/relationships/hyperlink" Target="https://about.gitlab.com/" TargetMode="External"/><Relationship Id="rId262" Type="http://schemas.openxmlformats.org/officeDocument/2006/relationships/hyperlink" Target="https://wiki.openstack.org/wiki/Cinder" TargetMode="External"/><Relationship Id="rId283" Type="http://schemas.openxmlformats.org/officeDocument/2006/relationships/hyperlink" Target="http://deeplearning.net/software/theano/" TargetMode="External"/><Relationship Id="rId78" Type="http://schemas.openxmlformats.org/officeDocument/2006/relationships/hyperlink" Target="https://nodejs.org/ja/" TargetMode="External"/><Relationship Id="rId99" Type="http://schemas.openxmlformats.org/officeDocument/2006/relationships/hyperlink" Target="http://tomcat.apache.org/" TargetMode="External"/><Relationship Id="rId101" Type="http://schemas.openxmlformats.org/officeDocument/2006/relationships/hyperlink" Target="https://glassfish.java.net/" TargetMode="External"/><Relationship Id="rId122" Type="http://schemas.openxmlformats.org/officeDocument/2006/relationships/hyperlink" Target="http://docs.basho.com/" TargetMode="External"/><Relationship Id="rId143" Type="http://schemas.openxmlformats.org/officeDocument/2006/relationships/hyperlink" Target="http://www.keycloak.org/" TargetMode="External"/><Relationship Id="rId164" Type="http://schemas.openxmlformats.org/officeDocument/2006/relationships/hyperlink" Target="https://mmonit.com/monit/" TargetMode="External"/><Relationship Id="rId185" Type="http://schemas.openxmlformats.org/officeDocument/2006/relationships/hyperlink" Target="http://cr.yp.to/djbdns.html" TargetMode="External"/><Relationship Id="rId9" Type="http://schemas.openxmlformats.org/officeDocument/2006/relationships/hyperlink" Target="https://blender.jp/" TargetMode="External"/><Relationship Id="rId210" Type="http://schemas.openxmlformats.org/officeDocument/2006/relationships/hyperlink" Target="https://www.centos.org/" TargetMode="External"/><Relationship Id="rId26" Type="http://schemas.openxmlformats.org/officeDocument/2006/relationships/hyperlink" Target="http://ez.no/jp/" TargetMode="External"/><Relationship Id="rId231" Type="http://schemas.openxmlformats.org/officeDocument/2006/relationships/hyperlink" Target="https://wiki.openstack.org/wiki/Magnum" TargetMode="External"/><Relationship Id="rId252" Type="http://schemas.openxmlformats.org/officeDocument/2006/relationships/hyperlink" Target="https://www.google.co.jp/url?sa=t&amp;rct=j&amp;q=&amp;esrc=s&amp;source=web&amp;cd=12&amp;cad=rja&amp;uact=8&amp;ved=0ahUKEwiqvLri4aPLAhXE3KYKHduHAFQ4ChAWCCIwAQ&amp;url=http://www.buffetti.it/software-gestionale/open-aziende/open-manager.html&amp;usg=AFQjCNFBmAkN2DxyTsRklhMq1zO1_KxLVA" TargetMode="External"/><Relationship Id="rId273" Type="http://schemas.openxmlformats.org/officeDocument/2006/relationships/hyperlink" Target="https://www.mongodb.com/" TargetMode="External"/><Relationship Id="rId47" Type="http://schemas.openxmlformats.org/officeDocument/2006/relationships/hyperlink" Target="https://hadoop.apache.org/" TargetMode="External"/><Relationship Id="rId68" Type="http://schemas.openxmlformats.org/officeDocument/2006/relationships/hyperlink" Target="https://struts.apache.org/" TargetMode="External"/><Relationship Id="rId89" Type="http://schemas.openxmlformats.org/officeDocument/2006/relationships/hyperlink" Target="https://www.ruby-lang.org/ja/" TargetMode="External"/><Relationship Id="rId112" Type="http://schemas.openxmlformats.org/officeDocument/2006/relationships/hyperlink" Target="https://www-jp.mysql.com/" TargetMode="External"/><Relationship Id="rId133" Type="http://schemas.openxmlformats.org/officeDocument/2006/relationships/hyperlink" Target="https://openvpn.net/" TargetMode="External"/><Relationship Id="rId154" Type="http://schemas.openxmlformats.org/officeDocument/2006/relationships/hyperlink" Target="http://www.amanda.org/" TargetMode="External"/><Relationship Id="rId175" Type="http://schemas.openxmlformats.org/officeDocument/2006/relationships/hyperlink" Target="https://www.wireshark.org/" TargetMode="External"/><Relationship Id="rId196" Type="http://schemas.openxmlformats.org/officeDocument/2006/relationships/hyperlink" Target="wiki.samba.gr.jp/" TargetMode="External"/><Relationship Id="rId200" Type="http://schemas.openxmlformats.org/officeDocument/2006/relationships/hyperlink" Target="http://www.dovecot.org/" TargetMode="External"/><Relationship Id="rId16" Type="http://schemas.openxmlformats.org/officeDocument/2006/relationships/hyperlink" Target="http://www.aipo.com/" TargetMode="External"/><Relationship Id="rId221" Type="http://schemas.openxmlformats.org/officeDocument/2006/relationships/hyperlink" Target="https://www.virtualbox.org/" TargetMode="External"/><Relationship Id="rId242" Type="http://schemas.openxmlformats.org/officeDocument/2006/relationships/hyperlink" Target="http://junit.org/" TargetMode="External"/><Relationship Id="rId263" Type="http://schemas.openxmlformats.org/officeDocument/2006/relationships/hyperlink" Target="https://wiki.openstack.org/wiki/Manila" TargetMode="External"/><Relationship Id="rId284" Type="http://schemas.openxmlformats.org/officeDocument/2006/relationships/hyperlink" Target="http://torch.ch/" TargetMode="External"/><Relationship Id="rId37" Type="http://schemas.openxmlformats.org/officeDocument/2006/relationships/hyperlink" Target="https://ja.wordpress.org/" TargetMode="External"/><Relationship Id="rId58" Type="http://schemas.openxmlformats.org/officeDocument/2006/relationships/hyperlink" Target="https://ja.netbeans.org/" TargetMode="External"/><Relationship Id="rId79" Type="http://schemas.openxmlformats.org/officeDocument/2006/relationships/hyperlink" Target="http://www.seasar.org/" TargetMode="External"/><Relationship Id="rId102" Type="http://schemas.openxmlformats.org/officeDocument/2006/relationships/hyperlink" Target="http://www.eclipse.org/jetty/" TargetMode="External"/><Relationship Id="rId123" Type="http://schemas.openxmlformats.org/officeDocument/2006/relationships/hyperlink" Target="https://voltdb.com/" TargetMode="External"/><Relationship Id="rId144" Type="http://schemas.openxmlformats.org/officeDocument/2006/relationships/hyperlink" Target="https://www.forgerock.com/platform/access-management/" TargetMode="External"/><Relationship Id="rId90" Type="http://schemas.openxmlformats.org/officeDocument/2006/relationships/hyperlink" Target="http://www.scala-lang.org/" TargetMode="External"/><Relationship Id="rId165" Type="http://schemas.openxmlformats.org/officeDocument/2006/relationships/hyperlink" Target="https://www.nagios.org/" TargetMode="External"/><Relationship Id="rId186" Type="http://schemas.openxmlformats.org/officeDocument/2006/relationships/hyperlink" Target="https://www.isc.org/downloads/dhcp/" TargetMode="External"/><Relationship Id="rId211" Type="http://schemas.openxmlformats.org/officeDocument/2006/relationships/hyperlink" Target="https://coreos.com/" TargetMode="External"/><Relationship Id="rId232" Type="http://schemas.openxmlformats.org/officeDocument/2006/relationships/hyperlink" Target="https://www.vagrantup.com/" TargetMode="External"/><Relationship Id="rId253" Type="http://schemas.openxmlformats.org/officeDocument/2006/relationships/hyperlink" Target="https://www.pidgin.im/" TargetMode="External"/><Relationship Id="rId274" Type="http://schemas.openxmlformats.org/officeDocument/2006/relationships/hyperlink" Target="http://redis.io/" TargetMode="External"/><Relationship Id="rId27" Type="http://schemas.openxmlformats.org/officeDocument/2006/relationships/hyperlink" Target="http://gatein.jboss.org/" TargetMode="External"/><Relationship Id="rId48" Type="http://schemas.openxmlformats.org/officeDocument/2006/relationships/hyperlink" Target="http://spark.apache.org/" TargetMode="External"/><Relationship Id="rId69" Type="http://schemas.openxmlformats.org/officeDocument/2006/relationships/hyperlink" Target="https://dojotoolkit.org/" TargetMode="External"/><Relationship Id="rId113" Type="http://schemas.openxmlformats.org/officeDocument/2006/relationships/hyperlink" Target="http://www.postgresql.org/" TargetMode="External"/><Relationship Id="rId134" Type="http://schemas.openxmlformats.org/officeDocument/2006/relationships/hyperlink" Target="https://www.torproject.org/" TargetMode="External"/><Relationship Id="rId80" Type="http://schemas.openxmlformats.org/officeDocument/2006/relationships/hyperlink" Target="http://spring.io/" TargetMode="External"/><Relationship Id="rId155" Type="http://schemas.openxmlformats.org/officeDocument/2006/relationships/hyperlink" Target="http://blog.bacula.org/" TargetMode="External"/><Relationship Id="rId176" Type="http://schemas.openxmlformats.org/officeDocument/2006/relationships/hyperlink" Target="http://www.zenoss.org/" TargetMode="External"/><Relationship Id="rId197" Type="http://schemas.openxmlformats.org/officeDocument/2006/relationships/hyperlink" Target="https://owncloud.org/" TargetMode="External"/><Relationship Id="rId201" Type="http://schemas.openxmlformats.org/officeDocument/2006/relationships/hyperlink" Target="http://www.exim.org/" TargetMode="External"/><Relationship Id="rId222" Type="http://schemas.openxmlformats.org/officeDocument/2006/relationships/hyperlink" Target="http://www.xenproject.org/" TargetMode="External"/><Relationship Id="rId243" Type="http://schemas.openxmlformats.org/officeDocument/2006/relationships/hyperlink" Target="http://pastmon.sourceforge.net/wp/" TargetMode="External"/><Relationship Id="rId264" Type="http://schemas.openxmlformats.org/officeDocument/2006/relationships/hyperlink" Target="https://wiki.openstack.org/wiki/Swift" TargetMode="External"/><Relationship Id="rId285" Type="http://schemas.openxmlformats.org/officeDocument/2006/relationships/hyperlink" Target="https://github.com/myui/hivemall" TargetMode="External"/><Relationship Id="rId17" Type="http://schemas.openxmlformats.org/officeDocument/2006/relationships/hyperlink" Target="https://www.egroupware.org/start.html" TargetMode="External"/><Relationship Id="rId38" Type="http://schemas.openxmlformats.org/officeDocument/2006/relationships/hyperlink" Target="http://www.xoops.org/" TargetMode="External"/><Relationship Id="rId59" Type="http://schemas.openxmlformats.org/officeDocument/2006/relationships/hyperlink" Target="http://rubyonrails.org/" TargetMode="External"/><Relationship Id="rId103" Type="http://schemas.openxmlformats.org/officeDocument/2006/relationships/hyperlink" Target="https://www.lighttpd.net/" TargetMode="External"/><Relationship Id="rId124" Type="http://schemas.openxmlformats.org/officeDocument/2006/relationships/hyperlink" Target="http://spamassassin.apache.org/" TargetMode="External"/><Relationship Id="rId70" Type="http://schemas.openxmlformats.org/officeDocument/2006/relationships/hyperlink" Target="https://eclipse.org/tptp/" TargetMode="External"/><Relationship Id="rId91" Type="http://schemas.openxmlformats.org/officeDocument/2006/relationships/hyperlink" Target="https://www.typescriptlang.org/" TargetMode="External"/><Relationship Id="rId145" Type="http://schemas.openxmlformats.org/officeDocument/2006/relationships/hyperlink" Target="http://www.linux-pam.org/" TargetMode="External"/><Relationship Id="rId166" Type="http://schemas.openxmlformats.org/officeDocument/2006/relationships/hyperlink" Target="http://www.opennms.org/" TargetMode="External"/><Relationship Id="rId187" Type="http://schemas.openxmlformats.org/officeDocument/2006/relationships/hyperlink" Target="http://www.nlnetlabs.nl/projects/nsd/" TargetMode="External"/><Relationship Id="rId1" Type="http://schemas.openxmlformats.org/officeDocument/2006/relationships/slideLayout" Target="../slideLayouts/slideLayout1.xml"/><Relationship Id="rId212" Type="http://schemas.openxmlformats.org/officeDocument/2006/relationships/hyperlink" Target="http://www.debian.or.jp/" TargetMode="External"/><Relationship Id="rId233" Type="http://schemas.openxmlformats.org/officeDocument/2006/relationships/hyperlink" Target="https://wiki.openstack.org/wiki/Murano" TargetMode="External"/><Relationship Id="rId254" Type="http://schemas.openxmlformats.org/officeDocument/2006/relationships/hyperlink" Target="https://www.realvnc.com/" TargetMode="External"/><Relationship Id="rId28" Type="http://schemas.openxmlformats.org/officeDocument/2006/relationships/hyperlink" Target="http://www.geeklog.jp/" TargetMode="External"/><Relationship Id="rId49" Type="http://schemas.openxmlformats.org/officeDocument/2006/relationships/hyperlink" Target="http://sqoop.apache.org/" TargetMode="External"/><Relationship Id="rId114" Type="http://schemas.openxmlformats.org/officeDocument/2006/relationships/hyperlink" Target="https://www.sqlite.org/" TargetMode="External"/><Relationship Id="rId275" Type="http://schemas.openxmlformats.org/officeDocument/2006/relationships/hyperlink" Target="http://www.drools.org/" TargetMode="External"/><Relationship Id="rId60" Type="http://schemas.openxmlformats.org/officeDocument/2006/relationships/hyperlink" Target="https://subversion.apache.org/" TargetMode="External"/><Relationship Id="rId81" Type="http://schemas.openxmlformats.org/officeDocument/2006/relationships/hyperlink" Target="http://www.zope.org/" TargetMode="External"/><Relationship Id="rId135" Type="http://schemas.openxmlformats.org/officeDocument/2006/relationships/hyperlink" Target="http://linuxjm.osdn.jp/html/iptables/man8/iptables.8.html" TargetMode="External"/><Relationship Id="rId156" Type="http://schemas.openxmlformats.org/officeDocument/2006/relationships/hyperlink" Target="http://clonezilla.org/" TargetMode="External"/><Relationship Id="rId177" Type="http://schemas.openxmlformats.org/officeDocument/2006/relationships/hyperlink" Target="http://www.linuxvirtualserver.org/" TargetMode="External"/><Relationship Id="rId198" Type="http://schemas.openxmlformats.org/officeDocument/2006/relationships/hyperlink" Target="http://www.courier-mta.org/imap/" TargetMode="External"/><Relationship Id="rId202" Type="http://schemas.openxmlformats.org/officeDocument/2006/relationships/hyperlink" Target="http://www.fml.org/" TargetMode="External"/><Relationship Id="rId223" Type="http://schemas.openxmlformats.org/officeDocument/2006/relationships/hyperlink" Target="http://ceph.com/" TargetMode="External"/><Relationship Id="rId244" Type="http://schemas.openxmlformats.org/officeDocument/2006/relationships/hyperlink" Target="http://www.seleniumhq.org/" TargetMode="External"/><Relationship Id="rId18" Type="http://schemas.openxmlformats.org/officeDocument/2006/relationships/hyperlink" Target="https://www.zimbra.com/" TargetMode="External"/><Relationship Id="rId39" Type="http://schemas.openxmlformats.org/officeDocument/2006/relationships/hyperlink" Target="http://xoopscube.jp/" TargetMode="External"/><Relationship Id="rId265" Type="http://schemas.openxmlformats.org/officeDocument/2006/relationships/hyperlink" Target="http://community.pentaho.com/" TargetMode="External"/><Relationship Id="rId286" Type="http://schemas.openxmlformats.org/officeDocument/2006/relationships/hyperlink" Target="http://spark.apache.org/mllib/" TargetMode="External"/><Relationship Id="rId50" Type="http://schemas.openxmlformats.org/officeDocument/2006/relationships/hyperlink" Target="http://storm.apache.org/" TargetMode="External"/><Relationship Id="rId104" Type="http://schemas.openxmlformats.org/officeDocument/2006/relationships/hyperlink" Target="http://wildfly.org/" TargetMode="External"/><Relationship Id="rId125" Type="http://schemas.openxmlformats.org/officeDocument/2006/relationships/hyperlink" Target="http://www.clamav.net/" TargetMode="External"/><Relationship Id="rId146" Type="http://schemas.openxmlformats.org/officeDocument/2006/relationships/hyperlink" Target="https://github.com/SELinuxProject" TargetMode="External"/><Relationship Id="rId167" Type="http://schemas.openxmlformats.org/officeDocument/2006/relationships/hyperlink" Target="https://syslog-ng.org/" TargetMode="External"/><Relationship Id="rId188" Type="http://schemas.openxmlformats.org/officeDocument/2006/relationships/hyperlink" Target="https://www.unbound.net/" TargetMode="External"/><Relationship Id="rId71" Type="http://schemas.openxmlformats.org/officeDocument/2006/relationships/hyperlink" Target="http://www.ehcache.org/" TargetMode="External"/><Relationship Id="rId92" Type="http://schemas.openxmlformats.org/officeDocument/2006/relationships/hyperlink" Target="https://www.microsoft.com/net/core/platform" TargetMode="External"/><Relationship Id="rId213" Type="http://schemas.openxmlformats.org/officeDocument/2006/relationships/hyperlink" Target="https://getfedora.org/" TargetMode="External"/><Relationship Id="rId234" Type="http://schemas.openxmlformats.org/officeDocument/2006/relationships/hyperlink" Target="https://wiki.openstack.org/wiki/Neutron" TargetMode="External"/><Relationship Id="rId2" Type="http://schemas.openxmlformats.org/officeDocument/2006/relationships/hyperlink" Target="http://www.spagobi.org/" TargetMode="External"/><Relationship Id="rId29" Type="http://schemas.openxmlformats.org/officeDocument/2006/relationships/hyperlink" Target="http://www.joomla.jp/" TargetMode="External"/><Relationship Id="rId255" Type="http://schemas.openxmlformats.org/officeDocument/2006/relationships/hyperlink" Target="http://sylpheed.sraoss.jp/ja/" TargetMode="External"/><Relationship Id="rId276" Type="http://schemas.openxmlformats.org/officeDocument/2006/relationships/hyperlink" Target="http://www.espertech.com/products/esper.php" TargetMode="External"/><Relationship Id="rId40" Type="http://schemas.openxmlformats.org/officeDocument/2006/relationships/hyperlink" Target="https://lucene.apache.org/core/" TargetMode="External"/><Relationship Id="rId115" Type="http://schemas.openxmlformats.org/officeDocument/2006/relationships/hyperlink" Target="http://www.espertech.com/" TargetMode="External"/><Relationship Id="rId136" Type="http://schemas.openxmlformats.org/officeDocument/2006/relationships/hyperlink" Target="http://nginx.org/" TargetMode="External"/><Relationship Id="rId157" Type="http://schemas.openxmlformats.org/officeDocument/2006/relationships/hyperlink" Target="http://www.mondorescue.org/" TargetMode="External"/><Relationship Id="rId178" Type="http://schemas.openxmlformats.org/officeDocument/2006/relationships/hyperlink" Target="http://www.apsis.ch/pound/" TargetMode="External"/><Relationship Id="rId61" Type="http://schemas.openxmlformats.org/officeDocument/2006/relationships/hyperlink" Target="http://www.nongnu.org/cvs/" TargetMode="External"/><Relationship Id="rId82" Type="http://schemas.openxmlformats.org/officeDocument/2006/relationships/hyperlink" Target="http://community.jaspersoft.com/project/ireport-designer" TargetMode="External"/><Relationship Id="rId199" Type="http://schemas.openxmlformats.org/officeDocument/2006/relationships/hyperlink" Target="https://cyrusimap.org/" TargetMode="External"/><Relationship Id="rId203" Type="http://schemas.openxmlformats.org/officeDocument/2006/relationships/hyperlink" Target="http://www.postfix.org/" TargetMode="External"/><Relationship Id="rId19" Type="http://schemas.openxmlformats.org/officeDocument/2006/relationships/hyperlink" Target="https://www.mosp.jp/" TargetMode="External"/><Relationship Id="rId224" Type="http://schemas.openxmlformats.org/officeDocument/2006/relationships/hyperlink" Target="https://www.gluster.org/" TargetMode="External"/><Relationship Id="rId245" Type="http://schemas.openxmlformats.org/officeDocument/2006/relationships/hyperlink" Target="http://testng.org/doc/index.html" TargetMode="External"/><Relationship Id="rId266" Type="http://schemas.openxmlformats.org/officeDocument/2006/relationships/image" Target="../media/image15.png"/><Relationship Id="rId287" Type="http://schemas.openxmlformats.org/officeDocument/2006/relationships/hyperlink" Target="https://flume.apache.org/" TargetMode="External"/><Relationship Id="rId30" Type="http://schemas.openxmlformats.org/officeDocument/2006/relationships/hyperlink" Target="https://www.liferay.com/ja/" TargetMode="External"/><Relationship Id="rId105" Type="http://schemas.openxmlformats.org/officeDocument/2006/relationships/hyperlink" Target="http://axis.apache.org/axis2/java/core/" TargetMode="External"/><Relationship Id="rId126" Type="http://schemas.openxmlformats.org/officeDocument/2006/relationships/hyperlink" Target="https://www.open-scap.org/" TargetMode="External"/><Relationship Id="rId147" Type="http://schemas.openxmlformats.org/officeDocument/2006/relationships/hyperlink" Target="http://www.webmin.com/usermin.html" TargetMode="External"/><Relationship Id="rId168" Type="http://schemas.openxmlformats.org/officeDocument/2006/relationships/hyperlink" Target="http://www.zabbix.com/" TargetMode="External"/><Relationship Id="rId51" Type="http://schemas.openxmlformats.org/officeDocument/2006/relationships/hyperlink" Target="http://ganglia.info/" TargetMode="External"/><Relationship Id="rId72" Type="http://schemas.openxmlformats.org/officeDocument/2006/relationships/hyperlink" Target="http://emma.sourceforge.net/" TargetMode="External"/><Relationship Id="rId93" Type="http://schemas.openxmlformats.org/officeDocument/2006/relationships/hyperlink" Target="https://www.bugzilla.org/" TargetMode="External"/><Relationship Id="rId189" Type="http://schemas.openxmlformats.org/officeDocument/2006/relationships/hyperlink" Target="https://filezilla-project.org/" TargetMode="External"/><Relationship Id="rId3" Type="http://schemas.openxmlformats.org/officeDocument/2006/relationships/hyperlink" Target="http://www.adempiere.jp/" TargetMode="External"/><Relationship Id="rId214" Type="http://schemas.openxmlformats.org/officeDocument/2006/relationships/hyperlink" Target="http://www.jp.freebsd.org/" TargetMode="External"/><Relationship Id="rId235" Type="http://schemas.openxmlformats.org/officeDocument/2006/relationships/hyperlink" Target="https://wiki.openstack.org/wiki/Designate" TargetMode="External"/><Relationship Id="rId256" Type="http://schemas.openxmlformats.org/officeDocument/2006/relationships/hyperlink" Target="https://www.mozilla.jp/thunderbird/" TargetMode="External"/><Relationship Id="rId277" Type="http://schemas.openxmlformats.org/officeDocument/2006/relationships/hyperlink" Target="http://jubat.us/ja/" TargetMode="External"/><Relationship Id="rId116" Type="http://schemas.openxmlformats.org/officeDocument/2006/relationships/hyperlink" Target="https://www.phpmyadmin.net/" TargetMode="External"/><Relationship Id="rId137" Type="http://schemas.openxmlformats.org/officeDocument/2006/relationships/hyperlink" Target="http://www.squid-cache.org/" TargetMode="External"/><Relationship Id="rId158" Type="http://schemas.openxmlformats.org/officeDocument/2006/relationships/hyperlink" Target="https://www.drbd.jp/" TargetMode="External"/><Relationship Id="rId20" Type="http://schemas.openxmlformats.org/officeDocument/2006/relationships/hyperlink" Target="http://www.asterisk.org/" TargetMode="External"/><Relationship Id="rId41" Type="http://schemas.openxmlformats.org/officeDocument/2006/relationships/hyperlink" Target="http://manifoldcf.apache.org/ja_JP/" TargetMode="External"/><Relationship Id="rId62" Type="http://schemas.openxmlformats.org/officeDocument/2006/relationships/hyperlink" Target="http://git-scm.com/" TargetMode="External"/><Relationship Id="rId83" Type="http://schemas.openxmlformats.org/officeDocument/2006/relationships/hyperlink" Target="https://gcc.gnu.org/" TargetMode="External"/><Relationship Id="rId179" Type="http://schemas.openxmlformats.org/officeDocument/2006/relationships/hyperlink" Target="http://www.ultramonkey.org/" TargetMode="External"/><Relationship Id="rId190" Type="http://schemas.openxmlformats.org/officeDocument/2006/relationships/hyperlink" Target="https://osdn.jp/projects/filezilla/" TargetMode="External"/><Relationship Id="rId204" Type="http://schemas.openxmlformats.org/officeDocument/2006/relationships/hyperlink" Target="http://www.postfix-jp.info/" TargetMode="External"/><Relationship Id="rId225" Type="http://schemas.openxmlformats.org/officeDocument/2006/relationships/hyperlink" Target="http://lustre.org/" TargetMode="External"/><Relationship Id="rId246" Type="http://schemas.openxmlformats.org/officeDocument/2006/relationships/hyperlink" Target="http://valgrind.org/" TargetMode="External"/><Relationship Id="rId267" Type="http://schemas.openxmlformats.org/officeDocument/2006/relationships/hyperlink" Target="https://www.r-project.org/index.html" TargetMode="External"/><Relationship Id="rId288" Type="http://schemas.openxmlformats.org/officeDocument/2006/relationships/hyperlink" Target="http://kafka.apache.org/" TargetMode="External"/><Relationship Id="rId106" Type="http://schemas.openxmlformats.org/officeDocument/2006/relationships/hyperlink" Target="servicemix.apache.org/" TargetMode="External"/><Relationship Id="rId127" Type="http://schemas.openxmlformats.org/officeDocument/2006/relationships/hyperlink" Target="http://www.openvas.org/" TargetMode="External"/><Relationship Id="rId10" Type="http://schemas.openxmlformats.org/officeDocument/2006/relationships/hyperlink" Target="https://www.oscommerce.com/" TargetMode="External"/><Relationship Id="rId31" Type="http://schemas.openxmlformats.org/officeDocument/2006/relationships/hyperlink" Target="https://moodle.org/" TargetMode="External"/><Relationship Id="rId52" Type="http://schemas.openxmlformats.org/officeDocument/2006/relationships/hyperlink" Target="http://ant.apache.org/" TargetMode="External"/><Relationship Id="rId73" Type="http://schemas.openxmlformats.org/officeDocument/2006/relationships/hyperlink" Target="http://hibernate.org/" TargetMode="External"/><Relationship Id="rId94" Type="http://schemas.openxmlformats.org/officeDocument/2006/relationships/hyperlink" Target="https://www.mantisbt.org/" TargetMode="External"/><Relationship Id="rId148" Type="http://schemas.openxmlformats.org/officeDocument/2006/relationships/hyperlink" Target="http://www.webmin.com/index.html" TargetMode="External"/><Relationship Id="rId169" Type="http://schemas.openxmlformats.org/officeDocument/2006/relationships/hyperlink" Target="http://www.cacti.net/index.php" TargetMode="External"/><Relationship Id="rId4" Type="http://schemas.openxmlformats.org/officeDocument/2006/relationships/hyperlink" Target="http://www.compiere-japan.com/" TargetMode="External"/><Relationship Id="rId180" Type="http://schemas.openxmlformats.org/officeDocument/2006/relationships/hyperlink" Target="https://www.ansible.com/" TargetMode="External"/><Relationship Id="rId215" Type="http://schemas.openxmlformats.org/officeDocument/2006/relationships/hyperlink" Target="https://ja.opensuse.org/" TargetMode="External"/><Relationship Id="rId236" Type="http://schemas.openxmlformats.org/officeDocument/2006/relationships/hyperlink" Target="https://wiki.openstack.org/wiki/Keystone" TargetMode="External"/><Relationship Id="rId257" Type="http://schemas.openxmlformats.org/officeDocument/2006/relationships/hyperlink" Target="https://www.cloudfoundry.org/" TargetMode="External"/><Relationship Id="rId278" Type="http://schemas.openxmlformats.org/officeDocument/2006/relationships/hyperlink" Target="https://www.microsoft.com/en-us/research/product/cognitive-toolkit/" TargetMode="External"/><Relationship Id="rId42" Type="http://schemas.openxmlformats.org/officeDocument/2006/relationships/hyperlink" Target="http://nutch.apache.org/" TargetMode="External"/><Relationship Id="rId84" Type="http://schemas.openxmlformats.org/officeDocument/2006/relationships/hyperlink" Target="http://openjdk.java.net/" TargetMode="External"/><Relationship Id="rId138" Type="http://schemas.openxmlformats.org/officeDocument/2006/relationships/hyperlink" Target="http://wiki.apparmor.net/index.php/Main_Page" TargetMode="External"/><Relationship Id="rId191" Type="http://schemas.openxmlformats.org/officeDocument/2006/relationships/hyperlink" Target="http://www.proftpd.org/" TargetMode="External"/><Relationship Id="rId205" Type="http://schemas.openxmlformats.org/officeDocument/2006/relationships/hyperlink" Target="http://www.qmail.org/top.html" TargetMode="External"/><Relationship Id="rId247" Type="http://schemas.openxmlformats.org/officeDocument/2006/relationships/hyperlink" Target="https://www.chromium.org/" TargetMode="External"/><Relationship Id="rId107" Type="http://schemas.openxmlformats.org/officeDocument/2006/relationships/hyperlink" Target="https://jp.talend.com/" TargetMode="External"/><Relationship Id="rId289" Type="http://schemas.openxmlformats.org/officeDocument/2006/relationships/hyperlink" Target="http://www.fluentd.org/" TargetMode="External"/><Relationship Id="rId11" Type="http://schemas.openxmlformats.org/officeDocument/2006/relationships/hyperlink" Target="http://www.qgis.org/ja/site/" TargetMode="External"/><Relationship Id="rId53" Type="http://schemas.openxmlformats.org/officeDocument/2006/relationships/hyperlink" Target="https://maven.apache.org/" TargetMode="External"/><Relationship Id="rId149" Type="http://schemas.openxmlformats.org/officeDocument/2006/relationships/hyperlink" Target="http://directory.fedoraproject.org/" TargetMode="External"/><Relationship Id="rId95" Type="http://schemas.openxmlformats.org/officeDocument/2006/relationships/hyperlink" Target="https://osdn.jp/projects/sfnet_openproj/" TargetMode="External"/><Relationship Id="rId160" Type="http://schemas.openxmlformats.org/officeDocument/2006/relationships/hyperlink" Target="http://www.linux-ha.org/wiki/Pacemaker/ja" TargetMode="External"/><Relationship Id="rId216" Type="http://schemas.openxmlformats.org/officeDocument/2006/relationships/hyperlink" Target="https://www.scientificlinux.org/" TargetMode="External"/><Relationship Id="rId258" Type="http://schemas.openxmlformats.org/officeDocument/2006/relationships/hyperlink" Target="https://deltacloud.apache.org/" TargetMode="External"/><Relationship Id="rId22" Type="http://schemas.openxmlformats.org/officeDocument/2006/relationships/hyperlink" Target="https://www.alfresco.com/jp" TargetMode="External"/><Relationship Id="rId64" Type="http://schemas.openxmlformats.org/officeDocument/2006/relationships/hyperlink" Target="http://activemq.apache.org/" TargetMode="External"/><Relationship Id="rId118" Type="http://schemas.openxmlformats.org/officeDocument/2006/relationships/hyperlink" Target="http://www.jbpm.org/" TargetMode="External"/><Relationship Id="rId171" Type="http://schemas.openxmlformats.org/officeDocument/2006/relationships/hyperlink" Target="http://munin-monitoring.org/" TargetMode="External"/><Relationship Id="rId227" Type="http://schemas.openxmlformats.org/officeDocument/2006/relationships/hyperlink" Target="https://www.opendaylight.org/"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17" Type="http://schemas.openxmlformats.org/officeDocument/2006/relationships/hyperlink" Target="http://linuxjm.osdn.jp/html/iptables/man8/iptables.8.html" TargetMode="External"/><Relationship Id="rId299" Type="http://schemas.openxmlformats.org/officeDocument/2006/relationships/hyperlink" Target="https://mariadb.org/" TargetMode="External"/><Relationship Id="rId21" Type="http://schemas.openxmlformats.org/officeDocument/2006/relationships/hyperlink" Target="http://www.asterisk.org/" TargetMode="External"/><Relationship Id="rId63" Type="http://schemas.openxmlformats.org/officeDocument/2006/relationships/hyperlink" Target="https://www.mercurial-scm.org/" TargetMode="External"/><Relationship Id="rId159" Type="http://schemas.openxmlformats.org/officeDocument/2006/relationships/hyperlink" Target="http://www.ovirt.org/" TargetMode="External"/><Relationship Id="rId324" Type="http://schemas.openxmlformats.org/officeDocument/2006/relationships/hyperlink" Target="https://airflow.apache.org/" TargetMode="External"/><Relationship Id="rId170" Type="http://schemas.openxmlformats.org/officeDocument/2006/relationships/hyperlink" Target="https://sourceforge.net/projects/nfs/" TargetMode="External"/><Relationship Id="rId226" Type="http://schemas.openxmlformats.org/officeDocument/2006/relationships/hyperlink" Target="http://www.seleniumhq.org/" TargetMode="External"/><Relationship Id="rId268" Type="http://schemas.openxmlformats.org/officeDocument/2006/relationships/hyperlink" Target="http://docs.basho.com/" TargetMode="External"/><Relationship Id="rId32" Type="http://schemas.openxmlformats.org/officeDocument/2006/relationships/hyperlink" Target="http://www.movabletype.jp/" TargetMode="External"/><Relationship Id="rId74" Type="http://schemas.openxmlformats.org/officeDocument/2006/relationships/hyperlink" Target="http://djangoproject.jp/" TargetMode="External"/><Relationship Id="rId128" Type="http://schemas.openxmlformats.org/officeDocument/2006/relationships/hyperlink" Target="https://www.drbd.jp/" TargetMode="External"/><Relationship Id="rId335" Type="http://schemas.openxmlformats.org/officeDocument/2006/relationships/hyperlink" Target="http://radare.org/" TargetMode="External"/><Relationship Id="rId5" Type="http://schemas.openxmlformats.org/officeDocument/2006/relationships/hyperlink" Target="http://www.idempiere.org/" TargetMode="External"/><Relationship Id="rId181" Type="http://schemas.openxmlformats.org/officeDocument/2006/relationships/hyperlink" Target="http://www.qmail.org/top.html" TargetMode="External"/><Relationship Id="rId237" Type="http://schemas.openxmlformats.org/officeDocument/2006/relationships/hyperlink" Target="https://www.kde.org/" TargetMode="External"/><Relationship Id="rId279" Type="http://schemas.openxmlformats.org/officeDocument/2006/relationships/hyperlink" Target="https://jp.talend.com/" TargetMode="External"/><Relationship Id="rId43" Type="http://schemas.openxmlformats.org/officeDocument/2006/relationships/hyperlink" Target="https://www.elastic.co/products/kibana" TargetMode="External"/><Relationship Id="rId139" Type="http://schemas.openxmlformats.org/officeDocument/2006/relationships/hyperlink" Target="https://www.rsyslog.com/" TargetMode="External"/><Relationship Id="rId290" Type="http://schemas.openxmlformats.org/officeDocument/2006/relationships/hyperlink" Target="https://www.lighttpd.net/" TargetMode="External"/><Relationship Id="rId304" Type="http://schemas.openxmlformats.org/officeDocument/2006/relationships/hyperlink" Target="https://vitess.io/" TargetMode="External"/><Relationship Id="rId346" Type="http://schemas.openxmlformats.org/officeDocument/2006/relationships/hyperlink" Target="http://www.webmin.com/index.html" TargetMode="External"/><Relationship Id="rId85" Type="http://schemas.openxmlformats.org/officeDocument/2006/relationships/hyperlink" Target="http://vuejs.org/" TargetMode="External"/><Relationship Id="rId150" Type="http://schemas.openxmlformats.org/officeDocument/2006/relationships/hyperlink" Target="https://www.wireshark.org/" TargetMode="External"/><Relationship Id="rId192" Type="http://schemas.openxmlformats.org/officeDocument/2006/relationships/hyperlink" Target="https://www.ubuntulinux.jp/" TargetMode="External"/><Relationship Id="rId206" Type="http://schemas.openxmlformats.org/officeDocument/2006/relationships/hyperlink" Target="https://cloudstack.apache.org/" TargetMode="External"/><Relationship Id="rId248" Type="http://schemas.openxmlformats.org/officeDocument/2006/relationships/hyperlink" Target="https://wiki.openstack.org/wiki/Cinder" TargetMode="External"/><Relationship Id="rId12" Type="http://schemas.openxmlformats.org/officeDocument/2006/relationships/hyperlink" Target="https://bigbluebutton.org/" TargetMode="External"/><Relationship Id="rId108" Type="http://schemas.openxmlformats.org/officeDocument/2006/relationships/hyperlink" Target="https://www.rapid7.com/products/metasploit/download/community" TargetMode="External"/><Relationship Id="rId315" Type="http://schemas.openxmlformats.org/officeDocument/2006/relationships/hyperlink" Target="https://www.knime.com/" TargetMode="External"/><Relationship Id="rId357" Type="http://schemas.openxmlformats.org/officeDocument/2006/relationships/hyperlink" Target="http://predictionio.incubator.apache.org/" TargetMode="External"/><Relationship Id="rId54" Type="http://schemas.openxmlformats.org/officeDocument/2006/relationships/hyperlink" Target="https://about.gitlab.com/" TargetMode="External"/><Relationship Id="rId96" Type="http://schemas.openxmlformats.org/officeDocument/2006/relationships/hyperlink" Target="http://php.net/" TargetMode="External"/><Relationship Id="rId161" Type="http://schemas.openxmlformats.org/officeDocument/2006/relationships/hyperlink" Target="https://www.isc.org/downloads/bind/" TargetMode="External"/><Relationship Id="rId217" Type="http://schemas.openxmlformats.org/officeDocument/2006/relationships/hyperlink" Target="https://wiki.openstack.org/wiki/Keystone" TargetMode="External"/><Relationship Id="rId259" Type="http://schemas.openxmlformats.org/officeDocument/2006/relationships/hyperlink" Target="https://phoenix.apache.org/" TargetMode="External"/><Relationship Id="rId23" Type="http://schemas.openxmlformats.org/officeDocument/2006/relationships/hyperlink" Target="https://otrs.com/" TargetMode="External"/><Relationship Id="rId119" Type="http://schemas.openxmlformats.org/officeDocument/2006/relationships/hyperlink" Target="http://www.squid-cache.org/" TargetMode="External"/><Relationship Id="rId270" Type="http://schemas.openxmlformats.org/officeDocument/2006/relationships/hyperlink" Target="http://incubator.apache.org/s4/" TargetMode="External"/><Relationship Id="rId326" Type="http://schemas.openxmlformats.org/officeDocument/2006/relationships/hyperlink" Target="https://atlas.apache.org/" TargetMode="External"/><Relationship Id="rId65" Type="http://schemas.openxmlformats.org/officeDocument/2006/relationships/hyperlink" Target="https://angular.jp/" TargetMode="External"/><Relationship Id="rId130" Type="http://schemas.openxmlformats.org/officeDocument/2006/relationships/hyperlink" Target="http://www.linux-ha.org/wiki/Pacemaker/ja" TargetMode="External"/><Relationship Id="rId172" Type="http://schemas.openxmlformats.org/officeDocument/2006/relationships/hyperlink" Target="https://www.samba.org/" TargetMode="External"/><Relationship Id="rId228" Type="http://schemas.openxmlformats.org/officeDocument/2006/relationships/hyperlink" Target="http://valgrind.org/" TargetMode="External"/><Relationship Id="rId281" Type="http://schemas.openxmlformats.org/officeDocument/2006/relationships/hyperlink" Target="https://hadoop.apache.org/" TargetMode="External"/><Relationship Id="rId337" Type="http://schemas.openxmlformats.org/officeDocument/2006/relationships/hyperlink" Target="http://freeradius.org/" TargetMode="External"/><Relationship Id="rId34" Type="http://schemas.openxmlformats.org/officeDocument/2006/relationships/hyperlink" Target="http://www.openpne.jp/" TargetMode="External"/><Relationship Id="rId76" Type="http://schemas.openxmlformats.org/officeDocument/2006/relationships/hyperlink" Target="http://www.ehcache.org/" TargetMode="External"/><Relationship Id="rId141" Type="http://schemas.openxmlformats.org/officeDocument/2006/relationships/hyperlink" Target="http://snmptt.sourceforge.net/" TargetMode="External"/><Relationship Id="rId7" Type="http://schemas.openxmlformats.org/officeDocument/2006/relationships/hyperlink" Target="http://www.openoffice.org/ja/" TargetMode="External"/><Relationship Id="rId183" Type="http://schemas.openxmlformats.org/officeDocument/2006/relationships/hyperlink" Target="https://www.automotivelinux.org/" TargetMode="External"/><Relationship Id="rId239" Type="http://schemas.openxmlformats.org/officeDocument/2006/relationships/hyperlink" Target="https://www.openhub.net/p/openispmanager" TargetMode="External"/><Relationship Id="rId250" Type="http://schemas.openxmlformats.org/officeDocument/2006/relationships/hyperlink" Target="https://wiki.openstack.org/wiki/Swift" TargetMode="External"/><Relationship Id="rId292" Type="http://schemas.openxmlformats.org/officeDocument/2006/relationships/hyperlink" Target="http://axis.apache.org/axis2/java/core/" TargetMode="External"/><Relationship Id="rId306" Type="http://schemas.openxmlformats.org/officeDocument/2006/relationships/hyperlink" Target="https://www.phpmyadmin.net/" TargetMode="External"/><Relationship Id="rId45" Type="http://schemas.openxmlformats.org/officeDocument/2006/relationships/hyperlink" Target="http://ant.apache.org/" TargetMode="External"/><Relationship Id="rId87" Type="http://schemas.openxmlformats.org/officeDocument/2006/relationships/hyperlink" Target="http://www.eclipse.org/birt/" TargetMode="External"/><Relationship Id="rId110" Type="http://schemas.openxmlformats.org/officeDocument/2006/relationships/hyperlink" Target="http://www.openvas.org/" TargetMode="External"/><Relationship Id="rId348" Type="http://schemas.openxmlformats.org/officeDocument/2006/relationships/hyperlink" Target="https://spark.apache.org/mllib/" TargetMode="External"/><Relationship Id="rId152" Type="http://schemas.openxmlformats.org/officeDocument/2006/relationships/hyperlink" Target="http://www.haproxy.org/" TargetMode="External"/><Relationship Id="rId194" Type="http://schemas.openxmlformats.org/officeDocument/2006/relationships/hyperlink" Target="http://www.linux-kvm.org/page/Main_Page" TargetMode="External"/><Relationship Id="rId208" Type="http://schemas.openxmlformats.org/officeDocument/2006/relationships/hyperlink" Target="http://kubernetes.io/" TargetMode="External"/><Relationship Id="rId261" Type="http://schemas.openxmlformats.org/officeDocument/2006/relationships/hyperlink" Target="https://hbase.apache.org/" TargetMode="External"/><Relationship Id="rId14" Type="http://schemas.openxmlformats.org/officeDocument/2006/relationships/hyperlink" Target="http://www.soppf.org/" TargetMode="External"/><Relationship Id="rId56" Type="http://schemas.openxmlformats.org/officeDocument/2006/relationships/hyperlink" Target="https://helm.sh/" TargetMode="External"/><Relationship Id="rId317" Type="http://schemas.openxmlformats.org/officeDocument/2006/relationships/hyperlink" Target="https://nodered.jp/" TargetMode="External"/><Relationship Id="rId359" Type="http://schemas.openxmlformats.org/officeDocument/2006/relationships/hyperlink" Target="https://pytorch.org/" TargetMode="External"/><Relationship Id="rId98" Type="http://schemas.openxmlformats.org/officeDocument/2006/relationships/hyperlink" Target="http://www.python.jp/" TargetMode="External"/><Relationship Id="rId121" Type="http://schemas.openxmlformats.org/officeDocument/2006/relationships/hyperlink" Target="http://www.openldap.org/" TargetMode="External"/><Relationship Id="rId163" Type="http://schemas.openxmlformats.org/officeDocument/2006/relationships/hyperlink" Target="http://www.nlnetlabs.nl/projects/nsd/" TargetMode="External"/><Relationship Id="rId219" Type="http://schemas.openxmlformats.org/officeDocument/2006/relationships/hyperlink" Target="https://bonnie.healthit.gov/" TargetMode="External"/><Relationship Id="rId230" Type="http://schemas.openxmlformats.org/officeDocument/2006/relationships/hyperlink" Target="https://calibre-ebook.com/" TargetMode="External"/><Relationship Id="rId25" Type="http://schemas.openxmlformats.org/officeDocument/2006/relationships/hyperlink" Target="http://drupal.jp/" TargetMode="External"/><Relationship Id="rId67" Type="http://schemas.openxmlformats.org/officeDocument/2006/relationships/hyperlink" Target="https://pdfbox.apache.org/" TargetMode="External"/><Relationship Id="rId272" Type="http://schemas.openxmlformats.org/officeDocument/2006/relationships/hyperlink" Target="http://storm.apache.org/" TargetMode="External"/><Relationship Id="rId328" Type="http://schemas.openxmlformats.org/officeDocument/2006/relationships/hyperlink" Target="https://ranger.apache.org/" TargetMode="External"/><Relationship Id="rId132" Type="http://schemas.openxmlformats.org/officeDocument/2006/relationships/hyperlink" Target="https://osdn.jp/projects/hinemos/" TargetMode="External"/><Relationship Id="rId174" Type="http://schemas.openxmlformats.org/officeDocument/2006/relationships/hyperlink" Target="http://www.courier-mta.org/imap/" TargetMode="External"/><Relationship Id="rId220" Type="http://schemas.openxmlformats.org/officeDocument/2006/relationships/hyperlink" Target="http://emma.sourceforge.net/" TargetMode="External"/><Relationship Id="rId241" Type="http://schemas.openxmlformats.org/officeDocument/2006/relationships/hyperlink" Target="https://www.pidgin.im/" TargetMode="External"/><Relationship Id="rId15" Type="http://schemas.openxmlformats.org/officeDocument/2006/relationships/hyperlink" Target="http://www.qgis.org/ja/site/" TargetMode="External"/><Relationship Id="rId36" Type="http://schemas.openxmlformats.org/officeDocument/2006/relationships/hyperlink" Target="https://www.ss-proj.org/" TargetMode="External"/><Relationship Id="rId57" Type="http://schemas.openxmlformats.org/officeDocument/2006/relationships/hyperlink" Target="https://ja.netbeans.org/" TargetMode="External"/><Relationship Id="rId262" Type="http://schemas.openxmlformats.org/officeDocument/2006/relationships/hyperlink" Target="https://kudu.apache.org/" TargetMode="External"/><Relationship Id="rId283" Type="http://schemas.openxmlformats.org/officeDocument/2006/relationships/hyperlink" Target="http://spark.apache.org/" TargetMode="External"/><Relationship Id="rId318" Type="http://schemas.openxmlformats.org/officeDocument/2006/relationships/hyperlink" Target="http://bro.org/" TargetMode="External"/><Relationship Id="rId339" Type="http://schemas.openxmlformats.org/officeDocument/2006/relationships/hyperlink" Target="https://istio.io/" TargetMode="External"/><Relationship Id="rId78" Type="http://schemas.openxmlformats.org/officeDocument/2006/relationships/hyperlink" Target="http://hibernate.org/" TargetMode="External"/><Relationship Id="rId99" Type="http://schemas.openxmlformats.org/officeDocument/2006/relationships/hyperlink" Target="https://www.ruby-lang.org/ja/" TargetMode="External"/><Relationship Id="rId101" Type="http://schemas.openxmlformats.org/officeDocument/2006/relationships/hyperlink" Target="https://www.typescriptlang.org/" TargetMode="External"/><Relationship Id="rId122" Type="http://schemas.openxmlformats.org/officeDocument/2006/relationships/hyperlink" Target="https://www.freeipa.org/page/Main_Page" TargetMode="External"/><Relationship Id="rId143" Type="http://schemas.openxmlformats.org/officeDocument/2006/relationships/hyperlink" Target="http://www.cacti.net/index.php" TargetMode="External"/><Relationship Id="rId164" Type="http://schemas.openxmlformats.org/officeDocument/2006/relationships/hyperlink" Target="https://www.unbound.net/" TargetMode="External"/><Relationship Id="rId185" Type="http://schemas.openxmlformats.org/officeDocument/2006/relationships/hyperlink" Target="https://www.centos.org/" TargetMode="External"/><Relationship Id="rId350" Type="http://schemas.openxmlformats.org/officeDocument/2006/relationships/hyperlink" Target="http://jubat.us/ja/" TargetMode="External"/><Relationship Id="rId9" Type="http://schemas.openxmlformats.org/officeDocument/2006/relationships/hyperlink" Target="http://www.asakusafw.com/" TargetMode="External"/><Relationship Id="rId210" Type="http://schemas.openxmlformats.org/officeDocument/2006/relationships/hyperlink" Target="https://wiki.openstack.org/wiki/Ironic" TargetMode="External"/><Relationship Id="rId26" Type="http://schemas.openxmlformats.org/officeDocument/2006/relationships/hyperlink" Target="http://ez.no/jp/" TargetMode="External"/><Relationship Id="rId231" Type="http://schemas.openxmlformats.org/officeDocument/2006/relationships/hyperlink" Target="http://projects.gnome.org/evolution/" TargetMode="External"/><Relationship Id="rId252" Type="http://schemas.openxmlformats.org/officeDocument/2006/relationships/hyperlink" Target="https://zeppelin.apache.org/" TargetMode="External"/><Relationship Id="rId273" Type="http://schemas.openxmlformats.org/officeDocument/2006/relationships/hyperlink" Target="http://www.espertech.com/products/esper.php" TargetMode="External"/><Relationship Id="rId294" Type="http://schemas.openxmlformats.org/officeDocument/2006/relationships/hyperlink" Target="https://jp.talend.com/products/talend-open-studio" TargetMode="External"/><Relationship Id="rId308" Type="http://schemas.openxmlformats.org/officeDocument/2006/relationships/hyperlink" Target="http://riak.basho.com/" TargetMode="External"/><Relationship Id="rId329" Type="http://schemas.openxmlformats.org/officeDocument/2006/relationships/hyperlink" Target="https://sentry.apache.org/" TargetMode="External"/><Relationship Id="rId47" Type="http://schemas.openxmlformats.org/officeDocument/2006/relationships/hyperlink" Target="https://directory.apache.org/studio/" TargetMode="External"/><Relationship Id="rId68" Type="http://schemas.openxmlformats.org/officeDocument/2006/relationships/hyperlink" Target="https://struts.apache.org/" TargetMode="External"/><Relationship Id="rId89" Type="http://schemas.openxmlformats.org/officeDocument/2006/relationships/hyperlink" Target="http://community.jaspersoft.com/project/ireport-designer" TargetMode="External"/><Relationship Id="rId112" Type="http://schemas.openxmlformats.org/officeDocument/2006/relationships/hyperlink" Target="https://www.snort.org/" TargetMode="External"/><Relationship Id="rId133" Type="http://schemas.openxmlformats.org/officeDocument/2006/relationships/hyperlink" Target="https://icinga.com/" TargetMode="External"/><Relationship Id="rId154" Type="http://schemas.openxmlformats.org/officeDocument/2006/relationships/hyperlink" Target="https://github.com/cloudfoundry/bosh" TargetMode="External"/><Relationship Id="rId175" Type="http://schemas.openxmlformats.org/officeDocument/2006/relationships/hyperlink" Target="https://cyrusimap.org/" TargetMode="External"/><Relationship Id="rId340" Type="http://schemas.openxmlformats.org/officeDocument/2006/relationships/hyperlink" Target="http://web.mit.edu/kerberos/" TargetMode="External"/><Relationship Id="rId361" Type="http://schemas.openxmlformats.org/officeDocument/2006/relationships/hyperlink" Target="http://activemq.apache.org/" TargetMode="External"/><Relationship Id="rId196" Type="http://schemas.openxmlformats.org/officeDocument/2006/relationships/hyperlink" Target="https://github.com/rkt/rkt" TargetMode="External"/><Relationship Id="rId200" Type="http://schemas.openxmlformats.org/officeDocument/2006/relationships/hyperlink" Target="http://ceph.com/" TargetMode="External"/><Relationship Id="rId16" Type="http://schemas.openxmlformats.org/officeDocument/2006/relationships/hyperlink" Target="http://www.cs.waikato.ac.nz/ml/weka/index.html" TargetMode="External"/><Relationship Id="rId221" Type="http://schemas.openxmlformats.org/officeDocument/2006/relationships/hyperlink" Target="http://findbugs.sourceforge.net/" TargetMode="External"/><Relationship Id="rId242" Type="http://schemas.openxmlformats.org/officeDocument/2006/relationships/hyperlink" Target="https://www.realvnc.com/" TargetMode="External"/><Relationship Id="rId263" Type="http://schemas.openxmlformats.org/officeDocument/2006/relationships/hyperlink" Target="http://infinispan.org/" TargetMode="External"/><Relationship Id="rId284" Type="http://schemas.openxmlformats.org/officeDocument/2006/relationships/hyperlink" Target="https://tez.apache.org/" TargetMode="External"/><Relationship Id="rId319" Type="http://schemas.openxmlformats.org/officeDocument/2006/relationships/hyperlink" Target="https://github.com/Katello/katello" TargetMode="External"/><Relationship Id="rId37" Type="http://schemas.openxmlformats.org/officeDocument/2006/relationships/hyperlink" Target="https://ja.wordpress.org/" TargetMode="External"/><Relationship Id="rId58" Type="http://schemas.openxmlformats.org/officeDocument/2006/relationships/hyperlink" Target="https://swagger.io/" TargetMode="External"/><Relationship Id="rId79" Type="http://schemas.openxmlformats.org/officeDocument/2006/relationships/hyperlink" Target="https://portals.apache.org/jetspeed-1/" TargetMode="External"/><Relationship Id="rId102" Type="http://schemas.openxmlformats.org/officeDocument/2006/relationships/hyperlink" Target="https://www.microsoft.com/net/core/platform" TargetMode="External"/><Relationship Id="rId123" Type="http://schemas.openxmlformats.org/officeDocument/2006/relationships/hyperlink" Target="http://www.amanda.org/" TargetMode="External"/><Relationship Id="rId144" Type="http://schemas.openxmlformats.org/officeDocument/2006/relationships/hyperlink" Target="https://collectd.org/" TargetMode="External"/><Relationship Id="rId330" Type="http://schemas.openxmlformats.org/officeDocument/2006/relationships/hyperlink" Target="http://ganglia.info/" TargetMode="External"/><Relationship Id="rId90" Type="http://schemas.openxmlformats.org/officeDocument/2006/relationships/hyperlink" Target="https://gcc.gnu.org/" TargetMode="External"/><Relationship Id="rId165" Type="http://schemas.openxmlformats.org/officeDocument/2006/relationships/hyperlink" Target="https://filezilla-project.org/" TargetMode="External"/><Relationship Id="rId186" Type="http://schemas.openxmlformats.org/officeDocument/2006/relationships/hyperlink" Target="https://coreos.com/" TargetMode="External"/><Relationship Id="rId351" Type="http://schemas.openxmlformats.org/officeDocument/2006/relationships/hyperlink" Target="http://mxnet.incubator.apache.org/" TargetMode="External"/><Relationship Id="rId211" Type="http://schemas.openxmlformats.org/officeDocument/2006/relationships/hyperlink" Target="https://wiki.openstack.org/wiki/Magnum" TargetMode="External"/><Relationship Id="rId232" Type="http://schemas.openxmlformats.org/officeDocument/2006/relationships/hyperlink" Target="https://www.mozilla.org/ja/firefox/new/" TargetMode="External"/><Relationship Id="rId253" Type="http://schemas.openxmlformats.org/officeDocument/2006/relationships/hyperlink" Target="https://jupyter.org/" TargetMode="External"/><Relationship Id="rId274" Type="http://schemas.openxmlformats.org/officeDocument/2006/relationships/hyperlink" Target="https://flume.apache.org/" TargetMode="External"/><Relationship Id="rId295" Type="http://schemas.openxmlformats.org/officeDocument/2006/relationships/hyperlink" Target="http://www.jbpm.org/" TargetMode="External"/><Relationship Id="rId309" Type="http://schemas.openxmlformats.org/officeDocument/2006/relationships/hyperlink" Target="http://cassandra.apache.org/" TargetMode="External"/><Relationship Id="rId27" Type="http://schemas.openxmlformats.org/officeDocument/2006/relationships/hyperlink" Target="http://www.geeklog.jp/" TargetMode="External"/><Relationship Id="rId48" Type="http://schemas.openxmlformats.org/officeDocument/2006/relationships/hyperlink" Target="http://checkstyle.sourceforge.net/" TargetMode="External"/><Relationship Id="rId69" Type="http://schemas.openxmlformats.org/officeDocument/2006/relationships/hyperlink" Target="http://tapestry.apache.org/" TargetMode="External"/><Relationship Id="rId113" Type="http://schemas.openxmlformats.org/officeDocument/2006/relationships/hyperlink" Target="http://www.openssh.com/" TargetMode="External"/><Relationship Id="rId134" Type="http://schemas.openxmlformats.org/officeDocument/2006/relationships/hyperlink" Target="https://mmonit.com/monit/" TargetMode="External"/><Relationship Id="rId320" Type="http://schemas.openxmlformats.org/officeDocument/2006/relationships/hyperlink" Target="https://spacewalkproject.github.io/" TargetMode="External"/><Relationship Id="rId80" Type="http://schemas.openxmlformats.org/officeDocument/2006/relationships/hyperlink" Target="https://jquery.com/" TargetMode="External"/><Relationship Id="rId155" Type="http://schemas.openxmlformats.org/officeDocument/2006/relationships/hyperlink" Target="http://www.cfengine.com/" TargetMode="External"/><Relationship Id="rId176" Type="http://schemas.openxmlformats.org/officeDocument/2006/relationships/hyperlink" Target="http://www.dovecot.org/" TargetMode="External"/><Relationship Id="rId197" Type="http://schemas.openxmlformats.org/officeDocument/2006/relationships/hyperlink" Target="https://virt-manager.org/" TargetMode="External"/><Relationship Id="rId341" Type="http://schemas.openxmlformats.org/officeDocument/2006/relationships/hyperlink" Target="http://www.keycloak.org/" TargetMode="External"/><Relationship Id="rId362" Type="http://schemas.openxmlformats.org/officeDocument/2006/relationships/hyperlink" Target="http://kafka.apache.org/" TargetMode="External"/><Relationship Id="rId201" Type="http://schemas.openxmlformats.org/officeDocument/2006/relationships/hyperlink" Target="https://www.gluster.org/" TargetMode="External"/><Relationship Id="rId222" Type="http://schemas.openxmlformats.org/officeDocument/2006/relationships/hyperlink" Target="https://jenkins.io/" TargetMode="External"/><Relationship Id="rId243" Type="http://schemas.openxmlformats.org/officeDocument/2006/relationships/hyperlink" Target="https://www.mozilla.jp/thunderbird/" TargetMode="External"/><Relationship Id="rId264" Type="http://schemas.openxmlformats.org/officeDocument/2006/relationships/hyperlink" Target="https://www.mongodb.com/" TargetMode="External"/><Relationship Id="rId285" Type="http://schemas.openxmlformats.org/officeDocument/2006/relationships/hyperlink" Target="http://httpd.apache.org/" TargetMode="External"/><Relationship Id="rId17" Type="http://schemas.openxmlformats.org/officeDocument/2006/relationships/hyperlink" Target="https://sourceforge.net/projects/openpsa/" TargetMode="External"/><Relationship Id="rId38" Type="http://schemas.openxmlformats.org/officeDocument/2006/relationships/hyperlink" Target="http://www.xoops.org/" TargetMode="External"/><Relationship Id="rId59" Type="http://schemas.openxmlformats.org/officeDocument/2006/relationships/hyperlink" Target="http://tubame.github.io/ja/index/" TargetMode="External"/><Relationship Id="rId103" Type="http://schemas.openxmlformats.org/officeDocument/2006/relationships/hyperlink" Target="https://www.bugzilla.org/" TargetMode="External"/><Relationship Id="rId124" Type="http://schemas.openxmlformats.org/officeDocument/2006/relationships/hyperlink" Target="http://blog.bacula.org/" TargetMode="External"/><Relationship Id="rId310" Type="http://schemas.openxmlformats.org/officeDocument/2006/relationships/hyperlink" Target="http://www.danga.com/memcached/" TargetMode="External"/><Relationship Id="rId70" Type="http://schemas.openxmlformats.org/officeDocument/2006/relationships/hyperlink" Target="http://asm.ow2.org/" TargetMode="External"/><Relationship Id="rId91" Type="http://schemas.openxmlformats.org/officeDocument/2006/relationships/hyperlink" Target="https://www.erlang.org/" TargetMode="External"/><Relationship Id="rId145" Type="http://schemas.openxmlformats.org/officeDocument/2006/relationships/hyperlink" Target="https://www.jaegertracing.io/" TargetMode="External"/><Relationship Id="rId166" Type="http://schemas.openxmlformats.org/officeDocument/2006/relationships/hyperlink" Target="https://osdn.jp/projects/filezilla/" TargetMode="External"/><Relationship Id="rId187" Type="http://schemas.openxmlformats.org/officeDocument/2006/relationships/hyperlink" Target="http://www.debian.or.jp/" TargetMode="External"/><Relationship Id="rId331" Type="http://schemas.openxmlformats.org/officeDocument/2006/relationships/hyperlink" Target="https://bitcoin.org/" TargetMode="External"/><Relationship Id="rId352" Type="http://schemas.openxmlformats.org/officeDocument/2006/relationships/hyperlink" Target="http://caffe.berkeleyvision.org/" TargetMode="External"/><Relationship Id="rId1" Type="http://schemas.openxmlformats.org/officeDocument/2006/relationships/slideLayout" Target="../slideLayouts/slideLayout1.xml"/><Relationship Id="rId212" Type="http://schemas.openxmlformats.org/officeDocument/2006/relationships/hyperlink" Target="https://www.vagrantup.com/" TargetMode="External"/><Relationship Id="rId233" Type="http://schemas.openxmlformats.org/officeDocument/2006/relationships/hyperlink" Target="https://gajim.org/" TargetMode="External"/><Relationship Id="rId254" Type="http://schemas.openxmlformats.org/officeDocument/2006/relationships/hyperlink" Target="https://www.r-project.org/index.html" TargetMode="External"/><Relationship Id="rId28" Type="http://schemas.openxmlformats.org/officeDocument/2006/relationships/hyperlink" Target="https://irohaboard.irohasoft.jp/" TargetMode="External"/><Relationship Id="rId49" Type="http://schemas.openxmlformats.org/officeDocument/2006/relationships/hyperlink" Target="http://cobertura.github.io/cobertura/" TargetMode="External"/><Relationship Id="rId114" Type="http://schemas.openxmlformats.org/officeDocument/2006/relationships/hyperlink" Target="https://www.openssl.org/" TargetMode="External"/><Relationship Id="rId275" Type="http://schemas.openxmlformats.org/officeDocument/2006/relationships/hyperlink" Target="https://nifi.apache.org/" TargetMode="External"/><Relationship Id="rId296" Type="http://schemas.openxmlformats.org/officeDocument/2006/relationships/hyperlink" Target="https://db.apache.org/derby/" TargetMode="External"/><Relationship Id="rId300" Type="http://schemas.openxmlformats.org/officeDocument/2006/relationships/hyperlink" Target="https://www-jp.mysql.com/" TargetMode="External"/><Relationship Id="rId60" Type="http://schemas.openxmlformats.org/officeDocument/2006/relationships/hyperlink" Target="https://subversion.apache.org/" TargetMode="External"/><Relationship Id="rId81" Type="http://schemas.openxmlformats.org/officeDocument/2006/relationships/hyperlink" Target="http://www.mybatis.org/mybatis-3/ja/" TargetMode="External"/><Relationship Id="rId135" Type="http://schemas.openxmlformats.org/officeDocument/2006/relationships/hyperlink" Target="https://www.nagios.org/" TargetMode="External"/><Relationship Id="rId156" Type="http://schemas.openxmlformats.org/officeDocument/2006/relationships/hyperlink" Target="https://www.chef.io/" TargetMode="External"/><Relationship Id="rId177" Type="http://schemas.openxmlformats.org/officeDocument/2006/relationships/hyperlink" Target="http://www.exim.org/" TargetMode="External"/><Relationship Id="rId198" Type="http://schemas.openxmlformats.org/officeDocument/2006/relationships/hyperlink" Target="https://www.virtualbox.org/" TargetMode="External"/><Relationship Id="rId321" Type="http://schemas.openxmlformats.org/officeDocument/2006/relationships/hyperlink" Target="https://pleasanter.org/" TargetMode="External"/><Relationship Id="rId342" Type="http://schemas.openxmlformats.org/officeDocument/2006/relationships/hyperlink" Target="https://github.com/theupdateframework/notary" TargetMode="External"/><Relationship Id="rId363" Type="http://schemas.openxmlformats.org/officeDocument/2006/relationships/hyperlink" Target="https://nats.io/" TargetMode="External"/><Relationship Id="rId202" Type="http://schemas.openxmlformats.org/officeDocument/2006/relationships/hyperlink" Target="http://lustre.org/" TargetMode="External"/><Relationship Id="rId223" Type="http://schemas.openxmlformats.org/officeDocument/2006/relationships/hyperlink" Target="http://junit.org/" TargetMode="External"/><Relationship Id="rId244" Type="http://schemas.openxmlformats.org/officeDocument/2006/relationships/hyperlink" Target="https://www.cloudfoundry.org/" TargetMode="External"/><Relationship Id="rId18" Type="http://schemas.openxmlformats.org/officeDocument/2006/relationships/hyperlink" Target="https://www.sugarcrm.com/" TargetMode="External"/><Relationship Id="rId39" Type="http://schemas.openxmlformats.org/officeDocument/2006/relationships/hyperlink" Target="http://xoopscube.jp/" TargetMode="External"/><Relationship Id="rId265" Type="http://schemas.openxmlformats.org/officeDocument/2006/relationships/hyperlink" Target="http://redis.io/" TargetMode="External"/><Relationship Id="rId286" Type="http://schemas.openxmlformats.org/officeDocument/2006/relationships/hyperlink" Target="http://tomcat.apache.org/" TargetMode="External"/><Relationship Id="rId50" Type="http://schemas.openxmlformats.org/officeDocument/2006/relationships/hyperlink" Target="https://eclipse.org/" TargetMode="External"/><Relationship Id="rId104" Type="http://schemas.openxmlformats.org/officeDocument/2006/relationships/hyperlink" Target="http://redmine.jp/" TargetMode="External"/><Relationship Id="rId125" Type="http://schemas.openxmlformats.org/officeDocument/2006/relationships/hyperlink" Target="http://clonezilla.org/" TargetMode="External"/><Relationship Id="rId146" Type="http://schemas.openxmlformats.org/officeDocument/2006/relationships/hyperlink" Target="http://oss.oetiker.ch/mrtg/" TargetMode="External"/><Relationship Id="rId167" Type="http://schemas.openxmlformats.org/officeDocument/2006/relationships/hyperlink" Target="http://www.proftpd.org/" TargetMode="External"/><Relationship Id="rId188" Type="http://schemas.openxmlformats.org/officeDocument/2006/relationships/hyperlink" Target="https://getfedora.org/" TargetMode="External"/><Relationship Id="rId311" Type="http://schemas.openxmlformats.org/officeDocument/2006/relationships/hyperlink" Target="https://www.mongodb.org/" TargetMode="External"/><Relationship Id="rId332" Type="http://schemas.openxmlformats.org/officeDocument/2006/relationships/hyperlink" Target="https://bitcoin.org/ja/" TargetMode="External"/><Relationship Id="rId353" Type="http://schemas.openxmlformats.org/officeDocument/2006/relationships/hyperlink" Target="https://caffe2.ai/" TargetMode="External"/><Relationship Id="rId71" Type="http://schemas.openxmlformats.org/officeDocument/2006/relationships/hyperlink" Target="https://ckeditor.com/" TargetMode="External"/><Relationship Id="rId92" Type="http://schemas.openxmlformats.org/officeDocument/2006/relationships/hyperlink" Target="http://golang.org/" TargetMode="External"/><Relationship Id="rId213" Type="http://schemas.openxmlformats.org/officeDocument/2006/relationships/hyperlink" Target="http://www.rancher.io/" TargetMode="External"/><Relationship Id="rId234" Type="http://schemas.openxmlformats.org/officeDocument/2006/relationships/hyperlink" Target="https://www.gimp.org/" TargetMode="External"/><Relationship Id="rId2" Type="http://schemas.openxmlformats.org/officeDocument/2006/relationships/hyperlink" Target="https://www.openhub.net/p/pentaho" TargetMode="External"/><Relationship Id="rId29" Type="http://schemas.openxmlformats.org/officeDocument/2006/relationships/hyperlink" Target="http://www.joomla.jp/" TargetMode="External"/><Relationship Id="rId255" Type="http://schemas.openxmlformats.org/officeDocument/2006/relationships/hyperlink" Target="https://drill.apache.org/" TargetMode="External"/><Relationship Id="rId276" Type="http://schemas.openxmlformats.org/officeDocument/2006/relationships/hyperlink" Target="http://sqoop.apache.org/" TargetMode="External"/><Relationship Id="rId297" Type="http://schemas.openxmlformats.org/officeDocument/2006/relationships/hyperlink" Target="http://www.oracle.com/technetwork/jp/database/database-technologies/berkeleydb/overview/index.html" TargetMode="External"/><Relationship Id="rId40" Type="http://schemas.openxmlformats.org/officeDocument/2006/relationships/hyperlink" Target="http://manifoldcf.apache.org/ja_JP/" TargetMode="External"/><Relationship Id="rId115" Type="http://schemas.openxmlformats.org/officeDocument/2006/relationships/hyperlink" Target="https://openvpn.net/" TargetMode="External"/><Relationship Id="rId136" Type="http://schemas.openxmlformats.org/officeDocument/2006/relationships/hyperlink" Target="http://www.opennms.org/" TargetMode="External"/><Relationship Id="rId157" Type="http://schemas.openxmlformats.org/officeDocument/2006/relationships/hyperlink" Target="http://cobbler.github.io/" TargetMode="External"/><Relationship Id="rId178" Type="http://schemas.openxmlformats.org/officeDocument/2006/relationships/hyperlink" Target="http://www.fml.org/" TargetMode="External"/><Relationship Id="rId301" Type="http://schemas.openxmlformats.org/officeDocument/2006/relationships/hyperlink" Target="http://www.postgresql.org/" TargetMode="External"/><Relationship Id="rId322" Type="http://schemas.openxmlformats.org/officeDocument/2006/relationships/hyperlink" Target="https://avro.apache.org/" TargetMode="External"/><Relationship Id="rId343" Type="http://schemas.openxmlformats.org/officeDocument/2006/relationships/hyperlink" Target="https://github.com/SELinuxProject" TargetMode="External"/><Relationship Id="rId364" Type="http://schemas.openxmlformats.org/officeDocument/2006/relationships/hyperlink" Target="https://www.rabbitmq.com/" TargetMode="External"/><Relationship Id="rId61" Type="http://schemas.openxmlformats.org/officeDocument/2006/relationships/hyperlink" Target="http://www.nongnu.org/cvs/" TargetMode="External"/><Relationship Id="rId82" Type="http://schemas.openxmlformats.org/officeDocument/2006/relationships/hyperlink" Target="https://nodejs.org/ja/" TargetMode="External"/><Relationship Id="rId199" Type="http://schemas.openxmlformats.org/officeDocument/2006/relationships/hyperlink" Target="http://www.xenproject.org/" TargetMode="External"/><Relationship Id="rId203" Type="http://schemas.openxmlformats.org/officeDocument/2006/relationships/hyperlink" Target="https://rook.io/" TargetMode="External"/><Relationship Id="rId19" Type="http://schemas.openxmlformats.org/officeDocument/2006/relationships/hyperlink" Target="https://www.zimbra.com/" TargetMode="External"/><Relationship Id="rId224" Type="http://schemas.openxmlformats.org/officeDocument/2006/relationships/hyperlink" Target="https://pmd.github.io/" TargetMode="External"/><Relationship Id="rId245" Type="http://schemas.openxmlformats.org/officeDocument/2006/relationships/hyperlink" Target="https://www.openshift.org/" TargetMode="External"/><Relationship Id="rId266" Type="http://schemas.openxmlformats.org/officeDocument/2006/relationships/hyperlink" Target="https://voltdb.com/" TargetMode="External"/><Relationship Id="rId287" Type="http://schemas.openxmlformats.org/officeDocument/2006/relationships/hyperlink" Target="https://embedthis.com/appweb/" TargetMode="External"/><Relationship Id="rId30" Type="http://schemas.openxmlformats.org/officeDocument/2006/relationships/hyperlink" Target="https://www.liferay.com/ja/" TargetMode="External"/><Relationship Id="rId105" Type="http://schemas.openxmlformats.org/officeDocument/2006/relationships/hyperlink" Target="https://trac.edgewall.org/" TargetMode="External"/><Relationship Id="rId126" Type="http://schemas.openxmlformats.org/officeDocument/2006/relationships/hyperlink" Target="https://zookeeper.apache.org/" TargetMode="External"/><Relationship Id="rId147" Type="http://schemas.openxmlformats.org/officeDocument/2006/relationships/hyperlink" Target="http://munin-monitoring.org/" TargetMode="External"/><Relationship Id="rId168" Type="http://schemas.openxmlformats.org/officeDocument/2006/relationships/hyperlink" Target="https://security.appspot.com/vsftpd.html" TargetMode="External"/><Relationship Id="rId312" Type="http://schemas.openxmlformats.org/officeDocument/2006/relationships/hyperlink" Target="https://chrony.tuxfamily.org/" TargetMode="External"/><Relationship Id="rId333" Type="http://schemas.openxmlformats.org/officeDocument/2006/relationships/hyperlink" Target="https://github.com/ethereum/" TargetMode="External"/><Relationship Id="rId354" Type="http://schemas.openxmlformats.org/officeDocument/2006/relationships/hyperlink" Target="http://chainer.org/" TargetMode="External"/><Relationship Id="rId51" Type="http://schemas.openxmlformats.org/officeDocument/2006/relationships/hyperlink" Target="https://eslint.org/" TargetMode="External"/><Relationship Id="rId72" Type="http://schemas.openxmlformats.org/officeDocument/2006/relationships/hyperlink" Target="https://dojotoolkit.org/" TargetMode="External"/><Relationship Id="rId93" Type="http://schemas.openxmlformats.org/officeDocument/2006/relationships/hyperlink" Target="https://sourceforge.net/projects/open-cobol/" TargetMode="External"/><Relationship Id="rId189" Type="http://schemas.openxmlformats.org/officeDocument/2006/relationships/hyperlink" Target="http://www.jp.freebsd.org/" TargetMode="External"/><Relationship Id="rId3" Type="http://schemas.openxmlformats.org/officeDocument/2006/relationships/hyperlink" Target="http://www.compiere-japan.com/" TargetMode="External"/><Relationship Id="rId214" Type="http://schemas.openxmlformats.org/officeDocument/2006/relationships/hyperlink" Target="https://docs.openstack.org/murano/latest/" TargetMode="External"/><Relationship Id="rId235" Type="http://schemas.openxmlformats.org/officeDocument/2006/relationships/hyperlink" Target="http://gkrellm.srcbox.net/" TargetMode="External"/><Relationship Id="rId256" Type="http://schemas.openxmlformats.org/officeDocument/2006/relationships/hyperlink" Target="https://hive.apache.org/" TargetMode="External"/><Relationship Id="rId277" Type="http://schemas.openxmlformats.org/officeDocument/2006/relationships/hyperlink" Target="http://www.fluentd.org/" TargetMode="External"/><Relationship Id="rId298" Type="http://schemas.openxmlformats.org/officeDocument/2006/relationships/hyperlink" Target="http://www.firebirdsql.org/" TargetMode="External"/><Relationship Id="rId116" Type="http://schemas.openxmlformats.org/officeDocument/2006/relationships/hyperlink" Target="https://www.torproject.org/" TargetMode="External"/><Relationship Id="rId137" Type="http://schemas.openxmlformats.org/officeDocument/2006/relationships/hyperlink" Target="https://pandorafms.org/ja/" TargetMode="External"/><Relationship Id="rId158" Type="http://schemas.openxmlformats.org/officeDocument/2006/relationships/hyperlink" Target="http://crowbar.github.io/" TargetMode="External"/><Relationship Id="rId302" Type="http://schemas.openxmlformats.org/officeDocument/2006/relationships/hyperlink" Target="https://www.sqlite.org/" TargetMode="External"/><Relationship Id="rId323" Type="http://schemas.openxmlformats.org/officeDocument/2006/relationships/hyperlink" Target="https://parquet.apache.org/" TargetMode="External"/><Relationship Id="rId344" Type="http://schemas.openxmlformats.org/officeDocument/2006/relationships/hyperlink" Target="http://www.igniterealtime.org/projects/smack/" TargetMode="External"/><Relationship Id="rId20" Type="http://schemas.openxmlformats.org/officeDocument/2006/relationships/hyperlink" Target="https://www.mosp.jp/" TargetMode="External"/><Relationship Id="rId41" Type="http://schemas.openxmlformats.org/officeDocument/2006/relationships/hyperlink" Target="http://lucene.apache.org/solr/" TargetMode="External"/><Relationship Id="rId62" Type="http://schemas.openxmlformats.org/officeDocument/2006/relationships/hyperlink" Target="http://git-scm.com/" TargetMode="External"/><Relationship Id="rId83" Type="http://schemas.openxmlformats.org/officeDocument/2006/relationships/hyperlink" Target="http://rubyonrails.org/" TargetMode="External"/><Relationship Id="rId179" Type="http://schemas.openxmlformats.org/officeDocument/2006/relationships/hyperlink" Target="http://www.postfix.org/" TargetMode="External"/><Relationship Id="rId365" Type="http://schemas.openxmlformats.org/officeDocument/2006/relationships/hyperlink" Target="https://grafana.com/" TargetMode="External"/><Relationship Id="rId190" Type="http://schemas.openxmlformats.org/officeDocument/2006/relationships/hyperlink" Target="https://ja.opensuse.org/" TargetMode="External"/><Relationship Id="rId204" Type="http://schemas.openxmlformats.org/officeDocument/2006/relationships/hyperlink" Target="http://openvswitch.org/" TargetMode="External"/><Relationship Id="rId225" Type="http://schemas.openxmlformats.org/officeDocument/2006/relationships/hyperlink" Target="https://opentracing.io/" TargetMode="External"/><Relationship Id="rId246" Type="http://schemas.openxmlformats.org/officeDocument/2006/relationships/hyperlink" Target="https://wiki.openstack.org/wiki/Glance" TargetMode="External"/><Relationship Id="rId267" Type="http://schemas.openxmlformats.org/officeDocument/2006/relationships/hyperlink" Target="https://griddb.net/ja/" TargetMode="External"/><Relationship Id="rId288" Type="http://schemas.openxmlformats.org/officeDocument/2006/relationships/hyperlink" Target="https://glassfish.java.net/" TargetMode="External"/><Relationship Id="rId106" Type="http://schemas.openxmlformats.org/officeDocument/2006/relationships/hyperlink" Target="http://spamassassin.apache.org/" TargetMode="External"/><Relationship Id="rId127" Type="http://schemas.openxmlformats.org/officeDocument/2006/relationships/hyperlink" Target="http://corosync.github.io/corosync/" TargetMode="External"/><Relationship Id="rId313" Type="http://schemas.openxmlformats.org/officeDocument/2006/relationships/hyperlink" Target="http://www.ntp.org/" TargetMode="External"/><Relationship Id="rId10" Type="http://schemas.openxmlformats.org/officeDocument/2006/relationships/hyperlink" Target="https://blender.jp/" TargetMode="External"/><Relationship Id="rId31" Type="http://schemas.openxmlformats.org/officeDocument/2006/relationships/hyperlink" Target="https://moodle.org/" TargetMode="External"/><Relationship Id="rId52" Type="http://schemas.openxmlformats.org/officeDocument/2006/relationships/hyperlink" Target="http://www.gnu.org/software/gdb/" TargetMode="External"/><Relationship Id="rId73" Type="http://schemas.openxmlformats.org/officeDocument/2006/relationships/hyperlink" Target="https://d3js.org/" TargetMode="External"/><Relationship Id="rId94" Type="http://schemas.openxmlformats.org/officeDocument/2006/relationships/hyperlink" Target="http://openjdk.java.net/" TargetMode="External"/><Relationship Id="rId148" Type="http://schemas.openxmlformats.org/officeDocument/2006/relationships/hyperlink" Target="https://nmap.org/" TargetMode="External"/><Relationship Id="rId169" Type="http://schemas.openxmlformats.org/officeDocument/2006/relationships/hyperlink" Target="http://www.wu-ftpd.org/" TargetMode="External"/><Relationship Id="rId334" Type="http://schemas.openxmlformats.org/officeDocument/2006/relationships/hyperlink" Target="http://www.hyperledger.org/" TargetMode="External"/><Relationship Id="rId355" Type="http://schemas.openxmlformats.org/officeDocument/2006/relationships/hyperlink" Target="http://www.cntk.ai/" TargetMode="External"/><Relationship Id="rId4" Type="http://schemas.openxmlformats.org/officeDocument/2006/relationships/hyperlink" Target="http://www.erp5.org/" TargetMode="External"/><Relationship Id="rId180" Type="http://schemas.openxmlformats.org/officeDocument/2006/relationships/hyperlink" Target="http://www.postfix-jp.info/" TargetMode="External"/><Relationship Id="rId215" Type="http://schemas.openxmlformats.org/officeDocument/2006/relationships/hyperlink" Target="https://wiki.openstack.org/wiki/Neutron" TargetMode="External"/><Relationship Id="rId236" Type="http://schemas.openxmlformats.org/officeDocument/2006/relationships/hyperlink" Target="https://www.imagemagick.org/" TargetMode="External"/><Relationship Id="rId257" Type="http://schemas.openxmlformats.org/officeDocument/2006/relationships/hyperlink" Target="https://impala.apache.org/" TargetMode="External"/><Relationship Id="rId278" Type="http://schemas.openxmlformats.org/officeDocument/2006/relationships/hyperlink" Target="https://www.elastic.co/jp/products/logstash" TargetMode="External"/><Relationship Id="rId303" Type="http://schemas.openxmlformats.org/officeDocument/2006/relationships/hyperlink" Target="http://www.espertech.com/" TargetMode="External"/><Relationship Id="rId42" Type="http://schemas.openxmlformats.org/officeDocument/2006/relationships/hyperlink" Target="https://www.elastic.co/products/elasticsearch" TargetMode="External"/><Relationship Id="rId84" Type="http://schemas.openxmlformats.org/officeDocument/2006/relationships/hyperlink" Target="http://spring.io/" TargetMode="External"/><Relationship Id="rId138" Type="http://schemas.openxmlformats.org/officeDocument/2006/relationships/hyperlink" Target="https://prometheus.io/" TargetMode="External"/><Relationship Id="rId345" Type="http://schemas.openxmlformats.org/officeDocument/2006/relationships/hyperlink" Target="http://www.webmin.com/usermin.html" TargetMode="External"/><Relationship Id="rId191" Type="http://schemas.openxmlformats.org/officeDocument/2006/relationships/hyperlink" Target="https://www.scientificlinux.org/" TargetMode="External"/><Relationship Id="rId205" Type="http://schemas.openxmlformats.org/officeDocument/2006/relationships/hyperlink" Target="https://www.opendaylight.org/" TargetMode="External"/><Relationship Id="rId247" Type="http://schemas.openxmlformats.org/officeDocument/2006/relationships/hyperlink" Target="https://wiki.openstack.org/wiki/Nova" TargetMode="External"/><Relationship Id="rId107" Type="http://schemas.openxmlformats.org/officeDocument/2006/relationships/hyperlink" Target="http://www.clamav.net/" TargetMode="External"/><Relationship Id="rId289" Type="http://schemas.openxmlformats.org/officeDocument/2006/relationships/hyperlink" Target="http://www.eclipse.org/jetty/" TargetMode="External"/><Relationship Id="rId11" Type="http://schemas.openxmlformats.org/officeDocument/2006/relationships/hyperlink" Target="https://www.audacityteam.org/download/windows/" TargetMode="External"/><Relationship Id="rId53" Type="http://schemas.openxmlformats.org/officeDocument/2006/relationships/hyperlink" Target="https://gitbucket.github.io/" TargetMode="External"/><Relationship Id="rId149" Type="http://schemas.openxmlformats.org/officeDocument/2006/relationships/hyperlink" Target="http://oss.oetiker.ch/rrdtool/" TargetMode="External"/><Relationship Id="rId314" Type="http://schemas.openxmlformats.org/officeDocument/2006/relationships/hyperlink" Target="https://github.com/espruino" TargetMode="External"/><Relationship Id="rId356" Type="http://schemas.openxmlformats.org/officeDocument/2006/relationships/hyperlink" Target="https://github.com/NervanaSystems/neon" TargetMode="External"/><Relationship Id="rId95" Type="http://schemas.openxmlformats.org/officeDocument/2006/relationships/hyperlink" Target="https://www.perl.org/" TargetMode="External"/><Relationship Id="rId160" Type="http://schemas.openxmlformats.org/officeDocument/2006/relationships/hyperlink" Target="https://puppetlabs.com/" TargetMode="External"/><Relationship Id="rId216" Type="http://schemas.openxmlformats.org/officeDocument/2006/relationships/hyperlink" Target="https://wiki.openstack.org/wiki/Designate" TargetMode="External"/><Relationship Id="rId258" Type="http://schemas.openxmlformats.org/officeDocument/2006/relationships/hyperlink" Target="https://pig.apache.org/" TargetMode="External"/><Relationship Id="rId22" Type="http://schemas.openxmlformats.org/officeDocument/2006/relationships/hyperlink" Target="http://www.limesurvey.org/" TargetMode="External"/><Relationship Id="rId64" Type="http://schemas.openxmlformats.org/officeDocument/2006/relationships/hyperlink" Target="https://akka.io/" TargetMode="External"/><Relationship Id="rId118" Type="http://schemas.openxmlformats.org/officeDocument/2006/relationships/hyperlink" Target="http://nginx.org/" TargetMode="External"/><Relationship Id="rId325" Type="http://schemas.openxmlformats.org/officeDocument/2006/relationships/hyperlink" Target="https://ambari.apache.org/" TargetMode="External"/><Relationship Id="rId171" Type="http://schemas.openxmlformats.org/officeDocument/2006/relationships/hyperlink" Target="https://owncloud.org/" TargetMode="External"/><Relationship Id="rId227" Type="http://schemas.openxmlformats.org/officeDocument/2006/relationships/hyperlink" Target="https://testng.org/" TargetMode="External"/><Relationship Id="rId269" Type="http://schemas.openxmlformats.org/officeDocument/2006/relationships/hyperlink" Target="https://flink.apache.org/" TargetMode="External"/><Relationship Id="rId33" Type="http://schemas.openxmlformats.org/officeDocument/2006/relationships/hyperlink" Target="http://www.netcommons.org/" TargetMode="External"/><Relationship Id="rId129" Type="http://schemas.openxmlformats.org/officeDocument/2006/relationships/hyperlink" Target="http://linux-ha.org/Heartbeat" TargetMode="External"/><Relationship Id="rId280" Type="http://schemas.openxmlformats.org/officeDocument/2006/relationships/hyperlink" Target="http://nutch.apache.org/" TargetMode="External"/><Relationship Id="rId336" Type="http://schemas.openxmlformats.org/officeDocument/2006/relationships/hyperlink" Target="https://github.com/Jasig/cas" TargetMode="External"/><Relationship Id="rId75" Type="http://schemas.openxmlformats.org/officeDocument/2006/relationships/hyperlink" Target="https://dpdk.org/" TargetMode="External"/><Relationship Id="rId140" Type="http://schemas.openxmlformats.org/officeDocument/2006/relationships/hyperlink" Target="https://www.scalr.com/" TargetMode="External"/><Relationship Id="rId182" Type="http://schemas.openxmlformats.org/officeDocument/2006/relationships/hyperlink" Target="https://www.sendmail.com/" TargetMode="External"/><Relationship Id="rId6" Type="http://schemas.openxmlformats.org/officeDocument/2006/relationships/hyperlink" Target="http://www.openbravo.com/" TargetMode="External"/><Relationship Id="rId238" Type="http://schemas.openxmlformats.org/officeDocument/2006/relationships/hyperlink" Target="http://kopete.kde.org/" TargetMode="External"/><Relationship Id="rId291" Type="http://schemas.openxmlformats.org/officeDocument/2006/relationships/hyperlink" Target="http://wildfly.org/" TargetMode="External"/><Relationship Id="rId305" Type="http://schemas.openxmlformats.org/officeDocument/2006/relationships/hyperlink" Target="https://www.pgadmin.org/" TargetMode="External"/><Relationship Id="rId347" Type="http://schemas.openxmlformats.org/officeDocument/2006/relationships/hyperlink" Target="https://github.com/myui/hivemall" TargetMode="External"/><Relationship Id="rId44" Type="http://schemas.openxmlformats.org/officeDocument/2006/relationships/hyperlink" Target="http://www.ec-cube.net/" TargetMode="External"/><Relationship Id="rId86" Type="http://schemas.openxmlformats.org/officeDocument/2006/relationships/hyperlink" Target="http://www.zope.org/" TargetMode="External"/><Relationship Id="rId151" Type="http://schemas.openxmlformats.org/officeDocument/2006/relationships/hyperlink" Target="http://www.zenoss.org/" TargetMode="External"/><Relationship Id="rId193" Type="http://schemas.openxmlformats.org/officeDocument/2006/relationships/hyperlink" Target="https://www.docker.com/" TargetMode="External"/><Relationship Id="rId207" Type="http://schemas.openxmlformats.org/officeDocument/2006/relationships/hyperlink" Target="http://www8.hp.com/jp/ja/cloud/helion-eucalyptus-overview.html" TargetMode="External"/><Relationship Id="rId249" Type="http://schemas.openxmlformats.org/officeDocument/2006/relationships/hyperlink" Target="https://wiki.openstack.org/wiki/Manila" TargetMode="External"/><Relationship Id="rId13" Type="http://schemas.openxmlformats.org/officeDocument/2006/relationships/hyperlink" Target="https://wiki.gnome.org/Apps/Dia" TargetMode="External"/><Relationship Id="rId109" Type="http://schemas.openxmlformats.org/officeDocument/2006/relationships/hyperlink" Target="https://www.open-scap.org/" TargetMode="External"/><Relationship Id="rId260" Type="http://schemas.openxmlformats.org/officeDocument/2006/relationships/hyperlink" Target="https://spark.apache.org/sql/" TargetMode="External"/><Relationship Id="rId316" Type="http://schemas.openxmlformats.org/officeDocument/2006/relationships/hyperlink" Target="https://nodered.org/" TargetMode="External"/><Relationship Id="rId55" Type="http://schemas.openxmlformats.org/officeDocument/2006/relationships/hyperlink" Target="https://gradle.org/" TargetMode="External"/><Relationship Id="rId97" Type="http://schemas.openxmlformats.org/officeDocument/2006/relationships/hyperlink" Target="https://github.com/PowerShell" TargetMode="External"/><Relationship Id="rId120" Type="http://schemas.openxmlformats.org/officeDocument/2006/relationships/hyperlink" Target="http://directory.fedoraproject.org/" TargetMode="External"/><Relationship Id="rId358" Type="http://schemas.openxmlformats.org/officeDocument/2006/relationships/hyperlink" Target="https://github.com/PaddlePaddle" TargetMode="External"/><Relationship Id="rId162" Type="http://schemas.openxmlformats.org/officeDocument/2006/relationships/hyperlink" Target="https://www.isc.org/downloads/dhcp/" TargetMode="External"/><Relationship Id="rId218" Type="http://schemas.openxmlformats.org/officeDocument/2006/relationships/hyperlink" Target="http://jmeter.apache.org/" TargetMode="External"/><Relationship Id="rId271" Type="http://schemas.openxmlformats.org/officeDocument/2006/relationships/hyperlink" Target="https://spark.apache.org/streaming/" TargetMode="External"/><Relationship Id="rId24" Type="http://schemas.openxmlformats.org/officeDocument/2006/relationships/hyperlink" Target="https://www.alfresco.com/jp" TargetMode="External"/><Relationship Id="rId66" Type="http://schemas.openxmlformats.org/officeDocument/2006/relationships/hyperlink" Target="https://logging.apache.org/log4j/2.x/" TargetMode="External"/><Relationship Id="rId131" Type="http://schemas.openxmlformats.org/officeDocument/2006/relationships/hyperlink" Target="http://gnetwatch.com/" TargetMode="External"/><Relationship Id="rId327" Type="http://schemas.openxmlformats.org/officeDocument/2006/relationships/hyperlink" Target="https://knox.apache.org/" TargetMode="External"/><Relationship Id="rId173" Type="http://schemas.openxmlformats.org/officeDocument/2006/relationships/hyperlink" Target="https://ja.wikipedia.org/wiki/Samba" TargetMode="External"/><Relationship Id="rId229" Type="http://schemas.openxmlformats.org/officeDocument/2006/relationships/hyperlink" Target="https://www.chromium.org/" TargetMode="External"/><Relationship Id="rId240" Type="http://schemas.openxmlformats.org/officeDocument/2006/relationships/hyperlink" Target="https://parallel-ssh.org/" TargetMode="External"/><Relationship Id="rId35" Type="http://schemas.openxmlformats.org/officeDocument/2006/relationships/hyperlink" Target="http://plone.jp/" TargetMode="External"/><Relationship Id="rId77" Type="http://schemas.openxmlformats.org/officeDocument/2006/relationships/hyperlink" Target="https://grpc.io/" TargetMode="External"/><Relationship Id="rId100" Type="http://schemas.openxmlformats.org/officeDocument/2006/relationships/hyperlink" Target="http://www.scala-lang.org/" TargetMode="External"/><Relationship Id="rId282" Type="http://schemas.openxmlformats.org/officeDocument/2006/relationships/hyperlink" Target="http://mesos.apache.org/" TargetMode="External"/><Relationship Id="rId338" Type="http://schemas.openxmlformats.org/officeDocument/2006/relationships/hyperlink" Target="https://www.gnupg.org/" TargetMode="External"/><Relationship Id="rId8" Type="http://schemas.openxmlformats.org/officeDocument/2006/relationships/hyperlink" Target="https://ja.libreoffice.org/" TargetMode="External"/><Relationship Id="rId142" Type="http://schemas.openxmlformats.org/officeDocument/2006/relationships/hyperlink" Target="http://www.zabbix.com/" TargetMode="External"/><Relationship Id="rId184" Type="http://schemas.openxmlformats.org/officeDocument/2006/relationships/hyperlink" Target="https://www.android.com/intl/ja_jp/" TargetMode="External"/><Relationship Id="rId251" Type="http://schemas.openxmlformats.org/officeDocument/2006/relationships/image" Target="../media/image15.png"/><Relationship Id="rId46" Type="http://schemas.openxmlformats.org/officeDocument/2006/relationships/hyperlink" Target="https://maven.apache.org/" TargetMode="External"/><Relationship Id="rId293" Type="http://schemas.openxmlformats.org/officeDocument/2006/relationships/hyperlink" Target="http://servicemix.apache.org/" TargetMode="External"/><Relationship Id="rId307" Type="http://schemas.openxmlformats.org/officeDocument/2006/relationships/hyperlink" Target="http://neo4j.org/" TargetMode="External"/><Relationship Id="rId349" Type="http://schemas.openxmlformats.org/officeDocument/2006/relationships/hyperlink" Target="https://developer.apple.com/jp/machine-learning/" TargetMode="External"/><Relationship Id="rId88" Type="http://schemas.openxmlformats.org/officeDocument/2006/relationships/hyperlink" Target="http://www.doxygen.jp/" TargetMode="External"/><Relationship Id="rId111" Type="http://schemas.openxmlformats.org/officeDocument/2006/relationships/hyperlink" Target="https://www.owasp.org/index.php/OWASP_Zed_Attack_Proxy_Project" TargetMode="External"/><Relationship Id="rId153" Type="http://schemas.openxmlformats.org/officeDocument/2006/relationships/hyperlink" Target="https://www.ansible.com/" TargetMode="External"/><Relationship Id="rId195" Type="http://schemas.openxmlformats.org/officeDocument/2006/relationships/hyperlink" Target="https://openvz.org/" TargetMode="External"/><Relationship Id="rId209" Type="http://schemas.openxmlformats.org/officeDocument/2006/relationships/hyperlink" Target="https://www.openstack.org/" TargetMode="External"/><Relationship Id="rId360" Type="http://schemas.openxmlformats.org/officeDocument/2006/relationships/hyperlink" Target="https://www.tensorflow.org/" TargetMode="External"/></Relationships>
</file>

<file path=ppt/slides/_rels/slide31.xml.rels><?xml version="1.0" encoding="UTF-8" standalone="yes"?>
<Relationships xmlns="http://schemas.openxmlformats.org/package/2006/relationships"><Relationship Id="rId117" Type="http://schemas.openxmlformats.org/officeDocument/2006/relationships/hyperlink" Target="http://linuxjm.osdn.jp/html/iptables/man8/iptables.8.html" TargetMode="External"/><Relationship Id="rId299" Type="http://schemas.openxmlformats.org/officeDocument/2006/relationships/hyperlink" Target="https://mariadb.org/" TargetMode="External"/><Relationship Id="rId21" Type="http://schemas.openxmlformats.org/officeDocument/2006/relationships/hyperlink" Target="http://www.asterisk.org/" TargetMode="External"/><Relationship Id="rId63" Type="http://schemas.openxmlformats.org/officeDocument/2006/relationships/hyperlink" Target="https://www.mercurial-scm.org/" TargetMode="External"/><Relationship Id="rId159" Type="http://schemas.openxmlformats.org/officeDocument/2006/relationships/hyperlink" Target="http://www.ovirt.org/" TargetMode="External"/><Relationship Id="rId324" Type="http://schemas.openxmlformats.org/officeDocument/2006/relationships/hyperlink" Target="https://airflow.apache.org/" TargetMode="External"/><Relationship Id="rId170" Type="http://schemas.openxmlformats.org/officeDocument/2006/relationships/hyperlink" Target="https://sourceforge.net/projects/nfs/" TargetMode="External"/><Relationship Id="rId226" Type="http://schemas.openxmlformats.org/officeDocument/2006/relationships/hyperlink" Target="http://www.seleniumhq.org/" TargetMode="External"/><Relationship Id="rId268" Type="http://schemas.openxmlformats.org/officeDocument/2006/relationships/hyperlink" Target="http://docs.basho.com/" TargetMode="External"/><Relationship Id="rId32" Type="http://schemas.openxmlformats.org/officeDocument/2006/relationships/hyperlink" Target="http://www.movabletype.jp/" TargetMode="External"/><Relationship Id="rId74" Type="http://schemas.openxmlformats.org/officeDocument/2006/relationships/hyperlink" Target="http://djangoproject.jp/" TargetMode="External"/><Relationship Id="rId128" Type="http://schemas.openxmlformats.org/officeDocument/2006/relationships/hyperlink" Target="https://www.drbd.jp/" TargetMode="External"/><Relationship Id="rId335" Type="http://schemas.openxmlformats.org/officeDocument/2006/relationships/hyperlink" Target="http://radare.org/" TargetMode="External"/><Relationship Id="rId5" Type="http://schemas.openxmlformats.org/officeDocument/2006/relationships/hyperlink" Target="http://www.idempiere.org/" TargetMode="External"/><Relationship Id="rId181" Type="http://schemas.openxmlformats.org/officeDocument/2006/relationships/hyperlink" Target="http://www.qmail.org/top.html" TargetMode="External"/><Relationship Id="rId237" Type="http://schemas.openxmlformats.org/officeDocument/2006/relationships/hyperlink" Target="https://www.kde.org/" TargetMode="External"/><Relationship Id="rId279" Type="http://schemas.openxmlformats.org/officeDocument/2006/relationships/hyperlink" Target="https://jp.talend.com/" TargetMode="External"/><Relationship Id="rId43" Type="http://schemas.openxmlformats.org/officeDocument/2006/relationships/hyperlink" Target="https://www.elastic.co/products/kibana" TargetMode="External"/><Relationship Id="rId139" Type="http://schemas.openxmlformats.org/officeDocument/2006/relationships/hyperlink" Target="https://www.rsyslog.com/" TargetMode="External"/><Relationship Id="rId290" Type="http://schemas.openxmlformats.org/officeDocument/2006/relationships/hyperlink" Target="https://www.lighttpd.net/" TargetMode="External"/><Relationship Id="rId304" Type="http://schemas.openxmlformats.org/officeDocument/2006/relationships/hyperlink" Target="https://vitess.io/" TargetMode="External"/><Relationship Id="rId346" Type="http://schemas.openxmlformats.org/officeDocument/2006/relationships/hyperlink" Target="http://www.webmin.com/index.html" TargetMode="External"/><Relationship Id="rId85" Type="http://schemas.openxmlformats.org/officeDocument/2006/relationships/hyperlink" Target="http://vuejs.org/" TargetMode="External"/><Relationship Id="rId150" Type="http://schemas.openxmlformats.org/officeDocument/2006/relationships/hyperlink" Target="https://www.wireshark.org/" TargetMode="External"/><Relationship Id="rId192" Type="http://schemas.openxmlformats.org/officeDocument/2006/relationships/hyperlink" Target="https://www.ubuntulinux.jp/" TargetMode="External"/><Relationship Id="rId206" Type="http://schemas.openxmlformats.org/officeDocument/2006/relationships/hyperlink" Target="https://cloudstack.apache.org/" TargetMode="External"/><Relationship Id="rId248" Type="http://schemas.openxmlformats.org/officeDocument/2006/relationships/hyperlink" Target="https://wiki.openstack.org/wiki/Cinder" TargetMode="External"/><Relationship Id="rId12" Type="http://schemas.openxmlformats.org/officeDocument/2006/relationships/hyperlink" Target="https://bigbluebutton.org/" TargetMode="External"/><Relationship Id="rId108" Type="http://schemas.openxmlformats.org/officeDocument/2006/relationships/hyperlink" Target="https://www.rapid7.com/products/metasploit/download/community" TargetMode="External"/><Relationship Id="rId315" Type="http://schemas.openxmlformats.org/officeDocument/2006/relationships/hyperlink" Target="https://www.knime.com/" TargetMode="External"/><Relationship Id="rId357" Type="http://schemas.openxmlformats.org/officeDocument/2006/relationships/hyperlink" Target="http://predictionio.incubator.apache.org/" TargetMode="External"/><Relationship Id="rId54" Type="http://schemas.openxmlformats.org/officeDocument/2006/relationships/hyperlink" Target="https://about.gitlab.com/" TargetMode="External"/><Relationship Id="rId96" Type="http://schemas.openxmlformats.org/officeDocument/2006/relationships/hyperlink" Target="http://php.net/" TargetMode="External"/><Relationship Id="rId161" Type="http://schemas.openxmlformats.org/officeDocument/2006/relationships/hyperlink" Target="https://www.isc.org/downloads/bind/" TargetMode="External"/><Relationship Id="rId217" Type="http://schemas.openxmlformats.org/officeDocument/2006/relationships/hyperlink" Target="https://wiki.openstack.org/wiki/Keystone" TargetMode="External"/><Relationship Id="rId259" Type="http://schemas.openxmlformats.org/officeDocument/2006/relationships/hyperlink" Target="https://phoenix.apache.org/" TargetMode="External"/><Relationship Id="rId23" Type="http://schemas.openxmlformats.org/officeDocument/2006/relationships/hyperlink" Target="https://otrs.com/" TargetMode="External"/><Relationship Id="rId119" Type="http://schemas.openxmlformats.org/officeDocument/2006/relationships/hyperlink" Target="http://www.squid-cache.org/" TargetMode="External"/><Relationship Id="rId270" Type="http://schemas.openxmlformats.org/officeDocument/2006/relationships/hyperlink" Target="http://incubator.apache.org/s4/" TargetMode="External"/><Relationship Id="rId326" Type="http://schemas.openxmlformats.org/officeDocument/2006/relationships/hyperlink" Target="https://atlas.apache.org/" TargetMode="External"/><Relationship Id="rId65" Type="http://schemas.openxmlformats.org/officeDocument/2006/relationships/hyperlink" Target="https://angular.jp/" TargetMode="External"/><Relationship Id="rId130" Type="http://schemas.openxmlformats.org/officeDocument/2006/relationships/hyperlink" Target="http://www.linux-ha.org/wiki/Pacemaker/ja" TargetMode="External"/><Relationship Id="rId172" Type="http://schemas.openxmlformats.org/officeDocument/2006/relationships/hyperlink" Target="https://www.samba.org/" TargetMode="External"/><Relationship Id="rId228" Type="http://schemas.openxmlformats.org/officeDocument/2006/relationships/hyperlink" Target="http://valgrind.org/" TargetMode="External"/><Relationship Id="rId281" Type="http://schemas.openxmlformats.org/officeDocument/2006/relationships/hyperlink" Target="https://hadoop.apache.org/" TargetMode="External"/><Relationship Id="rId337" Type="http://schemas.openxmlformats.org/officeDocument/2006/relationships/hyperlink" Target="http://freeradius.org/" TargetMode="External"/><Relationship Id="rId34" Type="http://schemas.openxmlformats.org/officeDocument/2006/relationships/hyperlink" Target="http://www.openpne.jp/" TargetMode="External"/><Relationship Id="rId76" Type="http://schemas.openxmlformats.org/officeDocument/2006/relationships/hyperlink" Target="http://www.ehcache.org/" TargetMode="External"/><Relationship Id="rId141" Type="http://schemas.openxmlformats.org/officeDocument/2006/relationships/hyperlink" Target="http://snmptt.sourceforge.net/" TargetMode="External"/><Relationship Id="rId7" Type="http://schemas.openxmlformats.org/officeDocument/2006/relationships/hyperlink" Target="http://www.openoffice.org/ja/" TargetMode="External"/><Relationship Id="rId183" Type="http://schemas.openxmlformats.org/officeDocument/2006/relationships/hyperlink" Target="https://www.automotivelinux.org/" TargetMode="External"/><Relationship Id="rId239" Type="http://schemas.openxmlformats.org/officeDocument/2006/relationships/hyperlink" Target="https://www.openhub.net/p/openispmanager" TargetMode="External"/><Relationship Id="rId250" Type="http://schemas.openxmlformats.org/officeDocument/2006/relationships/hyperlink" Target="https://wiki.openstack.org/wiki/Swift" TargetMode="External"/><Relationship Id="rId292" Type="http://schemas.openxmlformats.org/officeDocument/2006/relationships/hyperlink" Target="http://axis.apache.org/axis2/java/core/" TargetMode="External"/><Relationship Id="rId306" Type="http://schemas.openxmlformats.org/officeDocument/2006/relationships/hyperlink" Target="https://www.phpmyadmin.net/" TargetMode="External"/><Relationship Id="rId45" Type="http://schemas.openxmlformats.org/officeDocument/2006/relationships/hyperlink" Target="http://ant.apache.org/" TargetMode="External"/><Relationship Id="rId87" Type="http://schemas.openxmlformats.org/officeDocument/2006/relationships/hyperlink" Target="http://www.eclipse.org/birt/" TargetMode="External"/><Relationship Id="rId110" Type="http://schemas.openxmlformats.org/officeDocument/2006/relationships/hyperlink" Target="http://www.openvas.org/" TargetMode="External"/><Relationship Id="rId348" Type="http://schemas.openxmlformats.org/officeDocument/2006/relationships/hyperlink" Target="https://spark.apache.org/mllib/" TargetMode="External"/><Relationship Id="rId152" Type="http://schemas.openxmlformats.org/officeDocument/2006/relationships/hyperlink" Target="http://www.haproxy.org/" TargetMode="External"/><Relationship Id="rId194" Type="http://schemas.openxmlformats.org/officeDocument/2006/relationships/hyperlink" Target="http://www.linux-kvm.org/page/Main_Page" TargetMode="External"/><Relationship Id="rId208" Type="http://schemas.openxmlformats.org/officeDocument/2006/relationships/hyperlink" Target="http://kubernetes.io/" TargetMode="External"/><Relationship Id="rId261" Type="http://schemas.openxmlformats.org/officeDocument/2006/relationships/hyperlink" Target="https://hbase.apache.org/" TargetMode="External"/><Relationship Id="rId14" Type="http://schemas.openxmlformats.org/officeDocument/2006/relationships/hyperlink" Target="http://www.soppf.org/" TargetMode="External"/><Relationship Id="rId56" Type="http://schemas.openxmlformats.org/officeDocument/2006/relationships/hyperlink" Target="https://helm.sh/" TargetMode="External"/><Relationship Id="rId317" Type="http://schemas.openxmlformats.org/officeDocument/2006/relationships/hyperlink" Target="https://nodered.jp/" TargetMode="External"/><Relationship Id="rId359" Type="http://schemas.openxmlformats.org/officeDocument/2006/relationships/hyperlink" Target="https://pytorch.org/" TargetMode="External"/><Relationship Id="rId98" Type="http://schemas.openxmlformats.org/officeDocument/2006/relationships/hyperlink" Target="http://www.python.jp/" TargetMode="External"/><Relationship Id="rId121" Type="http://schemas.openxmlformats.org/officeDocument/2006/relationships/hyperlink" Target="http://www.openldap.org/" TargetMode="External"/><Relationship Id="rId163" Type="http://schemas.openxmlformats.org/officeDocument/2006/relationships/hyperlink" Target="http://www.nlnetlabs.nl/projects/nsd/" TargetMode="External"/><Relationship Id="rId219" Type="http://schemas.openxmlformats.org/officeDocument/2006/relationships/hyperlink" Target="https://bonnie.healthit.gov/" TargetMode="External"/><Relationship Id="rId230" Type="http://schemas.openxmlformats.org/officeDocument/2006/relationships/hyperlink" Target="https://calibre-ebook.com/" TargetMode="External"/><Relationship Id="rId25" Type="http://schemas.openxmlformats.org/officeDocument/2006/relationships/hyperlink" Target="http://drupal.jp/" TargetMode="External"/><Relationship Id="rId67" Type="http://schemas.openxmlformats.org/officeDocument/2006/relationships/hyperlink" Target="https://pdfbox.apache.org/" TargetMode="External"/><Relationship Id="rId272" Type="http://schemas.openxmlformats.org/officeDocument/2006/relationships/hyperlink" Target="http://storm.apache.org/" TargetMode="External"/><Relationship Id="rId328" Type="http://schemas.openxmlformats.org/officeDocument/2006/relationships/hyperlink" Target="https://ranger.apache.org/" TargetMode="External"/><Relationship Id="rId132" Type="http://schemas.openxmlformats.org/officeDocument/2006/relationships/hyperlink" Target="https://osdn.jp/projects/hinemos/" TargetMode="External"/><Relationship Id="rId174" Type="http://schemas.openxmlformats.org/officeDocument/2006/relationships/hyperlink" Target="http://www.courier-mta.org/imap/" TargetMode="External"/><Relationship Id="rId220" Type="http://schemas.openxmlformats.org/officeDocument/2006/relationships/hyperlink" Target="http://emma.sourceforge.net/" TargetMode="External"/><Relationship Id="rId241" Type="http://schemas.openxmlformats.org/officeDocument/2006/relationships/hyperlink" Target="https://www.pidgin.im/" TargetMode="External"/><Relationship Id="rId15" Type="http://schemas.openxmlformats.org/officeDocument/2006/relationships/hyperlink" Target="http://www.qgis.org/ja/site/" TargetMode="External"/><Relationship Id="rId36" Type="http://schemas.openxmlformats.org/officeDocument/2006/relationships/hyperlink" Target="https://www.ss-proj.org/" TargetMode="External"/><Relationship Id="rId57" Type="http://schemas.openxmlformats.org/officeDocument/2006/relationships/hyperlink" Target="https://ja.netbeans.org/" TargetMode="External"/><Relationship Id="rId262" Type="http://schemas.openxmlformats.org/officeDocument/2006/relationships/hyperlink" Target="https://kudu.apache.org/" TargetMode="External"/><Relationship Id="rId283" Type="http://schemas.openxmlformats.org/officeDocument/2006/relationships/hyperlink" Target="http://spark.apache.org/" TargetMode="External"/><Relationship Id="rId318" Type="http://schemas.openxmlformats.org/officeDocument/2006/relationships/hyperlink" Target="http://bro.org/" TargetMode="External"/><Relationship Id="rId339" Type="http://schemas.openxmlformats.org/officeDocument/2006/relationships/hyperlink" Target="https://istio.io/" TargetMode="External"/><Relationship Id="rId78" Type="http://schemas.openxmlformats.org/officeDocument/2006/relationships/hyperlink" Target="http://hibernate.org/" TargetMode="External"/><Relationship Id="rId99" Type="http://schemas.openxmlformats.org/officeDocument/2006/relationships/hyperlink" Target="https://www.ruby-lang.org/ja/" TargetMode="External"/><Relationship Id="rId101" Type="http://schemas.openxmlformats.org/officeDocument/2006/relationships/hyperlink" Target="https://www.typescriptlang.org/" TargetMode="External"/><Relationship Id="rId122" Type="http://schemas.openxmlformats.org/officeDocument/2006/relationships/hyperlink" Target="https://www.freeipa.org/page/Main_Page" TargetMode="External"/><Relationship Id="rId143" Type="http://schemas.openxmlformats.org/officeDocument/2006/relationships/hyperlink" Target="http://www.cacti.net/index.php" TargetMode="External"/><Relationship Id="rId164" Type="http://schemas.openxmlformats.org/officeDocument/2006/relationships/hyperlink" Target="https://www.unbound.net/" TargetMode="External"/><Relationship Id="rId185" Type="http://schemas.openxmlformats.org/officeDocument/2006/relationships/hyperlink" Target="https://www.centos.org/" TargetMode="External"/><Relationship Id="rId350" Type="http://schemas.openxmlformats.org/officeDocument/2006/relationships/hyperlink" Target="http://jubat.us/ja/" TargetMode="External"/><Relationship Id="rId9" Type="http://schemas.openxmlformats.org/officeDocument/2006/relationships/hyperlink" Target="http://www.asakusafw.com/" TargetMode="External"/><Relationship Id="rId210" Type="http://schemas.openxmlformats.org/officeDocument/2006/relationships/hyperlink" Target="https://wiki.openstack.org/wiki/Ironic" TargetMode="External"/><Relationship Id="rId26" Type="http://schemas.openxmlformats.org/officeDocument/2006/relationships/hyperlink" Target="http://ez.no/jp/" TargetMode="External"/><Relationship Id="rId231" Type="http://schemas.openxmlformats.org/officeDocument/2006/relationships/hyperlink" Target="http://projects.gnome.org/evolution/" TargetMode="External"/><Relationship Id="rId252" Type="http://schemas.openxmlformats.org/officeDocument/2006/relationships/hyperlink" Target="https://zeppelin.apache.org/" TargetMode="External"/><Relationship Id="rId273" Type="http://schemas.openxmlformats.org/officeDocument/2006/relationships/hyperlink" Target="http://www.espertech.com/products/esper.php" TargetMode="External"/><Relationship Id="rId294" Type="http://schemas.openxmlformats.org/officeDocument/2006/relationships/hyperlink" Target="https://jp.talend.com/products/talend-open-studio" TargetMode="External"/><Relationship Id="rId308" Type="http://schemas.openxmlformats.org/officeDocument/2006/relationships/hyperlink" Target="http://riak.basho.com/" TargetMode="External"/><Relationship Id="rId329" Type="http://schemas.openxmlformats.org/officeDocument/2006/relationships/hyperlink" Target="https://sentry.apache.org/" TargetMode="External"/><Relationship Id="rId47" Type="http://schemas.openxmlformats.org/officeDocument/2006/relationships/hyperlink" Target="https://directory.apache.org/studio/" TargetMode="External"/><Relationship Id="rId68" Type="http://schemas.openxmlformats.org/officeDocument/2006/relationships/hyperlink" Target="https://struts.apache.org/" TargetMode="External"/><Relationship Id="rId89" Type="http://schemas.openxmlformats.org/officeDocument/2006/relationships/hyperlink" Target="http://community.jaspersoft.com/project/ireport-designer" TargetMode="External"/><Relationship Id="rId112" Type="http://schemas.openxmlformats.org/officeDocument/2006/relationships/hyperlink" Target="https://www.snort.org/" TargetMode="External"/><Relationship Id="rId133" Type="http://schemas.openxmlformats.org/officeDocument/2006/relationships/hyperlink" Target="https://icinga.com/" TargetMode="External"/><Relationship Id="rId154" Type="http://schemas.openxmlformats.org/officeDocument/2006/relationships/hyperlink" Target="https://github.com/cloudfoundry/bosh" TargetMode="External"/><Relationship Id="rId175" Type="http://schemas.openxmlformats.org/officeDocument/2006/relationships/hyperlink" Target="https://cyrusimap.org/" TargetMode="External"/><Relationship Id="rId340" Type="http://schemas.openxmlformats.org/officeDocument/2006/relationships/hyperlink" Target="http://web.mit.edu/kerberos/" TargetMode="External"/><Relationship Id="rId361" Type="http://schemas.openxmlformats.org/officeDocument/2006/relationships/hyperlink" Target="http://activemq.apache.org/" TargetMode="External"/><Relationship Id="rId196" Type="http://schemas.openxmlformats.org/officeDocument/2006/relationships/hyperlink" Target="https://github.com/rkt/rkt" TargetMode="External"/><Relationship Id="rId200" Type="http://schemas.openxmlformats.org/officeDocument/2006/relationships/hyperlink" Target="http://ceph.com/" TargetMode="External"/><Relationship Id="rId16" Type="http://schemas.openxmlformats.org/officeDocument/2006/relationships/hyperlink" Target="http://www.cs.waikato.ac.nz/ml/weka/index.html" TargetMode="External"/><Relationship Id="rId221" Type="http://schemas.openxmlformats.org/officeDocument/2006/relationships/hyperlink" Target="http://findbugs.sourceforge.net/" TargetMode="External"/><Relationship Id="rId242" Type="http://schemas.openxmlformats.org/officeDocument/2006/relationships/hyperlink" Target="https://www.realvnc.com/" TargetMode="External"/><Relationship Id="rId263" Type="http://schemas.openxmlformats.org/officeDocument/2006/relationships/hyperlink" Target="http://infinispan.org/" TargetMode="External"/><Relationship Id="rId284" Type="http://schemas.openxmlformats.org/officeDocument/2006/relationships/hyperlink" Target="https://tez.apache.org/" TargetMode="External"/><Relationship Id="rId319" Type="http://schemas.openxmlformats.org/officeDocument/2006/relationships/hyperlink" Target="https://github.com/Katello/katello" TargetMode="External"/><Relationship Id="rId37" Type="http://schemas.openxmlformats.org/officeDocument/2006/relationships/hyperlink" Target="https://ja.wordpress.org/" TargetMode="External"/><Relationship Id="rId58" Type="http://schemas.openxmlformats.org/officeDocument/2006/relationships/hyperlink" Target="https://swagger.io/" TargetMode="External"/><Relationship Id="rId79" Type="http://schemas.openxmlformats.org/officeDocument/2006/relationships/hyperlink" Target="https://portals.apache.org/jetspeed-1/" TargetMode="External"/><Relationship Id="rId102" Type="http://schemas.openxmlformats.org/officeDocument/2006/relationships/hyperlink" Target="https://www.microsoft.com/net/core/platform" TargetMode="External"/><Relationship Id="rId123" Type="http://schemas.openxmlformats.org/officeDocument/2006/relationships/hyperlink" Target="http://www.amanda.org/" TargetMode="External"/><Relationship Id="rId144" Type="http://schemas.openxmlformats.org/officeDocument/2006/relationships/hyperlink" Target="https://collectd.org/" TargetMode="External"/><Relationship Id="rId330" Type="http://schemas.openxmlformats.org/officeDocument/2006/relationships/hyperlink" Target="http://ganglia.info/" TargetMode="External"/><Relationship Id="rId90" Type="http://schemas.openxmlformats.org/officeDocument/2006/relationships/hyperlink" Target="https://gcc.gnu.org/" TargetMode="External"/><Relationship Id="rId165" Type="http://schemas.openxmlformats.org/officeDocument/2006/relationships/hyperlink" Target="https://filezilla-project.org/" TargetMode="External"/><Relationship Id="rId186" Type="http://schemas.openxmlformats.org/officeDocument/2006/relationships/hyperlink" Target="https://coreos.com/" TargetMode="External"/><Relationship Id="rId351" Type="http://schemas.openxmlformats.org/officeDocument/2006/relationships/hyperlink" Target="http://mxnet.incubator.apache.org/" TargetMode="External"/><Relationship Id="rId211" Type="http://schemas.openxmlformats.org/officeDocument/2006/relationships/hyperlink" Target="https://wiki.openstack.org/wiki/Magnum" TargetMode="External"/><Relationship Id="rId232" Type="http://schemas.openxmlformats.org/officeDocument/2006/relationships/hyperlink" Target="https://www.mozilla.org/ja/firefox/new/" TargetMode="External"/><Relationship Id="rId253" Type="http://schemas.openxmlformats.org/officeDocument/2006/relationships/hyperlink" Target="https://jupyter.org/" TargetMode="External"/><Relationship Id="rId274" Type="http://schemas.openxmlformats.org/officeDocument/2006/relationships/hyperlink" Target="https://flume.apache.org/" TargetMode="External"/><Relationship Id="rId295" Type="http://schemas.openxmlformats.org/officeDocument/2006/relationships/hyperlink" Target="http://www.jbpm.org/" TargetMode="External"/><Relationship Id="rId309" Type="http://schemas.openxmlformats.org/officeDocument/2006/relationships/hyperlink" Target="http://cassandra.apache.org/" TargetMode="External"/><Relationship Id="rId27" Type="http://schemas.openxmlformats.org/officeDocument/2006/relationships/hyperlink" Target="http://www.geeklog.jp/" TargetMode="External"/><Relationship Id="rId48" Type="http://schemas.openxmlformats.org/officeDocument/2006/relationships/hyperlink" Target="http://checkstyle.sourceforge.net/" TargetMode="External"/><Relationship Id="rId69" Type="http://schemas.openxmlformats.org/officeDocument/2006/relationships/hyperlink" Target="http://tapestry.apache.org/" TargetMode="External"/><Relationship Id="rId113" Type="http://schemas.openxmlformats.org/officeDocument/2006/relationships/hyperlink" Target="http://www.openssh.com/" TargetMode="External"/><Relationship Id="rId134" Type="http://schemas.openxmlformats.org/officeDocument/2006/relationships/hyperlink" Target="https://mmonit.com/monit/" TargetMode="External"/><Relationship Id="rId320" Type="http://schemas.openxmlformats.org/officeDocument/2006/relationships/hyperlink" Target="https://spacewalkproject.github.io/" TargetMode="External"/><Relationship Id="rId80" Type="http://schemas.openxmlformats.org/officeDocument/2006/relationships/hyperlink" Target="https://jquery.com/" TargetMode="External"/><Relationship Id="rId155" Type="http://schemas.openxmlformats.org/officeDocument/2006/relationships/hyperlink" Target="http://www.cfengine.com/" TargetMode="External"/><Relationship Id="rId176" Type="http://schemas.openxmlformats.org/officeDocument/2006/relationships/hyperlink" Target="http://www.dovecot.org/" TargetMode="External"/><Relationship Id="rId197" Type="http://schemas.openxmlformats.org/officeDocument/2006/relationships/hyperlink" Target="https://virt-manager.org/" TargetMode="External"/><Relationship Id="rId341" Type="http://schemas.openxmlformats.org/officeDocument/2006/relationships/hyperlink" Target="http://www.keycloak.org/" TargetMode="External"/><Relationship Id="rId362" Type="http://schemas.openxmlformats.org/officeDocument/2006/relationships/hyperlink" Target="http://kafka.apache.org/" TargetMode="External"/><Relationship Id="rId201" Type="http://schemas.openxmlformats.org/officeDocument/2006/relationships/hyperlink" Target="https://www.gluster.org/" TargetMode="External"/><Relationship Id="rId222" Type="http://schemas.openxmlformats.org/officeDocument/2006/relationships/hyperlink" Target="https://jenkins.io/" TargetMode="External"/><Relationship Id="rId243" Type="http://schemas.openxmlformats.org/officeDocument/2006/relationships/hyperlink" Target="https://www.mozilla.jp/thunderbird/" TargetMode="External"/><Relationship Id="rId264" Type="http://schemas.openxmlformats.org/officeDocument/2006/relationships/hyperlink" Target="https://www.mongodb.com/" TargetMode="External"/><Relationship Id="rId285" Type="http://schemas.openxmlformats.org/officeDocument/2006/relationships/hyperlink" Target="http://httpd.apache.org/" TargetMode="External"/><Relationship Id="rId17" Type="http://schemas.openxmlformats.org/officeDocument/2006/relationships/hyperlink" Target="https://sourceforge.net/projects/openpsa/" TargetMode="External"/><Relationship Id="rId38" Type="http://schemas.openxmlformats.org/officeDocument/2006/relationships/hyperlink" Target="http://www.xoops.org/" TargetMode="External"/><Relationship Id="rId59" Type="http://schemas.openxmlformats.org/officeDocument/2006/relationships/hyperlink" Target="http://tubame.github.io/ja/index/" TargetMode="External"/><Relationship Id="rId103" Type="http://schemas.openxmlformats.org/officeDocument/2006/relationships/hyperlink" Target="https://www.bugzilla.org/" TargetMode="External"/><Relationship Id="rId124" Type="http://schemas.openxmlformats.org/officeDocument/2006/relationships/hyperlink" Target="http://blog.bacula.org/" TargetMode="External"/><Relationship Id="rId310" Type="http://schemas.openxmlformats.org/officeDocument/2006/relationships/hyperlink" Target="http://www.danga.com/memcached/" TargetMode="External"/><Relationship Id="rId70" Type="http://schemas.openxmlformats.org/officeDocument/2006/relationships/hyperlink" Target="http://asm.ow2.org/" TargetMode="External"/><Relationship Id="rId91" Type="http://schemas.openxmlformats.org/officeDocument/2006/relationships/hyperlink" Target="https://www.erlang.org/" TargetMode="External"/><Relationship Id="rId145" Type="http://schemas.openxmlformats.org/officeDocument/2006/relationships/hyperlink" Target="https://www.jaegertracing.io/" TargetMode="External"/><Relationship Id="rId166" Type="http://schemas.openxmlformats.org/officeDocument/2006/relationships/hyperlink" Target="https://osdn.jp/projects/filezilla/" TargetMode="External"/><Relationship Id="rId187" Type="http://schemas.openxmlformats.org/officeDocument/2006/relationships/hyperlink" Target="http://www.debian.or.jp/" TargetMode="External"/><Relationship Id="rId331" Type="http://schemas.openxmlformats.org/officeDocument/2006/relationships/hyperlink" Target="https://bitcoin.org/" TargetMode="External"/><Relationship Id="rId352" Type="http://schemas.openxmlformats.org/officeDocument/2006/relationships/hyperlink" Target="http://caffe.berkeleyvision.org/" TargetMode="External"/><Relationship Id="rId1" Type="http://schemas.openxmlformats.org/officeDocument/2006/relationships/slideLayout" Target="../slideLayouts/slideLayout1.xml"/><Relationship Id="rId212" Type="http://schemas.openxmlformats.org/officeDocument/2006/relationships/hyperlink" Target="https://www.vagrantup.com/" TargetMode="External"/><Relationship Id="rId233" Type="http://schemas.openxmlformats.org/officeDocument/2006/relationships/hyperlink" Target="https://gajim.org/" TargetMode="External"/><Relationship Id="rId254" Type="http://schemas.openxmlformats.org/officeDocument/2006/relationships/hyperlink" Target="https://www.r-project.org/index.html" TargetMode="External"/><Relationship Id="rId28" Type="http://schemas.openxmlformats.org/officeDocument/2006/relationships/hyperlink" Target="https://irohaboard.irohasoft.jp/" TargetMode="External"/><Relationship Id="rId49" Type="http://schemas.openxmlformats.org/officeDocument/2006/relationships/hyperlink" Target="http://cobertura.github.io/cobertura/" TargetMode="External"/><Relationship Id="rId114" Type="http://schemas.openxmlformats.org/officeDocument/2006/relationships/hyperlink" Target="https://www.openssl.org/" TargetMode="External"/><Relationship Id="rId275" Type="http://schemas.openxmlformats.org/officeDocument/2006/relationships/hyperlink" Target="https://nifi.apache.org/" TargetMode="External"/><Relationship Id="rId296" Type="http://schemas.openxmlformats.org/officeDocument/2006/relationships/hyperlink" Target="https://db.apache.org/derby/" TargetMode="External"/><Relationship Id="rId300" Type="http://schemas.openxmlformats.org/officeDocument/2006/relationships/hyperlink" Target="https://www-jp.mysql.com/" TargetMode="External"/><Relationship Id="rId60" Type="http://schemas.openxmlformats.org/officeDocument/2006/relationships/hyperlink" Target="https://subversion.apache.org/" TargetMode="External"/><Relationship Id="rId81" Type="http://schemas.openxmlformats.org/officeDocument/2006/relationships/hyperlink" Target="http://www.mybatis.org/mybatis-3/ja/" TargetMode="External"/><Relationship Id="rId135" Type="http://schemas.openxmlformats.org/officeDocument/2006/relationships/hyperlink" Target="https://www.nagios.org/" TargetMode="External"/><Relationship Id="rId156" Type="http://schemas.openxmlformats.org/officeDocument/2006/relationships/hyperlink" Target="https://www.chef.io/" TargetMode="External"/><Relationship Id="rId177" Type="http://schemas.openxmlformats.org/officeDocument/2006/relationships/hyperlink" Target="http://www.exim.org/" TargetMode="External"/><Relationship Id="rId198" Type="http://schemas.openxmlformats.org/officeDocument/2006/relationships/hyperlink" Target="https://www.virtualbox.org/" TargetMode="External"/><Relationship Id="rId321" Type="http://schemas.openxmlformats.org/officeDocument/2006/relationships/hyperlink" Target="https://pleasanter.org/" TargetMode="External"/><Relationship Id="rId342" Type="http://schemas.openxmlformats.org/officeDocument/2006/relationships/hyperlink" Target="https://github.com/theupdateframework/notary" TargetMode="External"/><Relationship Id="rId363" Type="http://schemas.openxmlformats.org/officeDocument/2006/relationships/hyperlink" Target="https://nats.io/" TargetMode="External"/><Relationship Id="rId202" Type="http://schemas.openxmlformats.org/officeDocument/2006/relationships/hyperlink" Target="http://lustre.org/" TargetMode="External"/><Relationship Id="rId223" Type="http://schemas.openxmlformats.org/officeDocument/2006/relationships/hyperlink" Target="http://junit.org/" TargetMode="External"/><Relationship Id="rId244" Type="http://schemas.openxmlformats.org/officeDocument/2006/relationships/hyperlink" Target="https://www.cloudfoundry.org/" TargetMode="External"/><Relationship Id="rId18" Type="http://schemas.openxmlformats.org/officeDocument/2006/relationships/hyperlink" Target="https://www.sugarcrm.com/" TargetMode="External"/><Relationship Id="rId39" Type="http://schemas.openxmlformats.org/officeDocument/2006/relationships/hyperlink" Target="http://xoopscube.jp/" TargetMode="External"/><Relationship Id="rId265" Type="http://schemas.openxmlformats.org/officeDocument/2006/relationships/hyperlink" Target="http://redis.io/" TargetMode="External"/><Relationship Id="rId286" Type="http://schemas.openxmlformats.org/officeDocument/2006/relationships/hyperlink" Target="http://tomcat.apache.org/" TargetMode="External"/><Relationship Id="rId50" Type="http://schemas.openxmlformats.org/officeDocument/2006/relationships/hyperlink" Target="https://eclipse.org/" TargetMode="External"/><Relationship Id="rId104" Type="http://schemas.openxmlformats.org/officeDocument/2006/relationships/hyperlink" Target="http://redmine.jp/" TargetMode="External"/><Relationship Id="rId125" Type="http://schemas.openxmlformats.org/officeDocument/2006/relationships/hyperlink" Target="http://clonezilla.org/" TargetMode="External"/><Relationship Id="rId146" Type="http://schemas.openxmlformats.org/officeDocument/2006/relationships/hyperlink" Target="http://oss.oetiker.ch/mrtg/" TargetMode="External"/><Relationship Id="rId167" Type="http://schemas.openxmlformats.org/officeDocument/2006/relationships/hyperlink" Target="http://www.proftpd.org/" TargetMode="External"/><Relationship Id="rId188" Type="http://schemas.openxmlformats.org/officeDocument/2006/relationships/hyperlink" Target="https://getfedora.org/" TargetMode="External"/><Relationship Id="rId311" Type="http://schemas.openxmlformats.org/officeDocument/2006/relationships/hyperlink" Target="https://www.mongodb.org/" TargetMode="External"/><Relationship Id="rId332" Type="http://schemas.openxmlformats.org/officeDocument/2006/relationships/hyperlink" Target="https://bitcoin.org/ja/" TargetMode="External"/><Relationship Id="rId353" Type="http://schemas.openxmlformats.org/officeDocument/2006/relationships/hyperlink" Target="https://caffe2.ai/" TargetMode="External"/><Relationship Id="rId71" Type="http://schemas.openxmlformats.org/officeDocument/2006/relationships/hyperlink" Target="https://ckeditor.com/" TargetMode="External"/><Relationship Id="rId92" Type="http://schemas.openxmlformats.org/officeDocument/2006/relationships/hyperlink" Target="http://golang.org/" TargetMode="External"/><Relationship Id="rId213" Type="http://schemas.openxmlformats.org/officeDocument/2006/relationships/hyperlink" Target="http://www.rancher.io/" TargetMode="External"/><Relationship Id="rId234" Type="http://schemas.openxmlformats.org/officeDocument/2006/relationships/hyperlink" Target="https://www.gimp.org/" TargetMode="External"/><Relationship Id="rId2" Type="http://schemas.openxmlformats.org/officeDocument/2006/relationships/hyperlink" Target="https://www.openhub.net/p/pentaho" TargetMode="External"/><Relationship Id="rId29" Type="http://schemas.openxmlformats.org/officeDocument/2006/relationships/hyperlink" Target="http://www.joomla.jp/" TargetMode="External"/><Relationship Id="rId255" Type="http://schemas.openxmlformats.org/officeDocument/2006/relationships/hyperlink" Target="https://drill.apache.org/" TargetMode="External"/><Relationship Id="rId276" Type="http://schemas.openxmlformats.org/officeDocument/2006/relationships/hyperlink" Target="http://sqoop.apache.org/" TargetMode="External"/><Relationship Id="rId297" Type="http://schemas.openxmlformats.org/officeDocument/2006/relationships/hyperlink" Target="http://www.oracle.com/technetwork/jp/database/database-technologies/berkeleydb/overview/index.html" TargetMode="External"/><Relationship Id="rId40" Type="http://schemas.openxmlformats.org/officeDocument/2006/relationships/hyperlink" Target="http://manifoldcf.apache.org/ja_JP/" TargetMode="External"/><Relationship Id="rId115" Type="http://schemas.openxmlformats.org/officeDocument/2006/relationships/hyperlink" Target="https://openvpn.net/" TargetMode="External"/><Relationship Id="rId136" Type="http://schemas.openxmlformats.org/officeDocument/2006/relationships/hyperlink" Target="http://www.opennms.org/" TargetMode="External"/><Relationship Id="rId157" Type="http://schemas.openxmlformats.org/officeDocument/2006/relationships/hyperlink" Target="http://cobbler.github.io/" TargetMode="External"/><Relationship Id="rId178" Type="http://schemas.openxmlformats.org/officeDocument/2006/relationships/hyperlink" Target="http://www.fml.org/" TargetMode="External"/><Relationship Id="rId301" Type="http://schemas.openxmlformats.org/officeDocument/2006/relationships/hyperlink" Target="http://www.postgresql.org/" TargetMode="External"/><Relationship Id="rId322" Type="http://schemas.openxmlformats.org/officeDocument/2006/relationships/hyperlink" Target="https://avro.apache.org/" TargetMode="External"/><Relationship Id="rId343" Type="http://schemas.openxmlformats.org/officeDocument/2006/relationships/hyperlink" Target="https://github.com/SELinuxProject" TargetMode="External"/><Relationship Id="rId364" Type="http://schemas.openxmlformats.org/officeDocument/2006/relationships/hyperlink" Target="https://www.rabbitmq.com/" TargetMode="External"/><Relationship Id="rId61" Type="http://schemas.openxmlformats.org/officeDocument/2006/relationships/hyperlink" Target="http://www.nongnu.org/cvs/" TargetMode="External"/><Relationship Id="rId82" Type="http://schemas.openxmlformats.org/officeDocument/2006/relationships/hyperlink" Target="https://nodejs.org/ja/" TargetMode="External"/><Relationship Id="rId199" Type="http://schemas.openxmlformats.org/officeDocument/2006/relationships/hyperlink" Target="http://www.xenproject.org/" TargetMode="External"/><Relationship Id="rId203" Type="http://schemas.openxmlformats.org/officeDocument/2006/relationships/hyperlink" Target="https://rook.io/" TargetMode="External"/><Relationship Id="rId19" Type="http://schemas.openxmlformats.org/officeDocument/2006/relationships/hyperlink" Target="https://www.zimbra.com/" TargetMode="External"/><Relationship Id="rId224" Type="http://schemas.openxmlformats.org/officeDocument/2006/relationships/hyperlink" Target="https://pmd.github.io/" TargetMode="External"/><Relationship Id="rId245" Type="http://schemas.openxmlformats.org/officeDocument/2006/relationships/hyperlink" Target="https://www.openshift.org/" TargetMode="External"/><Relationship Id="rId266" Type="http://schemas.openxmlformats.org/officeDocument/2006/relationships/hyperlink" Target="https://voltdb.com/" TargetMode="External"/><Relationship Id="rId287" Type="http://schemas.openxmlformats.org/officeDocument/2006/relationships/hyperlink" Target="https://embedthis.com/appweb/" TargetMode="External"/><Relationship Id="rId30" Type="http://schemas.openxmlformats.org/officeDocument/2006/relationships/hyperlink" Target="https://www.liferay.com/ja/" TargetMode="External"/><Relationship Id="rId105" Type="http://schemas.openxmlformats.org/officeDocument/2006/relationships/hyperlink" Target="https://trac.edgewall.org/" TargetMode="External"/><Relationship Id="rId126" Type="http://schemas.openxmlformats.org/officeDocument/2006/relationships/hyperlink" Target="https://zookeeper.apache.org/" TargetMode="External"/><Relationship Id="rId147" Type="http://schemas.openxmlformats.org/officeDocument/2006/relationships/hyperlink" Target="http://munin-monitoring.org/" TargetMode="External"/><Relationship Id="rId168" Type="http://schemas.openxmlformats.org/officeDocument/2006/relationships/hyperlink" Target="https://security.appspot.com/vsftpd.html" TargetMode="External"/><Relationship Id="rId312" Type="http://schemas.openxmlformats.org/officeDocument/2006/relationships/hyperlink" Target="https://chrony.tuxfamily.org/" TargetMode="External"/><Relationship Id="rId333" Type="http://schemas.openxmlformats.org/officeDocument/2006/relationships/hyperlink" Target="https://github.com/ethereum/" TargetMode="External"/><Relationship Id="rId354" Type="http://schemas.openxmlformats.org/officeDocument/2006/relationships/hyperlink" Target="http://chainer.org/" TargetMode="External"/><Relationship Id="rId51" Type="http://schemas.openxmlformats.org/officeDocument/2006/relationships/hyperlink" Target="https://eslint.org/" TargetMode="External"/><Relationship Id="rId72" Type="http://schemas.openxmlformats.org/officeDocument/2006/relationships/hyperlink" Target="https://dojotoolkit.org/" TargetMode="External"/><Relationship Id="rId93" Type="http://schemas.openxmlformats.org/officeDocument/2006/relationships/hyperlink" Target="https://sourceforge.net/projects/open-cobol/" TargetMode="External"/><Relationship Id="rId189" Type="http://schemas.openxmlformats.org/officeDocument/2006/relationships/hyperlink" Target="http://www.jp.freebsd.org/" TargetMode="External"/><Relationship Id="rId3" Type="http://schemas.openxmlformats.org/officeDocument/2006/relationships/hyperlink" Target="http://www.compiere-japan.com/" TargetMode="External"/><Relationship Id="rId214" Type="http://schemas.openxmlformats.org/officeDocument/2006/relationships/hyperlink" Target="https://docs.openstack.org/murano/latest/" TargetMode="External"/><Relationship Id="rId235" Type="http://schemas.openxmlformats.org/officeDocument/2006/relationships/hyperlink" Target="http://gkrellm.srcbox.net/" TargetMode="External"/><Relationship Id="rId256" Type="http://schemas.openxmlformats.org/officeDocument/2006/relationships/hyperlink" Target="https://hive.apache.org/" TargetMode="External"/><Relationship Id="rId277" Type="http://schemas.openxmlformats.org/officeDocument/2006/relationships/hyperlink" Target="http://www.fluentd.org/" TargetMode="External"/><Relationship Id="rId298" Type="http://schemas.openxmlformats.org/officeDocument/2006/relationships/hyperlink" Target="http://www.firebirdsql.org/" TargetMode="External"/><Relationship Id="rId116" Type="http://schemas.openxmlformats.org/officeDocument/2006/relationships/hyperlink" Target="https://www.torproject.org/" TargetMode="External"/><Relationship Id="rId137" Type="http://schemas.openxmlformats.org/officeDocument/2006/relationships/hyperlink" Target="https://pandorafms.org/ja/" TargetMode="External"/><Relationship Id="rId158" Type="http://schemas.openxmlformats.org/officeDocument/2006/relationships/hyperlink" Target="http://crowbar.github.io/" TargetMode="External"/><Relationship Id="rId302" Type="http://schemas.openxmlformats.org/officeDocument/2006/relationships/hyperlink" Target="https://www.sqlite.org/" TargetMode="External"/><Relationship Id="rId323" Type="http://schemas.openxmlformats.org/officeDocument/2006/relationships/hyperlink" Target="https://parquet.apache.org/" TargetMode="External"/><Relationship Id="rId344" Type="http://schemas.openxmlformats.org/officeDocument/2006/relationships/hyperlink" Target="http://www.igniterealtime.org/projects/smack/" TargetMode="External"/><Relationship Id="rId20" Type="http://schemas.openxmlformats.org/officeDocument/2006/relationships/hyperlink" Target="https://www.mosp.jp/" TargetMode="External"/><Relationship Id="rId41" Type="http://schemas.openxmlformats.org/officeDocument/2006/relationships/hyperlink" Target="http://lucene.apache.org/solr/" TargetMode="External"/><Relationship Id="rId62" Type="http://schemas.openxmlformats.org/officeDocument/2006/relationships/hyperlink" Target="http://git-scm.com/" TargetMode="External"/><Relationship Id="rId83" Type="http://schemas.openxmlformats.org/officeDocument/2006/relationships/hyperlink" Target="http://rubyonrails.org/" TargetMode="External"/><Relationship Id="rId179" Type="http://schemas.openxmlformats.org/officeDocument/2006/relationships/hyperlink" Target="http://www.postfix.org/" TargetMode="External"/><Relationship Id="rId365" Type="http://schemas.openxmlformats.org/officeDocument/2006/relationships/hyperlink" Target="https://grafana.com/" TargetMode="External"/><Relationship Id="rId190" Type="http://schemas.openxmlformats.org/officeDocument/2006/relationships/hyperlink" Target="https://ja.opensuse.org/" TargetMode="External"/><Relationship Id="rId204" Type="http://schemas.openxmlformats.org/officeDocument/2006/relationships/hyperlink" Target="http://openvswitch.org/" TargetMode="External"/><Relationship Id="rId225" Type="http://schemas.openxmlformats.org/officeDocument/2006/relationships/hyperlink" Target="https://opentracing.io/" TargetMode="External"/><Relationship Id="rId246" Type="http://schemas.openxmlformats.org/officeDocument/2006/relationships/hyperlink" Target="https://wiki.openstack.org/wiki/Glance" TargetMode="External"/><Relationship Id="rId267" Type="http://schemas.openxmlformats.org/officeDocument/2006/relationships/hyperlink" Target="https://griddb.net/ja/" TargetMode="External"/><Relationship Id="rId288" Type="http://schemas.openxmlformats.org/officeDocument/2006/relationships/hyperlink" Target="https://glassfish.java.net/" TargetMode="External"/><Relationship Id="rId106" Type="http://schemas.openxmlformats.org/officeDocument/2006/relationships/hyperlink" Target="http://spamassassin.apache.org/" TargetMode="External"/><Relationship Id="rId127" Type="http://schemas.openxmlformats.org/officeDocument/2006/relationships/hyperlink" Target="http://corosync.github.io/corosync/" TargetMode="External"/><Relationship Id="rId313" Type="http://schemas.openxmlformats.org/officeDocument/2006/relationships/hyperlink" Target="http://www.ntp.org/" TargetMode="External"/><Relationship Id="rId10" Type="http://schemas.openxmlformats.org/officeDocument/2006/relationships/hyperlink" Target="https://blender.jp/" TargetMode="External"/><Relationship Id="rId31" Type="http://schemas.openxmlformats.org/officeDocument/2006/relationships/hyperlink" Target="https://moodle.org/" TargetMode="External"/><Relationship Id="rId52" Type="http://schemas.openxmlformats.org/officeDocument/2006/relationships/hyperlink" Target="http://www.gnu.org/software/gdb/" TargetMode="External"/><Relationship Id="rId73" Type="http://schemas.openxmlformats.org/officeDocument/2006/relationships/hyperlink" Target="https://d3js.org/" TargetMode="External"/><Relationship Id="rId94" Type="http://schemas.openxmlformats.org/officeDocument/2006/relationships/hyperlink" Target="http://openjdk.java.net/" TargetMode="External"/><Relationship Id="rId148" Type="http://schemas.openxmlformats.org/officeDocument/2006/relationships/hyperlink" Target="https://nmap.org/" TargetMode="External"/><Relationship Id="rId169" Type="http://schemas.openxmlformats.org/officeDocument/2006/relationships/hyperlink" Target="http://www.wu-ftpd.org/" TargetMode="External"/><Relationship Id="rId334" Type="http://schemas.openxmlformats.org/officeDocument/2006/relationships/hyperlink" Target="http://www.hyperledger.org/" TargetMode="External"/><Relationship Id="rId355" Type="http://schemas.openxmlformats.org/officeDocument/2006/relationships/hyperlink" Target="http://www.cntk.ai/" TargetMode="External"/><Relationship Id="rId4" Type="http://schemas.openxmlformats.org/officeDocument/2006/relationships/hyperlink" Target="http://www.erp5.org/" TargetMode="External"/><Relationship Id="rId180" Type="http://schemas.openxmlformats.org/officeDocument/2006/relationships/hyperlink" Target="http://www.postfix-jp.info/" TargetMode="External"/><Relationship Id="rId215" Type="http://schemas.openxmlformats.org/officeDocument/2006/relationships/hyperlink" Target="https://wiki.openstack.org/wiki/Neutron" TargetMode="External"/><Relationship Id="rId236" Type="http://schemas.openxmlformats.org/officeDocument/2006/relationships/hyperlink" Target="https://www.imagemagick.org/" TargetMode="External"/><Relationship Id="rId257" Type="http://schemas.openxmlformats.org/officeDocument/2006/relationships/hyperlink" Target="https://impala.apache.org/" TargetMode="External"/><Relationship Id="rId278" Type="http://schemas.openxmlformats.org/officeDocument/2006/relationships/hyperlink" Target="https://www.elastic.co/jp/products/logstash" TargetMode="External"/><Relationship Id="rId303" Type="http://schemas.openxmlformats.org/officeDocument/2006/relationships/hyperlink" Target="http://www.espertech.com/" TargetMode="External"/><Relationship Id="rId42" Type="http://schemas.openxmlformats.org/officeDocument/2006/relationships/hyperlink" Target="https://www.elastic.co/products/elasticsearch" TargetMode="External"/><Relationship Id="rId84" Type="http://schemas.openxmlformats.org/officeDocument/2006/relationships/hyperlink" Target="http://spring.io/" TargetMode="External"/><Relationship Id="rId138" Type="http://schemas.openxmlformats.org/officeDocument/2006/relationships/hyperlink" Target="https://prometheus.io/" TargetMode="External"/><Relationship Id="rId345" Type="http://schemas.openxmlformats.org/officeDocument/2006/relationships/hyperlink" Target="http://www.webmin.com/usermin.html" TargetMode="External"/><Relationship Id="rId191" Type="http://schemas.openxmlformats.org/officeDocument/2006/relationships/hyperlink" Target="https://www.scientificlinux.org/" TargetMode="External"/><Relationship Id="rId205" Type="http://schemas.openxmlformats.org/officeDocument/2006/relationships/hyperlink" Target="https://www.opendaylight.org/" TargetMode="External"/><Relationship Id="rId247" Type="http://schemas.openxmlformats.org/officeDocument/2006/relationships/hyperlink" Target="https://wiki.openstack.org/wiki/Nova" TargetMode="External"/><Relationship Id="rId107" Type="http://schemas.openxmlformats.org/officeDocument/2006/relationships/hyperlink" Target="http://www.clamav.net/" TargetMode="External"/><Relationship Id="rId289" Type="http://schemas.openxmlformats.org/officeDocument/2006/relationships/hyperlink" Target="http://www.eclipse.org/jetty/" TargetMode="External"/><Relationship Id="rId11" Type="http://schemas.openxmlformats.org/officeDocument/2006/relationships/hyperlink" Target="https://www.audacityteam.org/download/windows/" TargetMode="External"/><Relationship Id="rId53" Type="http://schemas.openxmlformats.org/officeDocument/2006/relationships/hyperlink" Target="https://gitbucket.github.io/" TargetMode="External"/><Relationship Id="rId149" Type="http://schemas.openxmlformats.org/officeDocument/2006/relationships/hyperlink" Target="http://oss.oetiker.ch/rrdtool/" TargetMode="External"/><Relationship Id="rId314" Type="http://schemas.openxmlformats.org/officeDocument/2006/relationships/hyperlink" Target="https://github.com/espruino" TargetMode="External"/><Relationship Id="rId356" Type="http://schemas.openxmlformats.org/officeDocument/2006/relationships/hyperlink" Target="https://github.com/NervanaSystems/neon" TargetMode="External"/><Relationship Id="rId95" Type="http://schemas.openxmlformats.org/officeDocument/2006/relationships/hyperlink" Target="https://www.perl.org/" TargetMode="External"/><Relationship Id="rId160" Type="http://schemas.openxmlformats.org/officeDocument/2006/relationships/hyperlink" Target="https://puppetlabs.com/" TargetMode="External"/><Relationship Id="rId216" Type="http://schemas.openxmlformats.org/officeDocument/2006/relationships/hyperlink" Target="https://wiki.openstack.org/wiki/Designate" TargetMode="External"/><Relationship Id="rId258" Type="http://schemas.openxmlformats.org/officeDocument/2006/relationships/hyperlink" Target="https://pig.apache.org/" TargetMode="External"/><Relationship Id="rId22" Type="http://schemas.openxmlformats.org/officeDocument/2006/relationships/hyperlink" Target="http://www.limesurvey.org/" TargetMode="External"/><Relationship Id="rId64" Type="http://schemas.openxmlformats.org/officeDocument/2006/relationships/hyperlink" Target="https://akka.io/" TargetMode="External"/><Relationship Id="rId118" Type="http://schemas.openxmlformats.org/officeDocument/2006/relationships/hyperlink" Target="http://nginx.org/" TargetMode="External"/><Relationship Id="rId325" Type="http://schemas.openxmlformats.org/officeDocument/2006/relationships/hyperlink" Target="https://ambari.apache.org/" TargetMode="External"/><Relationship Id="rId171" Type="http://schemas.openxmlformats.org/officeDocument/2006/relationships/hyperlink" Target="https://owncloud.org/" TargetMode="External"/><Relationship Id="rId227" Type="http://schemas.openxmlformats.org/officeDocument/2006/relationships/hyperlink" Target="https://testng.org/" TargetMode="External"/><Relationship Id="rId269" Type="http://schemas.openxmlformats.org/officeDocument/2006/relationships/hyperlink" Target="https://flink.apache.org/" TargetMode="External"/><Relationship Id="rId33" Type="http://schemas.openxmlformats.org/officeDocument/2006/relationships/hyperlink" Target="http://www.netcommons.org/" TargetMode="External"/><Relationship Id="rId129" Type="http://schemas.openxmlformats.org/officeDocument/2006/relationships/hyperlink" Target="http://linux-ha.org/Heartbeat" TargetMode="External"/><Relationship Id="rId280" Type="http://schemas.openxmlformats.org/officeDocument/2006/relationships/hyperlink" Target="http://nutch.apache.org/" TargetMode="External"/><Relationship Id="rId336" Type="http://schemas.openxmlformats.org/officeDocument/2006/relationships/hyperlink" Target="https://github.com/Jasig/cas" TargetMode="External"/><Relationship Id="rId75" Type="http://schemas.openxmlformats.org/officeDocument/2006/relationships/hyperlink" Target="https://dpdk.org/" TargetMode="External"/><Relationship Id="rId140" Type="http://schemas.openxmlformats.org/officeDocument/2006/relationships/hyperlink" Target="https://www.scalr.com/" TargetMode="External"/><Relationship Id="rId182" Type="http://schemas.openxmlformats.org/officeDocument/2006/relationships/hyperlink" Target="https://www.sendmail.com/" TargetMode="External"/><Relationship Id="rId6" Type="http://schemas.openxmlformats.org/officeDocument/2006/relationships/hyperlink" Target="http://www.openbravo.com/" TargetMode="External"/><Relationship Id="rId238" Type="http://schemas.openxmlformats.org/officeDocument/2006/relationships/hyperlink" Target="http://kopete.kde.org/" TargetMode="External"/><Relationship Id="rId291" Type="http://schemas.openxmlformats.org/officeDocument/2006/relationships/hyperlink" Target="http://wildfly.org/" TargetMode="External"/><Relationship Id="rId305" Type="http://schemas.openxmlformats.org/officeDocument/2006/relationships/hyperlink" Target="https://www.pgadmin.org/" TargetMode="External"/><Relationship Id="rId347" Type="http://schemas.openxmlformats.org/officeDocument/2006/relationships/hyperlink" Target="https://github.com/myui/hivemall" TargetMode="External"/><Relationship Id="rId44" Type="http://schemas.openxmlformats.org/officeDocument/2006/relationships/hyperlink" Target="http://www.ec-cube.net/" TargetMode="External"/><Relationship Id="rId86" Type="http://schemas.openxmlformats.org/officeDocument/2006/relationships/hyperlink" Target="http://www.zope.org/" TargetMode="External"/><Relationship Id="rId151" Type="http://schemas.openxmlformats.org/officeDocument/2006/relationships/hyperlink" Target="http://www.zenoss.org/" TargetMode="External"/><Relationship Id="rId193" Type="http://schemas.openxmlformats.org/officeDocument/2006/relationships/hyperlink" Target="https://www.docker.com/" TargetMode="External"/><Relationship Id="rId207" Type="http://schemas.openxmlformats.org/officeDocument/2006/relationships/hyperlink" Target="http://www8.hp.com/jp/ja/cloud/helion-eucalyptus-overview.html" TargetMode="External"/><Relationship Id="rId249" Type="http://schemas.openxmlformats.org/officeDocument/2006/relationships/hyperlink" Target="https://wiki.openstack.org/wiki/Manila" TargetMode="External"/><Relationship Id="rId13" Type="http://schemas.openxmlformats.org/officeDocument/2006/relationships/hyperlink" Target="https://wiki.gnome.org/Apps/Dia" TargetMode="External"/><Relationship Id="rId109" Type="http://schemas.openxmlformats.org/officeDocument/2006/relationships/hyperlink" Target="https://www.open-scap.org/" TargetMode="External"/><Relationship Id="rId260" Type="http://schemas.openxmlformats.org/officeDocument/2006/relationships/hyperlink" Target="https://spark.apache.org/sql/" TargetMode="External"/><Relationship Id="rId316" Type="http://schemas.openxmlformats.org/officeDocument/2006/relationships/hyperlink" Target="https://nodered.org/" TargetMode="External"/><Relationship Id="rId55" Type="http://schemas.openxmlformats.org/officeDocument/2006/relationships/hyperlink" Target="https://gradle.org/" TargetMode="External"/><Relationship Id="rId97" Type="http://schemas.openxmlformats.org/officeDocument/2006/relationships/hyperlink" Target="https://github.com/PowerShell" TargetMode="External"/><Relationship Id="rId120" Type="http://schemas.openxmlformats.org/officeDocument/2006/relationships/hyperlink" Target="http://directory.fedoraproject.org/" TargetMode="External"/><Relationship Id="rId358" Type="http://schemas.openxmlformats.org/officeDocument/2006/relationships/hyperlink" Target="https://github.com/PaddlePaddle" TargetMode="External"/><Relationship Id="rId162" Type="http://schemas.openxmlformats.org/officeDocument/2006/relationships/hyperlink" Target="https://www.isc.org/downloads/dhcp/" TargetMode="External"/><Relationship Id="rId218" Type="http://schemas.openxmlformats.org/officeDocument/2006/relationships/hyperlink" Target="http://jmeter.apache.org/" TargetMode="External"/><Relationship Id="rId271" Type="http://schemas.openxmlformats.org/officeDocument/2006/relationships/hyperlink" Target="https://spark.apache.org/streaming/" TargetMode="External"/><Relationship Id="rId24" Type="http://schemas.openxmlformats.org/officeDocument/2006/relationships/hyperlink" Target="https://www.alfresco.com/jp" TargetMode="External"/><Relationship Id="rId66" Type="http://schemas.openxmlformats.org/officeDocument/2006/relationships/hyperlink" Target="https://logging.apache.org/log4j/2.x/" TargetMode="External"/><Relationship Id="rId131" Type="http://schemas.openxmlformats.org/officeDocument/2006/relationships/hyperlink" Target="http://gnetwatch.com/" TargetMode="External"/><Relationship Id="rId327" Type="http://schemas.openxmlformats.org/officeDocument/2006/relationships/hyperlink" Target="https://knox.apache.org/" TargetMode="External"/><Relationship Id="rId173" Type="http://schemas.openxmlformats.org/officeDocument/2006/relationships/hyperlink" Target="https://ja.wikipedia.org/wiki/Samba" TargetMode="External"/><Relationship Id="rId229" Type="http://schemas.openxmlformats.org/officeDocument/2006/relationships/hyperlink" Target="https://www.chromium.org/" TargetMode="External"/><Relationship Id="rId240" Type="http://schemas.openxmlformats.org/officeDocument/2006/relationships/hyperlink" Target="https://parallel-ssh.org/" TargetMode="External"/><Relationship Id="rId35" Type="http://schemas.openxmlformats.org/officeDocument/2006/relationships/hyperlink" Target="http://plone.jp/" TargetMode="External"/><Relationship Id="rId77" Type="http://schemas.openxmlformats.org/officeDocument/2006/relationships/hyperlink" Target="https://grpc.io/" TargetMode="External"/><Relationship Id="rId100" Type="http://schemas.openxmlformats.org/officeDocument/2006/relationships/hyperlink" Target="http://www.scala-lang.org/" TargetMode="External"/><Relationship Id="rId282" Type="http://schemas.openxmlformats.org/officeDocument/2006/relationships/hyperlink" Target="http://mesos.apache.org/" TargetMode="External"/><Relationship Id="rId338" Type="http://schemas.openxmlformats.org/officeDocument/2006/relationships/hyperlink" Target="https://www.gnupg.org/" TargetMode="External"/><Relationship Id="rId8" Type="http://schemas.openxmlformats.org/officeDocument/2006/relationships/hyperlink" Target="https://ja.libreoffice.org/" TargetMode="External"/><Relationship Id="rId142" Type="http://schemas.openxmlformats.org/officeDocument/2006/relationships/hyperlink" Target="http://www.zabbix.com/" TargetMode="External"/><Relationship Id="rId184" Type="http://schemas.openxmlformats.org/officeDocument/2006/relationships/hyperlink" Target="https://www.android.com/intl/ja_jp/" TargetMode="External"/><Relationship Id="rId251" Type="http://schemas.openxmlformats.org/officeDocument/2006/relationships/image" Target="../media/image15.png"/><Relationship Id="rId46" Type="http://schemas.openxmlformats.org/officeDocument/2006/relationships/hyperlink" Target="https://maven.apache.org/" TargetMode="External"/><Relationship Id="rId293" Type="http://schemas.openxmlformats.org/officeDocument/2006/relationships/hyperlink" Target="http://servicemix.apache.org/" TargetMode="External"/><Relationship Id="rId307" Type="http://schemas.openxmlformats.org/officeDocument/2006/relationships/hyperlink" Target="http://neo4j.org/" TargetMode="External"/><Relationship Id="rId349" Type="http://schemas.openxmlformats.org/officeDocument/2006/relationships/hyperlink" Target="https://developer.apple.com/jp/machine-learning/" TargetMode="External"/><Relationship Id="rId88" Type="http://schemas.openxmlformats.org/officeDocument/2006/relationships/hyperlink" Target="http://www.doxygen.jp/" TargetMode="External"/><Relationship Id="rId111" Type="http://schemas.openxmlformats.org/officeDocument/2006/relationships/hyperlink" Target="https://www.owasp.org/index.php/OWASP_Zed_Attack_Proxy_Project" TargetMode="External"/><Relationship Id="rId153" Type="http://schemas.openxmlformats.org/officeDocument/2006/relationships/hyperlink" Target="https://www.ansible.com/" TargetMode="External"/><Relationship Id="rId195" Type="http://schemas.openxmlformats.org/officeDocument/2006/relationships/hyperlink" Target="https://openvz.org/" TargetMode="External"/><Relationship Id="rId209" Type="http://schemas.openxmlformats.org/officeDocument/2006/relationships/hyperlink" Target="https://www.openstack.org/" TargetMode="External"/><Relationship Id="rId360" Type="http://schemas.openxmlformats.org/officeDocument/2006/relationships/hyperlink" Target="https://www.tensorflow.org/"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hyperlink" Target="https://bitcoin.org/ja/" TargetMode="External"/><Relationship Id="rId3" Type="http://schemas.openxmlformats.org/officeDocument/2006/relationships/hyperlink" Target="https://github.com/espruino" TargetMode="External"/><Relationship Id="rId7" Type="http://schemas.openxmlformats.org/officeDocument/2006/relationships/hyperlink" Target="https://bitcoin.org/" TargetMode="External"/><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hyperlink" Target="https://nodered.jp/" TargetMode="External"/><Relationship Id="rId5" Type="http://schemas.openxmlformats.org/officeDocument/2006/relationships/hyperlink" Target="https://nodered.org/" TargetMode="External"/><Relationship Id="rId10" Type="http://schemas.openxmlformats.org/officeDocument/2006/relationships/hyperlink" Target="http://www.hyperledger.org/" TargetMode="External"/><Relationship Id="rId4" Type="http://schemas.openxmlformats.org/officeDocument/2006/relationships/hyperlink" Target="https://www.knime.com/" TargetMode="External"/><Relationship Id="rId9" Type="http://schemas.openxmlformats.org/officeDocument/2006/relationships/hyperlink" Target="https://github.com/ethereum/"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hyperlink" Target="https://vitess.io/" TargetMode="External"/><Relationship Id="rId13" Type="http://schemas.openxmlformats.org/officeDocument/2006/relationships/hyperlink" Target="http://cassandra.apache.org/" TargetMode="External"/><Relationship Id="rId18" Type="http://schemas.openxmlformats.org/officeDocument/2006/relationships/hyperlink" Target="https://couchdb.apache.org/" TargetMode="External"/><Relationship Id="rId26" Type="http://schemas.openxmlformats.org/officeDocument/2006/relationships/hyperlink" Target="https://prometheus.io/" TargetMode="External"/><Relationship Id="rId3" Type="http://schemas.openxmlformats.org/officeDocument/2006/relationships/hyperlink" Target="http://www.firebirdsql.org/" TargetMode="External"/><Relationship Id="rId21" Type="http://schemas.openxmlformats.org/officeDocument/2006/relationships/hyperlink" Target="https://aerospike.com/jp/home/" TargetMode="External"/><Relationship Id="rId7" Type="http://schemas.openxmlformats.org/officeDocument/2006/relationships/hyperlink" Target="https://www.sqlite.org/" TargetMode="External"/><Relationship Id="rId12" Type="http://schemas.openxmlformats.org/officeDocument/2006/relationships/hyperlink" Target="http://neo4j.org/" TargetMode="External"/><Relationship Id="rId17" Type="http://schemas.openxmlformats.org/officeDocument/2006/relationships/hyperlink" Target="http://redis.io/" TargetMode="External"/><Relationship Id="rId25" Type="http://schemas.openxmlformats.org/officeDocument/2006/relationships/hyperlink" Target="https://www.influxdata.com/products/influxdb-overview/" TargetMode="External"/><Relationship Id="rId2" Type="http://schemas.openxmlformats.org/officeDocument/2006/relationships/hyperlink" Target="https://db.apache.org/derby/" TargetMode="External"/><Relationship Id="rId16" Type="http://schemas.openxmlformats.org/officeDocument/2006/relationships/hyperlink" Target="http://memcached.org/" TargetMode="External"/><Relationship Id="rId20" Type="http://schemas.openxmlformats.org/officeDocument/2006/relationships/hyperlink" Target="https://realm.io/" TargetMode="External"/><Relationship Id="rId29"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hyperlink" Target="http://www.postgresql.org/" TargetMode="External"/><Relationship Id="rId11" Type="http://schemas.openxmlformats.org/officeDocument/2006/relationships/hyperlink" Target="https://janusgraph.org/" TargetMode="External"/><Relationship Id="rId24" Type="http://schemas.openxmlformats.org/officeDocument/2006/relationships/hyperlink" Target="https://griddb.net/ja/" TargetMode="External"/><Relationship Id="rId5" Type="http://schemas.openxmlformats.org/officeDocument/2006/relationships/hyperlink" Target="https://www-jp.mysql.com/" TargetMode="External"/><Relationship Id="rId15" Type="http://schemas.openxmlformats.org/officeDocument/2006/relationships/hyperlink" Target="https://etcd.io/" TargetMode="External"/><Relationship Id="rId23" Type="http://schemas.openxmlformats.org/officeDocument/2006/relationships/hyperlink" Target="https://pleasanter.org/" TargetMode="External"/><Relationship Id="rId28" Type="http://schemas.openxmlformats.org/officeDocument/2006/relationships/hyperlink" Target="https://www.arangodb.com/" TargetMode="External"/><Relationship Id="rId10" Type="http://schemas.openxmlformats.org/officeDocument/2006/relationships/hyperlink" Target="https://www.phpmyadmin.net/" TargetMode="External"/><Relationship Id="rId19" Type="http://schemas.openxmlformats.org/officeDocument/2006/relationships/hyperlink" Target="https://www.couchbase.com/" TargetMode="External"/><Relationship Id="rId4" Type="http://schemas.openxmlformats.org/officeDocument/2006/relationships/hyperlink" Target="https://mariadb.org/" TargetMode="External"/><Relationship Id="rId9" Type="http://schemas.openxmlformats.org/officeDocument/2006/relationships/hyperlink" Target="https://www.pgadmin.org/" TargetMode="External"/><Relationship Id="rId14" Type="http://schemas.openxmlformats.org/officeDocument/2006/relationships/hyperlink" Target="http://www.oracle.com/technetwork/jp/database/database-technologies/berkeleydb/overview/index.html" TargetMode="External"/><Relationship Id="rId22" Type="http://schemas.openxmlformats.org/officeDocument/2006/relationships/hyperlink" Target="https://www.voltdb.com/" TargetMode="External"/><Relationship Id="rId27" Type="http://schemas.openxmlformats.org/officeDocument/2006/relationships/hyperlink" Target="https://www.timescale.com/" TargetMode="External"/><Relationship Id="rId30" Type="http://schemas.openxmlformats.org/officeDocument/2006/relationships/image" Target="../media/image21.png"/></Relationships>
</file>

<file path=ppt/slides/_rels/slide41.xml.rels><?xml version="1.0" encoding="UTF-8" standalone="yes"?>
<Relationships xmlns="http://schemas.openxmlformats.org/package/2006/relationships"><Relationship Id="rId13" Type="http://schemas.openxmlformats.org/officeDocument/2006/relationships/hyperlink" Target="https://linuxcontainers.org/" TargetMode="External"/><Relationship Id="rId18" Type="http://schemas.openxmlformats.org/officeDocument/2006/relationships/hyperlink" Target="https://ceph.io/" TargetMode="External"/><Relationship Id="rId26" Type="http://schemas.openxmlformats.org/officeDocument/2006/relationships/hyperlink" Target="https://cloudstack.apache.org/" TargetMode="External"/><Relationship Id="rId39" Type="http://schemas.openxmlformats.org/officeDocument/2006/relationships/hyperlink" Target="https://wiki.openstack.org/wiki/Keystone" TargetMode="External"/><Relationship Id="rId21" Type="http://schemas.openxmlformats.org/officeDocument/2006/relationships/hyperlink" Target="https://rook.io/" TargetMode="External"/><Relationship Id="rId34" Type="http://schemas.openxmlformats.org/officeDocument/2006/relationships/hyperlink" Target="https://www.ovirt.org/" TargetMode="External"/><Relationship Id="rId42" Type="http://schemas.openxmlformats.org/officeDocument/2006/relationships/hyperlink" Target="https://www.okd.io/" TargetMode="External"/><Relationship Id="rId47" Type="http://schemas.openxmlformats.org/officeDocument/2006/relationships/hyperlink" Target="https://wiki.openstack.org/wiki/Swift" TargetMode="External"/><Relationship Id="rId50" Type="http://schemas.openxmlformats.org/officeDocument/2006/relationships/hyperlink" Target="http://mesos.apache.org/" TargetMode="External"/><Relationship Id="rId55" Type="http://schemas.openxmlformats.org/officeDocument/2006/relationships/hyperlink" Target="https://microk8s.io/" TargetMode="External"/><Relationship Id="rId63" Type="http://schemas.openxmlformats.org/officeDocument/2006/relationships/hyperlink" Target="https://istio.io/" TargetMode="External"/><Relationship Id="rId7" Type="http://schemas.openxmlformats.org/officeDocument/2006/relationships/hyperlink" Target="https://getfedora.org/en/coreos?stream=stable" TargetMode="External"/><Relationship Id="rId2" Type="http://schemas.openxmlformats.org/officeDocument/2006/relationships/image" Target="../media/image22.png"/><Relationship Id="rId16" Type="http://schemas.openxmlformats.org/officeDocument/2006/relationships/hyperlink" Target="https://www.virtualbox.org/" TargetMode="External"/><Relationship Id="rId29" Type="http://schemas.openxmlformats.org/officeDocument/2006/relationships/hyperlink" Target="https://www.vagrantup.com/" TargetMode="External"/><Relationship Id="rId11" Type="http://schemas.openxmlformats.org/officeDocument/2006/relationships/hyperlink" Target="https://www.docker.com/" TargetMode="External"/><Relationship Id="rId24" Type="http://schemas.openxmlformats.org/officeDocument/2006/relationships/hyperlink" Target="https://opennetworking.org/onos/" TargetMode="External"/><Relationship Id="rId32" Type="http://schemas.openxmlformats.org/officeDocument/2006/relationships/hyperlink" Target="https://wiki.openstack.org/wiki/Ironic" TargetMode="External"/><Relationship Id="rId37" Type="http://schemas.openxmlformats.org/officeDocument/2006/relationships/hyperlink" Target="https://wiki.openstack.org/wiki/Neutron" TargetMode="External"/><Relationship Id="rId40" Type="http://schemas.openxmlformats.org/officeDocument/2006/relationships/hyperlink" Target="https://www.cloudfoundry.org/" TargetMode="External"/><Relationship Id="rId45" Type="http://schemas.openxmlformats.org/officeDocument/2006/relationships/hyperlink" Target="https://wiki.openstack.org/wiki/Cinder" TargetMode="External"/><Relationship Id="rId53" Type="http://schemas.openxmlformats.org/officeDocument/2006/relationships/hyperlink" Target="https://helm.sh/" TargetMode="External"/><Relationship Id="rId58" Type="http://schemas.openxmlformats.org/officeDocument/2006/relationships/hyperlink" Target="https://cri-o.io/" TargetMode="External"/><Relationship Id="rId5" Type="http://schemas.openxmlformats.org/officeDocument/2006/relationships/hyperlink" Target="https://centos.org/" TargetMode="External"/><Relationship Id="rId61" Type="http://schemas.openxmlformats.org/officeDocument/2006/relationships/hyperlink" Target="https://github.com/rkt/rkt" TargetMode="External"/><Relationship Id="rId19" Type="http://schemas.openxmlformats.org/officeDocument/2006/relationships/hyperlink" Target="https://www.gluster.org/" TargetMode="External"/><Relationship Id="rId14" Type="http://schemas.openxmlformats.org/officeDocument/2006/relationships/hyperlink" Target="https://www.qemu.org/" TargetMode="External"/><Relationship Id="rId22" Type="http://schemas.openxmlformats.org/officeDocument/2006/relationships/hyperlink" Target="https://github.com/flannel-io/flannel" TargetMode="External"/><Relationship Id="rId27" Type="http://schemas.openxmlformats.org/officeDocument/2006/relationships/hyperlink" Target="http://www8.hp.com/jp/ja/cloud/helion-eucalyptus-overview.html" TargetMode="External"/><Relationship Id="rId30" Type="http://schemas.openxmlformats.org/officeDocument/2006/relationships/hyperlink" Target="https://wiki.openstack.org/wiki/Telemetry#Ceilometer" TargetMode="External"/><Relationship Id="rId35" Type="http://schemas.openxmlformats.org/officeDocument/2006/relationships/hyperlink" Target="https://docs.openstack.org/murano/latest/" TargetMode="External"/><Relationship Id="rId43" Type="http://schemas.openxmlformats.org/officeDocument/2006/relationships/hyperlink" Target="https://wiki.openstack.org/wiki/Glance" TargetMode="External"/><Relationship Id="rId48" Type="http://schemas.openxmlformats.org/officeDocument/2006/relationships/hyperlink" Target="https://wiki.openstack.org/wiki/Trove" TargetMode="External"/><Relationship Id="rId56" Type="http://schemas.openxmlformats.org/officeDocument/2006/relationships/hyperlink" Target="https://wiki.openstack.org/wiki/Heat" TargetMode="External"/><Relationship Id="rId8" Type="http://schemas.openxmlformats.org/officeDocument/2006/relationships/hyperlink" Target="https://www.freebsd.org/" TargetMode="External"/><Relationship Id="rId51" Type="http://schemas.openxmlformats.org/officeDocument/2006/relationships/hyperlink" Target="http://kubernetes.io/" TargetMode="External"/><Relationship Id="rId3" Type="http://schemas.openxmlformats.org/officeDocument/2006/relationships/hyperlink" Target="https://www.android.com/intl/ja_jp/" TargetMode="External"/><Relationship Id="rId12" Type="http://schemas.openxmlformats.org/officeDocument/2006/relationships/hyperlink" Target="http://www.linux-kvm.org/page/Main_Page" TargetMode="External"/><Relationship Id="rId17" Type="http://schemas.openxmlformats.org/officeDocument/2006/relationships/hyperlink" Target="http://www.xenproject.org/" TargetMode="External"/><Relationship Id="rId25" Type="http://schemas.openxmlformats.org/officeDocument/2006/relationships/hyperlink" Target="https://www.openvswitch.org/" TargetMode="External"/><Relationship Id="rId33" Type="http://schemas.openxmlformats.org/officeDocument/2006/relationships/hyperlink" Target="https://wiki.openstack.org/wiki/Magnum" TargetMode="External"/><Relationship Id="rId38" Type="http://schemas.openxmlformats.org/officeDocument/2006/relationships/hyperlink" Target="https://docs.openstack.org/sahara/latest/" TargetMode="External"/><Relationship Id="rId46" Type="http://schemas.openxmlformats.org/officeDocument/2006/relationships/hyperlink" Target="https://wiki.openstack.org/wiki/Manila" TargetMode="External"/><Relationship Id="rId59" Type="http://schemas.openxmlformats.org/officeDocument/2006/relationships/hyperlink" Target="https://github.com/google/gvisor" TargetMode="External"/><Relationship Id="rId20" Type="http://schemas.openxmlformats.org/officeDocument/2006/relationships/hyperlink" Target="http://lustre.org/" TargetMode="External"/><Relationship Id="rId41" Type="http://schemas.openxmlformats.org/officeDocument/2006/relationships/hyperlink" Target="https://knative.dev/" TargetMode="External"/><Relationship Id="rId54" Type="http://schemas.openxmlformats.org/officeDocument/2006/relationships/hyperlink" Target="https://k3s.io/" TargetMode="External"/><Relationship Id="rId62" Type="http://schemas.openxmlformats.org/officeDocument/2006/relationships/hyperlink" Target="https://github.com/opencontainers/runc" TargetMode="External"/><Relationship Id="rId1" Type="http://schemas.openxmlformats.org/officeDocument/2006/relationships/slideLayout" Target="../slideLayouts/slideLayout2.xml"/><Relationship Id="rId6" Type="http://schemas.openxmlformats.org/officeDocument/2006/relationships/hyperlink" Target="http://www.debian.or.jp/" TargetMode="External"/><Relationship Id="rId15" Type="http://schemas.openxmlformats.org/officeDocument/2006/relationships/hyperlink" Target="https://virt-manager.org/" TargetMode="External"/><Relationship Id="rId23" Type="http://schemas.openxmlformats.org/officeDocument/2006/relationships/hyperlink" Target="https://www.opendaylight.org/" TargetMode="External"/><Relationship Id="rId28" Type="http://schemas.openxmlformats.org/officeDocument/2006/relationships/hyperlink" Target="https://www.manageiq.org/" TargetMode="External"/><Relationship Id="rId36" Type="http://schemas.openxmlformats.org/officeDocument/2006/relationships/hyperlink" Target="https://wiki.openstack.org/wiki/Designate" TargetMode="External"/><Relationship Id="rId49" Type="http://schemas.openxmlformats.org/officeDocument/2006/relationships/hyperlink" Target="https://www.openstack.org/" TargetMode="External"/><Relationship Id="rId57" Type="http://schemas.openxmlformats.org/officeDocument/2006/relationships/hyperlink" Target="https://rancher.com/" TargetMode="External"/><Relationship Id="rId10" Type="http://schemas.openxmlformats.org/officeDocument/2006/relationships/hyperlink" Target="https://www.ubuntulinux.jp/" TargetMode="External"/><Relationship Id="rId31" Type="http://schemas.openxmlformats.org/officeDocument/2006/relationships/hyperlink" Target="https://wiki.openstack.org/wiki/Horizon" TargetMode="External"/><Relationship Id="rId44" Type="http://schemas.openxmlformats.org/officeDocument/2006/relationships/hyperlink" Target="https://wiki.openstack.org/wiki/Nova" TargetMode="External"/><Relationship Id="rId52" Type="http://schemas.openxmlformats.org/officeDocument/2006/relationships/hyperlink" Target="https://docs.docker.com/compose/" TargetMode="External"/><Relationship Id="rId60" Type="http://schemas.openxmlformats.org/officeDocument/2006/relationships/hyperlink" Target="https://podman.io/" TargetMode="External"/><Relationship Id="rId4" Type="http://schemas.openxmlformats.org/officeDocument/2006/relationships/hyperlink" Target="https://www.automotivelinux.org/" TargetMode="External"/><Relationship Id="rId9" Type="http://schemas.openxmlformats.org/officeDocument/2006/relationships/hyperlink" Target="https://ja.opensuse.org/"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25.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7.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hyperlink" Target="https://www.google.co.jp/trends" TargetMode="External"/></Relationships>
</file>

<file path=ppt/slides/_rels/slide5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37.jpeg"/><Relationship Id="rId5" Type="http://schemas.openxmlformats.org/officeDocument/2006/relationships/image" Target="../media/image36.png"/><Relationship Id="rId4" Type="http://schemas.openxmlformats.org/officeDocument/2006/relationships/image" Target="../media/image35.png"/></Relationships>
</file>

<file path=ppt/slides/_rels/slide5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37.jpeg"/><Relationship Id="rId5" Type="http://schemas.openxmlformats.org/officeDocument/2006/relationships/image" Target="../media/image36.png"/><Relationship Id="rId4" Type="http://schemas.openxmlformats.org/officeDocument/2006/relationships/image" Target="../media/image35.png"/></Relationships>
</file>

<file path=ppt/slides/_rels/slide59.xml.rels><?xml version="1.0" encoding="UTF-8" standalone="yes"?>
<Relationships xmlns="http://schemas.openxmlformats.org/package/2006/relationships"><Relationship Id="rId3" Type="http://schemas.openxmlformats.org/officeDocument/2006/relationships/hyperlink" Target="https://forms.office.com/r/E2n5084QL8" TargetMode="External"/><Relationship Id="rId2" Type="http://schemas.openxmlformats.org/officeDocument/2006/relationships/hyperlink" Target="https://github.com/ossforumjp/oss-choukanzu"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0" name="タイトル 3"/>
          <p:cNvSpPr>
            <a:spLocks noGrp="1"/>
          </p:cNvSpPr>
          <p:nvPr>
            <p:ph type="ctrTitle"/>
          </p:nvPr>
        </p:nvSpPr>
        <p:spPr>
          <a:xfrm>
            <a:off x="1865086" y="836386"/>
            <a:ext cx="8253185" cy="1417638"/>
          </a:xfrm>
        </p:spPr>
        <p:txBody>
          <a:bodyPr anchor="ctr"/>
          <a:lstStyle/>
          <a:p>
            <a:pPr algn="ctr"/>
            <a:r>
              <a:rPr lang="en-US" altLang="ja-JP" sz="2800" b="1" dirty="0">
                <a:latin typeface="メイリオ"/>
                <a:ea typeface="メイリオ"/>
              </a:rPr>
              <a:t>OSS</a:t>
            </a:r>
            <a:r>
              <a:rPr lang="ja-JP" altLang="en-US" sz="2800" b="1" dirty="0">
                <a:latin typeface="メイリオ"/>
                <a:ea typeface="メイリオ"/>
              </a:rPr>
              <a:t>鳥瞰図と活動のご紹介</a:t>
            </a:r>
          </a:p>
        </p:txBody>
      </p:sp>
      <p:sp>
        <p:nvSpPr>
          <p:cNvPr id="4" name="サブタイトル 6"/>
          <p:cNvSpPr>
            <a:spLocks noGrp="1"/>
          </p:cNvSpPr>
          <p:nvPr>
            <p:ph type="subTitle" idx="1"/>
          </p:nvPr>
        </p:nvSpPr>
        <p:spPr>
          <a:xfrm>
            <a:off x="4895854" y="3703877"/>
            <a:ext cx="7010400" cy="1800200"/>
          </a:xfrm>
          <a:noFill/>
        </p:spPr>
        <p:txBody>
          <a:bodyPr/>
          <a:lstStyle/>
          <a:p>
            <a:pPr algn="r" eaLnBrk="1" hangingPunct="1"/>
            <a:r>
              <a:rPr lang="en-US" altLang="ja-JP" sz="2400" dirty="0"/>
              <a:t>2023</a:t>
            </a:r>
            <a:r>
              <a:rPr lang="ja-JP" altLang="en-US" sz="2400" dirty="0"/>
              <a:t>年</a:t>
            </a:r>
            <a:r>
              <a:rPr lang="en-US" altLang="ja-JP" sz="2400" dirty="0"/>
              <a:t>5</a:t>
            </a:r>
            <a:r>
              <a:rPr lang="ja-JP" altLang="en-US" sz="2400" dirty="0"/>
              <a:t>月</a:t>
            </a:r>
            <a:r>
              <a:rPr lang="en-US" altLang="ja-JP" sz="2400" dirty="0"/>
              <a:t>18</a:t>
            </a:r>
            <a:r>
              <a:rPr lang="ja-JP" altLang="en-US" sz="2400" dirty="0"/>
              <a:t>日</a:t>
            </a:r>
            <a:endParaRPr lang="en-US" altLang="ja-JP" sz="2400" dirty="0"/>
          </a:p>
          <a:p>
            <a:pPr algn="r"/>
            <a:r>
              <a:rPr lang="ja-JP" altLang="en-US" sz="2400" dirty="0"/>
              <a:t>日本</a:t>
            </a:r>
            <a:r>
              <a:rPr lang="en-US" altLang="ja-JP" sz="2400" dirty="0"/>
              <a:t>OSS</a:t>
            </a:r>
            <a:r>
              <a:rPr lang="ja-JP" altLang="en-US" sz="2400" dirty="0"/>
              <a:t>推進フォーラム 鳥瞰図</a:t>
            </a:r>
            <a:r>
              <a:rPr lang="en-US" altLang="ja-JP" sz="2400" dirty="0"/>
              <a:t>WG</a:t>
            </a:r>
          </a:p>
          <a:p>
            <a:pPr algn="r"/>
            <a:r>
              <a:rPr lang="ja-JP" altLang="en-US" sz="2400" dirty="0"/>
              <a:t>米嶋 大志</a:t>
            </a:r>
            <a:endParaRPr lang="en-US" altLang="ja-JP" sz="2400" dirty="0"/>
          </a:p>
        </p:txBody>
      </p:sp>
      <p:sp>
        <p:nvSpPr>
          <p:cNvPr id="6" name="Rectangle 7"/>
          <p:cNvSpPr>
            <a:spLocks noGrp="1" noChangeArrowheads="1"/>
          </p:cNvSpPr>
          <p:nvPr>
            <p:ph type="ftr" sz="quarter" idx="3"/>
          </p:nvPr>
        </p:nvSpPr>
        <p:spPr>
          <a:xfrm>
            <a:off x="3863979" y="6619880"/>
            <a:ext cx="4537075" cy="188913"/>
          </a:xfrm>
          <a:prstGeom prst="rect">
            <a:avLst/>
          </a:prstGeom>
          <a:ln/>
        </p:spPr>
        <p:txBody>
          <a:bodyPr/>
          <a:lstStyle>
            <a:lvl1pPr>
              <a:defRPr/>
            </a:lvl1pPr>
          </a:lstStyle>
          <a:p>
            <a:pPr>
              <a:defRPr/>
            </a:pPr>
            <a:r>
              <a:rPr lang="en-US" altLang="ja-JP" dirty="0"/>
              <a:t>Copyright 2023 Japan OSS Promotion Forum</a:t>
            </a:r>
          </a:p>
        </p:txBody>
      </p:sp>
    </p:spTree>
    <p:extLst>
      <p:ext uri="{BB962C8B-B14F-4D97-AF65-F5344CB8AC3E}">
        <p14:creationId xmlns:p14="http://schemas.microsoft.com/office/powerpoint/2010/main" val="4394924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本題にはいる前に</a:t>
            </a:r>
            <a:r>
              <a:rPr lang="en-US" altLang="ja-JP" dirty="0"/>
              <a:t>…</a:t>
            </a:r>
            <a:endParaRPr kumimoji="1" lang="ja-JP" altLang="en-US" dirty="0"/>
          </a:p>
        </p:txBody>
      </p:sp>
      <p:sp>
        <p:nvSpPr>
          <p:cNvPr id="4" name="スライド番号プレースホルダー 3"/>
          <p:cNvSpPr>
            <a:spLocks noGrp="1"/>
          </p:cNvSpPr>
          <p:nvPr>
            <p:ph type="sldNum" sz="quarter" idx="12"/>
          </p:nvPr>
        </p:nvSpPr>
        <p:spPr/>
        <p:txBody>
          <a:bodyPr/>
          <a:lstStyle/>
          <a:p>
            <a:pPr>
              <a:defRPr/>
            </a:pPr>
            <a:fld id="{46E683E9-ADC6-4FF3-AD4E-53B288B533C8}" type="slidenum">
              <a:rPr lang="en-US" altLang="ja-JP" smtClean="0"/>
              <a:pPr>
                <a:defRPr/>
              </a:pPr>
              <a:t>10</a:t>
            </a:fld>
            <a:endParaRPr lang="en-US" altLang="ja-JP"/>
          </a:p>
        </p:txBody>
      </p:sp>
      <p:sp>
        <p:nvSpPr>
          <p:cNvPr id="5" name="正方形/長方形 4"/>
          <p:cNvSpPr/>
          <p:nvPr/>
        </p:nvSpPr>
        <p:spPr>
          <a:xfrm>
            <a:off x="565227" y="1476286"/>
            <a:ext cx="8604176" cy="523220"/>
          </a:xfrm>
          <a:prstGeom prst="rect">
            <a:avLst/>
          </a:prstGeom>
        </p:spPr>
        <p:txBody>
          <a:bodyPr wrap="square">
            <a:spAutoFit/>
          </a:bodyPr>
          <a:lstStyle/>
          <a:p>
            <a:r>
              <a:rPr lang="ja-JP" altLang="en-US" sz="2800" dirty="0"/>
              <a:t>Ｑ</a:t>
            </a:r>
            <a:r>
              <a:rPr lang="en-US" altLang="ja-JP" sz="2800" dirty="0"/>
              <a:t>. </a:t>
            </a:r>
            <a:r>
              <a:rPr lang="ja-JP" altLang="en-US" sz="2800" dirty="0"/>
              <a:t>世の中にはいくつのＯＳＳがあるだろう？</a:t>
            </a:r>
          </a:p>
        </p:txBody>
      </p:sp>
      <p:sp>
        <p:nvSpPr>
          <p:cNvPr id="6" name="テキスト ボックス 5"/>
          <p:cNvSpPr txBox="1"/>
          <p:nvPr/>
        </p:nvSpPr>
        <p:spPr>
          <a:xfrm>
            <a:off x="949084" y="2318584"/>
            <a:ext cx="10932617" cy="563231"/>
          </a:xfrm>
          <a:prstGeom prst="rect">
            <a:avLst/>
          </a:prstGeom>
          <a:noFill/>
        </p:spPr>
        <p:txBody>
          <a:bodyPr wrap="square" rtlCol="0">
            <a:spAutoFit/>
          </a:bodyPr>
          <a:lstStyle/>
          <a:p>
            <a:pPr marL="342900" indent="-342900">
              <a:lnSpc>
                <a:spcPct val="170000"/>
              </a:lnSpc>
              <a:buFont typeface="+mj-ea"/>
              <a:buAutoNum type="circleNumDbPlain"/>
            </a:pPr>
            <a:r>
              <a:rPr kumimoji="1" lang="en-US" altLang="ja-JP" b="1" dirty="0"/>
              <a:t>~1,000	</a:t>
            </a:r>
            <a:r>
              <a:rPr lang="ja-JP" altLang="en-US" b="1" dirty="0"/>
              <a:t>②</a:t>
            </a:r>
            <a:r>
              <a:rPr kumimoji="1" lang="en-US" altLang="ja-JP" b="1" dirty="0"/>
              <a:t> 1,000~	</a:t>
            </a:r>
            <a:r>
              <a:rPr kumimoji="1" lang="ja-JP" altLang="en-US" b="1" dirty="0"/>
              <a:t>③</a:t>
            </a:r>
            <a:r>
              <a:rPr kumimoji="1" lang="en-US" altLang="ja-JP" b="1" dirty="0"/>
              <a:t>10,000</a:t>
            </a:r>
            <a:r>
              <a:rPr kumimoji="1" lang="ja-JP" altLang="en-US" b="1" dirty="0"/>
              <a:t>～</a:t>
            </a:r>
            <a:r>
              <a:rPr lang="en-US" altLang="ja-JP" b="1" dirty="0"/>
              <a:t>	</a:t>
            </a:r>
            <a:r>
              <a:rPr lang="ja-JP" altLang="en-US" b="1" dirty="0"/>
              <a:t>④</a:t>
            </a:r>
            <a:r>
              <a:rPr lang="en-US" altLang="ja-JP" b="1" dirty="0"/>
              <a:t>100,000 ~</a:t>
            </a:r>
            <a:r>
              <a:rPr lang="ja-JP" altLang="en-US" b="1" dirty="0"/>
              <a:t>　</a:t>
            </a:r>
            <a:r>
              <a:rPr lang="en-US" altLang="ja-JP" b="1" dirty="0"/>
              <a:t>	</a:t>
            </a:r>
            <a:r>
              <a:rPr lang="ja-JP" altLang="en-US" b="1" dirty="0"/>
              <a:t>⑤</a:t>
            </a:r>
            <a:r>
              <a:rPr lang="en-US" altLang="ja-JP" b="1" dirty="0"/>
              <a:t>1,000,000~</a:t>
            </a:r>
            <a:r>
              <a:rPr lang="ja-JP" altLang="en-US" b="1" dirty="0"/>
              <a:t>　</a:t>
            </a:r>
            <a:endParaRPr lang="en-US" altLang="ja-JP" b="1" dirty="0"/>
          </a:p>
        </p:txBody>
      </p:sp>
      <p:sp>
        <p:nvSpPr>
          <p:cNvPr id="7" name="角丸四角形 6"/>
          <p:cNvSpPr/>
          <p:nvPr/>
        </p:nvSpPr>
        <p:spPr>
          <a:xfrm>
            <a:off x="6350000" y="2394857"/>
            <a:ext cx="3897086" cy="486958"/>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正方形/長方形 17">
            <a:extLst>
              <a:ext uri="{FF2B5EF4-FFF2-40B4-BE49-F238E27FC236}">
                <a16:creationId xmlns:a16="http://schemas.microsoft.com/office/drawing/2014/main" id="{51423498-136E-4515-ACFE-6B8C0F2005BE}"/>
              </a:ext>
            </a:extLst>
          </p:cNvPr>
          <p:cNvSpPr/>
          <p:nvPr/>
        </p:nvSpPr>
        <p:spPr>
          <a:xfrm>
            <a:off x="3587821" y="4272257"/>
            <a:ext cx="8604176" cy="1938992"/>
          </a:xfrm>
          <a:prstGeom prst="rect">
            <a:avLst/>
          </a:prstGeom>
        </p:spPr>
        <p:txBody>
          <a:bodyPr wrap="square">
            <a:spAutoFit/>
          </a:bodyPr>
          <a:lstStyle/>
          <a:p>
            <a:r>
              <a:rPr lang="ja-JP" altLang="en-US" sz="2000" dirty="0"/>
              <a:t>・</a:t>
            </a:r>
            <a:r>
              <a:rPr lang="en-US" altLang="ja-JP" sz="2000" dirty="0" err="1"/>
              <a:t>Github</a:t>
            </a:r>
            <a:r>
              <a:rPr lang="ja-JP" altLang="en-US" sz="2000" dirty="0"/>
              <a:t>に登録されているリポジトリ数：</a:t>
            </a:r>
            <a:r>
              <a:rPr lang="en-US" altLang="ja-JP" sz="2000" dirty="0"/>
              <a:t>2</a:t>
            </a:r>
            <a:r>
              <a:rPr lang="ja-JP" altLang="en-US" sz="2000" dirty="0"/>
              <a:t>億</a:t>
            </a:r>
            <a:endParaRPr lang="en-US" altLang="ja-JP" sz="2000" dirty="0"/>
          </a:p>
          <a:p>
            <a:endParaRPr lang="en-US" altLang="ja-JP" sz="2000" dirty="0"/>
          </a:p>
          <a:p>
            <a:r>
              <a:rPr lang="ja-JP" altLang="en-US" sz="2000" dirty="0"/>
              <a:t>・</a:t>
            </a:r>
            <a:r>
              <a:rPr lang="en-US" altLang="ja-JP" sz="2000" dirty="0"/>
              <a:t>Open</a:t>
            </a:r>
            <a:r>
              <a:rPr lang="ja-JP" altLang="en-US" sz="2000" dirty="0"/>
              <a:t> </a:t>
            </a:r>
            <a:r>
              <a:rPr lang="en-US" altLang="ja-JP" sz="2000" dirty="0"/>
              <a:t>Hub</a:t>
            </a:r>
            <a:r>
              <a:rPr lang="ja-JP" altLang="en-US" sz="2000" dirty="0"/>
              <a:t>に登録されている</a:t>
            </a:r>
            <a:r>
              <a:rPr lang="en-US" altLang="ja-JP" sz="2000" dirty="0"/>
              <a:t>Project</a:t>
            </a:r>
            <a:r>
              <a:rPr lang="ja-JP" altLang="en-US" sz="2000" dirty="0"/>
              <a:t>数：</a:t>
            </a:r>
            <a:r>
              <a:rPr lang="en-US" altLang="ja-JP" sz="2000" dirty="0"/>
              <a:t>499,580</a:t>
            </a:r>
          </a:p>
          <a:p>
            <a:endParaRPr lang="en-US" altLang="ja-JP" sz="2000" dirty="0"/>
          </a:p>
          <a:p>
            <a:r>
              <a:rPr lang="ja-JP" altLang="en-US" sz="2000" dirty="0"/>
              <a:t>・</a:t>
            </a:r>
            <a:r>
              <a:rPr lang="en-US" altLang="ja-JP" sz="2000" dirty="0"/>
              <a:t> </a:t>
            </a:r>
            <a:r>
              <a:rPr lang="en-US" altLang="ja-JP" sz="2000" dirty="0" err="1"/>
              <a:t>SourceForge</a:t>
            </a:r>
            <a:r>
              <a:rPr lang="ja-JP" altLang="en-US" sz="2000" dirty="0" err="1"/>
              <a:t>に登</a:t>
            </a:r>
            <a:r>
              <a:rPr lang="ja-JP" altLang="en-US" sz="2000" dirty="0"/>
              <a:t>録されている</a:t>
            </a:r>
            <a:r>
              <a:rPr lang="en-US" altLang="ja-JP" sz="2000" dirty="0"/>
              <a:t>Project</a:t>
            </a:r>
            <a:r>
              <a:rPr lang="ja-JP" altLang="en-US" sz="2000" dirty="0"/>
              <a:t>数：</a:t>
            </a:r>
            <a:r>
              <a:rPr lang="en-US" altLang="ja-JP" sz="2000" dirty="0"/>
              <a:t>112,190</a:t>
            </a:r>
          </a:p>
          <a:p>
            <a:endParaRPr lang="ja-JP" altLang="en-US" sz="2000" dirty="0"/>
          </a:p>
        </p:txBody>
      </p:sp>
      <p:sp>
        <p:nvSpPr>
          <p:cNvPr id="19" name="正方形/長方形 18">
            <a:extLst>
              <a:ext uri="{FF2B5EF4-FFF2-40B4-BE49-F238E27FC236}">
                <a16:creationId xmlns:a16="http://schemas.microsoft.com/office/drawing/2014/main" id="{152AD7A6-028B-483E-AB0A-FF1F635C3A43}"/>
              </a:ext>
            </a:extLst>
          </p:cNvPr>
          <p:cNvSpPr/>
          <p:nvPr/>
        </p:nvSpPr>
        <p:spPr>
          <a:xfrm>
            <a:off x="3814233" y="4601528"/>
            <a:ext cx="7886355" cy="261610"/>
          </a:xfrm>
          <a:prstGeom prst="rect">
            <a:avLst/>
          </a:prstGeom>
        </p:spPr>
        <p:txBody>
          <a:bodyPr wrap="square">
            <a:spAutoFit/>
          </a:bodyPr>
          <a:lstStyle/>
          <a:p>
            <a:r>
              <a:rPr lang="en-US" altLang="ja-JP" sz="1100" dirty="0" err="1"/>
              <a:t>Github</a:t>
            </a:r>
            <a:r>
              <a:rPr lang="en-US" altLang="ja-JP" sz="1100" dirty="0"/>
              <a:t>. https://github.blog/jp/2021-03-19-improving-large-monorepo-performance-on-github/</a:t>
            </a:r>
            <a:r>
              <a:rPr lang="ja-JP" altLang="en-US" sz="1100" dirty="0"/>
              <a:t>　</a:t>
            </a:r>
            <a:r>
              <a:rPr lang="en-US" altLang="ja-JP" sz="1100" dirty="0"/>
              <a:t>(2021.3)</a:t>
            </a:r>
            <a:endParaRPr lang="ja-JP" altLang="en-US" sz="1100" dirty="0"/>
          </a:p>
        </p:txBody>
      </p:sp>
      <p:sp>
        <p:nvSpPr>
          <p:cNvPr id="20" name="正方形/長方形 19">
            <a:extLst>
              <a:ext uri="{FF2B5EF4-FFF2-40B4-BE49-F238E27FC236}">
                <a16:creationId xmlns:a16="http://schemas.microsoft.com/office/drawing/2014/main" id="{2CC76ECE-18E8-495F-A01A-8326DC3D305A}"/>
              </a:ext>
            </a:extLst>
          </p:cNvPr>
          <p:cNvSpPr/>
          <p:nvPr/>
        </p:nvSpPr>
        <p:spPr>
          <a:xfrm>
            <a:off x="3814232" y="5235604"/>
            <a:ext cx="8377767" cy="430887"/>
          </a:xfrm>
          <a:prstGeom prst="rect">
            <a:avLst/>
          </a:prstGeom>
        </p:spPr>
        <p:txBody>
          <a:bodyPr wrap="square">
            <a:spAutoFit/>
          </a:bodyPr>
          <a:lstStyle/>
          <a:p>
            <a:r>
              <a:rPr lang="en-US" altLang="ja-JP" sz="1100" dirty="0"/>
              <a:t>Synopsys </a:t>
            </a:r>
            <a:r>
              <a:rPr lang="en-US" altLang="ja-JP" sz="1100" dirty="0" err="1"/>
              <a:t>BlackDuck</a:t>
            </a:r>
            <a:r>
              <a:rPr lang="en-US" altLang="ja-JP" sz="1100" dirty="0"/>
              <a:t> OpenHub. </a:t>
            </a:r>
            <a:r>
              <a:rPr lang="en-US" altLang="ja-JP" sz="1100" dirty="0">
                <a:hlinkClick r:id="rId2"/>
              </a:rPr>
              <a:t>https://www.openhub.net/</a:t>
            </a:r>
            <a:r>
              <a:rPr lang="en-US" altLang="ja-JP" sz="1100" dirty="0"/>
              <a:t> (2023.5)</a:t>
            </a:r>
            <a:endParaRPr lang="ja-JP" altLang="en-US" sz="1100" dirty="0"/>
          </a:p>
          <a:p>
            <a:endParaRPr lang="ja-JP" altLang="en-US" sz="1100" dirty="0"/>
          </a:p>
        </p:txBody>
      </p:sp>
      <p:sp>
        <p:nvSpPr>
          <p:cNvPr id="21" name="正方形/長方形 20">
            <a:extLst>
              <a:ext uri="{FF2B5EF4-FFF2-40B4-BE49-F238E27FC236}">
                <a16:creationId xmlns:a16="http://schemas.microsoft.com/office/drawing/2014/main" id="{B7BB1643-BE49-44D0-9ECF-93A8A273B3B3}"/>
              </a:ext>
            </a:extLst>
          </p:cNvPr>
          <p:cNvSpPr/>
          <p:nvPr/>
        </p:nvSpPr>
        <p:spPr>
          <a:xfrm>
            <a:off x="3814232" y="5863094"/>
            <a:ext cx="8377767" cy="261610"/>
          </a:xfrm>
          <a:prstGeom prst="rect">
            <a:avLst/>
          </a:prstGeom>
        </p:spPr>
        <p:txBody>
          <a:bodyPr wrap="square">
            <a:spAutoFit/>
          </a:bodyPr>
          <a:lstStyle/>
          <a:p>
            <a:r>
              <a:rPr lang="en-US" altLang="ja-JP" sz="1100" dirty="0"/>
              <a:t>SourceForge.net. </a:t>
            </a:r>
            <a:r>
              <a:rPr lang="en-US" altLang="ja-JP" sz="1100" dirty="0">
                <a:hlinkClick r:id="rId3"/>
              </a:rPr>
              <a:t>https://sourceforge.net/</a:t>
            </a:r>
            <a:r>
              <a:rPr lang="en-US" altLang="ja-JP" sz="1100" dirty="0"/>
              <a:t> (2023.5)</a:t>
            </a:r>
          </a:p>
        </p:txBody>
      </p:sp>
      <p:sp>
        <p:nvSpPr>
          <p:cNvPr id="22" name="フローチャート: 代替処理 21">
            <a:extLst>
              <a:ext uri="{FF2B5EF4-FFF2-40B4-BE49-F238E27FC236}">
                <a16:creationId xmlns:a16="http://schemas.microsoft.com/office/drawing/2014/main" id="{D3DF4E6A-0BA6-4A5A-816E-D31D9BDF8B60}"/>
              </a:ext>
            </a:extLst>
          </p:cNvPr>
          <p:cNvSpPr/>
          <p:nvPr/>
        </p:nvSpPr>
        <p:spPr>
          <a:xfrm>
            <a:off x="3280660" y="3587299"/>
            <a:ext cx="8592993" cy="2764816"/>
          </a:xfrm>
          <a:prstGeom prst="flowChartAlternateProcess">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正方形/長方形 22">
            <a:extLst>
              <a:ext uri="{FF2B5EF4-FFF2-40B4-BE49-F238E27FC236}">
                <a16:creationId xmlns:a16="http://schemas.microsoft.com/office/drawing/2014/main" id="{80CB5F01-7D71-467C-9626-B4FFB36A65C1}"/>
              </a:ext>
            </a:extLst>
          </p:cNvPr>
          <p:cNvSpPr/>
          <p:nvPr/>
        </p:nvSpPr>
        <p:spPr>
          <a:xfrm>
            <a:off x="3530253" y="3610839"/>
            <a:ext cx="2214698" cy="523220"/>
          </a:xfrm>
          <a:prstGeom prst="rect">
            <a:avLst/>
          </a:prstGeom>
        </p:spPr>
        <p:txBody>
          <a:bodyPr wrap="square">
            <a:spAutoFit/>
          </a:bodyPr>
          <a:lstStyle/>
          <a:p>
            <a:r>
              <a:rPr lang="en-US" altLang="ja-JP" sz="2800" dirty="0"/>
              <a:t>A. </a:t>
            </a:r>
            <a:r>
              <a:rPr lang="ja-JP" altLang="en-US" sz="2800" dirty="0"/>
              <a:t>④ </a:t>
            </a:r>
            <a:r>
              <a:rPr lang="en-US" altLang="ja-JP" sz="2800" dirty="0"/>
              <a:t>or </a:t>
            </a:r>
            <a:r>
              <a:rPr lang="ja-JP" altLang="en-US" sz="2800" dirty="0"/>
              <a:t>⑤</a:t>
            </a:r>
          </a:p>
        </p:txBody>
      </p:sp>
    </p:spTree>
    <p:extLst>
      <p:ext uri="{BB962C8B-B14F-4D97-AF65-F5344CB8AC3E}">
        <p14:creationId xmlns:p14="http://schemas.microsoft.com/office/powerpoint/2010/main" val="124652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9"/>
                                        </p:tgtEl>
                                        <p:attrNameLst>
                                          <p:attrName>style.visibility</p:attrName>
                                        </p:attrNameLst>
                                      </p:cBhvr>
                                      <p:to>
                                        <p:strVal val="visible"/>
                                      </p:to>
                                    </p:set>
                                    <p:anim calcmode="lin" valueType="num">
                                      <p:cBhvr additive="base">
                                        <p:cTn id="13" dur="500" fill="hold"/>
                                        <p:tgtEl>
                                          <p:spTgt spid="19"/>
                                        </p:tgtEl>
                                        <p:attrNameLst>
                                          <p:attrName>ppt_x</p:attrName>
                                        </p:attrNameLst>
                                      </p:cBhvr>
                                      <p:tavLst>
                                        <p:tav tm="0">
                                          <p:val>
                                            <p:strVal val="#ppt_x"/>
                                          </p:val>
                                        </p:tav>
                                        <p:tav tm="100000">
                                          <p:val>
                                            <p:strVal val="#ppt_x"/>
                                          </p:val>
                                        </p:tav>
                                      </p:tavLst>
                                    </p:anim>
                                    <p:anim calcmode="lin" valueType="num">
                                      <p:cBhvr additive="base">
                                        <p:cTn id="14" dur="500" fill="hold"/>
                                        <p:tgtEl>
                                          <p:spTgt spid="19"/>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anim calcmode="lin" valueType="num">
                                      <p:cBhvr additive="base">
                                        <p:cTn id="17" dur="500" fill="hold"/>
                                        <p:tgtEl>
                                          <p:spTgt spid="20"/>
                                        </p:tgtEl>
                                        <p:attrNameLst>
                                          <p:attrName>ppt_x</p:attrName>
                                        </p:attrNameLst>
                                      </p:cBhvr>
                                      <p:tavLst>
                                        <p:tav tm="0">
                                          <p:val>
                                            <p:strVal val="#ppt_x"/>
                                          </p:val>
                                        </p:tav>
                                        <p:tav tm="100000">
                                          <p:val>
                                            <p:strVal val="#ppt_x"/>
                                          </p:val>
                                        </p:tav>
                                      </p:tavLst>
                                    </p:anim>
                                    <p:anim calcmode="lin" valueType="num">
                                      <p:cBhvr additive="base">
                                        <p:cTn id="18" dur="500" fill="hold"/>
                                        <p:tgtEl>
                                          <p:spTgt spid="20"/>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anim calcmode="lin" valueType="num">
                                      <p:cBhvr additive="base">
                                        <p:cTn id="21" dur="500" fill="hold"/>
                                        <p:tgtEl>
                                          <p:spTgt spid="21"/>
                                        </p:tgtEl>
                                        <p:attrNameLst>
                                          <p:attrName>ppt_x</p:attrName>
                                        </p:attrNameLst>
                                      </p:cBhvr>
                                      <p:tavLst>
                                        <p:tav tm="0">
                                          <p:val>
                                            <p:strVal val="#ppt_x"/>
                                          </p:val>
                                        </p:tav>
                                        <p:tav tm="100000">
                                          <p:val>
                                            <p:strVal val="#ppt_x"/>
                                          </p:val>
                                        </p:tav>
                                      </p:tavLst>
                                    </p:anim>
                                    <p:anim calcmode="lin" valueType="num">
                                      <p:cBhvr additive="base">
                                        <p:cTn id="22" dur="500" fill="hold"/>
                                        <p:tgtEl>
                                          <p:spTgt spid="21"/>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22"/>
                                        </p:tgtEl>
                                        <p:attrNameLst>
                                          <p:attrName>style.visibility</p:attrName>
                                        </p:attrNameLst>
                                      </p:cBhvr>
                                      <p:to>
                                        <p:strVal val="visible"/>
                                      </p:to>
                                    </p:set>
                                    <p:anim calcmode="lin" valueType="num">
                                      <p:cBhvr additive="base">
                                        <p:cTn id="25" dur="500" fill="hold"/>
                                        <p:tgtEl>
                                          <p:spTgt spid="22"/>
                                        </p:tgtEl>
                                        <p:attrNameLst>
                                          <p:attrName>ppt_x</p:attrName>
                                        </p:attrNameLst>
                                      </p:cBhvr>
                                      <p:tavLst>
                                        <p:tav tm="0">
                                          <p:val>
                                            <p:strVal val="#ppt_x"/>
                                          </p:val>
                                        </p:tav>
                                        <p:tav tm="100000">
                                          <p:val>
                                            <p:strVal val="#ppt_x"/>
                                          </p:val>
                                        </p:tav>
                                      </p:tavLst>
                                    </p:anim>
                                    <p:anim calcmode="lin" valueType="num">
                                      <p:cBhvr additive="base">
                                        <p:cTn id="26" dur="500" fill="hold"/>
                                        <p:tgtEl>
                                          <p:spTgt spid="22"/>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23"/>
                                        </p:tgtEl>
                                        <p:attrNameLst>
                                          <p:attrName>style.visibility</p:attrName>
                                        </p:attrNameLst>
                                      </p:cBhvr>
                                      <p:to>
                                        <p:strVal val="visible"/>
                                      </p:to>
                                    </p:set>
                                    <p:anim calcmode="lin" valueType="num">
                                      <p:cBhvr additive="base">
                                        <p:cTn id="29" dur="500" fill="hold"/>
                                        <p:tgtEl>
                                          <p:spTgt spid="23"/>
                                        </p:tgtEl>
                                        <p:attrNameLst>
                                          <p:attrName>ppt_x</p:attrName>
                                        </p:attrNameLst>
                                      </p:cBhvr>
                                      <p:tavLst>
                                        <p:tav tm="0">
                                          <p:val>
                                            <p:strVal val="#ppt_x"/>
                                          </p:val>
                                        </p:tav>
                                        <p:tav tm="100000">
                                          <p:val>
                                            <p:strVal val="#ppt_x"/>
                                          </p:val>
                                        </p:tav>
                                      </p:tavLst>
                                    </p:anim>
                                    <p:anim calcmode="lin" valueType="num">
                                      <p:cBhvr additive="base">
                                        <p:cTn id="30" dur="500" fill="hold"/>
                                        <p:tgtEl>
                                          <p:spTgt spid="23"/>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18"/>
                                        </p:tgtEl>
                                        <p:attrNameLst>
                                          <p:attrName>style.visibility</p:attrName>
                                        </p:attrNameLst>
                                      </p:cBhvr>
                                      <p:to>
                                        <p:strVal val="visible"/>
                                      </p:to>
                                    </p:set>
                                    <p:anim calcmode="lin" valueType="num">
                                      <p:cBhvr additive="base">
                                        <p:cTn id="33" dur="500" fill="hold"/>
                                        <p:tgtEl>
                                          <p:spTgt spid="18"/>
                                        </p:tgtEl>
                                        <p:attrNameLst>
                                          <p:attrName>ppt_x</p:attrName>
                                        </p:attrNameLst>
                                      </p:cBhvr>
                                      <p:tavLst>
                                        <p:tav tm="0">
                                          <p:val>
                                            <p:strVal val="#ppt_x"/>
                                          </p:val>
                                        </p:tav>
                                        <p:tav tm="100000">
                                          <p:val>
                                            <p:strVal val="#ppt_x"/>
                                          </p:val>
                                        </p:tav>
                                      </p:tavLst>
                                    </p:anim>
                                    <p:anim calcmode="lin" valueType="num">
                                      <p:cBhvr additive="base">
                                        <p:cTn id="34"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8" grpId="0"/>
      <p:bldP spid="19" grpId="0"/>
      <p:bldP spid="20" grpId="0"/>
      <p:bldP spid="21" grpId="0"/>
      <p:bldP spid="22" grpId="0" animBg="1"/>
      <p:bldP spid="2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pPr>
              <a:defRPr/>
            </a:pPr>
            <a:fld id="{2E2CC637-50F8-41E5-AD2A-672FDF5D54F5}" type="slidenum">
              <a:rPr lang="en-US" altLang="ja-JP" smtClean="0"/>
              <a:pPr>
                <a:defRPr/>
              </a:pPr>
              <a:t>11</a:t>
            </a:fld>
            <a:endParaRPr lang="en-US" altLang="ja-JP"/>
          </a:p>
        </p:txBody>
      </p:sp>
      <p:sp>
        <p:nvSpPr>
          <p:cNvPr id="6" name="テキスト ボックス 5"/>
          <p:cNvSpPr txBox="1"/>
          <p:nvPr/>
        </p:nvSpPr>
        <p:spPr>
          <a:xfrm>
            <a:off x="2958626" y="2612233"/>
            <a:ext cx="8245331" cy="584775"/>
          </a:xfrm>
          <a:prstGeom prst="rect">
            <a:avLst/>
          </a:prstGeom>
          <a:noFill/>
        </p:spPr>
        <p:txBody>
          <a:bodyPr wrap="square" rtlCol="0">
            <a:spAutoFit/>
          </a:bodyPr>
          <a:lstStyle/>
          <a:p>
            <a:r>
              <a:rPr lang="en-US" altLang="ja-JP" sz="3200" dirty="0">
                <a:latin typeface="メイリオ" panose="020B0604030504040204" pitchFamily="50" charset="-128"/>
                <a:ea typeface="メイリオ" panose="020B0604030504040204" pitchFamily="50" charset="-128"/>
                <a:cs typeface="メイリオ" panose="020B0604030504040204" pitchFamily="50" charset="-128"/>
              </a:rPr>
              <a:t>1. OSS</a:t>
            </a:r>
            <a:r>
              <a:rPr lang="ja-JP" altLang="en-US" sz="3200" dirty="0">
                <a:latin typeface="メイリオ" panose="020B0604030504040204" pitchFamily="50" charset="-128"/>
                <a:ea typeface="メイリオ" panose="020B0604030504040204" pitchFamily="50" charset="-128"/>
                <a:cs typeface="メイリオ" panose="020B0604030504040204" pitchFamily="50" charset="-128"/>
              </a:rPr>
              <a:t>鳥瞰図と作成背景</a:t>
            </a:r>
          </a:p>
        </p:txBody>
      </p:sp>
    </p:spTree>
    <p:extLst>
      <p:ext uri="{BB962C8B-B14F-4D97-AF65-F5344CB8AC3E}">
        <p14:creationId xmlns:p14="http://schemas.microsoft.com/office/powerpoint/2010/main" val="1028100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5"/>
          <p:cNvSpPr>
            <a:spLocks noGrp="1"/>
          </p:cNvSpPr>
          <p:nvPr>
            <p:ph idx="1"/>
          </p:nvPr>
        </p:nvSpPr>
        <p:spPr>
          <a:xfrm>
            <a:off x="697032" y="866232"/>
            <a:ext cx="8670924" cy="1042024"/>
          </a:xfrm>
        </p:spPr>
        <p:txBody>
          <a:bodyPr/>
          <a:lstStyle/>
          <a:p>
            <a:r>
              <a:rPr lang="en-US" altLang="ja-JP" dirty="0"/>
              <a:t>2012</a:t>
            </a:r>
            <a:r>
              <a:rPr lang="ja-JP" altLang="en-US" dirty="0"/>
              <a:t>年</a:t>
            </a:r>
            <a:r>
              <a:rPr lang="en-US" altLang="ja-JP" dirty="0"/>
              <a:t>5</a:t>
            </a:r>
            <a:r>
              <a:rPr lang="ja-JP" altLang="en-US" dirty="0"/>
              <a:t>月</a:t>
            </a:r>
          </a:p>
          <a:p>
            <a:pPr lvl="1"/>
            <a:r>
              <a:rPr lang="en-US" altLang="ja-JP" dirty="0"/>
              <a:t>IT Leaders</a:t>
            </a:r>
            <a:r>
              <a:rPr lang="ja-JP" altLang="en-US" dirty="0"/>
              <a:t>で「</a:t>
            </a:r>
            <a:r>
              <a:rPr lang="en-US" altLang="ja-JP" dirty="0"/>
              <a:t>OSS</a:t>
            </a:r>
            <a:r>
              <a:rPr lang="ja-JP" altLang="en-US" dirty="0"/>
              <a:t>鳥瞰図」が公開される</a:t>
            </a:r>
            <a:br>
              <a:rPr lang="en-US" altLang="ja-JP" dirty="0"/>
            </a:br>
            <a:r>
              <a:rPr lang="en-US" altLang="ja-JP" dirty="0"/>
              <a:t>http://it.impressbm.co.jp/articles/-/10007</a:t>
            </a:r>
          </a:p>
          <a:p>
            <a:pPr marL="353616" lvl="1" indent="0">
              <a:buNone/>
            </a:pPr>
            <a:endParaRPr lang="ja-JP" altLang="en-US" dirty="0"/>
          </a:p>
          <a:p>
            <a:endParaRPr kumimoji="1" lang="ja-JP" altLang="en-US" dirty="0"/>
          </a:p>
        </p:txBody>
      </p:sp>
      <p:sp>
        <p:nvSpPr>
          <p:cNvPr id="4" name="スライド番号プレースホルダー 3"/>
          <p:cNvSpPr>
            <a:spLocks noGrp="1"/>
          </p:cNvSpPr>
          <p:nvPr>
            <p:ph type="sldNum" sz="quarter" idx="12"/>
          </p:nvPr>
        </p:nvSpPr>
        <p:spPr/>
        <p:txBody>
          <a:bodyPr/>
          <a:lstStyle/>
          <a:p>
            <a:pPr>
              <a:defRPr/>
            </a:pPr>
            <a:fld id="{46E683E9-ADC6-4FF3-AD4E-53B288B533C8}" type="slidenum">
              <a:rPr lang="en-US" altLang="ja-JP" smtClean="0"/>
              <a:pPr>
                <a:defRPr/>
              </a:pPr>
              <a:t>12</a:t>
            </a:fld>
            <a:endParaRPr lang="en-US" altLang="ja-JP"/>
          </a:p>
        </p:txBody>
      </p:sp>
      <p:sp>
        <p:nvSpPr>
          <p:cNvPr id="5" name="タイトル 4"/>
          <p:cNvSpPr>
            <a:spLocks noGrp="1"/>
          </p:cNvSpPr>
          <p:nvPr>
            <p:ph type="title"/>
          </p:nvPr>
        </p:nvSpPr>
        <p:spPr/>
        <p:txBody>
          <a:bodyPr/>
          <a:lstStyle/>
          <a:p>
            <a:r>
              <a:rPr lang="en-US" altLang="ja-JP" dirty="0"/>
              <a:t>OSS</a:t>
            </a:r>
            <a:r>
              <a:rPr lang="ja-JP" altLang="en-US" dirty="0"/>
              <a:t>鳥瞰図のはじまり</a:t>
            </a:r>
            <a:endParaRPr kumimoji="1" lang="ja-JP" altLang="en-US" dirty="0"/>
          </a:p>
        </p:txBody>
      </p:sp>
      <p:pic>
        <p:nvPicPr>
          <p:cNvPr id="7" name="図 6"/>
          <p:cNvPicPr>
            <a:picLocks noChangeAspect="1"/>
          </p:cNvPicPr>
          <p:nvPr/>
        </p:nvPicPr>
        <p:blipFill>
          <a:blip r:embed="rId2"/>
          <a:stretch>
            <a:fillRect/>
          </a:stretch>
        </p:blipFill>
        <p:spPr>
          <a:xfrm>
            <a:off x="582734" y="1897120"/>
            <a:ext cx="2786011" cy="3715957"/>
          </a:xfrm>
          <a:prstGeom prst="rect">
            <a:avLst/>
          </a:prstGeom>
        </p:spPr>
      </p:pic>
      <p:pic>
        <p:nvPicPr>
          <p:cNvPr id="8" name="図 7"/>
          <p:cNvPicPr>
            <a:picLocks noChangeAspect="1"/>
          </p:cNvPicPr>
          <p:nvPr/>
        </p:nvPicPr>
        <p:blipFill>
          <a:blip r:embed="rId3"/>
          <a:stretch>
            <a:fillRect/>
          </a:stretch>
        </p:blipFill>
        <p:spPr>
          <a:xfrm>
            <a:off x="3368745" y="2034016"/>
            <a:ext cx="2683374" cy="3579061"/>
          </a:xfrm>
          <a:prstGeom prst="rect">
            <a:avLst/>
          </a:prstGeom>
        </p:spPr>
      </p:pic>
      <p:pic>
        <p:nvPicPr>
          <p:cNvPr id="9" name="図 8"/>
          <p:cNvPicPr>
            <a:picLocks noChangeAspect="1"/>
          </p:cNvPicPr>
          <p:nvPr/>
        </p:nvPicPr>
        <p:blipFill>
          <a:blip r:embed="rId4"/>
          <a:stretch>
            <a:fillRect/>
          </a:stretch>
        </p:blipFill>
        <p:spPr>
          <a:xfrm>
            <a:off x="5864675" y="1506619"/>
            <a:ext cx="6184753" cy="3924779"/>
          </a:xfrm>
          <a:prstGeom prst="rect">
            <a:avLst/>
          </a:prstGeom>
        </p:spPr>
      </p:pic>
      <p:sp>
        <p:nvSpPr>
          <p:cNvPr id="2" name="角丸四角形 1"/>
          <p:cNvSpPr/>
          <p:nvPr/>
        </p:nvSpPr>
        <p:spPr>
          <a:xfrm>
            <a:off x="2232917" y="5730779"/>
            <a:ext cx="8035070" cy="693166"/>
          </a:xfrm>
          <a:prstGeom prst="roundRect">
            <a:avLst/>
          </a:prstGeom>
          <a:solidFill>
            <a:srgbClr val="CCFFCC"/>
          </a:solidFill>
          <a:ln>
            <a:solidFill>
              <a:srgbClr val="00B050"/>
            </a:solidFill>
          </a:ln>
        </p:spPr>
        <p:style>
          <a:lnRef idx="2">
            <a:schemeClr val="accent1"/>
          </a:lnRef>
          <a:fillRef idx="1">
            <a:schemeClr val="lt1"/>
          </a:fillRef>
          <a:effectRef idx="0">
            <a:schemeClr val="accent1"/>
          </a:effectRef>
          <a:fontRef idx="minor">
            <a:schemeClr val="dk1"/>
          </a:fontRef>
        </p:style>
        <p:txBody>
          <a:bodyPr rtlCol="0" anchor="ctr"/>
          <a:lstStyle/>
          <a:p>
            <a:pPr algn="ctr">
              <a:lnSpc>
                <a:spcPts val="2900"/>
              </a:lnSpc>
            </a:pP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「様々な分野毎に多岐にわたる</a:t>
            </a:r>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OSS</a:t>
            </a: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を俯瞰的に把握できるように」という意図</a:t>
            </a:r>
          </a:p>
        </p:txBody>
      </p:sp>
    </p:spTree>
    <p:extLst>
      <p:ext uri="{BB962C8B-B14F-4D97-AF65-F5344CB8AC3E}">
        <p14:creationId xmlns:p14="http://schemas.microsoft.com/office/powerpoint/2010/main" val="14529210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5"/>
          <p:cNvSpPr>
            <a:spLocks noGrp="1"/>
          </p:cNvSpPr>
          <p:nvPr>
            <p:ph idx="1"/>
          </p:nvPr>
        </p:nvSpPr>
        <p:spPr>
          <a:xfrm>
            <a:off x="646267" y="838734"/>
            <a:ext cx="10450285" cy="1637341"/>
          </a:xfrm>
        </p:spPr>
        <p:txBody>
          <a:bodyPr/>
          <a:lstStyle/>
          <a:p>
            <a:pPr>
              <a:lnSpc>
                <a:spcPts val="2900"/>
              </a:lnSpc>
            </a:pPr>
            <a:r>
              <a:rPr lang="en-US" altLang="ja-JP" dirty="0"/>
              <a:t>OSS</a:t>
            </a:r>
            <a:r>
              <a:rPr lang="ja-JP" altLang="en-US" dirty="0"/>
              <a:t>の進化は急ピッチで、新たなソフトウェアが次々に生まれている</a:t>
            </a:r>
          </a:p>
          <a:p>
            <a:pPr lvl="1">
              <a:lnSpc>
                <a:spcPts val="2900"/>
              </a:lnSpc>
            </a:pPr>
            <a:r>
              <a:rPr lang="ja-JP" altLang="en-US" dirty="0"/>
              <a:t>日本</a:t>
            </a:r>
            <a:r>
              <a:rPr lang="en-US" altLang="ja-JP" dirty="0"/>
              <a:t>OSS</a:t>
            </a:r>
            <a:r>
              <a:rPr lang="ja-JP" altLang="en-US" dirty="0"/>
              <a:t>推進フォーラムのクラウド技術部会では、「</a:t>
            </a:r>
            <a:r>
              <a:rPr lang="en-US" altLang="ja-JP" dirty="0"/>
              <a:t>OSS</a:t>
            </a:r>
            <a:r>
              <a:rPr lang="ja-JP" altLang="en-US" dirty="0"/>
              <a:t>鳥瞰図」をリニューアルする作業を実施</a:t>
            </a:r>
            <a:endParaRPr lang="en-US" altLang="ja-JP" dirty="0"/>
          </a:p>
          <a:p>
            <a:pPr lvl="1">
              <a:lnSpc>
                <a:spcPts val="2900"/>
              </a:lnSpc>
            </a:pPr>
            <a:r>
              <a:rPr lang="en-US" altLang="ja-JP" dirty="0"/>
              <a:t>2014</a:t>
            </a:r>
            <a:r>
              <a:rPr lang="ja-JP" altLang="en-US" dirty="0"/>
              <a:t>年以降、毎年更新を続けている</a:t>
            </a:r>
            <a:endParaRPr lang="en-US" altLang="ja-JP" dirty="0"/>
          </a:p>
        </p:txBody>
      </p:sp>
      <p:sp>
        <p:nvSpPr>
          <p:cNvPr id="4" name="スライド番号プレースホルダー 3"/>
          <p:cNvSpPr>
            <a:spLocks noGrp="1"/>
          </p:cNvSpPr>
          <p:nvPr>
            <p:ph type="sldNum" sz="quarter" idx="12"/>
          </p:nvPr>
        </p:nvSpPr>
        <p:spPr/>
        <p:txBody>
          <a:bodyPr/>
          <a:lstStyle/>
          <a:p>
            <a:pPr>
              <a:defRPr/>
            </a:pPr>
            <a:fld id="{46E683E9-ADC6-4FF3-AD4E-53B288B533C8}" type="slidenum">
              <a:rPr lang="en-US" altLang="ja-JP" smtClean="0"/>
              <a:pPr>
                <a:defRPr/>
              </a:pPr>
              <a:t>13</a:t>
            </a:fld>
            <a:endParaRPr lang="en-US" altLang="ja-JP"/>
          </a:p>
        </p:txBody>
      </p:sp>
      <p:sp>
        <p:nvSpPr>
          <p:cNvPr id="5" name="タイトル 4"/>
          <p:cNvSpPr>
            <a:spLocks noGrp="1"/>
          </p:cNvSpPr>
          <p:nvPr>
            <p:ph type="title"/>
          </p:nvPr>
        </p:nvSpPr>
        <p:spPr/>
        <p:txBody>
          <a:bodyPr/>
          <a:lstStyle/>
          <a:p>
            <a:r>
              <a:rPr lang="en-US" altLang="ja-JP" dirty="0"/>
              <a:t>OSS</a:t>
            </a:r>
            <a:r>
              <a:rPr lang="ja-JP" altLang="en-US" dirty="0"/>
              <a:t>鳥瞰図は日本</a:t>
            </a:r>
            <a:r>
              <a:rPr lang="en-US" altLang="ja-JP" dirty="0"/>
              <a:t>OSS</a:t>
            </a:r>
            <a:r>
              <a:rPr lang="ja-JP" altLang="en-US" dirty="0"/>
              <a:t>推進フォーラムへ</a:t>
            </a:r>
            <a:endParaRPr kumimoji="1" lang="ja-JP" altLang="en-US" dirty="0"/>
          </a:p>
        </p:txBody>
      </p:sp>
      <p:sp>
        <p:nvSpPr>
          <p:cNvPr id="7" name="角丸四角形 6"/>
          <p:cNvSpPr/>
          <p:nvPr/>
        </p:nvSpPr>
        <p:spPr>
          <a:xfrm>
            <a:off x="646268" y="2599966"/>
            <a:ext cx="10779502" cy="3947873"/>
          </a:xfrm>
          <a:prstGeom prst="roundRect">
            <a:avLst/>
          </a:prstGeom>
          <a:solidFill>
            <a:srgbClr val="CCFFCC"/>
          </a:solidFill>
          <a:ln>
            <a:solidFill>
              <a:srgbClr val="00B050"/>
            </a:solidFill>
          </a:ln>
        </p:spPr>
        <p:style>
          <a:lnRef idx="2">
            <a:schemeClr val="accent1"/>
          </a:lnRef>
          <a:fillRef idx="1">
            <a:schemeClr val="lt1"/>
          </a:fillRef>
          <a:effectRef idx="0">
            <a:schemeClr val="accent1"/>
          </a:effectRef>
          <a:fontRef idx="minor">
            <a:schemeClr val="dk1"/>
          </a:fontRef>
        </p:style>
        <p:txBody>
          <a:bodyPr rtlCol="0" anchor="ctr"/>
          <a:lstStyle/>
          <a:p>
            <a:pPr algn="ctr">
              <a:lnSpc>
                <a:spcPts val="2900"/>
              </a:lnSpc>
            </a:pPr>
            <a:r>
              <a:rPr lang="en-US" altLang="ja-JP" sz="1600" b="1" dirty="0">
                <a:latin typeface="メイリオ" panose="020B0604030504040204" pitchFamily="50" charset="-128"/>
                <a:ea typeface="メイリオ" panose="020B0604030504040204" pitchFamily="50" charset="-128"/>
                <a:cs typeface="メイリオ" panose="020B0604030504040204" pitchFamily="50" charset="-128"/>
              </a:rPr>
              <a:t>2017</a:t>
            </a:r>
            <a:r>
              <a:rPr lang="ja-JP" altLang="en-US" sz="1600" b="1" dirty="0">
                <a:latin typeface="メイリオ" panose="020B0604030504040204" pitchFamily="50" charset="-128"/>
                <a:ea typeface="メイリオ" panose="020B0604030504040204" pitchFamily="50" charset="-128"/>
                <a:cs typeface="メイリオ" panose="020B0604030504040204" pitchFamily="50" charset="-128"/>
              </a:rPr>
              <a:t>年の</a:t>
            </a:r>
            <a:r>
              <a:rPr lang="en-US" altLang="ja-JP" sz="1600" b="1" dirty="0" err="1">
                <a:latin typeface="メイリオ" panose="020B0604030504040204" pitchFamily="50" charset="-128"/>
                <a:ea typeface="メイリオ" panose="020B0604030504040204" pitchFamily="50" charset="-128"/>
                <a:cs typeface="メイリオ" panose="020B0604030504040204" pitchFamily="50" charset="-128"/>
              </a:rPr>
              <a:t>ITLeaders</a:t>
            </a:r>
            <a:r>
              <a:rPr lang="ja-JP" altLang="en-US" sz="1600" b="1" dirty="0">
                <a:latin typeface="メイリオ" panose="020B0604030504040204" pitchFamily="50" charset="-128"/>
                <a:ea typeface="メイリオ" panose="020B0604030504040204" pitchFamily="50" charset="-128"/>
                <a:cs typeface="メイリオ" panose="020B0604030504040204" pitchFamily="50" charset="-128"/>
              </a:rPr>
              <a:t>での記事</a:t>
            </a:r>
            <a:r>
              <a:rPr lang="en-US" altLang="ja-JP" sz="1600" b="1"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600" b="1" dirty="0">
                <a:latin typeface="メイリオ" panose="020B0604030504040204" pitchFamily="50" charset="-128"/>
                <a:ea typeface="メイリオ" panose="020B0604030504040204" pitchFamily="50" charset="-128"/>
                <a:cs typeface="メイリオ" panose="020B0604030504040204" pitchFamily="50" charset="-128"/>
              </a:rPr>
              <a:t>より</a:t>
            </a:r>
            <a:endParaRPr lang="en-US" altLang="ja-JP" sz="1600" b="1" dirty="0">
              <a:latin typeface="メイリオ" panose="020B0604030504040204" pitchFamily="50" charset="-128"/>
              <a:ea typeface="メイリオ" panose="020B0604030504040204" pitchFamily="50" charset="-128"/>
              <a:cs typeface="メイリオ" panose="020B0604030504040204" pitchFamily="50" charset="-128"/>
            </a:endParaRPr>
          </a:p>
          <a:p>
            <a:pPr algn="ctr">
              <a:lnSpc>
                <a:spcPts val="2900"/>
              </a:lnSpc>
            </a:pPr>
            <a:endParaRPr lang="en-US" altLang="ja-JP" sz="1600" b="1" dirty="0">
              <a:latin typeface="メイリオ" panose="020B0604030504040204" pitchFamily="50" charset="-128"/>
              <a:ea typeface="メイリオ" panose="020B0604030504040204" pitchFamily="50" charset="-128"/>
              <a:cs typeface="メイリオ" panose="020B0604030504040204" pitchFamily="50" charset="-128"/>
            </a:endParaRPr>
          </a:p>
          <a:p>
            <a:pPr marL="285750" indent="-285750">
              <a:lnSpc>
                <a:spcPts val="2900"/>
              </a:lnSpc>
              <a:buFont typeface="Arial" panose="020B0604020202020204" pitchFamily="34" charset="0"/>
              <a:buChar char="•"/>
            </a:pPr>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何らかの情報システムを構築する際に有用なのが、オープンソースソフトウェア</a:t>
            </a:r>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(OSS)</a:t>
            </a:r>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であることは論を要しません。しかし</a:t>
            </a:r>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OSS</a:t>
            </a:r>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に長けたプロのエンジニアならともかく、あまり使ったことがない方々や企業には今なお敷居が高いのも事実。</a:t>
            </a:r>
            <a:r>
              <a:rPr lang="ja-JP" altLang="en-US" sz="1400" b="1" u="sng"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選択した</a:t>
            </a:r>
            <a:r>
              <a:rPr lang="en-US" altLang="ja-JP" sz="1400" b="1" u="sng"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OSS</a:t>
            </a:r>
            <a:r>
              <a:rPr lang="ja-JP" altLang="en-US" sz="1400" b="1" u="sng"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次第ではトラブル続きのシステムになる可能性</a:t>
            </a:r>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があるからです。</a:t>
            </a:r>
          </a:p>
          <a:p>
            <a:pPr marL="285750" indent="-285750">
              <a:lnSpc>
                <a:spcPts val="2900"/>
              </a:lnSpc>
              <a:buFont typeface="Arial" panose="020B0604020202020204" pitchFamily="34" charset="0"/>
              <a:buChar char="•"/>
            </a:pPr>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OSS</a:t>
            </a:r>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をプロモートする立場にある日本</a:t>
            </a:r>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OSS</a:t>
            </a:r>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推進フォーラムのクラウド技術部会では、</a:t>
            </a:r>
            <a:r>
              <a:rPr lang="ja-JP" altLang="en-US" sz="1400" b="1" u="sng"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a:t>
            </a:r>
            <a:r>
              <a:rPr lang="en-US" altLang="ja-JP" sz="1400" b="1" u="sng"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OSS</a:t>
            </a:r>
            <a:r>
              <a:rPr lang="ja-JP" altLang="en-US" sz="1400" b="1" u="sng"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を活用するために参考となる分かりやすい資料を作ろう」</a:t>
            </a:r>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と考えました。検討した結果、メンバーのほぼ全員が知っていた</a:t>
            </a:r>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IT Leaders</a:t>
            </a:r>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の</a:t>
            </a:r>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『OSS</a:t>
            </a:r>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鳥瞰図</a:t>
            </a:r>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を最新版にしようということになりました。</a:t>
            </a:r>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IT Leaders</a:t>
            </a:r>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編集部の許可を得て早速、クラウド技術部会として更新作業にとりかかりました。</a:t>
            </a:r>
          </a:p>
          <a:p>
            <a:pPr>
              <a:lnSpc>
                <a:spcPts val="2900"/>
              </a:lnSpc>
            </a:pP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※(IT Leaders 2017/2/15 OSS(</a:t>
            </a: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オープンソース・ソフトウェア</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  鳥瞰図</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2017</a:t>
            </a: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年版</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第</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1</a:t>
            </a: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回</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より抜粋</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1200" dirty="0">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3205890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図 11">
            <a:extLst>
              <a:ext uri="{FF2B5EF4-FFF2-40B4-BE49-F238E27FC236}">
                <a16:creationId xmlns:a16="http://schemas.microsoft.com/office/drawing/2014/main" id="{C35ECFE5-E5DD-4723-B0F5-3A948E707352}"/>
              </a:ext>
            </a:extLst>
          </p:cNvPr>
          <p:cNvPicPr>
            <a:picLocks noChangeAspect="1"/>
          </p:cNvPicPr>
          <p:nvPr/>
        </p:nvPicPr>
        <p:blipFill>
          <a:blip r:embed="rId2"/>
          <a:stretch>
            <a:fillRect/>
          </a:stretch>
        </p:blipFill>
        <p:spPr>
          <a:xfrm>
            <a:off x="3984474" y="2571111"/>
            <a:ext cx="4416580" cy="3979571"/>
          </a:xfrm>
          <a:prstGeom prst="rect">
            <a:avLst/>
          </a:prstGeom>
        </p:spPr>
      </p:pic>
      <p:sp>
        <p:nvSpPr>
          <p:cNvPr id="2" name="コンテンツ プレースホルダー 1"/>
          <p:cNvSpPr>
            <a:spLocks noGrp="1"/>
          </p:cNvSpPr>
          <p:nvPr>
            <p:ph idx="1"/>
          </p:nvPr>
        </p:nvSpPr>
        <p:spPr>
          <a:xfrm>
            <a:off x="1817688" y="838732"/>
            <a:ext cx="8670924" cy="2257760"/>
          </a:xfrm>
        </p:spPr>
        <p:txBody>
          <a:bodyPr/>
          <a:lstStyle/>
          <a:p>
            <a:r>
              <a:rPr lang="ja-JP" altLang="en-US" dirty="0"/>
              <a:t>基本方針</a:t>
            </a:r>
          </a:p>
          <a:p>
            <a:pPr lvl="1"/>
            <a:r>
              <a:rPr lang="en-US" altLang="ja-JP" dirty="0"/>
              <a:t>OSS</a:t>
            </a:r>
            <a:r>
              <a:rPr lang="ja-JP" altLang="en-US" dirty="0"/>
              <a:t>利用者が、</a:t>
            </a:r>
            <a:r>
              <a:rPr lang="ja-JP" altLang="en-US" b="1" u="sng" dirty="0"/>
              <a:t>システムに</a:t>
            </a:r>
            <a:r>
              <a:rPr lang="en-US" altLang="ja-JP" b="1" u="sng" dirty="0"/>
              <a:t>OSS</a:t>
            </a:r>
            <a:r>
              <a:rPr lang="ja-JP" altLang="en-US" b="1" u="sng" dirty="0"/>
              <a:t>を採用・導入する際の手引き</a:t>
            </a:r>
            <a:r>
              <a:rPr lang="ja-JP" altLang="en-US" dirty="0"/>
              <a:t>となる情報を提供する。</a:t>
            </a:r>
          </a:p>
          <a:p>
            <a:pPr lvl="1"/>
            <a:r>
              <a:rPr lang="en-US" altLang="ja-JP" dirty="0"/>
              <a:t>OSS</a:t>
            </a:r>
            <a:r>
              <a:rPr lang="ja-JP" altLang="en-US" dirty="0"/>
              <a:t>鳥瞰図を最新版に更新し、 </a:t>
            </a:r>
            <a:r>
              <a:rPr lang="en-US" altLang="ja-JP" b="1" u="sng" dirty="0"/>
              <a:t>OSS</a:t>
            </a:r>
            <a:r>
              <a:rPr lang="ja-JP" altLang="en-US" b="1" u="sng" dirty="0"/>
              <a:t>の選定をより安心感をもって、かつ短時間にできる</a:t>
            </a:r>
            <a:r>
              <a:rPr lang="ja-JP" altLang="en-US" dirty="0"/>
              <a:t>よう手助けをする。</a:t>
            </a:r>
          </a:p>
          <a:p>
            <a:pPr lvl="1"/>
            <a:r>
              <a:rPr lang="en-US" altLang="ja-JP" dirty="0"/>
              <a:t>OSS</a:t>
            </a:r>
            <a:r>
              <a:rPr lang="ja-JP" altLang="en-US" dirty="0"/>
              <a:t>に関する先端技術情報、最新動向、日本国内事例等を広く集め、様々な形で</a:t>
            </a:r>
            <a:r>
              <a:rPr lang="en-US" altLang="ja-JP" dirty="0"/>
              <a:t>OSS</a:t>
            </a:r>
            <a:r>
              <a:rPr lang="ja-JP" altLang="en-US" dirty="0"/>
              <a:t>を活用する人たちに、プラスとなる情報を提供する。</a:t>
            </a:r>
          </a:p>
          <a:p>
            <a:endParaRPr kumimoji="1" lang="ja-JP" altLang="en-US" dirty="0"/>
          </a:p>
        </p:txBody>
      </p:sp>
      <p:sp>
        <p:nvSpPr>
          <p:cNvPr id="4" name="スライド番号プレースホルダー 3"/>
          <p:cNvSpPr>
            <a:spLocks noGrp="1"/>
          </p:cNvSpPr>
          <p:nvPr>
            <p:ph type="sldNum" sz="quarter" idx="12"/>
          </p:nvPr>
        </p:nvSpPr>
        <p:spPr/>
        <p:txBody>
          <a:bodyPr/>
          <a:lstStyle/>
          <a:p>
            <a:pPr>
              <a:defRPr/>
            </a:pPr>
            <a:fld id="{2E2CC637-50F8-41E5-AD2A-672FDF5D54F5}" type="slidenum">
              <a:rPr lang="en-US" altLang="ja-JP" smtClean="0"/>
              <a:pPr>
                <a:defRPr/>
              </a:pPr>
              <a:t>14</a:t>
            </a:fld>
            <a:endParaRPr lang="en-US" altLang="ja-JP"/>
          </a:p>
        </p:txBody>
      </p:sp>
      <p:sp>
        <p:nvSpPr>
          <p:cNvPr id="5" name="タイトル 4"/>
          <p:cNvSpPr>
            <a:spLocks noGrp="1"/>
          </p:cNvSpPr>
          <p:nvPr>
            <p:ph type="title"/>
          </p:nvPr>
        </p:nvSpPr>
        <p:spPr/>
        <p:txBody>
          <a:bodyPr/>
          <a:lstStyle/>
          <a:p>
            <a:r>
              <a:rPr kumimoji="1" lang="en-US" altLang="ja-JP" dirty="0"/>
              <a:t>OSS</a:t>
            </a:r>
            <a:r>
              <a:rPr kumimoji="1" lang="ja-JP" altLang="en-US" dirty="0"/>
              <a:t>鳥瞰図の狙い</a:t>
            </a:r>
          </a:p>
        </p:txBody>
      </p:sp>
      <p:sp>
        <p:nvSpPr>
          <p:cNvPr id="15" name="円/楕円 14"/>
          <p:cNvSpPr/>
          <p:nvPr/>
        </p:nvSpPr>
        <p:spPr bwMode="auto">
          <a:xfrm>
            <a:off x="2596057" y="4560897"/>
            <a:ext cx="2266641" cy="1683517"/>
          </a:xfrm>
          <a:prstGeom prst="ellipse">
            <a:avLst/>
          </a:prstGeom>
          <a:solidFill>
            <a:srgbClr val="76161B">
              <a:lumMod val="20000"/>
              <a:lumOff val="80000"/>
            </a:srgbClr>
          </a:solidFill>
          <a:ln>
            <a:solidFill>
              <a:srgbClr val="000000"/>
            </a:solidFill>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r>
              <a:rPr kumimoji="0" lang="ja-JP" altLang="en-US" b="1" kern="0" dirty="0">
                <a:solidFill>
                  <a:srgbClr val="000000"/>
                </a:solidFill>
                <a:latin typeface="メイリオ"/>
                <a:ea typeface="メイリオ"/>
              </a:rPr>
              <a:t>安心</a:t>
            </a:r>
          </a:p>
        </p:txBody>
      </p:sp>
      <p:sp>
        <p:nvSpPr>
          <p:cNvPr id="16" name="円/楕円 15"/>
          <p:cNvSpPr/>
          <p:nvPr/>
        </p:nvSpPr>
        <p:spPr bwMode="auto">
          <a:xfrm>
            <a:off x="4960884" y="4560897"/>
            <a:ext cx="2354316" cy="1683517"/>
          </a:xfrm>
          <a:prstGeom prst="ellipse">
            <a:avLst/>
          </a:prstGeom>
          <a:solidFill>
            <a:srgbClr val="203315">
              <a:lumMod val="10000"/>
              <a:lumOff val="90000"/>
            </a:srgbClr>
          </a:solidFill>
          <a:ln>
            <a:solidFill>
              <a:srgbClr val="000000"/>
            </a:solidFill>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r>
              <a:rPr kumimoji="0" lang="ja-JP" altLang="en-US" b="1" kern="0" dirty="0">
                <a:solidFill>
                  <a:srgbClr val="000000"/>
                </a:solidFill>
                <a:latin typeface="メイリオ"/>
                <a:ea typeface="メイリオ"/>
              </a:rPr>
              <a:t>安全</a:t>
            </a:r>
          </a:p>
        </p:txBody>
      </p:sp>
      <p:sp>
        <p:nvSpPr>
          <p:cNvPr id="17" name="円/楕円 16"/>
          <p:cNvSpPr/>
          <p:nvPr/>
        </p:nvSpPr>
        <p:spPr bwMode="auto">
          <a:xfrm>
            <a:off x="7441326" y="4560897"/>
            <a:ext cx="2280249" cy="1683517"/>
          </a:xfrm>
          <a:prstGeom prst="ellipse">
            <a:avLst/>
          </a:prstGeom>
          <a:solidFill>
            <a:srgbClr val="1C4A50">
              <a:lumMod val="20000"/>
              <a:lumOff val="80000"/>
            </a:srgbClr>
          </a:solidFill>
          <a:ln>
            <a:solidFill>
              <a:srgbClr val="000000"/>
            </a:solidFill>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r>
              <a:rPr kumimoji="0" lang="ja-JP" altLang="en-US" b="1" kern="0" dirty="0">
                <a:solidFill>
                  <a:srgbClr val="000000"/>
                </a:solidFill>
                <a:latin typeface="メイリオ"/>
                <a:ea typeface="メイリオ"/>
              </a:rPr>
              <a:t>安定</a:t>
            </a:r>
          </a:p>
        </p:txBody>
      </p:sp>
      <p:sp>
        <p:nvSpPr>
          <p:cNvPr id="18" name="円/楕円 17"/>
          <p:cNvSpPr/>
          <p:nvPr/>
        </p:nvSpPr>
        <p:spPr bwMode="auto">
          <a:xfrm>
            <a:off x="4161379" y="3045073"/>
            <a:ext cx="3867045" cy="979119"/>
          </a:xfrm>
          <a:prstGeom prst="ellipse">
            <a:avLst/>
          </a:prstGeom>
          <a:solidFill>
            <a:srgbClr val="FFFFFF">
              <a:lumMod val="95000"/>
            </a:srgbClr>
          </a:solidFill>
          <a:ln>
            <a:solidFill>
              <a:srgbClr val="000000"/>
            </a:solidFill>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r>
              <a:rPr kumimoji="0" lang="ja-JP" altLang="en-US" b="1" kern="0" dirty="0">
                <a:solidFill>
                  <a:srgbClr val="000000"/>
                </a:solidFill>
                <a:latin typeface="メイリオ"/>
                <a:ea typeface="メイリオ"/>
              </a:rPr>
              <a:t>よく使われる</a:t>
            </a:r>
            <a:r>
              <a:rPr kumimoji="0" lang="en-US" altLang="ja-JP" b="1" kern="0" dirty="0">
                <a:solidFill>
                  <a:srgbClr val="000000"/>
                </a:solidFill>
                <a:latin typeface="メイリオ"/>
                <a:ea typeface="メイリオ"/>
              </a:rPr>
              <a:t>OSS</a:t>
            </a:r>
            <a:endParaRPr kumimoji="0" lang="ja-JP" altLang="en-US" b="1" kern="0" dirty="0">
              <a:solidFill>
                <a:srgbClr val="000000"/>
              </a:solidFill>
              <a:latin typeface="メイリオ"/>
              <a:ea typeface="メイリオ"/>
            </a:endParaRPr>
          </a:p>
        </p:txBody>
      </p:sp>
    </p:spTree>
    <p:extLst>
      <p:ext uri="{BB962C8B-B14F-4D97-AF65-F5344CB8AC3E}">
        <p14:creationId xmlns:p14="http://schemas.microsoft.com/office/powerpoint/2010/main" val="9232101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pPr>
              <a:defRPr/>
            </a:pPr>
            <a:fld id="{2E2CC637-50F8-41E5-AD2A-672FDF5D54F5}" type="slidenum">
              <a:rPr lang="en-US" altLang="ja-JP" smtClean="0"/>
              <a:pPr>
                <a:defRPr/>
              </a:pPr>
              <a:t>15</a:t>
            </a:fld>
            <a:endParaRPr lang="en-US" altLang="ja-JP"/>
          </a:p>
        </p:txBody>
      </p:sp>
      <p:sp>
        <p:nvSpPr>
          <p:cNvPr id="5" name="タイトル 4"/>
          <p:cNvSpPr>
            <a:spLocks noGrp="1"/>
          </p:cNvSpPr>
          <p:nvPr>
            <p:ph type="title"/>
          </p:nvPr>
        </p:nvSpPr>
        <p:spPr/>
        <p:txBody>
          <a:bodyPr/>
          <a:lstStyle/>
          <a:p>
            <a:r>
              <a:rPr lang="en-US" altLang="ja-JP" dirty="0"/>
              <a:t>OSS</a:t>
            </a:r>
            <a:r>
              <a:rPr lang="ja-JP" altLang="en-US" dirty="0"/>
              <a:t>鳥瞰図</a:t>
            </a:r>
            <a:endParaRPr kumimoji="1" lang="ja-JP" altLang="en-US" dirty="0"/>
          </a:p>
        </p:txBody>
      </p:sp>
      <p:pic>
        <p:nvPicPr>
          <p:cNvPr id="7" name="図 6">
            <a:extLst>
              <a:ext uri="{FF2B5EF4-FFF2-40B4-BE49-F238E27FC236}">
                <a16:creationId xmlns:a16="http://schemas.microsoft.com/office/drawing/2014/main" id="{551788BA-777F-4A77-A06A-4A1F5C8CF376}"/>
              </a:ext>
            </a:extLst>
          </p:cNvPr>
          <p:cNvPicPr>
            <a:picLocks noChangeAspect="1"/>
          </p:cNvPicPr>
          <p:nvPr/>
        </p:nvPicPr>
        <p:blipFill>
          <a:blip r:embed="rId2"/>
          <a:stretch>
            <a:fillRect/>
          </a:stretch>
        </p:blipFill>
        <p:spPr>
          <a:xfrm>
            <a:off x="2354880" y="732859"/>
            <a:ext cx="6273674" cy="5652910"/>
          </a:xfrm>
          <a:prstGeom prst="rect">
            <a:avLst/>
          </a:prstGeom>
        </p:spPr>
      </p:pic>
    </p:spTree>
    <p:extLst>
      <p:ext uri="{BB962C8B-B14F-4D97-AF65-F5344CB8AC3E}">
        <p14:creationId xmlns:p14="http://schemas.microsoft.com/office/powerpoint/2010/main" val="11893061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図 22">
            <a:extLst>
              <a:ext uri="{FF2B5EF4-FFF2-40B4-BE49-F238E27FC236}">
                <a16:creationId xmlns:a16="http://schemas.microsoft.com/office/drawing/2014/main" id="{306E0F86-9837-45A4-8DCB-2B15EEF23C37}"/>
              </a:ext>
            </a:extLst>
          </p:cNvPr>
          <p:cNvPicPr>
            <a:picLocks noChangeAspect="1"/>
          </p:cNvPicPr>
          <p:nvPr/>
        </p:nvPicPr>
        <p:blipFill>
          <a:blip r:embed="rId2"/>
          <a:stretch>
            <a:fillRect/>
          </a:stretch>
        </p:blipFill>
        <p:spPr>
          <a:xfrm>
            <a:off x="2354880" y="732859"/>
            <a:ext cx="6273674" cy="5652910"/>
          </a:xfrm>
          <a:prstGeom prst="rect">
            <a:avLst/>
          </a:prstGeom>
        </p:spPr>
      </p:pic>
      <p:sp>
        <p:nvSpPr>
          <p:cNvPr id="4" name="スライド番号プレースホルダー 3"/>
          <p:cNvSpPr>
            <a:spLocks noGrp="1"/>
          </p:cNvSpPr>
          <p:nvPr>
            <p:ph type="sldNum" sz="quarter" idx="12"/>
          </p:nvPr>
        </p:nvSpPr>
        <p:spPr/>
        <p:txBody>
          <a:bodyPr/>
          <a:lstStyle/>
          <a:p>
            <a:pPr>
              <a:defRPr/>
            </a:pPr>
            <a:fld id="{2E2CC637-50F8-41E5-AD2A-672FDF5D54F5}" type="slidenum">
              <a:rPr lang="en-US" altLang="ja-JP" smtClean="0"/>
              <a:pPr>
                <a:defRPr/>
              </a:pPr>
              <a:t>16</a:t>
            </a:fld>
            <a:endParaRPr lang="en-US" altLang="ja-JP"/>
          </a:p>
        </p:txBody>
      </p:sp>
      <p:sp>
        <p:nvSpPr>
          <p:cNvPr id="5" name="タイトル 4"/>
          <p:cNvSpPr>
            <a:spLocks noGrp="1"/>
          </p:cNvSpPr>
          <p:nvPr>
            <p:ph type="title"/>
          </p:nvPr>
        </p:nvSpPr>
        <p:spPr/>
        <p:txBody>
          <a:bodyPr/>
          <a:lstStyle/>
          <a:p>
            <a:r>
              <a:rPr lang="en-US" altLang="ja-JP" dirty="0"/>
              <a:t>OSS</a:t>
            </a:r>
            <a:r>
              <a:rPr lang="ja-JP" altLang="en-US" dirty="0"/>
              <a:t>鳥瞰図の見方</a:t>
            </a:r>
            <a:endParaRPr kumimoji="1" lang="ja-JP" altLang="en-US" dirty="0"/>
          </a:p>
        </p:txBody>
      </p:sp>
      <p:sp>
        <p:nvSpPr>
          <p:cNvPr id="7" name="角丸四角形 6"/>
          <p:cNvSpPr/>
          <p:nvPr/>
        </p:nvSpPr>
        <p:spPr>
          <a:xfrm>
            <a:off x="1066308" y="1215776"/>
            <a:ext cx="3129020" cy="562541"/>
          </a:xfrm>
          <a:prstGeom prst="round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年度</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ではなく</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年</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ごとの更新</a:t>
            </a:r>
            <a:endParaRPr lang="en-US" altLang="ja-JP" sz="1200" dirty="0">
              <a:latin typeface="メイリオ" panose="020B0604030504040204" pitchFamily="50" charset="-128"/>
              <a:ea typeface="メイリオ" panose="020B0604030504040204" pitchFamily="50" charset="-128"/>
              <a:cs typeface="メイリオ" panose="020B0604030504040204" pitchFamily="50" charset="-128"/>
            </a:endParaRPr>
          </a:p>
          <a:p>
            <a:pPr algn="ct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(2017</a:t>
            </a: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年以降</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12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 name="正方形/長方形 7"/>
          <p:cNvSpPr/>
          <p:nvPr/>
        </p:nvSpPr>
        <p:spPr>
          <a:xfrm>
            <a:off x="2354880" y="3885947"/>
            <a:ext cx="2118060" cy="1356613"/>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9" name="テキスト ボックス 8"/>
          <p:cNvSpPr txBox="1"/>
          <p:nvPr/>
        </p:nvSpPr>
        <p:spPr>
          <a:xfrm>
            <a:off x="4785776" y="3988445"/>
            <a:ext cx="1604708" cy="369332"/>
          </a:xfrm>
          <a:prstGeom prst="rect">
            <a:avLst/>
          </a:prstGeom>
          <a:ln>
            <a:solidFill>
              <a:srgbClr val="00B050"/>
            </a:solidFill>
          </a:ln>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ja-JP" altLang="en-US" dirty="0"/>
              <a:t>カテゴリ</a:t>
            </a:r>
          </a:p>
        </p:txBody>
      </p:sp>
      <p:sp>
        <p:nvSpPr>
          <p:cNvPr id="10" name="テキスト ボックス 9"/>
          <p:cNvSpPr txBox="1"/>
          <p:nvPr/>
        </p:nvSpPr>
        <p:spPr>
          <a:xfrm>
            <a:off x="4794676" y="4520792"/>
            <a:ext cx="1595808" cy="369332"/>
          </a:xfrm>
          <a:prstGeom prst="rect">
            <a:avLst/>
          </a:prstGeom>
          <a:ln>
            <a:solidFill>
              <a:srgbClr val="0070C0"/>
            </a:solidFill>
          </a:ln>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ja-JP" altLang="en-US" dirty="0"/>
              <a:t>サブカテゴリ</a:t>
            </a:r>
          </a:p>
        </p:txBody>
      </p:sp>
      <p:sp>
        <p:nvSpPr>
          <p:cNvPr id="11" name="正方形/長方形 10"/>
          <p:cNvSpPr/>
          <p:nvPr/>
        </p:nvSpPr>
        <p:spPr>
          <a:xfrm>
            <a:off x="2426537" y="4002350"/>
            <a:ext cx="613389" cy="622226"/>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3" name="正方形/長方形 12"/>
          <p:cNvSpPr/>
          <p:nvPr/>
        </p:nvSpPr>
        <p:spPr>
          <a:xfrm>
            <a:off x="2426537" y="4249530"/>
            <a:ext cx="408563" cy="127865"/>
          </a:xfrm>
          <a:prstGeom prst="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4" name="テキスト ボックス 13"/>
          <p:cNvSpPr txBox="1"/>
          <p:nvPr/>
        </p:nvSpPr>
        <p:spPr>
          <a:xfrm>
            <a:off x="4794676" y="5069248"/>
            <a:ext cx="1595808" cy="369332"/>
          </a:xfrm>
          <a:prstGeom prst="rect">
            <a:avLst/>
          </a:prstGeom>
          <a:ln>
            <a:solidFill>
              <a:srgbClr val="7030A0"/>
            </a:solidFill>
          </a:ln>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en-US" altLang="ja-JP" dirty="0"/>
              <a:t>OSS</a:t>
            </a:r>
            <a:endParaRPr lang="ja-JP" altLang="en-US" dirty="0"/>
          </a:p>
        </p:txBody>
      </p:sp>
      <p:sp>
        <p:nvSpPr>
          <p:cNvPr id="16" name="正方形/長方形 15"/>
          <p:cNvSpPr/>
          <p:nvPr/>
        </p:nvSpPr>
        <p:spPr>
          <a:xfrm>
            <a:off x="7944420" y="750379"/>
            <a:ext cx="744497" cy="304047"/>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7" name="正方形/長方形 16"/>
          <p:cNvSpPr/>
          <p:nvPr/>
        </p:nvSpPr>
        <p:spPr>
          <a:xfrm>
            <a:off x="2877849" y="726211"/>
            <a:ext cx="894890" cy="374811"/>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8" name="角丸四角形 17"/>
          <p:cNvSpPr/>
          <p:nvPr/>
        </p:nvSpPr>
        <p:spPr>
          <a:xfrm>
            <a:off x="7417608" y="1126527"/>
            <a:ext cx="3209960" cy="711144"/>
          </a:xfrm>
          <a:prstGeom prst="round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200" b="1" dirty="0">
                <a:latin typeface="メイリオ" panose="020B0604030504040204" pitchFamily="50" charset="-128"/>
                <a:ea typeface="メイリオ" panose="020B0604030504040204" pitchFamily="50" charset="-128"/>
                <a:cs typeface="メイリオ" panose="020B0604030504040204" pitchFamily="50" charset="-128"/>
              </a:rPr>
              <a:t>クリエイティブ・コモンズ・ライセンス</a:t>
            </a:r>
            <a:endParaRPr lang="en-US" altLang="ja-JP" sz="1200" b="1" dirty="0">
              <a:latin typeface="メイリオ" panose="020B0604030504040204" pitchFamily="50" charset="-128"/>
              <a:ea typeface="メイリオ" panose="020B0604030504040204" pitchFamily="50" charset="-128"/>
              <a:cs typeface="メイリオ" panose="020B0604030504040204" pitchFamily="50" charset="-128"/>
            </a:endParaRPr>
          </a:p>
          <a:p>
            <a:pPr algn="ctr"/>
            <a:r>
              <a:rPr lang="en-US" altLang="ja-JP" sz="1050" b="1" dirty="0"/>
              <a:t>CC BY-SA(</a:t>
            </a:r>
            <a:r>
              <a:rPr lang="ja-JP" altLang="en-US" sz="1050" b="1" dirty="0"/>
              <a:t>表示</a:t>
            </a:r>
            <a:r>
              <a:rPr lang="en-US" altLang="ja-JP" sz="1050" b="1" dirty="0"/>
              <a:t>—</a:t>
            </a:r>
            <a:r>
              <a:rPr lang="ja-JP" altLang="en-US" sz="1050" b="1" dirty="0"/>
              <a:t>継承</a:t>
            </a:r>
            <a:r>
              <a:rPr lang="en-US" altLang="ja-JP" sz="1050" b="1" dirty="0"/>
              <a:t>)</a:t>
            </a:r>
            <a:endParaRPr lang="en-US" altLang="ja-JP" sz="1050" b="1" dirty="0">
              <a:latin typeface="メイリオ" panose="020B0604030504040204" pitchFamily="50" charset="-128"/>
              <a:ea typeface="メイリオ" panose="020B0604030504040204" pitchFamily="50" charset="-128"/>
              <a:cs typeface="メイリオ" panose="020B0604030504040204" pitchFamily="50" charset="-128"/>
            </a:endParaRPr>
          </a:p>
          <a:p>
            <a:pPr algn="ctr"/>
            <a:r>
              <a:rPr lang="ja-JP" altLang="en-US" sz="1050" dirty="0">
                <a:latin typeface="メイリオ" panose="020B0604030504040204" pitchFamily="50" charset="-128"/>
                <a:ea typeface="メイリオ" panose="020B0604030504040204" pitchFamily="50" charset="-128"/>
                <a:cs typeface="メイリオ" panose="020B0604030504040204" pitchFamily="50" charset="-128"/>
              </a:rPr>
              <a:t>営利目的での二次利用も許可される</a:t>
            </a:r>
          </a:p>
        </p:txBody>
      </p:sp>
      <p:sp>
        <p:nvSpPr>
          <p:cNvPr id="19" name="角丸四角形 18"/>
          <p:cNvSpPr/>
          <p:nvPr/>
        </p:nvSpPr>
        <p:spPr>
          <a:xfrm>
            <a:off x="4595634" y="5605316"/>
            <a:ext cx="2924618" cy="519063"/>
          </a:xfrm>
          <a:prstGeom prst="round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200" b="1" dirty="0">
                <a:latin typeface="メイリオ" panose="020B0604030504040204" pitchFamily="50" charset="-128"/>
                <a:ea typeface="メイリオ" panose="020B0604030504040204" pitchFamily="50" charset="-128"/>
                <a:cs typeface="メイリオ" panose="020B0604030504040204" pitchFamily="50" charset="-128"/>
              </a:rPr>
              <a:t>カテゴリ＞サブカテゴリ＞</a:t>
            </a:r>
            <a:r>
              <a:rPr lang="en-US" altLang="ja-JP" sz="1200" b="1" dirty="0">
                <a:latin typeface="メイリオ" panose="020B0604030504040204" pitchFamily="50" charset="-128"/>
                <a:ea typeface="メイリオ" panose="020B0604030504040204" pitchFamily="50" charset="-128"/>
                <a:cs typeface="メイリオ" panose="020B0604030504040204" pitchFamily="50" charset="-128"/>
              </a:rPr>
              <a:t>OSS</a:t>
            </a:r>
          </a:p>
          <a:p>
            <a:pPr algn="ctr"/>
            <a:r>
              <a:rPr lang="ja-JP" altLang="en-US" sz="1050" dirty="0">
                <a:latin typeface="メイリオ" panose="020B0604030504040204" pitchFamily="50" charset="-128"/>
                <a:ea typeface="メイリオ" panose="020B0604030504040204" pitchFamily="50" charset="-128"/>
                <a:cs typeface="メイリオ" panose="020B0604030504040204" pitchFamily="50" charset="-128"/>
              </a:rPr>
              <a:t>例</a:t>
            </a:r>
            <a:r>
              <a:rPr lang="en-US" altLang="ja-JP" sz="105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050" dirty="0">
                <a:latin typeface="メイリオ" panose="020B0604030504040204" pitchFamily="50" charset="-128"/>
                <a:ea typeface="メイリオ" panose="020B0604030504040204" pitchFamily="50" charset="-128"/>
                <a:cs typeface="メイリオ" panose="020B0604030504040204" pitchFamily="50" charset="-128"/>
              </a:rPr>
              <a:t>データベース＞</a:t>
            </a:r>
            <a:r>
              <a:rPr lang="en-US" altLang="ja-JP" sz="1050" dirty="0">
                <a:latin typeface="メイリオ" panose="020B0604030504040204" pitchFamily="50" charset="-128"/>
                <a:ea typeface="メイリオ" panose="020B0604030504040204" pitchFamily="50" charset="-128"/>
                <a:cs typeface="メイリオ" panose="020B0604030504040204" pitchFamily="50" charset="-128"/>
              </a:rPr>
              <a:t>RDBMS&gt;MySQL</a:t>
            </a:r>
            <a:endParaRPr lang="ja-JP" altLang="en-US" sz="1050" dirty="0">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23549996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pPr>
              <a:defRPr/>
            </a:pPr>
            <a:fld id="{2E2CC637-50F8-41E5-AD2A-672FDF5D54F5}" type="slidenum">
              <a:rPr lang="en-US" altLang="ja-JP" smtClean="0"/>
              <a:pPr>
                <a:defRPr/>
              </a:pPr>
              <a:t>17</a:t>
            </a:fld>
            <a:endParaRPr lang="en-US" altLang="ja-JP"/>
          </a:p>
        </p:txBody>
      </p:sp>
      <p:sp>
        <p:nvSpPr>
          <p:cNvPr id="9" name="テキスト ボックス 8"/>
          <p:cNvSpPr txBox="1"/>
          <p:nvPr/>
        </p:nvSpPr>
        <p:spPr>
          <a:xfrm>
            <a:off x="2009850" y="2431476"/>
            <a:ext cx="8245331" cy="584775"/>
          </a:xfrm>
          <a:prstGeom prst="rect">
            <a:avLst/>
          </a:prstGeom>
          <a:noFill/>
        </p:spPr>
        <p:txBody>
          <a:bodyPr wrap="square" rtlCol="0">
            <a:spAutoFit/>
          </a:bodyPr>
          <a:lstStyle/>
          <a:p>
            <a:r>
              <a:rPr lang="ja-JP" altLang="en-US" sz="3200" dirty="0">
                <a:latin typeface="メイリオ" panose="020B0604030504040204" pitchFamily="50" charset="-128"/>
                <a:ea typeface="メイリオ" panose="020B0604030504040204" pitchFamily="50" charset="-128"/>
                <a:cs typeface="メイリオ" panose="020B0604030504040204" pitchFamily="50" charset="-128"/>
              </a:rPr>
              <a:t>２．</a:t>
            </a:r>
            <a:r>
              <a:rPr lang="en-US" altLang="ja-JP" sz="3200" dirty="0">
                <a:latin typeface="メイリオ" panose="020B0604030504040204" pitchFamily="50" charset="-128"/>
                <a:ea typeface="メイリオ" panose="020B0604030504040204" pitchFamily="50" charset="-128"/>
                <a:cs typeface="メイリオ" panose="020B0604030504040204" pitchFamily="50" charset="-128"/>
              </a:rPr>
              <a:t>OSS</a:t>
            </a:r>
            <a:r>
              <a:rPr lang="ja-JP" altLang="en-US" sz="3200" dirty="0">
                <a:latin typeface="メイリオ" panose="020B0604030504040204" pitchFamily="50" charset="-128"/>
                <a:ea typeface="メイリオ" panose="020B0604030504040204" pitchFamily="50" charset="-128"/>
                <a:cs typeface="メイリオ" panose="020B0604030504040204" pitchFamily="50" charset="-128"/>
              </a:rPr>
              <a:t>鳥瞰図の変遷から見る</a:t>
            </a:r>
            <a:r>
              <a:rPr lang="en-US" altLang="ja-JP" sz="3200" dirty="0">
                <a:latin typeface="メイリオ" panose="020B0604030504040204" pitchFamily="50" charset="-128"/>
                <a:ea typeface="メイリオ" panose="020B0604030504040204" pitchFamily="50" charset="-128"/>
                <a:cs typeface="メイリオ" panose="020B0604030504040204" pitchFamily="50" charset="-128"/>
              </a:rPr>
              <a:t>OSS</a:t>
            </a:r>
            <a:r>
              <a:rPr lang="ja-JP" altLang="en-US" sz="3200" dirty="0">
                <a:latin typeface="メイリオ" panose="020B0604030504040204" pitchFamily="50" charset="-128"/>
                <a:ea typeface="メイリオ" panose="020B0604030504040204" pitchFamily="50" charset="-128"/>
                <a:cs typeface="メイリオ" panose="020B0604030504040204" pitchFamily="50" charset="-128"/>
              </a:rPr>
              <a:t>の潮流</a:t>
            </a:r>
          </a:p>
        </p:txBody>
      </p:sp>
      <p:sp>
        <p:nvSpPr>
          <p:cNvPr id="7" name="テキスト ボックス 6"/>
          <p:cNvSpPr txBox="1"/>
          <p:nvPr/>
        </p:nvSpPr>
        <p:spPr>
          <a:xfrm>
            <a:off x="2009850" y="3688235"/>
            <a:ext cx="8162850" cy="1200329"/>
          </a:xfrm>
          <a:prstGeom prst="rect">
            <a:avLst/>
          </a:prstGeom>
          <a:solidFill>
            <a:srgbClr val="203315">
              <a:lumMod val="10000"/>
              <a:lumOff val="90000"/>
            </a:srgbClr>
          </a:solidFill>
          <a:ln>
            <a:noFill/>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ja-JP"/>
            </a:defPPr>
            <a:lvl1pPr marR="0" lvl="0" indent="0" fontAlgn="auto">
              <a:lnSpc>
                <a:spcPct val="100000"/>
              </a:lnSpc>
              <a:spcBef>
                <a:spcPts val="0"/>
              </a:spcBef>
              <a:spcAft>
                <a:spcPts val="0"/>
              </a:spcAft>
              <a:buClrTx/>
              <a:buSzTx/>
              <a:buFontTx/>
              <a:buNone/>
              <a:tabLst/>
              <a:defRPr kumimoji="0" b="0" i="0" u="none" strike="noStrike" kern="0" cap="none" spc="0" normalizeH="0" baseline="0">
                <a:ln>
                  <a:noFill/>
                </a:ln>
                <a:solidFill>
                  <a:srgbClr val="000000"/>
                </a:solidFill>
                <a:effectLst/>
                <a:uLnTx/>
                <a:uFillTx/>
                <a:latin typeface="メイリオ"/>
                <a:ea typeface="メイリオ"/>
              </a:defRPr>
            </a:lvl1pPr>
          </a:lstStyle>
          <a:p>
            <a:r>
              <a:rPr lang="en-US" altLang="ja-JP" dirty="0"/>
              <a:t>OSS</a:t>
            </a:r>
            <a:r>
              <a:rPr lang="ja-JP" altLang="en-US" dirty="0"/>
              <a:t>鳥瞰図の改版が始まった</a:t>
            </a:r>
            <a:r>
              <a:rPr lang="en-US" altLang="ja-JP" dirty="0"/>
              <a:t>2014</a:t>
            </a:r>
            <a:r>
              <a:rPr lang="ja-JP" altLang="en-US" dirty="0"/>
              <a:t>年から、最新の</a:t>
            </a:r>
            <a:r>
              <a:rPr lang="en-US" altLang="ja-JP" dirty="0"/>
              <a:t>2022</a:t>
            </a:r>
            <a:r>
              <a:rPr lang="ja-JP" altLang="en-US" dirty="0"/>
              <a:t>年までの</a:t>
            </a:r>
            <a:r>
              <a:rPr lang="en-US" altLang="ja-JP" dirty="0"/>
              <a:t>OSS</a:t>
            </a:r>
            <a:r>
              <a:rPr lang="ja-JP" altLang="en-US" dirty="0"/>
              <a:t>鳥瞰図がどのように変化していったかを見ることで、</a:t>
            </a:r>
            <a:r>
              <a:rPr lang="en-US" altLang="ja-JP" dirty="0"/>
              <a:t>OSS</a:t>
            </a:r>
            <a:r>
              <a:rPr lang="ja-JP" altLang="en-US" dirty="0"/>
              <a:t>の潮流を確認します。</a:t>
            </a:r>
            <a:endParaRPr lang="en-US" altLang="ja-JP" dirty="0"/>
          </a:p>
        </p:txBody>
      </p:sp>
    </p:spTree>
    <p:extLst>
      <p:ext uri="{BB962C8B-B14F-4D97-AF65-F5344CB8AC3E}">
        <p14:creationId xmlns:p14="http://schemas.microsoft.com/office/powerpoint/2010/main" val="21171538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OSS</a:t>
            </a:r>
            <a:r>
              <a:rPr kumimoji="1" lang="ja-JP" altLang="en-US" dirty="0"/>
              <a:t>鳥観図</a:t>
            </a:r>
          </a:p>
        </p:txBody>
      </p:sp>
      <p:sp>
        <p:nvSpPr>
          <p:cNvPr id="4" name="スライド番号プレースホルダー 3"/>
          <p:cNvSpPr>
            <a:spLocks noGrp="1"/>
          </p:cNvSpPr>
          <p:nvPr>
            <p:ph type="sldNum" sz="quarter" idx="12"/>
          </p:nvPr>
        </p:nvSpPr>
        <p:spPr/>
        <p:txBody>
          <a:bodyPr/>
          <a:lstStyle/>
          <a:p>
            <a:pPr>
              <a:defRPr/>
            </a:pPr>
            <a:fld id="{46E683E9-ADC6-4FF3-AD4E-53B288B533C8}" type="slidenum">
              <a:rPr lang="en-US" altLang="ja-JP" smtClean="0"/>
              <a:pPr>
                <a:defRPr/>
              </a:pPr>
              <a:t>18</a:t>
            </a:fld>
            <a:endParaRPr lang="en-US" altLang="ja-JP"/>
          </a:p>
        </p:txBody>
      </p:sp>
      <p:pic>
        <p:nvPicPr>
          <p:cNvPr id="10" name="図 9"/>
          <p:cNvPicPr>
            <a:picLocks noChangeAspect="1"/>
          </p:cNvPicPr>
          <p:nvPr/>
        </p:nvPicPr>
        <p:blipFill>
          <a:blip r:embed="rId2"/>
          <a:stretch>
            <a:fillRect/>
          </a:stretch>
        </p:blipFill>
        <p:spPr>
          <a:xfrm>
            <a:off x="1545785" y="709796"/>
            <a:ext cx="4543683" cy="6098994"/>
          </a:xfrm>
          <a:prstGeom prst="rect">
            <a:avLst/>
          </a:prstGeom>
        </p:spPr>
      </p:pic>
      <p:pic>
        <p:nvPicPr>
          <p:cNvPr id="11" name="図 10"/>
          <p:cNvPicPr>
            <a:picLocks noChangeAspect="1"/>
          </p:cNvPicPr>
          <p:nvPr/>
        </p:nvPicPr>
        <p:blipFill>
          <a:blip r:embed="rId3"/>
          <a:stretch>
            <a:fillRect/>
          </a:stretch>
        </p:blipFill>
        <p:spPr>
          <a:xfrm>
            <a:off x="6089465" y="722861"/>
            <a:ext cx="4566340" cy="6102043"/>
          </a:xfrm>
          <a:prstGeom prst="rect">
            <a:avLst/>
          </a:prstGeom>
        </p:spPr>
      </p:pic>
    </p:spTree>
    <p:extLst>
      <p:ext uri="{BB962C8B-B14F-4D97-AF65-F5344CB8AC3E}">
        <p14:creationId xmlns:p14="http://schemas.microsoft.com/office/powerpoint/2010/main" val="27079989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p:cNvPicPr>
            <a:picLocks noChangeAspect="1"/>
          </p:cNvPicPr>
          <p:nvPr/>
        </p:nvPicPr>
        <p:blipFill>
          <a:blip r:embed="rId2"/>
          <a:stretch>
            <a:fillRect/>
          </a:stretch>
        </p:blipFill>
        <p:spPr>
          <a:xfrm>
            <a:off x="1528986" y="183357"/>
            <a:ext cx="8896538" cy="6674643"/>
          </a:xfrm>
          <a:prstGeom prst="rect">
            <a:avLst/>
          </a:prstGeom>
        </p:spPr>
      </p:pic>
      <p:sp>
        <p:nvSpPr>
          <p:cNvPr id="4" name="スライド番号プレースホルダー 3"/>
          <p:cNvSpPr>
            <a:spLocks noGrp="1"/>
          </p:cNvSpPr>
          <p:nvPr>
            <p:ph type="sldNum" sz="quarter" idx="12"/>
          </p:nvPr>
        </p:nvSpPr>
        <p:spPr/>
        <p:txBody>
          <a:bodyPr/>
          <a:lstStyle/>
          <a:p>
            <a:pPr>
              <a:defRPr/>
            </a:pPr>
            <a:fld id="{46E683E9-ADC6-4FF3-AD4E-53B288B533C8}" type="slidenum">
              <a:rPr lang="en-US" altLang="ja-JP" smtClean="0"/>
              <a:pPr>
                <a:defRPr/>
              </a:pPr>
              <a:t>19</a:t>
            </a:fld>
            <a:endParaRPr lang="en-US" altLang="ja-JP"/>
          </a:p>
        </p:txBody>
      </p:sp>
    </p:spTree>
    <p:extLst>
      <p:ext uri="{BB962C8B-B14F-4D97-AF65-F5344CB8AC3E}">
        <p14:creationId xmlns:p14="http://schemas.microsoft.com/office/powerpoint/2010/main" val="15859079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91584" y="1099989"/>
            <a:ext cx="8670924" cy="5569100"/>
          </a:xfrm>
        </p:spPr>
        <p:txBody>
          <a:bodyPr/>
          <a:lstStyle/>
          <a:p>
            <a:r>
              <a:rPr lang="ja-JP" altLang="en-US" sz="2400" dirty="0"/>
              <a:t>氏名：米嶋 大志</a:t>
            </a:r>
            <a:r>
              <a:rPr lang="en-US" altLang="ja-JP" sz="2400" dirty="0"/>
              <a:t>(</a:t>
            </a:r>
            <a:r>
              <a:rPr lang="ja-JP" altLang="en-US" sz="2400" dirty="0"/>
              <a:t>よねしま たいし</a:t>
            </a:r>
            <a:r>
              <a:rPr lang="en-US" altLang="ja-JP" sz="2400" dirty="0"/>
              <a:t>)</a:t>
            </a:r>
            <a:endParaRPr lang="ja-JP" altLang="en-US" sz="2400" dirty="0"/>
          </a:p>
          <a:p>
            <a:endParaRPr kumimoji="1" lang="en-US" altLang="ja-JP" sz="2400" dirty="0"/>
          </a:p>
          <a:p>
            <a:r>
              <a:rPr kumimoji="1" lang="ja-JP" altLang="en-US" sz="2400" dirty="0">
                <a:latin typeface="メイリオ"/>
                <a:ea typeface="メイリオ"/>
              </a:rPr>
              <a:t>所属：</a:t>
            </a:r>
            <a:r>
              <a:rPr lang="ja-JP" altLang="en-US" sz="2400" dirty="0">
                <a:latin typeface="メイリオ"/>
                <a:ea typeface="メイリオ"/>
              </a:rPr>
              <a:t>日本OSS推進フォーラム　鳥瞰図WG </a:t>
            </a:r>
            <a:br>
              <a:rPr lang="ja-JP" altLang="en-US" sz="2400" dirty="0">
                <a:latin typeface="メイリオ"/>
                <a:ea typeface="メイリオ"/>
              </a:rPr>
            </a:br>
            <a:r>
              <a:rPr lang="en-US" altLang="ja-JP" sz="2400" dirty="0">
                <a:latin typeface="メイリオ"/>
                <a:ea typeface="メイリオ"/>
              </a:rPr>
              <a:t>　　　NEC </a:t>
            </a:r>
            <a:r>
              <a:rPr lang="ja-JP" altLang="en-US" sz="2400" dirty="0">
                <a:latin typeface="メイリオ"/>
                <a:ea typeface="メイリオ"/>
              </a:rPr>
              <a:t>サービス技術開発統括部 </a:t>
            </a:r>
            <a:r>
              <a:rPr lang="en-US" altLang="ja-JP" sz="2400" dirty="0">
                <a:latin typeface="メイリオ"/>
                <a:ea typeface="メイリオ"/>
              </a:rPr>
              <a:t>OSS</a:t>
            </a:r>
            <a:r>
              <a:rPr lang="ja-JP" altLang="en-US" sz="2400" dirty="0">
                <a:latin typeface="メイリオ"/>
                <a:ea typeface="メイリオ"/>
              </a:rPr>
              <a:t>推進センター</a:t>
            </a:r>
            <a:endParaRPr lang="en-US" altLang="ja-JP" sz="2400" dirty="0">
              <a:latin typeface="メイリオ"/>
              <a:ea typeface="メイリオ"/>
            </a:endParaRPr>
          </a:p>
          <a:p>
            <a:endParaRPr lang="ja-JP" altLang="en-US" sz="2400" dirty="0"/>
          </a:p>
          <a:p>
            <a:r>
              <a:rPr lang="ja-JP" altLang="en-US" sz="2400" dirty="0"/>
              <a:t>担当</a:t>
            </a:r>
            <a:r>
              <a:rPr kumimoji="1" lang="ja-JP" altLang="en-US" sz="2400" dirty="0"/>
              <a:t>業務：</a:t>
            </a:r>
            <a:r>
              <a:rPr lang="en-US" altLang="ja-JP" sz="2400" dirty="0"/>
              <a:t>NEC</a:t>
            </a:r>
            <a:r>
              <a:rPr lang="ja-JP" altLang="en-US" sz="2400" dirty="0"/>
              <a:t>グループへの</a:t>
            </a:r>
            <a:r>
              <a:rPr lang="en-US" altLang="ja-JP" sz="2400" dirty="0"/>
              <a:t>OSS</a:t>
            </a:r>
            <a:r>
              <a:rPr lang="ja-JP" altLang="en-US" sz="2400" dirty="0"/>
              <a:t>活用促進</a:t>
            </a:r>
            <a:br>
              <a:rPr lang="ja-JP" altLang="en-US" sz="2400" dirty="0"/>
            </a:br>
            <a:r>
              <a:rPr lang="ja-JP" altLang="en-US" sz="2400" dirty="0"/>
              <a:t>　　　　　</a:t>
            </a:r>
            <a:endParaRPr lang="en-US" altLang="ja-JP" sz="2400" dirty="0"/>
          </a:p>
          <a:p>
            <a:r>
              <a:rPr lang="ja-JP" sz="2400" dirty="0">
                <a:latin typeface="メイリオ"/>
                <a:ea typeface="メイリオ"/>
              </a:rPr>
              <a:t>参加している</a:t>
            </a:r>
            <a:r>
              <a:rPr lang="ja-JP" altLang="en-US" sz="2400" dirty="0">
                <a:latin typeface="メイリオ"/>
                <a:ea typeface="メイリオ"/>
              </a:rPr>
              <a:t>OSSコミュニティ：</a:t>
            </a:r>
            <a:br>
              <a:rPr lang="ja-JP" altLang="en-US" sz="2400" dirty="0">
                <a:latin typeface="メイリオ"/>
                <a:ea typeface="メイリオ"/>
              </a:rPr>
            </a:br>
            <a:r>
              <a:rPr lang="ja-JP" altLang="en-US" sz="2400" dirty="0">
                <a:latin typeface="メイリオ"/>
                <a:ea typeface="メイリオ"/>
              </a:rPr>
              <a:t>・日本</a:t>
            </a:r>
            <a:r>
              <a:rPr lang="en-US" altLang="ja-JP" sz="2400" dirty="0">
                <a:latin typeface="メイリオ"/>
                <a:ea typeface="メイリオ"/>
              </a:rPr>
              <a:t>OSS</a:t>
            </a:r>
            <a:r>
              <a:rPr lang="ja-JP" altLang="en-US" sz="2400" dirty="0">
                <a:latin typeface="メイリオ"/>
                <a:ea typeface="メイリオ"/>
              </a:rPr>
              <a:t>推進フォーラム</a:t>
            </a:r>
            <a:br>
              <a:rPr lang="ja-JP" altLang="en-US" sz="2400" dirty="0"/>
            </a:br>
            <a:r>
              <a:rPr lang="ja-JP" altLang="en-US" sz="2400" dirty="0">
                <a:latin typeface="メイリオ"/>
                <a:ea typeface="メイリオ"/>
              </a:rPr>
              <a:t>　　鳥瞰図WG / 運営委員会　</a:t>
            </a:r>
            <a:br>
              <a:rPr lang="en-US" altLang="ja-JP" sz="2400" dirty="0">
                <a:latin typeface="メイリオ"/>
                <a:ea typeface="メイリオ"/>
              </a:rPr>
            </a:br>
            <a:r>
              <a:rPr lang="en-US" altLang="ja-JP" sz="2400" dirty="0">
                <a:latin typeface="メイリオ"/>
                <a:ea typeface="メイリオ"/>
              </a:rPr>
              <a:t>・</a:t>
            </a:r>
            <a:r>
              <a:rPr lang="en-US" altLang="ja-JP" sz="2400" dirty="0" err="1">
                <a:latin typeface="メイリオ"/>
                <a:ea typeface="メイリオ"/>
              </a:rPr>
              <a:t>OpenChain</a:t>
            </a:r>
            <a:r>
              <a:rPr lang="en-US" altLang="ja-JP" sz="2400" dirty="0">
                <a:latin typeface="メイリオ"/>
                <a:ea typeface="メイリオ"/>
              </a:rPr>
              <a:t> </a:t>
            </a:r>
            <a:r>
              <a:rPr lang="en-US" altLang="ja-JP" sz="2400" dirty="0" err="1">
                <a:latin typeface="メイリオ"/>
                <a:ea typeface="メイリオ"/>
              </a:rPr>
              <a:t>JapanWG</a:t>
            </a:r>
            <a:br>
              <a:rPr lang="en-US" sz="2400" dirty="0">
                <a:latin typeface="Meiryo"/>
                <a:ea typeface="Meiryo"/>
              </a:rPr>
            </a:br>
            <a:br>
              <a:rPr lang="en-US" altLang="ja-JP" sz="2400" dirty="0">
                <a:latin typeface="メイリオ"/>
                <a:ea typeface="メイリオ"/>
              </a:rPr>
            </a:br>
            <a:endParaRPr lang="ja-JP" altLang="en-US" sz="2400" dirty="0">
              <a:latin typeface="メイリオ"/>
              <a:ea typeface="メイリオ"/>
            </a:endParaRPr>
          </a:p>
          <a:p>
            <a:endParaRPr kumimoji="1" lang="en-US" altLang="ja-JP" sz="2400" dirty="0"/>
          </a:p>
        </p:txBody>
      </p:sp>
      <p:sp>
        <p:nvSpPr>
          <p:cNvPr id="4" name="スライド番号プレースホルダー 3"/>
          <p:cNvSpPr>
            <a:spLocks noGrp="1"/>
          </p:cNvSpPr>
          <p:nvPr>
            <p:ph type="sldNum" sz="quarter" idx="12"/>
          </p:nvPr>
        </p:nvSpPr>
        <p:spPr/>
        <p:txBody>
          <a:bodyPr/>
          <a:lstStyle/>
          <a:p>
            <a:pPr>
              <a:defRPr/>
            </a:pPr>
            <a:fld id="{2E2CC637-50F8-41E5-AD2A-672FDF5D54F5}" type="slidenum">
              <a:rPr lang="en-US" altLang="ja-JP" smtClean="0"/>
              <a:pPr>
                <a:defRPr/>
              </a:pPr>
              <a:t>2</a:t>
            </a:fld>
            <a:endParaRPr lang="en-US" altLang="ja-JP"/>
          </a:p>
        </p:txBody>
      </p:sp>
      <p:sp>
        <p:nvSpPr>
          <p:cNvPr id="5" name="タイトル 4"/>
          <p:cNvSpPr>
            <a:spLocks noGrp="1"/>
          </p:cNvSpPr>
          <p:nvPr>
            <p:ph type="title"/>
          </p:nvPr>
        </p:nvSpPr>
        <p:spPr/>
        <p:txBody>
          <a:bodyPr/>
          <a:lstStyle/>
          <a:p>
            <a:r>
              <a:rPr kumimoji="1" lang="ja-JP" altLang="en-US" dirty="0"/>
              <a:t>自己紹介</a:t>
            </a:r>
          </a:p>
        </p:txBody>
      </p:sp>
      <p:graphicFrame>
        <p:nvGraphicFramePr>
          <p:cNvPr id="29" name="表 28"/>
          <p:cNvGraphicFramePr>
            <a:graphicFrameLocks noGrp="1"/>
          </p:cNvGraphicFramePr>
          <p:nvPr>
            <p:extLst>
              <p:ext uri="{D42A27DB-BD31-4B8C-83A1-F6EECF244321}">
                <p14:modId xmlns:p14="http://schemas.microsoft.com/office/powerpoint/2010/main" val="2543279214"/>
              </p:ext>
            </p:extLst>
          </p:nvPr>
        </p:nvGraphicFramePr>
        <p:xfrm>
          <a:off x="6778370" y="3988724"/>
          <a:ext cx="4994366" cy="2488373"/>
        </p:xfrm>
        <a:graphic>
          <a:graphicData uri="http://schemas.openxmlformats.org/drawingml/2006/table">
            <a:tbl>
              <a:tblPr firstRow="1" bandRow="1">
                <a:tableStyleId>{BC89EF96-8CEA-46FF-86C4-4CE0E7609802}</a:tableStyleId>
              </a:tblPr>
              <a:tblGrid>
                <a:gridCol w="1829790">
                  <a:extLst>
                    <a:ext uri="{9D8B030D-6E8A-4147-A177-3AD203B41FA5}">
                      <a16:colId xmlns:a16="http://schemas.microsoft.com/office/drawing/2014/main" val="20000"/>
                    </a:ext>
                  </a:extLst>
                </a:gridCol>
                <a:gridCol w="3164576">
                  <a:extLst>
                    <a:ext uri="{9D8B030D-6E8A-4147-A177-3AD203B41FA5}">
                      <a16:colId xmlns:a16="http://schemas.microsoft.com/office/drawing/2014/main" val="20003"/>
                    </a:ext>
                  </a:extLst>
                </a:gridCol>
              </a:tblGrid>
              <a:tr h="321734">
                <a:tc>
                  <a:txBody>
                    <a:bodyPr/>
                    <a:lstStyle/>
                    <a:p>
                      <a:pPr algn="l" fontAlgn="ctr"/>
                      <a:r>
                        <a:rPr lang="ja-JP" altLang="en-US" sz="1600" u="none" strike="noStrike" dirty="0">
                          <a:effectLst/>
                          <a:latin typeface="Meiryo UI" panose="020B0604030504040204" pitchFamily="50" charset="-128"/>
                          <a:ea typeface="Meiryo UI" panose="020B0604030504040204" pitchFamily="50" charset="-128"/>
                        </a:rPr>
                        <a:t>年度</a:t>
                      </a:r>
                      <a:endParaRPr lang="ja-JP" altLang="en-US" sz="1600" b="0" i="0" u="none" strike="noStrike" dirty="0">
                        <a:solidFill>
                          <a:schemeClr val="bg1"/>
                        </a:solidFill>
                        <a:effectLst/>
                        <a:latin typeface="Meiryo UI" panose="020B0604030504040204" pitchFamily="50" charset="-128"/>
                        <a:ea typeface="Meiryo UI" panose="020B0604030504040204" pitchFamily="50" charset="-128"/>
                      </a:endParaRPr>
                    </a:p>
                  </a:txBody>
                  <a:tcPr marL="12700" marR="12700" marT="12700" marB="0" anchor="ctr"/>
                </a:tc>
                <a:tc>
                  <a:txBody>
                    <a:bodyPr/>
                    <a:lstStyle/>
                    <a:p>
                      <a:pPr algn="l" fontAlgn="ctr"/>
                      <a:r>
                        <a:rPr lang="ja-JP" altLang="en-US" sz="1600" u="none" strike="noStrike" dirty="0">
                          <a:effectLst/>
                          <a:latin typeface="Meiryo UI" panose="020B0604030504040204" pitchFamily="50" charset="-128"/>
                          <a:ea typeface="Meiryo UI" panose="020B0604030504040204" pitchFamily="50" charset="-128"/>
                        </a:rPr>
                        <a:t>業務</a:t>
                      </a:r>
                      <a:endParaRPr lang="ja-JP" altLang="en-US" sz="1600" b="0" i="0" u="none" strike="noStrike" dirty="0">
                        <a:solidFill>
                          <a:schemeClr val="bg1"/>
                        </a:solidFill>
                        <a:effectLst/>
                        <a:latin typeface="Meiryo UI" panose="020B0604030504040204" pitchFamily="50" charset="-128"/>
                        <a:ea typeface="Meiryo UI" panose="020B0604030504040204" pitchFamily="50" charset="-128"/>
                      </a:endParaRPr>
                    </a:p>
                  </a:txBody>
                  <a:tcPr marL="12700" marR="12700" marT="12700" marB="0" anchor="ctr"/>
                </a:tc>
                <a:extLst>
                  <a:ext uri="{0D108BD9-81ED-4DB2-BD59-A6C34878D82A}">
                    <a16:rowId xmlns:a16="http://schemas.microsoft.com/office/drawing/2014/main" val="10000"/>
                  </a:ext>
                </a:extLst>
              </a:tr>
              <a:tr h="527892">
                <a:tc>
                  <a:txBody>
                    <a:bodyPr/>
                    <a:lstStyle/>
                    <a:p>
                      <a:pPr algn="l" fontAlgn="ctr"/>
                      <a:r>
                        <a:rPr lang="en-US" altLang="ja-JP" sz="1600" u="none" strike="noStrike" dirty="0">
                          <a:effectLst/>
                          <a:latin typeface="Meiryo UI" panose="020B0604030504040204" pitchFamily="50" charset="-128"/>
                          <a:ea typeface="Meiryo UI" panose="020B0604030504040204" pitchFamily="50" charset="-128"/>
                        </a:rPr>
                        <a:t>~2016</a:t>
                      </a:r>
                      <a:r>
                        <a:rPr lang="ja-JP" altLang="en-US" sz="1600" u="none" strike="noStrike" dirty="0">
                          <a:effectLst/>
                          <a:latin typeface="Meiryo UI" panose="020B0604030504040204" pitchFamily="50" charset="-128"/>
                          <a:ea typeface="Meiryo UI" panose="020B0604030504040204" pitchFamily="50" charset="-128"/>
                        </a:rPr>
                        <a:t>年度</a:t>
                      </a:r>
                      <a:endParaRPr lang="ja-JP" altLang="en-US" sz="1600" b="0" i="0" u="none" strike="noStrike" dirty="0">
                        <a:solidFill>
                          <a:srgbClr val="000000"/>
                        </a:solidFill>
                        <a:effectLst/>
                        <a:latin typeface="Meiryo UI" panose="020B0604030504040204" pitchFamily="50" charset="-128"/>
                        <a:ea typeface="Meiryo UI" panose="020B0604030504040204" pitchFamily="50" charset="-128"/>
                      </a:endParaRPr>
                    </a:p>
                  </a:txBody>
                  <a:tcPr marL="12700" marR="12700" marT="12700" marB="0" anchor="ctr"/>
                </a:tc>
                <a:tc>
                  <a:txBody>
                    <a:bodyPr/>
                    <a:lstStyle/>
                    <a:p>
                      <a:pPr algn="l" fontAlgn="ctr"/>
                      <a:r>
                        <a:rPr lang="en-US" altLang="ja-JP" sz="1600" u="none" strike="noStrike" dirty="0" err="1">
                          <a:effectLst/>
                          <a:latin typeface="Meiryo UI" panose="020B0604030504040204" pitchFamily="50" charset="-128"/>
                          <a:ea typeface="Meiryo UI" panose="020B0604030504040204" pitchFamily="50" charset="-128"/>
                        </a:rPr>
                        <a:t>BigData</a:t>
                      </a:r>
                      <a:r>
                        <a:rPr lang="ja-JP" altLang="en-US" sz="1600" u="none" strike="noStrike" dirty="0">
                          <a:effectLst/>
                          <a:latin typeface="Meiryo UI" panose="020B0604030504040204" pitchFamily="50" charset="-128"/>
                          <a:ea typeface="Meiryo UI" panose="020B0604030504040204" pitchFamily="50" charset="-128"/>
                        </a:rPr>
                        <a:t>系、</a:t>
                      </a:r>
                      <a:r>
                        <a:rPr lang="en-US" altLang="ja-JP" sz="1600" u="none" strike="noStrike" dirty="0">
                          <a:effectLst/>
                          <a:latin typeface="Meiryo UI" panose="020B0604030504040204" pitchFamily="50" charset="-128"/>
                          <a:ea typeface="Meiryo UI" panose="020B0604030504040204" pitchFamily="50" charset="-128"/>
                        </a:rPr>
                        <a:t>Cloud</a:t>
                      </a:r>
                      <a:r>
                        <a:rPr lang="ja-JP" altLang="en-US" sz="1600" u="none" strike="noStrike" dirty="0">
                          <a:effectLst/>
                          <a:latin typeface="Meiryo UI" panose="020B0604030504040204" pitchFamily="50" charset="-128"/>
                          <a:ea typeface="Meiryo UI" panose="020B0604030504040204" pitchFamily="50" charset="-128"/>
                        </a:rPr>
                        <a:t>系</a:t>
                      </a:r>
                      <a:r>
                        <a:rPr lang="en-US" altLang="ja-JP" sz="1600" u="none" strike="noStrike" dirty="0">
                          <a:effectLst/>
                          <a:latin typeface="Meiryo UI" panose="020B0604030504040204" pitchFamily="50" charset="-128"/>
                          <a:ea typeface="Meiryo UI" panose="020B0604030504040204" pitchFamily="50" charset="-128"/>
                        </a:rPr>
                        <a:t>OSS</a:t>
                      </a:r>
                      <a:r>
                        <a:rPr lang="ja-JP" altLang="en-US" sz="1600" u="none" strike="noStrike" dirty="0">
                          <a:effectLst/>
                          <a:latin typeface="Meiryo UI" panose="020B0604030504040204" pitchFamily="50" charset="-128"/>
                          <a:ea typeface="Meiryo UI" panose="020B0604030504040204" pitchFamily="50" charset="-128"/>
                        </a:rPr>
                        <a:t>検証</a:t>
                      </a:r>
                      <a:endParaRPr lang="ja-JP" altLang="en-US" sz="1600" b="0" i="0" u="none" strike="noStrike" dirty="0">
                        <a:solidFill>
                          <a:srgbClr val="000000"/>
                        </a:solidFill>
                        <a:effectLst/>
                        <a:latin typeface="Meiryo UI" panose="020B0604030504040204" pitchFamily="50" charset="-128"/>
                        <a:ea typeface="Meiryo UI" panose="020B0604030504040204" pitchFamily="50" charset="-128"/>
                      </a:endParaRPr>
                    </a:p>
                  </a:txBody>
                  <a:tcPr marL="12700" marR="12700" marT="12700" marB="0" anchor="ctr"/>
                </a:tc>
                <a:extLst>
                  <a:ext uri="{0D108BD9-81ED-4DB2-BD59-A6C34878D82A}">
                    <a16:rowId xmlns:a16="http://schemas.microsoft.com/office/drawing/2014/main" val="10001"/>
                  </a:ext>
                </a:extLst>
              </a:tr>
              <a:tr h="546249">
                <a:tc>
                  <a:txBody>
                    <a:bodyPr/>
                    <a:lstStyle/>
                    <a:p>
                      <a:pPr algn="l" fontAlgn="ctr"/>
                      <a:r>
                        <a:rPr lang="en-US" altLang="ja-JP" sz="1600" b="0" i="0" u="none" strike="noStrike" dirty="0">
                          <a:solidFill>
                            <a:srgbClr val="000000"/>
                          </a:solidFill>
                          <a:effectLst/>
                          <a:latin typeface="Meiryo UI" panose="020B0604030504040204" pitchFamily="50" charset="-128"/>
                          <a:ea typeface="Meiryo UI" panose="020B0604030504040204" pitchFamily="50" charset="-128"/>
                        </a:rPr>
                        <a:t>2017</a:t>
                      </a:r>
                      <a:r>
                        <a:rPr lang="ja-JP" altLang="en-US" sz="1600" b="0" i="0" u="none" strike="noStrike" dirty="0">
                          <a:solidFill>
                            <a:srgbClr val="000000"/>
                          </a:solidFill>
                          <a:effectLst/>
                          <a:latin typeface="Meiryo UI" panose="020B0604030504040204" pitchFamily="50" charset="-128"/>
                          <a:ea typeface="Meiryo UI" panose="020B0604030504040204" pitchFamily="50" charset="-128"/>
                        </a:rPr>
                        <a:t>年度～</a:t>
                      </a:r>
                    </a:p>
                  </a:txBody>
                  <a:tcPr marL="12700" marR="12700" marT="12700" marB="0" anchor="ctr"/>
                </a:tc>
                <a:tc>
                  <a:txBody>
                    <a:bodyPr/>
                    <a:lstStyle/>
                    <a:p>
                      <a:pPr algn="l" fontAlgn="ctr"/>
                      <a:r>
                        <a:rPr lang="ja-JP" altLang="en-US" sz="1600" u="none" strike="noStrike" dirty="0">
                          <a:effectLst/>
                          <a:latin typeface="Meiryo UI" panose="020B0604030504040204" pitchFamily="50" charset="-128"/>
                          <a:ea typeface="Meiryo UI" panose="020B0604030504040204" pitchFamily="50" charset="-128"/>
                        </a:rPr>
                        <a:t>社内</a:t>
                      </a:r>
                      <a:r>
                        <a:rPr lang="en-US" altLang="ja-JP" sz="1600" u="none" strike="noStrike" dirty="0">
                          <a:effectLst/>
                          <a:latin typeface="Meiryo UI" panose="020B0604030504040204" pitchFamily="50" charset="-128"/>
                          <a:ea typeface="Meiryo UI" panose="020B0604030504040204" pitchFamily="50" charset="-128"/>
                        </a:rPr>
                        <a:t>OSS</a:t>
                      </a:r>
                      <a:r>
                        <a:rPr lang="ja-JP" altLang="en-US" sz="1600" u="none" strike="noStrike" dirty="0">
                          <a:effectLst/>
                          <a:latin typeface="Meiryo UI" panose="020B0604030504040204" pitchFamily="50" charset="-128"/>
                          <a:ea typeface="Meiryo UI" panose="020B0604030504040204" pitchFamily="50" charset="-128"/>
                        </a:rPr>
                        <a:t>活用支援</a:t>
                      </a:r>
                      <a:endParaRPr lang="en-US" altLang="ja-JP" sz="1600" u="none" strike="noStrike" dirty="0">
                        <a:effectLst/>
                        <a:latin typeface="Meiryo UI" panose="020B0604030504040204" pitchFamily="50" charset="-128"/>
                        <a:ea typeface="Meiryo UI" panose="020B0604030504040204" pitchFamily="50" charset="-128"/>
                      </a:endParaRPr>
                    </a:p>
                    <a:p>
                      <a:pPr algn="l" fontAlgn="ctr"/>
                      <a:r>
                        <a:rPr lang="en-US" altLang="ja-JP" sz="1600" u="none" strike="noStrike" dirty="0">
                          <a:effectLst/>
                          <a:latin typeface="Meiryo UI" panose="020B0604030504040204" pitchFamily="50" charset="-128"/>
                          <a:ea typeface="Meiryo UI" panose="020B0604030504040204" pitchFamily="50" charset="-128"/>
                        </a:rPr>
                        <a:t>OSS</a:t>
                      </a:r>
                      <a:r>
                        <a:rPr lang="ja-JP" altLang="en-US" sz="1600" u="none" strike="noStrike" dirty="0">
                          <a:effectLst/>
                          <a:latin typeface="Meiryo UI" panose="020B0604030504040204" pitchFamily="50" charset="-128"/>
                          <a:ea typeface="Meiryo UI" panose="020B0604030504040204" pitchFamily="50" charset="-128"/>
                        </a:rPr>
                        <a:t>ユーザーコミュニティ参画</a:t>
                      </a:r>
                      <a:endParaRPr lang="en-US" altLang="ja-JP" sz="1600" u="none" strike="noStrike" dirty="0">
                        <a:effectLst/>
                        <a:latin typeface="Meiryo UI" panose="020B0604030504040204" pitchFamily="50" charset="-128"/>
                        <a:ea typeface="Meiryo UI" panose="020B0604030504040204" pitchFamily="50" charset="-128"/>
                      </a:endParaRPr>
                    </a:p>
                  </a:txBody>
                  <a:tcPr marL="12700" marR="12700" marT="12700" marB="0" anchor="ctr"/>
                </a:tc>
                <a:extLst>
                  <a:ext uri="{0D108BD9-81ED-4DB2-BD59-A6C34878D82A}">
                    <a16:rowId xmlns:a16="http://schemas.microsoft.com/office/drawing/2014/main" val="10002"/>
                  </a:ext>
                </a:extLst>
              </a:tr>
              <a:tr h="546249">
                <a:tc>
                  <a:txBody>
                    <a:bodyPr/>
                    <a:lstStyle/>
                    <a:p>
                      <a:pPr algn="l" fontAlgn="ctr"/>
                      <a:r>
                        <a:rPr lang="en-US" altLang="ja-JP" sz="1600" u="none" strike="noStrike" dirty="0">
                          <a:effectLst/>
                          <a:latin typeface="Meiryo UI" panose="020B0604030504040204" pitchFamily="50" charset="-128"/>
                          <a:ea typeface="Meiryo UI" panose="020B0604030504040204" pitchFamily="50" charset="-128"/>
                        </a:rPr>
                        <a:t>2018</a:t>
                      </a:r>
                      <a:r>
                        <a:rPr lang="ja-JP" altLang="en-US" sz="1600" u="none" strike="noStrike" dirty="0">
                          <a:effectLst/>
                          <a:latin typeface="Meiryo UI" panose="020B0604030504040204" pitchFamily="50" charset="-128"/>
                          <a:ea typeface="Meiryo UI" panose="020B0604030504040204" pitchFamily="50" charset="-128"/>
                        </a:rPr>
                        <a:t>年度～</a:t>
                      </a:r>
                      <a:endParaRPr lang="ja-JP" altLang="en-US" sz="1600" b="0" i="0" u="none" strike="noStrike" dirty="0">
                        <a:solidFill>
                          <a:srgbClr val="000000"/>
                        </a:solidFill>
                        <a:effectLst/>
                        <a:latin typeface="Meiryo UI" panose="020B0604030504040204" pitchFamily="50" charset="-128"/>
                        <a:ea typeface="Meiryo UI" panose="020B0604030504040204" pitchFamily="50" charset="-128"/>
                      </a:endParaRPr>
                    </a:p>
                  </a:txBody>
                  <a:tcPr marL="12700" marR="12700" marT="12700" marB="0" anchor="ctr"/>
                </a:tc>
                <a:tc>
                  <a:txBody>
                    <a:bodyPr/>
                    <a:lstStyle/>
                    <a:p>
                      <a:pPr algn="l" fontAlgn="ctr"/>
                      <a:r>
                        <a:rPr lang="ja-JP" altLang="en-US" sz="1600" u="none" strike="noStrike" dirty="0">
                          <a:effectLst/>
                          <a:latin typeface="Meiryo UI" panose="020B0604030504040204" pitchFamily="50" charset="-128"/>
                          <a:ea typeface="Meiryo UI" panose="020B0604030504040204" pitchFamily="50" charset="-128"/>
                        </a:rPr>
                        <a:t>＋</a:t>
                      </a:r>
                      <a:r>
                        <a:rPr lang="en-US" altLang="ja-JP" sz="1600" u="none" strike="noStrike" dirty="0">
                          <a:effectLst/>
                          <a:latin typeface="Meiryo UI" panose="020B0604030504040204" pitchFamily="50" charset="-128"/>
                          <a:ea typeface="Meiryo UI" panose="020B0604030504040204" pitchFamily="50" charset="-128"/>
                        </a:rPr>
                        <a:t>OSS</a:t>
                      </a:r>
                      <a:r>
                        <a:rPr lang="ja-JP" altLang="en-US" sz="1600" u="none" strike="noStrike" dirty="0">
                          <a:effectLst/>
                          <a:latin typeface="Meiryo UI" panose="020B0604030504040204" pitchFamily="50" charset="-128"/>
                          <a:ea typeface="Meiryo UI" panose="020B0604030504040204" pitchFamily="50" charset="-128"/>
                        </a:rPr>
                        <a:t>リスク検証</a:t>
                      </a:r>
                      <a:endParaRPr lang="en-US" altLang="ja-JP" sz="1600" b="0" i="0" u="none" strike="noStrike" dirty="0">
                        <a:solidFill>
                          <a:srgbClr val="000000"/>
                        </a:solidFill>
                        <a:effectLst/>
                        <a:latin typeface="Meiryo UI" panose="020B0604030504040204" pitchFamily="50" charset="-128"/>
                        <a:ea typeface="Meiryo UI" panose="020B0604030504040204" pitchFamily="50" charset="-128"/>
                      </a:endParaRPr>
                    </a:p>
                  </a:txBody>
                  <a:tcPr marL="12700" marR="12700" marT="12700" marB="0" anchor="ctr"/>
                </a:tc>
                <a:extLst>
                  <a:ext uri="{0D108BD9-81ED-4DB2-BD59-A6C34878D82A}">
                    <a16:rowId xmlns:a16="http://schemas.microsoft.com/office/drawing/2014/main" val="10003"/>
                  </a:ext>
                </a:extLst>
              </a:tr>
              <a:tr h="546249">
                <a:tc>
                  <a:txBody>
                    <a:bodyPr/>
                    <a:lstStyle/>
                    <a:p>
                      <a:pPr algn="l" fontAlgn="ctr"/>
                      <a:r>
                        <a:rPr lang="en-US" altLang="ja-JP" sz="1600" u="none" strike="noStrike" dirty="0">
                          <a:effectLst/>
                          <a:latin typeface="Meiryo UI" panose="020B0604030504040204" pitchFamily="50" charset="-128"/>
                          <a:ea typeface="Meiryo UI" panose="020B0604030504040204" pitchFamily="50" charset="-128"/>
                        </a:rPr>
                        <a:t>2019</a:t>
                      </a:r>
                      <a:r>
                        <a:rPr lang="ja-JP" altLang="en-US" sz="1600" u="none" strike="noStrike" dirty="0">
                          <a:effectLst/>
                          <a:latin typeface="Meiryo UI" panose="020B0604030504040204" pitchFamily="50" charset="-128"/>
                          <a:ea typeface="Meiryo UI" panose="020B0604030504040204" pitchFamily="50" charset="-128"/>
                        </a:rPr>
                        <a:t>年度～</a:t>
                      </a:r>
                      <a:endParaRPr lang="ja-JP" altLang="en-US" sz="1600" b="0" i="0" u="none" strike="noStrike" dirty="0">
                        <a:solidFill>
                          <a:srgbClr val="000000"/>
                        </a:solidFill>
                        <a:effectLst/>
                        <a:latin typeface="Meiryo UI" panose="020B0604030504040204" pitchFamily="50" charset="-128"/>
                        <a:ea typeface="Meiryo UI" panose="020B0604030504040204" pitchFamily="50" charset="-128"/>
                      </a:endParaRPr>
                    </a:p>
                  </a:txBody>
                  <a:tcPr marL="12700" marR="12700" marT="12700" marB="0" anchor="ctr"/>
                </a:tc>
                <a:tc>
                  <a:txBody>
                    <a:bodyPr/>
                    <a:lstStyle/>
                    <a:p>
                      <a:pPr algn="l" fontAlgn="ctr"/>
                      <a:r>
                        <a:rPr lang="en-US" altLang="ja-JP" sz="1600" u="none" strike="noStrike" dirty="0">
                          <a:effectLst/>
                          <a:latin typeface="Meiryo UI" panose="020B0604030504040204" pitchFamily="50" charset="-128"/>
                          <a:ea typeface="Meiryo UI" panose="020B0604030504040204" pitchFamily="50" charset="-128"/>
                        </a:rPr>
                        <a:t>+</a:t>
                      </a:r>
                      <a:r>
                        <a:rPr lang="en-US" altLang="ja-JP" sz="1600" u="none" strike="noStrike" dirty="0" err="1">
                          <a:effectLst/>
                          <a:latin typeface="Meiryo UI" panose="020B0604030504040204" pitchFamily="50" charset="-128"/>
                          <a:ea typeface="Meiryo UI" panose="020B0604030504040204" pitchFamily="50" charset="-128"/>
                        </a:rPr>
                        <a:t>OpenChain</a:t>
                      </a:r>
                      <a:r>
                        <a:rPr lang="en-US" altLang="ja-JP" sz="1600" u="none" strike="noStrike" dirty="0">
                          <a:effectLst/>
                          <a:latin typeface="Meiryo UI" panose="020B0604030504040204" pitchFamily="50" charset="-128"/>
                          <a:ea typeface="Meiryo UI" panose="020B0604030504040204" pitchFamily="50" charset="-128"/>
                        </a:rPr>
                        <a:t> </a:t>
                      </a:r>
                      <a:r>
                        <a:rPr lang="en-US" altLang="ja-JP" sz="1600" dirty="0" err="1">
                          <a:latin typeface="Meiryo UI" panose="020B0604030504040204" pitchFamily="50" charset="-128"/>
                          <a:ea typeface="Meiryo UI" panose="020B0604030504040204" pitchFamily="50" charset="-128"/>
                        </a:rPr>
                        <a:t>JapanWG</a:t>
                      </a:r>
                      <a:endParaRPr lang="zh-TW" altLang="en-US" sz="1600" b="0" i="0" u="none" strike="noStrike" dirty="0">
                        <a:solidFill>
                          <a:srgbClr val="000000"/>
                        </a:solidFill>
                        <a:effectLst/>
                        <a:latin typeface="Meiryo UI" panose="020B0604030504040204" pitchFamily="50" charset="-128"/>
                        <a:ea typeface="Meiryo UI" panose="020B0604030504040204" pitchFamily="50" charset="-128"/>
                      </a:endParaRPr>
                    </a:p>
                  </a:txBody>
                  <a:tcPr marL="12700" marR="12700" marT="12700" marB="0" anchor="ctr"/>
                </a:tc>
                <a:extLst>
                  <a:ext uri="{0D108BD9-81ED-4DB2-BD59-A6C34878D82A}">
                    <a16:rowId xmlns:a16="http://schemas.microsoft.com/office/drawing/2014/main" val="10005"/>
                  </a:ext>
                </a:extLst>
              </a:tr>
            </a:tbl>
          </a:graphicData>
        </a:graphic>
      </p:graphicFrame>
      <p:pic>
        <p:nvPicPr>
          <p:cNvPr id="30" name="図 2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488597" y="1625089"/>
            <a:ext cx="1937173" cy="2079760"/>
          </a:xfrm>
          <a:prstGeom prst="rect">
            <a:avLst/>
          </a:prstGeom>
        </p:spPr>
      </p:pic>
    </p:spTree>
    <p:extLst>
      <p:ext uri="{BB962C8B-B14F-4D97-AF65-F5344CB8AC3E}">
        <p14:creationId xmlns:p14="http://schemas.microsoft.com/office/powerpoint/2010/main" val="36646347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p:cNvPicPr>
            <a:picLocks noChangeAspect="1"/>
          </p:cNvPicPr>
          <p:nvPr/>
        </p:nvPicPr>
        <p:blipFill>
          <a:blip r:embed="rId2"/>
          <a:stretch>
            <a:fillRect/>
          </a:stretch>
        </p:blipFill>
        <p:spPr>
          <a:xfrm>
            <a:off x="1650906" y="88905"/>
            <a:ext cx="8896538" cy="6674643"/>
          </a:xfrm>
          <a:prstGeom prst="rect">
            <a:avLst/>
          </a:prstGeom>
        </p:spPr>
      </p:pic>
      <p:sp>
        <p:nvSpPr>
          <p:cNvPr id="4" name="スライド番号プレースホルダー 3"/>
          <p:cNvSpPr>
            <a:spLocks noGrp="1"/>
          </p:cNvSpPr>
          <p:nvPr>
            <p:ph type="sldNum" sz="quarter" idx="12"/>
          </p:nvPr>
        </p:nvSpPr>
        <p:spPr/>
        <p:txBody>
          <a:bodyPr/>
          <a:lstStyle/>
          <a:p>
            <a:pPr>
              <a:defRPr/>
            </a:pPr>
            <a:fld id="{46E683E9-ADC6-4FF3-AD4E-53B288B533C8}" type="slidenum">
              <a:rPr lang="en-US" altLang="ja-JP" smtClean="0"/>
              <a:pPr>
                <a:defRPr/>
              </a:pPr>
              <a:t>20</a:t>
            </a:fld>
            <a:endParaRPr lang="en-US" altLang="ja-JP"/>
          </a:p>
        </p:txBody>
      </p:sp>
      <p:sp>
        <p:nvSpPr>
          <p:cNvPr id="7" name="テキスト ボックス 6"/>
          <p:cNvSpPr txBox="1"/>
          <p:nvPr/>
        </p:nvSpPr>
        <p:spPr>
          <a:xfrm>
            <a:off x="5389123" y="1509971"/>
            <a:ext cx="4169923" cy="738664"/>
          </a:xfrm>
          <a:prstGeom prst="rect">
            <a:avLst/>
          </a:prstGeom>
          <a:ln>
            <a:solidFill>
              <a:srgbClr val="00B050"/>
            </a:solidFill>
          </a:ln>
        </p:spPr>
        <p:style>
          <a:lnRef idx="2">
            <a:schemeClr val="accent5"/>
          </a:lnRef>
          <a:fillRef idx="1">
            <a:schemeClr val="lt1"/>
          </a:fillRef>
          <a:effectRef idx="0">
            <a:schemeClr val="accent5"/>
          </a:effectRef>
          <a:fontRef idx="minor">
            <a:schemeClr val="dk1"/>
          </a:fontRef>
        </p:style>
        <p:txBody>
          <a:bodyPr wrap="square" rtlCol="0">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①仮想化を詳細化＆</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OSS</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追加</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サーバ仮想化のみからストレージ仮想化、ネットワーク仮想化を追加</a:t>
            </a:r>
          </a:p>
        </p:txBody>
      </p:sp>
      <p:sp>
        <p:nvSpPr>
          <p:cNvPr id="10" name="正方形/長方形 9"/>
          <p:cNvSpPr/>
          <p:nvPr/>
        </p:nvSpPr>
        <p:spPr>
          <a:xfrm>
            <a:off x="5590162" y="2299249"/>
            <a:ext cx="1952122" cy="1350725"/>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1" name="正方形/長方形 10"/>
          <p:cNvSpPr/>
          <p:nvPr/>
        </p:nvSpPr>
        <p:spPr>
          <a:xfrm>
            <a:off x="4682249" y="3700588"/>
            <a:ext cx="2860037" cy="2919291"/>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9" name="テキスト ボックス 8"/>
          <p:cNvSpPr txBox="1"/>
          <p:nvPr/>
        </p:nvSpPr>
        <p:spPr>
          <a:xfrm>
            <a:off x="6834544" y="4914373"/>
            <a:ext cx="5279635" cy="584775"/>
          </a:xfrm>
          <a:prstGeom prst="rect">
            <a:avLst/>
          </a:prstGeom>
          <a:ln>
            <a:solidFill>
              <a:srgbClr val="00B050"/>
            </a:solidFill>
          </a:ln>
        </p:spPr>
        <p:style>
          <a:lnRef idx="2">
            <a:schemeClr val="accent5"/>
          </a:lnRef>
          <a:fillRef idx="1">
            <a:schemeClr val="lt1"/>
          </a:fillRef>
          <a:effectRef idx="0">
            <a:schemeClr val="accent5"/>
          </a:effectRef>
          <a:fontRef idx="minor">
            <a:schemeClr val="dk1"/>
          </a:fontRef>
        </p:style>
        <p:txBody>
          <a:bodyPr wrap="square" rtlCol="0">
            <a:spAutoFit/>
          </a:bodyPr>
          <a:lstStyle>
            <a:defPPr>
              <a:defRPr lang="ja-JP"/>
            </a:defP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②クラウドサービスを詳細化＆</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OSS</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追加</a:t>
            </a:r>
            <a:br>
              <a:rPr lang="en-US" altLang="ja-JP" dirty="0">
                <a:latin typeface="メイリオ" panose="020B0604030504040204" pitchFamily="50" charset="-128"/>
                <a:ea typeface="メイリオ" panose="020B0604030504040204" pitchFamily="50" charset="-128"/>
                <a:cs typeface="メイリオ" panose="020B0604030504040204" pitchFamily="50" charset="-128"/>
              </a:rPr>
            </a:br>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※ISO/IEC 17788</a:t>
            </a:r>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によるカテゴリ分類</a:t>
            </a:r>
          </a:p>
        </p:txBody>
      </p:sp>
    </p:spTree>
    <p:extLst>
      <p:ext uri="{BB962C8B-B14F-4D97-AF65-F5344CB8AC3E}">
        <p14:creationId xmlns:p14="http://schemas.microsoft.com/office/powerpoint/2010/main" val="39571566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角丸四角形 1">
            <a:extLst>
              <a:ext uri="{FF2B5EF4-FFF2-40B4-BE49-F238E27FC236}">
                <a16:creationId xmlns:a16="http://schemas.microsoft.com/office/drawing/2014/main" id="{245B7668-8C45-4DBD-B1C5-02B206DCD2DD}"/>
              </a:ext>
            </a:extLst>
          </p:cNvPr>
          <p:cNvSpPr/>
          <p:nvPr/>
        </p:nvSpPr>
        <p:spPr>
          <a:xfrm>
            <a:off x="8303633" y="2499044"/>
            <a:ext cx="2757262" cy="178712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44000" bIns="0" rtlCol="0" anchor="t"/>
          <a:lstStyle/>
          <a:p>
            <a:pPr algn="ctr">
              <a:lnSpc>
                <a:spcPct val="150000"/>
              </a:lnSpc>
            </a:pPr>
            <a:r>
              <a:rPr lang="en-US" altLang="ja-JP" sz="1600" dirty="0">
                <a:solidFill>
                  <a:schemeClr val="tx1">
                    <a:lumMod val="75000"/>
                    <a:lumOff val="25000"/>
                  </a:schemeClr>
                </a:solidFill>
                <a:latin typeface="BIZ UDPゴシック" panose="020B0400000000000000" pitchFamily="50" charset="-128"/>
                <a:ea typeface="BIZ UDPゴシック" panose="020B0400000000000000" pitchFamily="50" charset="-128"/>
                <a:cs typeface="メイリオ" panose="020B0604030504040204" pitchFamily="50" charset="-128"/>
              </a:rPr>
              <a:t>2012</a:t>
            </a:r>
            <a:r>
              <a:rPr lang="ja-JP" altLang="en-US" sz="1600" dirty="0">
                <a:solidFill>
                  <a:schemeClr val="tx1">
                    <a:lumMod val="75000"/>
                    <a:lumOff val="25000"/>
                  </a:schemeClr>
                </a:solidFill>
                <a:latin typeface="BIZ UDPゴシック" panose="020B0400000000000000" pitchFamily="50" charset="-128"/>
                <a:ea typeface="BIZ UDPゴシック" panose="020B0400000000000000" pitchFamily="50" charset="-128"/>
                <a:cs typeface="メイリオ" panose="020B0604030504040204" pitchFamily="50" charset="-128"/>
              </a:rPr>
              <a:t>年：</a:t>
            </a:r>
            <a:r>
              <a:rPr lang="en-US" altLang="ja-JP" sz="1600" dirty="0">
                <a:solidFill>
                  <a:schemeClr val="tx1">
                    <a:lumMod val="75000"/>
                    <a:lumOff val="25000"/>
                  </a:schemeClr>
                </a:solidFill>
                <a:latin typeface="BIZ UDPゴシック" panose="020B0400000000000000" pitchFamily="50" charset="-128"/>
                <a:ea typeface="BIZ UDPゴシック" panose="020B0400000000000000" pitchFamily="50" charset="-128"/>
                <a:cs typeface="メイリオ" panose="020B0604030504040204" pitchFamily="50" charset="-128"/>
              </a:rPr>
              <a:t>239</a:t>
            </a:r>
          </a:p>
          <a:p>
            <a:pPr algn="ctr">
              <a:lnSpc>
                <a:spcPct val="150000"/>
              </a:lnSpc>
            </a:pPr>
            <a:endParaRPr lang="en-US" altLang="ja-JP" sz="1600" dirty="0">
              <a:solidFill>
                <a:schemeClr val="tx1">
                  <a:lumMod val="75000"/>
                  <a:lumOff val="25000"/>
                </a:schemeClr>
              </a:solidFill>
              <a:latin typeface="BIZ UDPゴシック" panose="020B0400000000000000" pitchFamily="50" charset="-128"/>
              <a:ea typeface="BIZ UDPゴシック" panose="020B0400000000000000" pitchFamily="50" charset="-128"/>
              <a:cs typeface="メイリオ" panose="020B0604030504040204" pitchFamily="50" charset="-128"/>
            </a:endParaRPr>
          </a:p>
          <a:p>
            <a:pPr algn="ctr">
              <a:lnSpc>
                <a:spcPct val="150000"/>
              </a:lnSpc>
            </a:pPr>
            <a:endParaRPr lang="en-US" altLang="ja-JP" sz="1600" dirty="0">
              <a:solidFill>
                <a:schemeClr val="tx1">
                  <a:lumMod val="75000"/>
                  <a:lumOff val="25000"/>
                </a:schemeClr>
              </a:solidFill>
              <a:latin typeface="BIZ UDPゴシック" panose="020B0400000000000000" pitchFamily="50" charset="-128"/>
              <a:ea typeface="BIZ UDPゴシック" panose="020B0400000000000000" pitchFamily="50" charset="-128"/>
              <a:cs typeface="メイリオ" panose="020B0604030504040204" pitchFamily="50" charset="-128"/>
            </a:endParaRPr>
          </a:p>
          <a:p>
            <a:pPr algn="ctr">
              <a:lnSpc>
                <a:spcPct val="150000"/>
              </a:lnSpc>
            </a:pPr>
            <a:r>
              <a:rPr lang="en-US" altLang="ja-JP" sz="1600" dirty="0">
                <a:solidFill>
                  <a:schemeClr val="tx1">
                    <a:lumMod val="75000"/>
                    <a:lumOff val="25000"/>
                  </a:schemeClr>
                </a:solidFill>
                <a:latin typeface="BIZ UDPゴシック" panose="020B0400000000000000" pitchFamily="50" charset="-128"/>
                <a:ea typeface="BIZ UDPゴシック" panose="020B0400000000000000" pitchFamily="50" charset="-128"/>
                <a:cs typeface="メイリオ" panose="020B0604030504040204" pitchFamily="50" charset="-128"/>
              </a:rPr>
              <a:t>2014</a:t>
            </a:r>
            <a:r>
              <a:rPr lang="ja-JP" altLang="en-US" sz="1600" dirty="0">
                <a:solidFill>
                  <a:schemeClr val="tx1">
                    <a:lumMod val="75000"/>
                    <a:lumOff val="25000"/>
                  </a:schemeClr>
                </a:solidFill>
                <a:latin typeface="BIZ UDPゴシック" panose="020B0400000000000000" pitchFamily="50" charset="-128"/>
                <a:ea typeface="BIZ UDPゴシック" panose="020B0400000000000000" pitchFamily="50" charset="-128"/>
                <a:cs typeface="メイリオ" panose="020B0604030504040204" pitchFamily="50" charset="-128"/>
              </a:rPr>
              <a:t>年：</a:t>
            </a:r>
            <a:r>
              <a:rPr lang="en-US" altLang="ja-JP" sz="1600" dirty="0">
                <a:solidFill>
                  <a:schemeClr val="tx1">
                    <a:lumMod val="75000"/>
                    <a:lumOff val="25000"/>
                  </a:schemeClr>
                </a:solidFill>
                <a:latin typeface="BIZ UDPゴシック" panose="020B0400000000000000" pitchFamily="50" charset="-128"/>
                <a:ea typeface="BIZ UDPゴシック" panose="020B0400000000000000" pitchFamily="50" charset="-128"/>
                <a:cs typeface="メイリオ" panose="020B0604030504040204" pitchFamily="50" charset="-128"/>
              </a:rPr>
              <a:t>272(+33)</a:t>
            </a:r>
          </a:p>
          <a:p>
            <a:pPr algn="ctr">
              <a:lnSpc>
                <a:spcPct val="150000"/>
              </a:lnSpc>
            </a:pPr>
            <a:endParaRPr lang="en-US" altLang="ja-JP" sz="1600" dirty="0">
              <a:solidFill>
                <a:schemeClr val="tx1">
                  <a:lumMod val="75000"/>
                  <a:lumOff val="25000"/>
                </a:schemeClr>
              </a:solidFill>
              <a:latin typeface="BIZ UDPゴシック" panose="020B0400000000000000" pitchFamily="50" charset="-128"/>
              <a:ea typeface="BIZ UDPゴシック" panose="020B0400000000000000" pitchFamily="50" charset="-128"/>
              <a:cs typeface="メイリオ" panose="020B0604030504040204" pitchFamily="50" charset="-128"/>
            </a:endParaRPr>
          </a:p>
          <a:p>
            <a:pPr algn="ctr">
              <a:lnSpc>
                <a:spcPct val="150000"/>
              </a:lnSpc>
            </a:pPr>
            <a:endParaRPr lang="en-US" altLang="ja-JP" sz="1600" dirty="0">
              <a:solidFill>
                <a:schemeClr val="tx1">
                  <a:lumMod val="75000"/>
                  <a:lumOff val="25000"/>
                </a:schemeClr>
              </a:solidFill>
              <a:latin typeface="BIZ UDPゴシック" panose="020B0400000000000000" pitchFamily="50" charset="-128"/>
              <a:ea typeface="BIZ UDPゴシック" panose="020B0400000000000000" pitchFamily="50" charset="-128"/>
              <a:cs typeface="メイリオ" panose="020B0604030504040204" pitchFamily="50" charset="-128"/>
            </a:endParaRPr>
          </a:p>
        </p:txBody>
      </p:sp>
      <p:sp>
        <p:nvSpPr>
          <p:cNvPr id="11" name="角丸四角形 1">
            <a:extLst>
              <a:ext uri="{FF2B5EF4-FFF2-40B4-BE49-F238E27FC236}">
                <a16:creationId xmlns:a16="http://schemas.microsoft.com/office/drawing/2014/main" id="{345C4EA8-9B8C-4E30-B807-103C2B2F613E}"/>
              </a:ext>
            </a:extLst>
          </p:cNvPr>
          <p:cNvSpPr/>
          <p:nvPr/>
        </p:nvSpPr>
        <p:spPr>
          <a:xfrm>
            <a:off x="8303633" y="2042554"/>
            <a:ext cx="2757262" cy="456490"/>
          </a:xfrm>
          <a:prstGeom prst="rect">
            <a:avLst/>
          </a:prstGeom>
          <a:solidFill>
            <a:srgbClr val="C0CEE2"/>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72000" rtlCol="0" anchor="ctr"/>
          <a:lstStyle/>
          <a:p>
            <a:pPr algn="ctr">
              <a:lnSpc>
                <a:spcPct val="150000"/>
              </a:lnSpc>
            </a:pPr>
            <a:r>
              <a:rPr lang="en-US" altLang="ja-JP" sz="1600" b="1" dirty="0">
                <a:ln w="22225" cap="rnd">
                  <a:noFill/>
                  <a:prstDash val="solid"/>
                </a:ln>
                <a:solidFill>
                  <a:schemeClr val="accent1">
                    <a:lumMod val="50000"/>
                  </a:schemeClr>
                </a:solidFill>
                <a:latin typeface="BIZ UDPゴシック" panose="020B0400000000000000" pitchFamily="50" charset="-128"/>
                <a:ea typeface="BIZ UDPゴシック" panose="020B0400000000000000" pitchFamily="50" charset="-128"/>
                <a:cs typeface="メイリオ" panose="020B0604030504040204" pitchFamily="50" charset="-128"/>
              </a:rPr>
              <a:t>OSS</a:t>
            </a:r>
            <a:r>
              <a:rPr lang="ja-JP" altLang="en-US" sz="1600" b="1" dirty="0">
                <a:ln w="22225" cap="rnd">
                  <a:noFill/>
                  <a:prstDash val="solid"/>
                </a:ln>
                <a:solidFill>
                  <a:schemeClr val="accent1">
                    <a:lumMod val="50000"/>
                  </a:schemeClr>
                </a:solidFill>
                <a:latin typeface="BIZ UDPゴシック" panose="020B0400000000000000" pitchFamily="50" charset="-128"/>
                <a:ea typeface="BIZ UDPゴシック" panose="020B0400000000000000" pitchFamily="50" charset="-128"/>
                <a:cs typeface="メイリオ" panose="020B0604030504040204" pitchFamily="50" charset="-128"/>
              </a:rPr>
              <a:t>カウント</a:t>
            </a:r>
          </a:p>
        </p:txBody>
      </p:sp>
      <p:sp>
        <p:nvSpPr>
          <p:cNvPr id="4" name="スライド番号プレースホルダー 3"/>
          <p:cNvSpPr>
            <a:spLocks noGrp="1"/>
          </p:cNvSpPr>
          <p:nvPr>
            <p:ph type="sldNum" sz="quarter" idx="12"/>
          </p:nvPr>
        </p:nvSpPr>
        <p:spPr/>
        <p:txBody>
          <a:bodyPr/>
          <a:lstStyle/>
          <a:p>
            <a:pPr>
              <a:defRPr/>
            </a:pPr>
            <a:fld id="{2E2CC637-50F8-41E5-AD2A-672FDF5D54F5}" type="slidenum">
              <a:rPr lang="en-US" altLang="ja-JP" smtClean="0"/>
              <a:pPr>
                <a:defRPr/>
              </a:pPr>
              <a:t>21</a:t>
            </a:fld>
            <a:endParaRPr lang="en-US" altLang="ja-JP"/>
          </a:p>
        </p:txBody>
      </p:sp>
      <p:sp>
        <p:nvSpPr>
          <p:cNvPr id="5" name="タイトル 4"/>
          <p:cNvSpPr>
            <a:spLocks noGrp="1"/>
          </p:cNvSpPr>
          <p:nvPr>
            <p:ph type="title"/>
          </p:nvPr>
        </p:nvSpPr>
        <p:spPr/>
        <p:txBody>
          <a:bodyPr/>
          <a:lstStyle/>
          <a:p>
            <a:r>
              <a:rPr lang="en-US" altLang="ja-JP" dirty="0"/>
              <a:t>2012</a:t>
            </a:r>
            <a:r>
              <a:rPr lang="ja-JP" altLang="en-US" dirty="0"/>
              <a:t>年～</a:t>
            </a:r>
            <a:r>
              <a:rPr lang="en-US" altLang="zh-TW" dirty="0"/>
              <a:t>2014</a:t>
            </a:r>
            <a:r>
              <a:rPr lang="zh-TW" altLang="en-US" dirty="0"/>
              <a:t>年度版</a:t>
            </a:r>
            <a:r>
              <a:rPr lang="en-US" altLang="zh-TW" dirty="0"/>
              <a:t>OSS</a:t>
            </a:r>
            <a:r>
              <a:rPr lang="zh-TW" altLang="en-US" dirty="0"/>
              <a:t>鳥瞰図</a:t>
            </a:r>
            <a:endParaRPr kumimoji="1" lang="ja-JP" altLang="en-US" dirty="0"/>
          </a:p>
        </p:txBody>
      </p:sp>
      <p:sp>
        <p:nvSpPr>
          <p:cNvPr id="82" name="角丸四角形 81"/>
          <p:cNvSpPr/>
          <p:nvPr/>
        </p:nvSpPr>
        <p:spPr bwMode="auto">
          <a:xfrm>
            <a:off x="1468038" y="5702720"/>
            <a:ext cx="8214226" cy="812379"/>
          </a:xfrm>
          <a:prstGeom prst="roundRect">
            <a:avLst>
              <a:gd name="adj" fmla="val 11013"/>
            </a:avLst>
          </a:prstGeom>
          <a:solidFill>
            <a:srgbClr val="CCFFCC"/>
          </a:solidFill>
          <a:ln>
            <a:solidFill>
              <a:srgbClr val="00B050"/>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ja-JP" dirty="0">
                <a:solidFill>
                  <a:schemeClr val="tx1">
                    <a:lumMod val="75000"/>
                    <a:lumOff val="25000"/>
                  </a:schemeClr>
                </a:solidFill>
                <a:latin typeface="BIZ UDPゴシック" panose="020B0400000000000000" pitchFamily="50" charset="-128"/>
                <a:ea typeface="BIZ UDPゴシック" panose="020B0400000000000000" pitchFamily="50" charset="-128"/>
                <a:cs typeface="メイリオ" panose="020B0604030504040204" pitchFamily="50" charset="-128"/>
              </a:rPr>
              <a:t>2014</a:t>
            </a:r>
            <a:r>
              <a:rPr lang="ja-JP" altLang="en-US" dirty="0">
                <a:solidFill>
                  <a:schemeClr val="tx1">
                    <a:lumMod val="75000"/>
                    <a:lumOff val="25000"/>
                  </a:schemeClr>
                </a:solidFill>
                <a:latin typeface="BIZ UDPゴシック" panose="020B0400000000000000" pitchFamily="50" charset="-128"/>
                <a:ea typeface="BIZ UDPゴシック" panose="020B0400000000000000" pitchFamily="50" charset="-128"/>
                <a:cs typeface="メイリオ" panose="020B0604030504040204" pitchFamily="50" charset="-128"/>
              </a:rPr>
              <a:t>年の振り返り</a:t>
            </a:r>
            <a:r>
              <a:rPr lang="en-US" altLang="ja-JP" dirty="0">
                <a:solidFill>
                  <a:schemeClr val="tx1">
                    <a:lumMod val="75000"/>
                    <a:lumOff val="25000"/>
                  </a:schemeClr>
                </a:solidFill>
                <a:latin typeface="BIZ UDPゴシック" panose="020B0400000000000000" pitchFamily="50" charset="-128"/>
                <a:ea typeface="BIZ UDPゴシック" panose="020B0400000000000000" pitchFamily="50" charset="-128"/>
                <a:cs typeface="メイリオ" panose="020B0604030504040204" pitchFamily="50" charset="-128"/>
              </a:rPr>
              <a:t>Point</a:t>
            </a:r>
            <a:r>
              <a:rPr lang="ja-JP" altLang="en-US" dirty="0">
                <a:solidFill>
                  <a:schemeClr val="tx1">
                    <a:lumMod val="75000"/>
                    <a:lumOff val="25000"/>
                  </a:schemeClr>
                </a:solidFill>
                <a:latin typeface="BIZ UDPゴシック" panose="020B0400000000000000" pitchFamily="50" charset="-128"/>
                <a:ea typeface="BIZ UDPゴシック" panose="020B0400000000000000" pitchFamily="50" charset="-128"/>
                <a:cs typeface="メイリオ" panose="020B0604030504040204" pitchFamily="50" charset="-128"/>
              </a:rPr>
              <a:t>： </a:t>
            </a:r>
            <a:endParaRPr lang="en-US" altLang="ja-JP" dirty="0">
              <a:solidFill>
                <a:schemeClr val="tx1">
                  <a:lumMod val="75000"/>
                  <a:lumOff val="25000"/>
                </a:schemeClr>
              </a:solidFill>
              <a:latin typeface="BIZ UDPゴシック" panose="020B0400000000000000" pitchFamily="50" charset="-128"/>
              <a:ea typeface="BIZ UDPゴシック" panose="020B0400000000000000" pitchFamily="50" charset="-128"/>
              <a:cs typeface="メイリオ" panose="020B0604030504040204" pitchFamily="50" charset="-128"/>
            </a:endParaRPr>
          </a:p>
          <a:p>
            <a:pPr algn="ctr"/>
            <a:r>
              <a:rPr lang="ja-JP" altLang="en-US" dirty="0">
                <a:solidFill>
                  <a:schemeClr val="tx1">
                    <a:lumMod val="75000"/>
                    <a:lumOff val="25000"/>
                  </a:schemeClr>
                </a:solidFill>
                <a:latin typeface="BIZ UDPゴシック" panose="020B0400000000000000" pitchFamily="50" charset="-128"/>
                <a:ea typeface="BIZ UDPゴシック" panose="020B0400000000000000" pitchFamily="50" charset="-128"/>
                <a:cs typeface="メイリオ" panose="020B0604030504040204" pitchFamily="50" charset="-128"/>
              </a:rPr>
              <a:t>現在では一般的になった</a:t>
            </a:r>
            <a:r>
              <a:rPr lang="en-US" altLang="ja-JP" dirty="0">
                <a:solidFill>
                  <a:schemeClr val="tx1">
                    <a:lumMod val="75000"/>
                    <a:lumOff val="25000"/>
                  </a:schemeClr>
                </a:solidFill>
                <a:latin typeface="BIZ UDPゴシック" panose="020B0400000000000000" pitchFamily="50" charset="-128"/>
                <a:ea typeface="BIZ UDPゴシック" panose="020B0400000000000000" pitchFamily="50" charset="-128"/>
                <a:cs typeface="メイリオ" panose="020B0604030504040204" pitchFamily="50" charset="-128"/>
              </a:rPr>
              <a:t>OSS</a:t>
            </a:r>
            <a:r>
              <a:rPr lang="ja-JP" altLang="en-US" dirty="0">
                <a:solidFill>
                  <a:schemeClr val="tx1">
                    <a:lumMod val="75000"/>
                    <a:lumOff val="25000"/>
                  </a:schemeClr>
                </a:solidFill>
                <a:latin typeface="BIZ UDPゴシック" panose="020B0400000000000000" pitchFamily="50" charset="-128"/>
                <a:ea typeface="BIZ UDPゴシック" panose="020B0400000000000000" pitchFamily="50" charset="-128"/>
                <a:cs typeface="メイリオ" panose="020B0604030504040204" pitchFamily="50" charset="-128"/>
              </a:rPr>
              <a:t>が多数追加されている</a:t>
            </a:r>
            <a:endParaRPr lang="en-US" altLang="ja-JP" dirty="0">
              <a:solidFill>
                <a:srgbClr val="C00000"/>
              </a:solidFill>
              <a:latin typeface="メイリオ"/>
              <a:ea typeface="メイリオ"/>
            </a:endParaRPr>
          </a:p>
        </p:txBody>
      </p:sp>
      <p:pic>
        <p:nvPicPr>
          <p:cNvPr id="119" name="図 118"/>
          <p:cNvPicPr>
            <a:picLocks noChangeAspect="1"/>
          </p:cNvPicPr>
          <p:nvPr/>
        </p:nvPicPr>
        <p:blipFill>
          <a:blip r:embed="rId2"/>
          <a:stretch>
            <a:fillRect/>
          </a:stretch>
        </p:blipFill>
        <p:spPr>
          <a:xfrm>
            <a:off x="776568" y="1232366"/>
            <a:ext cx="6174822" cy="4359517"/>
          </a:xfrm>
          <a:prstGeom prst="rect">
            <a:avLst/>
          </a:prstGeom>
        </p:spPr>
      </p:pic>
      <p:sp>
        <p:nvSpPr>
          <p:cNvPr id="3" name="二等辺三角形 2"/>
          <p:cNvSpPr/>
          <p:nvPr/>
        </p:nvSpPr>
        <p:spPr>
          <a:xfrm flipV="1">
            <a:off x="9377464" y="3215582"/>
            <a:ext cx="609600" cy="25512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ボックス 11"/>
          <p:cNvSpPr txBox="1"/>
          <p:nvPr/>
        </p:nvSpPr>
        <p:spPr>
          <a:xfrm>
            <a:off x="1348902" y="865332"/>
            <a:ext cx="4169923" cy="369332"/>
          </a:xfrm>
          <a:prstGeom prst="rect">
            <a:avLst/>
          </a:prstGeom>
          <a:ln>
            <a:solidFill>
              <a:srgbClr val="00B050"/>
            </a:solidFill>
          </a:ln>
        </p:spPr>
        <p:style>
          <a:lnRef idx="2">
            <a:schemeClr val="accent5"/>
          </a:lnRef>
          <a:fillRef idx="1">
            <a:schemeClr val="lt1"/>
          </a:fillRef>
          <a:effectRef idx="0">
            <a:schemeClr val="accent5"/>
          </a:effectRef>
          <a:fontRef idx="minor">
            <a:schemeClr val="dk1"/>
          </a:fontRef>
        </p:style>
        <p:txBody>
          <a:bodyPr wrap="square" rtlCol="0">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③その他追加・変更</a:t>
            </a:r>
          </a:p>
        </p:txBody>
      </p:sp>
    </p:spTree>
    <p:extLst>
      <p:ext uri="{BB962C8B-B14F-4D97-AF65-F5344CB8AC3E}">
        <p14:creationId xmlns:p14="http://schemas.microsoft.com/office/powerpoint/2010/main" val="31246430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グループ化 29"/>
          <p:cNvGrpSpPr/>
          <p:nvPr/>
        </p:nvGrpSpPr>
        <p:grpSpPr>
          <a:xfrm>
            <a:off x="1569786" y="60054"/>
            <a:ext cx="9051429" cy="6790420"/>
            <a:chOff x="45783" y="60054"/>
            <a:chExt cx="9051429" cy="6790420"/>
          </a:xfrm>
        </p:grpSpPr>
        <p:sp>
          <p:nvSpPr>
            <p:cNvPr id="18" name="Freeform 1"/>
            <p:cNvSpPr>
              <a:spLocks noChangeArrowheads="1"/>
            </p:cNvSpPr>
            <p:nvPr/>
          </p:nvSpPr>
          <p:spPr bwMode="auto">
            <a:xfrm>
              <a:off x="45783" y="60054"/>
              <a:ext cx="9051429" cy="6762857"/>
            </a:xfrm>
            <a:custGeom>
              <a:avLst/>
              <a:gdLst>
                <a:gd name="T0" fmla="*/ 110 w 26729"/>
                <a:gd name="T1" fmla="*/ 11 h 16277"/>
                <a:gd name="T2" fmla="*/ 110 w 26729"/>
                <a:gd name="T3" fmla="*/ 1 h 16277"/>
                <a:gd name="T4" fmla="*/ 56 w 26729"/>
                <a:gd name="T5" fmla="*/ 14 h 16277"/>
                <a:gd name="T6" fmla="*/ 18 w 26729"/>
                <a:gd name="T7" fmla="*/ 47 h 16277"/>
                <a:gd name="T8" fmla="*/ 1 w 26729"/>
                <a:gd name="T9" fmla="*/ 110 h 16277"/>
                <a:gd name="T10" fmla="*/ 1 w 26729"/>
                <a:gd name="T11" fmla="*/ 16166 h 16277"/>
                <a:gd name="T12" fmla="*/ 14 w 26729"/>
                <a:gd name="T13" fmla="*/ 16220 h 16277"/>
                <a:gd name="T14" fmla="*/ 47 w 26729"/>
                <a:gd name="T15" fmla="*/ 16258 h 16277"/>
                <a:gd name="T16" fmla="*/ 110 w 26729"/>
                <a:gd name="T17" fmla="*/ 16276 h 16277"/>
                <a:gd name="T18" fmla="*/ 26618 w 26729"/>
                <a:gd name="T19" fmla="*/ 16276 h 16277"/>
                <a:gd name="T20" fmla="*/ 26672 w 26729"/>
                <a:gd name="T21" fmla="*/ 16262 h 16277"/>
                <a:gd name="T22" fmla="*/ 26711 w 26729"/>
                <a:gd name="T23" fmla="*/ 16229 h 16277"/>
                <a:gd name="T24" fmla="*/ 26728 w 26729"/>
                <a:gd name="T25" fmla="*/ 16166 h 16277"/>
                <a:gd name="T26" fmla="*/ 26728 w 26729"/>
                <a:gd name="T27" fmla="*/ 110 h 16277"/>
                <a:gd name="T28" fmla="*/ 26714 w 26729"/>
                <a:gd name="T29" fmla="*/ 56 h 16277"/>
                <a:gd name="T30" fmla="*/ 26682 w 26729"/>
                <a:gd name="T31" fmla="*/ 18 h 16277"/>
                <a:gd name="T32" fmla="*/ 26618 w 26729"/>
                <a:gd name="T33" fmla="*/ 1 h 16277"/>
                <a:gd name="T34" fmla="*/ 110 w 26729"/>
                <a:gd name="T35" fmla="*/ 1 h 16277"/>
                <a:gd name="T36" fmla="*/ 110 w 26729"/>
                <a:gd name="T37" fmla="*/ 11 h 16277"/>
                <a:gd name="T38" fmla="*/ 110 w 26729"/>
                <a:gd name="T39" fmla="*/ 20 h 16277"/>
                <a:gd name="T40" fmla="*/ 26618 w 26729"/>
                <a:gd name="T41" fmla="*/ 20 h 16277"/>
                <a:gd name="T42" fmla="*/ 26670 w 26729"/>
                <a:gd name="T43" fmla="*/ 34 h 16277"/>
                <a:gd name="T44" fmla="*/ 26703 w 26729"/>
                <a:gd name="T45" fmla="*/ 81 h 16277"/>
                <a:gd name="T46" fmla="*/ 26708 w 26729"/>
                <a:gd name="T47" fmla="*/ 102 h 16277"/>
                <a:gd name="T48" fmla="*/ 26708 w 26729"/>
                <a:gd name="T49" fmla="*/ 108 h 16277"/>
                <a:gd name="T50" fmla="*/ 26708 w 26729"/>
                <a:gd name="T51" fmla="*/ 110 h 16277"/>
                <a:gd name="T52" fmla="*/ 26708 w 26729"/>
                <a:gd name="T53" fmla="*/ 16166 h 16277"/>
                <a:gd name="T54" fmla="*/ 26694 w 26729"/>
                <a:gd name="T55" fmla="*/ 16218 h 16277"/>
                <a:gd name="T56" fmla="*/ 26647 w 26729"/>
                <a:gd name="T57" fmla="*/ 16251 h 16277"/>
                <a:gd name="T58" fmla="*/ 26627 w 26729"/>
                <a:gd name="T59" fmla="*/ 16255 h 16277"/>
                <a:gd name="T60" fmla="*/ 26620 w 26729"/>
                <a:gd name="T61" fmla="*/ 16255 h 16277"/>
                <a:gd name="T62" fmla="*/ 26619 w 26729"/>
                <a:gd name="T63" fmla="*/ 16255 h 16277"/>
                <a:gd name="T64" fmla="*/ 26618 w 26729"/>
                <a:gd name="T65" fmla="*/ 16255 h 16277"/>
                <a:gd name="T66" fmla="*/ 110 w 26729"/>
                <a:gd name="T67" fmla="*/ 16255 h 16277"/>
                <a:gd name="T68" fmla="*/ 58 w 26729"/>
                <a:gd name="T69" fmla="*/ 16242 h 16277"/>
                <a:gd name="T70" fmla="*/ 26 w 26729"/>
                <a:gd name="T71" fmla="*/ 16195 h 16277"/>
                <a:gd name="T72" fmla="*/ 21 w 26729"/>
                <a:gd name="T73" fmla="*/ 16174 h 16277"/>
                <a:gd name="T74" fmla="*/ 21 w 26729"/>
                <a:gd name="T75" fmla="*/ 16168 h 16277"/>
                <a:gd name="T76" fmla="*/ 20 w 26729"/>
                <a:gd name="T77" fmla="*/ 16167 h 16277"/>
                <a:gd name="T78" fmla="*/ 20 w 26729"/>
                <a:gd name="T79" fmla="*/ 16166 h 16277"/>
                <a:gd name="T80" fmla="*/ 20 w 26729"/>
                <a:gd name="T81" fmla="*/ 110 h 16277"/>
                <a:gd name="T82" fmla="*/ 34 w 26729"/>
                <a:gd name="T83" fmla="*/ 58 h 16277"/>
                <a:gd name="T84" fmla="*/ 81 w 26729"/>
                <a:gd name="T85" fmla="*/ 26 h 16277"/>
                <a:gd name="T86" fmla="*/ 102 w 26729"/>
                <a:gd name="T87" fmla="*/ 21 h 16277"/>
                <a:gd name="T88" fmla="*/ 108 w 26729"/>
                <a:gd name="T89" fmla="*/ 21 h 16277"/>
                <a:gd name="T90" fmla="*/ 110 w 26729"/>
                <a:gd name="T91" fmla="*/ 20 h 16277"/>
                <a:gd name="T92" fmla="*/ 110 w 26729"/>
                <a:gd name="T93" fmla="*/ 11 h 16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6729" h="16277">
                  <a:moveTo>
                    <a:pt x="110" y="11"/>
                  </a:moveTo>
                  <a:lnTo>
                    <a:pt x="110" y="1"/>
                  </a:lnTo>
                  <a:cubicBezTo>
                    <a:pt x="109" y="1"/>
                    <a:pt x="83" y="0"/>
                    <a:pt x="56" y="14"/>
                  </a:cubicBezTo>
                  <a:cubicBezTo>
                    <a:pt x="42" y="21"/>
                    <a:pt x="28" y="31"/>
                    <a:pt x="18" y="47"/>
                  </a:cubicBezTo>
                  <a:cubicBezTo>
                    <a:pt x="8" y="63"/>
                    <a:pt x="0" y="84"/>
                    <a:pt x="1" y="110"/>
                  </a:cubicBezTo>
                  <a:lnTo>
                    <a:pt x="1" y="16166"/>
                  </a:lnTo>
                  <a:cubicBezTo>
                    <a:pt x="1" y="16167"/>
                    <a:pt x="0" y="16193"/>
                    <a:pt x="14" y="16220"/>
                  </a:cubicBezTo>
                  <a:cubicBezTo>
                    <a:pt x="21" y="16234"/>
                    <a:pt x="31" y="16248"/>
                    <a:pt x="47" y="16258"/>
                  </a:cubicBezTo>
                  <a:cubicBezTo>
                    <a:pt x="63" y="16268"/>
                    <a:pt x="84" y="16276"/>
                    <a:pt x="110" y="16276"/>
                  </a:cubicBezTo>
                  <a:lnTo>
                    <a:pt x="26618" y="16276"/>
                  </a:lnTo>
                  <a:cubicBezTo>
                    <a:pt x="26620" y="16275"/>
                    <a:pt x="26645" y="16276"/>
                    <a:pt x="26672" y="16262"/>
                  </a:cubicBezTo>
                  <a:cubicBezTo>
                    <a:pt x="26686" y="16255"/>
                    <a:pt x="26700" y="16245"/>
                    <a:pt x="26711" y="16229"/>
                  </a:cubicBezTo>
                  <a:cubicBezTo>
                    <a:pt x="26721" y="16213"/>
                    <a:pt x="26728" y="16192"/>
                    <a:pt x="26728" y="16166"/>
                  </a:cubicBezTo>
                  <a:lnTo>
                    <a:pt x="26728" y="110"/>
                  </a:lnTo>
                  <a:cubicBezTo>
                    <a:pt x="26727" y="109"/>
                    <a:pt x="26728" y="83"/>
                    <a:pt x="26714" y="56"/>
                  </a:cubicBezTo>
                  <a:cubicBezTo>
                    <a:pt x="26708" y="42"/>
                    <a:pt x="26697" y="28"/>
                    <a:pt x="26682" y="18"/>
                  </a:cubicBezTo>
                  <a:cubicBezTo>
                    <a:pt x="26666" y="8"/>
                    <a:pt x="26645" y="0"/>
                    <a:pt x="26618" y="1"/>
                  </a:cubicBezTo>
                  <a:lnTo>
                    <a:pt x="110" y="1"/>
                  </a:lnTo>
                  <a:lnTo>
                    <a:pt x="110" y="11"/>
                  </a:lnTo>
                  <a:lnTo>
                    <a:pt x="110" y="20"/>
                  </a:lnTo>
                  <a:lnTo>
                    <a:pt x="26618" y="20"/>
                  </a:lnTo>
                  <a:cubicBezTo>
                    <a:pt x="26642" y="21"/>
                    <a:pt x="26658" y="26"/>
                    <a:pt x="26670" y="34"/>
                  </a:cubicBezTo>
                  <a:cubicBezTo>
                    <a:pt x="26689" y="47"/>
                    <a:pt x="26698" y="65"/>
                    <a:pt x="26703" y="81"/>
                  </a:cubicBezTo>
                  <a:cubicBezTo>
                    <a:pt x="26706" y="89"/>
                    <a:pt x="26707" y="97"/>
                    <a:pt x="26708" y="102"/>
                  </a:cubicBezTo>
                  <a:cubicBezTo>
                    <a:pt x="26708" y="104"/>
                    <a:pt x="26708" y="106"/>
                    <a:pt x="26708" y="108"/>
                  </a:cubicBezTo>
                  <a:lnTo>
                    <a:pt x="26708" y="110"/>
                  </a:lnTo>
                  <a:lnTo>
                    <a:pt x="26708" y="16166"/>
                  </a:lnTo>
                  <a:cubicBezTo>
                    <a:pt x="26708" y="16190"/>
                    <a:pt x="26702" y="16206"/>
                    <a:pt x="26694" y="16218"/>
                  </a:cubicBezTo>
                  <a:cubicBezTo>
                    <a:pt x="26682" y="16237"/>
                    <a:pt x="26663" y="16246"/>
                    <a:pt x="26647" y="16251"/>
                  </a:cubicBezTo>
                  <a:cubicBezTo>
                    <a:pt x="26639" y="16253"/>
                    <a:pt x="26631" y="16254"/>
                    <a:pt x="26627" y="16255"/>
                  </a:cubicBezTo>
                  <a:cubicBezTo>
                    <a:pt x="26624" y="16255"/>
                    <a:pt x="26622" y="16255"/>
                    <a:pt x="26620" y="16255"/>
                  </a:cubicBezTo>
                  <a:lnTo>
                    <a:pt x="26619" y="16255"/>
                  </a:lnTo>
                  <a:lnTo>
                    <a:pt x="26618" y="16255"/>
                  </a:lnTo>
                  <a:lnTo>
                    <a:pt x="110" y="16255"/>
                  </a:lnTo>
                  <a:cubicBezTo>
                    <a:pt x="86" y="16255"/>
                    <a:pt x="71" y="16250"/>
                    <a:pt x="58" y="16242"/>
                  </a:cubicBezTo>
                  <a:cubicBezTo>
                    <a:pt x="39" y="16229"/>
                    <a:pt x="30" y="16211"/>
                    <a:pt x="26" y="16195"/>
                  </a:cubicBezTo>
                  <a:cubicBezTo>
                    <a:pt x="23" y="16187"/>
                    <a:pt x="22" y="16179"/>
                    <a:pt x="21" y="16174"/>
                  </a:cubicBezTo>
                  <a:cubicBezTo>
                    <a:pt x="21" y="16172"/>
                    <a:pt x="21" y="16170"/>
                    <a:pt x="21" y="16168"/>
                  </a:cubicBezTo>
                  <a:lnTo>
                    <a:pt x="20" y="16167"/>
                  </a:lnTo>
                  <a:lnTo>
                    <a:pt x="20" y="16166"/>
                  </a:lnTo>
                  <a:lnTo>
                    <a:pt x="20" y="110"/>
                  </a:lnTo>
                  <a:cubicBezTo>
                    <a:pt x="21" y="86"/>
                    <a:pt x="26" y="71"/>
                    <a:pt x="34" y="58"/>
                  </a:cubicBezTo>
                  <a:cubicBezTo>
                    <a:pt x="47" y="39"/>
                    <a:pt x="65" y="30"/>
                    <a:pt x="81" y="26"/>
                  </a:cubicBezTo>
                  <a:cubicBezTo>
                    <a:pt x="89" y="23"/>
                    <a:pt x="96" y="22"/>
                    <a:pt x="102" y="21"/>
                  </a:cubicBezTo>
                  <a:cubicBezTo>
                    <a:pt x="104" y="21"/>
                    <a:pt x="106" y="21"/>
                    <a:pt x="108" y="21"/>
                  </a:cubicBezTo>
                  <a:lnTo>
                    <a:pt x="110" y="20"/>
                  </a:lnTo>
                  <a:lnTo>
                    <a:pt x="110" y="11"/>
                  </a:lnTo>
                </a:path>
              </a:pathLst>
            </a:custGeom>
            <a:solidFill>
              <a:srgbClr val="00A6E7"/>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t"/>
            <a:lstStyle/>
            <a:p>
              <a:pPr algn="l"/>
              <a:r>
                <a:rPr lang="en-US" altLang="ja-JP" sz="1286" dirty="0">
                  <a:latin typeface="Meiryo UI" panose="020B0604030504040204" pitchFamily="50" charset="-128"/>
                  <a:ea typeface="Meiryo UI" panose="020B0604030504040204" pitchFamily="50" charset="-128"/>
                  <a:cs typeface="Meiryo UI" panose="020B0604030504040204" pitchFamily="50" charset="-128"/>
                </a:rPr>
                <a:t>OSS</a:t>
              </a:r>
              <a:r>
                <a:rPr lang="ja-JP" altLang="en-US" sz="1286" dirty="0">
                  <a:latin typeface="Meiryo UI" panose="020B0604030504040204" pitchFamily="50" charset="-128"/>
                  <a:ea typeface="Meiryo UI" panose="020B0604030504040204" pitchFamily="50" charset="-128"/>
                  <a:cs typeface="Meiryo UI" panose="020B0604030504040204" pitchFamily="50" charset="-128"/>
                </a:rPr>
                <a:t>鳥瞰図 </a:t>
              </a:r>
              <a:r>
                <a:rPr lang="en-US" altLang="ja-JP" sz="1286">
                  <a:latin typeface="Meiryo UI" panose="020B0604030504040204" pitchFamily="50" charset="-128"/>
                  <a:ea typeface="Meiryo UI" panose="020B0604030504040204" pitchFamily="50" charset="-128"/>
                  <a:cs typeface="Meiryo UI" panose="020B0604030504040204" pitchFamily="50" charset="-128"/>
                </a:rPr>
                <a:t>2015</a:t>
              </a:r>
              <a:endParaRPr lang="ja-JP" altLang="en-US" sz="1286">
                <a:latin typeface="Meiryo UI" panose="020B0604030504040204" pitchFamily="50" charset="-128"/>
                <a:ea typeface="Meiryo UI" panose="020B0604030504040204" pitchFamily="50" charset="-128"/>
                <a:cs typeface="Meiryo UI" panose="020B0604030504040204" pitchFamily="50" charset="-128"/>
              </a:endParaRPr>
            </a:p>
          </p:txBody>
        </p:sp>
        <p:sp>
          <p:nvSpPr>
            <p:cNvPr id="5" name="Freeform 50"/>
            <p:cNvSpPr>
              <a:spLocks noChangeArrowheads="1"/>
            </p:cNvSpPr>
            <p:nvPr/>
          </p:nvSpPr>
          <p:spPr bwMode="auto">
            <a:xfrm>
              <a:off x="103199" y="368660"/>
              <a:ext cx="2861912" cy="1919138"/>
            </a:xfrm>
            <a:custGeom>
              <a:avLst/>
              <a:gdLst>
                <a:gd name="T0" fmla="*/ 8335 w 8336"/>
                <a:gd name="T1" fmla="*/ 4819 h 4820"/>
                <a:gd name="T2" fmla="*/ 0 w 8336"/>
                <a:gd name="T3" fmla="*/ 4819 h 4820"/>
                <a:gd name="T4" fmla="*/ 0 w 8336"/>
                <a:gd name="T5" fmla="*/ 0 h 4820"/>
                <a:gd name="T6" fmla="*/ 8335 w 8336"/>
                <a:gd name="T7" fmla="*/ 0 h 4820"/>
                <a:gd name="T8" fmla="*/ 8335 w 8336"/>
                <a:gd name="T9" fmla="*/ 4819 h 4820"/>
              </a:gdLst>
              <a:ahLst/>
              <a:cxnLst>
                <a:cxn ang="0">
                  <a:pos x="T0" y="T1"/>
                </a:cxn>
                <a:cxn ang="0">
                  <a:pos x="T2" y="T3"/>
                </a:cxn>
                <a:cxn ang="0">
                  <a:pos x="T4" y="T5"/>
                </a:cxn>
                <a:cxn ang="0">
                  <a:pos x="T6" y="T7"/>
                </a:cxn>
                <a:cxn ang="0">
                  <a:pos x="T8" y="T9"/>
                </a:cxn>
              </a:cxnLst>
              <a:rect l="0" t="0" r="r" b="b"/>
              <a:pathLst>
                <a:path w="8336" h="4820">
                  <a:moveTo>
                    <a:pt x="8335" y="4819"/>
                  </a:moveTo>
                  <a:lnTo>
                    <a:pt x="0" y="4819"/>
                  </a:lnTo>
                  <a:lnTo>
                    <a:pt x="0" y="0"/>
                  </a:lnTo>
                  <a:lnTo>
                    <a:pt x="8335" y="0"/>
                  </a:lnTo>
                  <a:lnTo>
                    <a:pt x="8335" y="4819"/>
                  </a:lnTo>
                </a:path>
              </a:pathLst>
            </a:custGeom>
            <a:solidFill>
              <a:srgbClr val="FCD697"/>
            </a:solidFill>
            <a:ln w="9525" cap="flat">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t"/>
            <a:lstStyle/>
            <a:p>
              <a:r>
                <a:rPr lang="ja-JP" altLang="en-US" sz="571">
                  <a:latin typeface="Meiryo UI" panose="020B0604030504040204" pitchFamily="50" charset="-128"/>
                  <a:ea typeface="Meiryo UI" panose="020B0604030504040204" pitchFamily="50" charset="-128"/>
                  <a:cs typeface="Meiryo UI" panose="020B0604030504040204" pitchFamily="50" charset="-128"/>
                </a:rPr>
                <a:t>デスクトップ・業務アプリケーション</a:t>
              </a:r>
            </a:p>
          </p:txBody>
        </p:sp>
        <p:sp>
          <p:nvSpPr>
            <p:cNvPr id="7" name="Freeform 196"/>
            <p:cNvSpPr>
              <a:spLocks noChangeArrowheads="1"/>
            </p:cNvSpPr>
            <p:nvPr/>
          </p:nvSpPr>
          <p:spPr bwMode="auto">
            <a:xfrm>
              <a:off x="100131" y="4348180"/>
              <a:ext cx="1921323" cy="2139136"/>
            </a:xfrm>
            <a:custGeom>
              <a:avLst/>
              <a:gdLst>
                <a:gd name="T0" fmla="*/ 8335 w 8336"/>
                <a:gd name="T1" fmla="*/ 3826 h 3827"/>
                <a:gd name="T2" fmla="*/ 0 w 8336"/>
                <a:gd name="T3" fmla="*/ 3826 h 3827"/>
                <a:gd name="T4" fmla="*/ 0 w 8336"/>
                <a:gd name="T5" fmla="*/ 0 h 3827"/>
                <a:gd name="T6" fmla="*/ 8335 w 8336"/>
                <a:gd name="T7" fmla="*/ 0 h 3827"/>
                <a:gd name="T8" fmla="*/ 8335 w 8336"/>
                <a:gd name="T9" fmla="*/ 3826 h 3827"/>
              </a:gdLst>
              <a:ahLst/>
              <a:cxnLst>
                <a:cxn ang="0">
                  <a:pos x="T0" y="T1"/>
                </a:cxn>
                <a:cxn ang="0">
                  <a:pos x="T2" y="T3"/>
                </a:cxn>
                <a:cxn ang="0">
                  <a:pos x="T4" y="T5"/>
                </a:cxn>
                <a:cxn ang="0">
                  <a:pos x="T6" y="T7"/>
                </a:cxn>
                <a:cxn ang="0">
                  <a:pos x="T8" y="T9"/>
                </a:cxn>
              </a:cxnLst>
              <a:rect l="0" t="0" r="r" b="b"/>
              <a:pathLst>
                <a:path w="8336" h="3827">
                  <a:moveTo>
                    <a:pt x="8335" y="3826"/>
                  </a:moveTo>
                  <a:lnTo>
                    <a:pt x="0" y="3826"/>
                  </a:lnTo>
                  <a:lnTo>
                    <a:pt x="0" y="0"/>
                  </a:lnTo>
                  <a:lnTo>
                    <a:pt x="8335" y="0"/>
                  </a:lnTo>
                  <a:lnTo>
                    <a:pt x="8335" y="3826"/>
                  </a:lnTo>
                </a:path>
              </a:pathLst>
            </a:custGeom>
            <a:solidFill>
              <a:srgbClr val="F3F8FC"/>
            </a:solidFill>
            <a:ln w="9525" cap="flat">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t"/>
            <a:lstStyle/>
            <a:p>
              <a:r>
                <a:rPr lang="ja-JP" altLang="en-US" sz="571" dirty="0">
                  <a:latin typeface="Meiryo UI" panose="020B0604030504040204" pitchFamily="50" charset="-128"/>
                  <a:ea typeface="Meiryo UI" panose="020B0604030504040204" pitchFamily="50" charset="-128"/>
                  <a:cs typeface="Meiryo UI" panose="020B0604030504040204" pitchFamily="50" charset="-128"/>
                </a:rPr>
                <a:t>運用管理</a:t>
              </a:r>
            </a:p>
          </p:txBody>
        </p:sp>
        <p:sp>
          <p:nvSpPr>
            <p:cNvPr id="8" name="Freeform 262"/>
            <p:cNvSpPr>
              <a:spLocks noChangeArrowheads="1"/>
            </p:cNvSpPr>
            <p:nvPr/>
          </p:nvSpPr>
          <p:spPr bwMode="auto">
            <a:xfrm>
              <a:off x="6160900" y="394086"/>
              <a:ext cx="2825558" cy="826328"/>
            </a:xfrm>
            <a:custGeom>
              <a:avLst/>
              <a:gdLst>
                <a:gd name="T0" fmla="*/ 2657 w 2658"/>
                <a:gd name="T1" fmla="*/ 3074 h 3075"/>
                <a:gd name="T2" fmla="*/ 0 w 2658"/>
                <a:gd name="T3" fmla="*/ 3074 h 3075"/>
                <a:gd name="T4" fmla="*/ 0 w 2658"/>
                <a:gd name="T5" fmla="*/ 0 h 3075"/>
                <a:gd name="T6" fmla="*/ 2657 w 2658"/>
                <a:gd name="T7" fmla="*/ 0 h 3075"/>
                <a:gd name="T8" fmla="*/ 2657 w 2658"/>
                <a:gd name="T9" fmla="*/ 3074 h 3075"/>
              </a:gdLst>
              <a:ahLst/>
              <a:cxnLst>
                <a:cxn ang="0">
                  <a:pos x="T0" y="T1"/>
                </a:cxn>
                <a:cxn ang="0">
                  <a:pos x="T2" y="T3"/>
                </a:cxn>
                <a:cxn ang="0">
                  <a:pos x="T4" y="T5"/>
                </a:cxn>
                <a:cxn ang="0">
                  <a:pos x="T6" y="T7"/>
                </a:cxn>
                <a:cxn ang="0">
                  <a:pos x="T8" y="T9"/>
                </a:cxn>
              </a:cxnLst>
              <a:rect l="0" t="0" r="r" b="b"/>
              <a:pathLst>
                <a:path w="2658" h="3075">
                  <a:moveTo>
                    <a:pt x="2657" y="3074"/>
                  </a:moveTo>
                  <a:lnTo>
                    <a:pt x="0" y="3074"/>
                  </a:lnTo>
                  <a:lnTo>
                    <a:pt x="0" y="0"/>
                  </a:lnTo>
                  <a:lnTo>
                    <a:pt x="2657" y="0"/>
                  </a:lnTo>
                  <a:lnTo>
                    <a:pt x="2657" y="3074"/>
                  </a:lnTo>
                </a:path>
              </a:pathLst>
            </a:custGeom>
            <a:solidFill>
              <a:srgbClr val="EFE9CB"/>
            </a:solidFill>
            <a:ln w="9525" cap="flat">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t"/>
            <a:lstStyle/>
            <a:p>
              <a:r>
                <a:rPr lang="ja-JP" altLang="en-US" sz="571">
                  <a:latin typeface="Meiryo UI" panose="020B0604030504040204" pitchFamily="50" charset="-128"/>
                  <a:ea typeface="Meiryo UI" panose="020B0604030504040204" pitchFamily="50" charset="-128"/>
                  <a:cs typeface="Meiryo UI" panose="020B0604030504040204" pitchFamily="50" charset="-128"/>
                </a:rPr>
                <a:t>検索、分散処理</a:t>
              </a:r>
            </a:p>
          </p:txBody>
        </p:sp>
        <p:sp>
          <p:nvSpPr>
            <p:cNvPr id="10" name="Freeform 368"/>
            <p:cNvSpPr>
              <a:spLocks noChangeArrowheads="1"/>
            </p:cNvSpPr>
            <p:nvPr/>
          </p:nvSpPr>
          <p:spPr bwMode="auto">
            <a:xfrm>
              <a:off x="6143964" y="3643786"/>
              <a:ext cx="2829082" cy="1598814"/>
            </a:xfrm>
            <a:custGeom>
              <a:avLst/>
              <a:gdLst>
                <a:gd name="T0" fmla="*/ 8098 w 8099"/>
                <a:gd name="T1" fmla="*/ 4327 h 4328"/>
                <a:gd name="T2" fmla="*/ 0 w 8099"/>
                <a:gd name="T3" fmla="*/ 4327 h 4328"/>
                <a:gd name="T4" fmla="*/ 0 w 8099"/>
                <a:gd name="T5" fmla="*/ 0 h 4328"/>
                <a:gd name="T6" fmla="*/ 8098 w 8099"/>
                <a:gd name="T7" fmla="*/ 0 h 4328"/>
                <a:gd name="T8" fmla="*/ 8098 w 8099"/>
                <a:gd name="T9" fmla="*/ 4327 h 4328"/>
              </a:gdLst>
              <a:ahLst/>
              <a:cxnLst>
                <a:cxn ang="0">
                  <a:pos x="T0" y="T1"/>
                </a:cxn>
                <a:cxn ang="0">
                  <a:pos x="T2" y="T3"/>
                </a:cxn>
                <a:cxn ang="0">
                  <a:pos x="T4" y="T5"/>
                </a:cxn>
                <a:cxn ang="0">
                  <a:pos x="T6" y="T7"/>
                </a:cxn>
                <a:cxn ang="0">
                  <a:pos x="T8" y="T9"/>
                </a:cxn>
              </a:cxnLst>
              <a:rect l="0" t="0" r="r" b="b"/>
              <a:pathLst>
                <a:path w="8099" h="4328">
                  <a:moveTo>
                    <a:pt x="8098" y="4327"/>
                  </a:moveTo>
                  <a:lnTo>
                    <a:pt x="0" y="4327"/>
                  </a:lnTo>
                  <a:lnTo>
                    <a:pt x="0" y="0"/>
                  </a:lnTo>
                  <a:lnTo>
                    <a:pt x="8098" y="0"/>
                  </a:lnTo>
                  <a:lnTo>
                    <a:pt x="8098" y="4327"/>
                  </a:lnTo>
                </a:path>
              </a:pathLst>
            </a:custGeom>
            <a:solidFill>
              <a:srgbClr val="F0BFA6"/>
            </a:solidFill>
            <a:ln w="9525" cap="flat">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t"/>
            <a:lstStyle/>
            <a:p>
              <a:r>
                <a:rPr lang="ja-JP" altLang="en-US" sz="571">
                  <a:latin typeface="Meiryo UI" panose="020B0604030504040204" pitchFamily="50" charset="-128"/>
                  <a:ea typeface="Meiryo UI" panose="020B0604030504040204" pitchFamily="50" charset="-128"/>
                  <a:cs typeface="Meiryo UI" panose="020B0604030504040204" pitchFamily="50" charset="-128"/>
                </a:rPr>
                <a:t>セキュリティ</a:t>
              </a:r>
            </a:p>
          </p:txBody>
        </p:sp>
        <p:sp>
          <p:nvSpPr>
            <p:cNvPr id="11" name="Freeform 429"/>
            <p:cNvSpPr>
              <a:spLocks noChangeArrowheads="1"/>
            </p:cNvSpPr>
            <p:nvPr/>
          </p:nvSpPr>
          <p:spPr bwMode="auto">
            <a:xfrm>
              <a:off x="6143140" y="5274831"/>
              <a:ext cx="2829082" cy="1404494"/>
            </a:xfrm>
            <a:custGeom>
              <a:avLst/>
              <a:gdLst>
                <a:gd name="T0" fmla="*/ 8098 w 8099"/>
                <a:gd name="T1" fmla="*/ 3044 h 3045"/>
                <a:gd name="T2" fmla="*/ 0 w 8099"/>
                <a:gd name="T3" fmla="*/ 3044 h 3045"/>
                <a:gd name="T4" fmla="*/ 0 w 8099"/>
                <a:gd name="T5" fmla="*/ 0 h 3045"/>
                <a:gd name="T6" fmla="*/ 8098 w 8099"/>
                <a:gd name="T7" fmla="*/ 0 h 3045"/>
                <a:gd name="T8" fmla="*/ 8098 w 8099"/>
                <a:gd name="T9" fmla="*/ 3044 h 3045"/>
              </a:gdLst>
              <a:ahLst/>
              <a:cxnLst>
                <a:cxn ang="0">
                  <a:pos x="T0" y="T1"/>
                </a:cxn>
                <a:cxn ang="0">
                  <a:pos x="T2" y="T3"/>
                </a:cxn>
                <a:cxn ang="0">
                  <a:pos x="T4" y="T5"/>
                </a:cxn>
                <a:cxn ang="0">
                  <a:pos x="T6" y="T7"/>
                </a:cxn>
                <a:cxn ang="0">
                  <a:pos x="T8" y="T9"/>
                </a:cxn>
              </a:cxnLst>
              <a:rect l="0" t="0" r="r" b="b"/>
              <a:pathLst>
                <a:path w="8099" h="3045">
                  <a:moveTo>
                    <a:pt x="8098" y="3044"/>
                  </a:moveTo>
                  <a:lnTo>
                    <a:pt x="0" y="3044"/>
                  </a:lnTo>
                  <a:lnTo>
                    <a:pt x="0" y="0"/>
                  </a:lnTo>
                  <a:lnTo>
                    <a:pt x="8098" y="0"/>
                  </a:lnTo>
                  <a:lnTo>
                    <a:pt x="8098" y="3044"/>
                  </a:lnTo>
                </a:path>
              </a:pathLst>
            </a:custGeom>
            <a:solidFill>
              <a:srgbClr val="E6E6E7"/>
            </a:solidFill>
            <a:ln w="9525" cap="flat">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t"/>
            <a:lstStyle/>
            <a:p>
              <a:r>
                <a:rPr lang="ja-JP" altLang="en-US" sz="571">
                  <a:solidFill>
                    <a:schemeClr val="accent2"/>
                  </a:solidFill>
                  <a:latin typeface="Meiryo UI" panose="020B0604030504040204" pitchFamily="50" charset="-128"/>
                  <a:ea typeface="Meiryo UI" panose="020B0604030504040204" pitchFamily="50" charset="-128"/>
                  <a:cs typeface="Meiryo UI" panose="020B0604030504040204" pitchFamily="50" charset="-128"/>
                </a:rPr>
                <a:t>ファイルサーバー、メールサーバーなど</a:t>
              </a:r>
            </a:p>
          </p:txBody>
        </p:sp>
        <p:sp>
          <p:nvSpPr>
            <p:cNvPr id="12" name="Freeform 129"/>
            <p:cNvSpPr>
              <a:spLocks noChangeArrowheads="1"/>
            </p:cNvSpPr>
            <p:nvPr/>
          </p:nvSpPr>
          <p:spPr bwMode="auto">
            <a:xfrm>
              <a:off x="103199" y="2400315"/>
              <a:ext cx="2861912" cy="1852729"/>
            </a:xfrm>
            <a:custGeom>
              <a:avLst/>
              <a:gdLst>
                <a:gd name="T0" fmla="*/ 8335 w 8336"/>
                <a:gd name="T1" fmla="*/ 4223 h 4224"/>
                <a:gd name="T2" fmla="*/ 0 w 8336"/>
                <a:gd name="T3" fmla="*/ 4223 h 4224"/>
                <a:gd name="T4" fmla="*/ 0 w 8336"/>
                <a:gd name="T5" fmla="*/ 0 h 4224"/>
                <a:gd name="T6" fmla="*/ 8335 w 8336"/>
                <a:gd name="T7" fmla="*/ 0 h 4224"/>
                <a:gd name="T8" fmla="*/ 8335 w 8336"/>
                <a:gd name="T9" fmla="*/ 4223 h 4224"/>
              </a:gdLst>
              <a:ahLst/>
              <a:cxnLst>
                <a:cxn ang="0">
                  <a:pos x="T0" y="T1"/>
                </a:cxn>
                <a:cxn ang="0">
                  <a:pos x="T2" y="T3"/>
                </a:cxn>
                <a:cxn ang="0">
                  <a:pos x="T4" y="T5"/>
                </a:cxn>
                <a:cxn ang="0">
                  <a:pos x="T6" y="T7"/>
                </a:cxn>
                <a:cxn ang="0">
                  <a:pos x="T8" y="T9"/>
                </a:cxn>
              </a:cxnLst>
              <a:rect l="0" t="0" r="r" b="b"/>
              <a:pathLst>
                <a:path w="8336" h="4224">
                  <a:moveTo>
                    <a:pt x="8335" y="4223"/>
                  </a:moveTo>
                  <a:lnTo>
                    <a:pt x="0" y="4223"/>
                  </a:lnTo>
                  <a:lnTo>
                    <a:pt x="0" y="0"/>
                  </a:lnTo>
                  <a:lnTo>
                    <a:pt x="8335" y="0"/>
                  </a:lnTo>
                  <a:lnTo>
                    <a:pt x="8335" y="4223"/>
                  </a:lnTo>
                </a:path>
              </a:pathLst>
            </a:custGeom>
            <a:solidFill>
              <a:srgbClr val="BED1BA"/>
            </a:solidFill>
            <a:ln w="9525" cap="flat">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t"/>
            <a:lstStyle/>
            <a:p>
              <a:r>
                <a:rPr lang="en-US" altLang="ja-JP" sz="571">
                  <a:latin typeface="Meiryo UI" panose="020B0604030504040204" pitchFamily="50" charset="-128"/>
                  <a:ea typeface="Meiryo UI" panose="020B0604030504040204" pitchFamily="50" charset="-128"/>
                  <a:cs typeface="Meiryo UI" panose="020B0604030504040204" pitchFamily="50" charset="-128"/>
                </a:rPr>
                <a:t>Web/AP </a:t>
              </a:r>
              <a:r>
                <a:rPr lang="ja-JP" altLang="en-US" sz="571">
                  <a:latin typeface="Meiryo UI" panose="020B0604030504040204" pitchFamily="50" charset="-128"/>
                  <a:ea typeface="Meiryo UI" panose="020B0604030504040204" pitchFamily="50" charset="-128"/>
                  <a:cs typeface="Meiryo UI" panose="020B0604030504040204" pitchFamily="50" charset="-128"/>
                </a:rPr>
                <a:t>サーバー、データベース</a:t>
              </a:r>
            </a:p>
          </p:txBody>
        </p:sp>
        <p:sp>
          <p:nvSpPr>
            <p:cNvPr id="13" name="Freeform 6"/>
            <p:cNvSpPr>
              <a:spLocks noChangeArrowheads="1"/>
            </p:cNvSpPr>
            <p:nvPr/>
          </p:nvSpPr>
          <p:spPr bwMode="auto">
            <a:xfrm>
              <a:off x="2050167" y="4342533"/>
              <a:ext cx="943250" cy="2421716"/>
            </a:xfrm>
            <a:custGeom>
              <a:avLst/>
              <a:gdLst>
                <a:gd name="T0" fmla="*/ 2735 w 2736"/>
                <a:gd name="T1" fmla="*/ 4819 h 4820"/>
                <a:gd name="T2" fmla="*/ 0 w 2736"/>
                <a:gd name="T3" fmla="*/ 4819 h 4820"/>
                <a:gd name="T4" fmla="*/ 0 w 2736"/>
                <a:gd name="T5" fmla="*/ 0 h 4820"/>
                <a:gd name="T6" fmla="*/ 2735 w 2736"/>
                <a:gd name="T7" fmla="*/ 0 h 4820"/>
                <a:gd name="T8" fmla="*/ 2735 w 2736"/>
                <a:gd name="T9" fmla="*/ 4819 h 4820"/>
              </a:gdLst>
              <a:ahLst/>
              <a:cxnLst>
                <a:cxn ang="0">
                  <a:pos x="T0" y="T1"/>
                </a:cxn>
                <a:cxn ang="0">
                  <a:pos x="T2" y="T3"/>
                </a:cxn>
                <a:cxn ang="0">
                  <a:pos x="T4" y="T5"/>
                </a:cxn>
                <a:cxn ang="0">
                  <a:pos x="T6" y="T7"/>
                </a:cxn>
                <a:cxn ang="0">
                  <a:pos x="T8" y="T9"/>
                </a:cxn>
              </a:cxnLst>
              <a:rect l="0" t="0" r="r" b="b"/>
              <a:pathLst>
                <a:path w="2736" h="4820">
                  <a:moveTo>
                    <a:pt x="2735" y="4819"/>
                  </a:moveTo>
                  <a:lnTo>
                    <a:pt x="0" y="4819"/>
                  </a:lnTo>
                  <a:lnTo>
                    <a:pt x="0" y="0"/>
                  </a:lnTo>
                  <a:lnTo>
                    <a:pt x="2735" y="0"/>
                  </a:lnTo>
                  <a:lnTo>
                    <a:pt x="2735" y="4819"/>
                  </a:lnTo>
                </a:path>
              </a:pathLst>
            </a:custGeom>
            <a:solidFill>
              <a:srgbClr val="F4F7F3"/>
            </a:solidFill>
            <a:ln w="9525" cap="flat">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t"/>
            <a:lstStyle/>
            <a:p>
              <a:r>
                <a:rPr lang="en-US" altLang="ja-JP" sz="571">
                  <a:latin typeface="Meiryo UI" panose="020B0604030504040204" pitchFamily="50" charset="-128"/>
                  <a:ea typeface="Meiryo UI" panose="020B0604030504040204" pitchFamily="50" charset="-128"/>
                  <a:cs typeface="Meiryo UI" panose="020B0604030504040204" pitchFamily="50" charset="-128"/>
                </a:rPr>
                <a:t>Web</a:t>
              </a:r>
              <a:r>
                <a:rPr lang="ja-JP" altLang="en-US" sz="571">
                  <a:latin typeface="Meiryo UI" panose="020B0604030504040204" pitchFamily="50" charset="-128"/>
                  <a:ea typeface="Meiryo UI" panose="020B0604030504040204" pitchFamily="50" charset="-128"/>
                  <a:cs typeface="Meiryo UI" panose="020B0604030504040204" pitchFamily="50" charset="-128"/>
                </a:rPr>
                <a:t>サイト構築</a:t>
              </a:r>
            </a:p>
          </p:txBody>
        </p:sp>
        <p:sp>
          <p:nvSpPr>
            <p:cNvPr id="14" name="Freeform 297"/>
            <p:cNvSpPr>
              <a:spLocks noChangeArrowheads="1"/>
            </p:cNvSpPr>
            <p:nvPr/>
          </p:nvSpPr>
          <p:spPr bwMode="auto">
            <a:xfrm>
              <a:off x="6156048" y="1272902"/>
              <a:ext cx="2829082" cy="2350896"/>
            </a:xfrm>
            <a:custGeom>
              <a:avLst/>
              <a:gdLst>
                <a:gd name="T0" fmla="*/ 8098 w 8099"/>
                <a:gd name="T1" fmla="*/ 5292 h 5293"/>
                <a:gd name="T2" fmla="*/ 0 w 8099"/>
                <a:gd name="T3" fmla="*/ 5292 h 5293"/>
                <a:gd name="T4" fmla="*/ 0 w 8099"/>
                <a:gd name="T5" fmla="*/ 0 h 5293"/>
                <a:gd name="T6" fmla="*/ 8098 w 8099"/>
                <a:gd name="T7" fmla="*/ 0 h 5293"/>
                <a:gd name="T8" fmla="*/ 8098 w 8099"/>
                <a:gd name="T9" fmla="*/ 5292 h 5293"/>
              </a:gdLst>
              <a:ahLst/>
              <a:cxnLst>
                <a:cxn ang="0">
                  <a:pos x="T0" y="T1"/>
                </a:cxn>
                <a:cxn ang="0">
                  <a:pos x="T2" y="T3"/>
                </a:cxn>
                <a:cxn ang="0">
                  <a:pos x="T4" y="T5"/>
                </a:cxn>
                <a:cxn ang="0">
                  <a:pos x="T6" y="T7"/>
                </a:cxn>
                <a:cxn ang="0">
                  <a:pos x="T8" y="T9"/>
                </a:cxn>
              </a:cxnLst>
              <a:rect l="0" t="0" r="r" b="b"/>
              <a:pathLst>
                <a:path w="8099" h="5293">
                  <a:moveTo>
                    <a:pt x="8098" y="5292"/>
                  </a:moveTo>
                  <a:lnTo>
                    <a:pt x="0" y="5292"/>
                  </a:lnTo>
                  <a:lnTo>
                    <a:pt x="0" y="0"/>
                  </a:lnTo>
                  <a:lnTo>
                    <a:pt x="8098" y="0"/>
                  </a:lnTo>
                  <a:lnTo>
                    <a:pt x="8098" y="5292"/>
                  </a:lnTo>
                </a:path>
              </a:pathLst>
            </a:custGeom>
            <a:solidFill>
              <a:srgbClr val="C6BFDF"/>
            </a:solidFill>
            <a:ln w="9525" cap="flat">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t"/>
            <a:lstStyle/>
            <a:p>
              <a:r>
                <a:rPr lang="ja-JP" altLang="en-US" sz="571" dirty="0">
                  <a:latin typeface="Meiryo UI" panose="020B0604030504040204" pitchFamily="50" charset="-128"/>
                  <a:ea typeface="Meiryo UI" panose="020B0604030504040204" pitchFamily="50" charset="-128"/>
                  <a:cs typeface="Meiryo UI" panose="020B0604030504040204" pitchFamily="50" charset="-128"/>
                </a:rPr>
                <a:t>開発支援</a:t>
              </a:r>
            </a:p>
          </p:txBody>
        </p:sp>
        <p:sp>
          <p:nvSpPr>
            <p:cNvPr id="16" name="Freeform 33"/>
            <p:cNvSpPr>
              <a:spLocks noChangeArrowheads="1"/>
            </p:cNvSpPr>
            <p:nvPr/>
          </p:nvSpPr>
          <p:spPr bwMode="auto">
            <a:xfrm>
              <a:off x="3015235" y="3031364"/>
              <a:ext cx="3001772" cy="3717726"/>
            </a:xfrm>
            <a:custGeom>
              <a:avLst/>
              <a:gdLst>
                <a:gd name="T0" fmla="*/ 0 w 3904"/>
                <a:gd name="T1" fmla="*/ 3595 h 3596"/>
                <a:gd name="T2" fmla="*/ 3903 w 3904"/>
                <a:gd name="T3" fmla="*/ 3595 h 3596"/>
                <a:gd name="T4" fmla="*/ 3903 w 3904"/>
                <a:gd name="T5" fmla="*/ 0 h 3596"/>
                <a:gd name="T6" fmla="*/ 0 w 3904"/>
                <a:gd name="T7" fmla="*/ 0 h 3596"/>
                <a:gd name="T8" fmla="*/ 0 w 3904"/>
                <a:gd name="T9" fmla="*/ 3595 h 3596"/>
              </a:gdLst>
              <a:ahLst/>
              <a:cxnLst>
                <a:cxn ang="0">
                  <a:pos x="T0" y="T1"/>
                </a:cxn>
                <a:cxn ang="0">
                  <a:pos x="T2" y="T3"/>
                </a:cxn>
                <a:cxn ang="0">
                  <a:pos x="T4" y="T5"/>
                </a:cxn>
                <a:cxn ang="0">
                  <a:pos x="T6" y="T7"/>
                </a:cxn>
                <a:cxn ang="0">
                  <a:pos x="T8" y="T9"/>
                </a:cxn>
              </a:cxnLst>
              <a:rect l="0" t="0" r="r" b="b"/>
              <a:pathLst>
                <a:path w="3904" h="3596">
                  <a:moveTo>
                    <a:pt x="0" y="3595"/>
                  </a:moveTo>
                  <a:lnTo>
                    <a:pt x="3903" y="3595"/>
                  </a:lnTo>
                  <a:lnTo>
                    <a:pt x="3903" y="0"/>
                  </a:lnTo>
                  <a:lnTo>
                    <a:pt x="0" y="0"/>
                  </a:lnTo>
                  <a:lnTo>
                    <a:pt x="0" y="3595"/>
                  </a:lnTo>
                </a:path>
              </a:pathLst>
            </a:custGeom>
            <a:solidFill>
              <a:srgbClr val="BAD9EA"/>
            </a:solidFill>
            <a:ln w="9525" cap="flat">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t"/>
            <a:lstStyle/>
            <a:p>
              <a:r>
                <a:rPr lang="en-US" altLang="ja-JP" sz="571">
                  <a:latin typeface="Meiryo UI" panose="020B0604030504040204" pitchFamily="50" charset="-128"/>
                  <a:ea typeface="Meiryo UI" panose="020B0604030504040204" pitchFamily="50" charset="-128"/>
                  <a:cs typeface="Meiryo UI" panose="020B0604030504040204" pitchFamily="50" charset="-128"/>
                </a:rPr>
                <a:t>OS</a:t>
              </a:r>
              <a:r>
                <a:rPr lang="ja-JP" altLang="en-US" sz="571">
                  <a:latin typeface="Meiryo UI" panose="020B0604030504040204" pitchFamily="50" charset="-128"/>
                  <a:ea typeface="Meiryo UI" panose="020B0604030504040204" pitchFamily="50" charset="-128"/>
                  <a:cs typeface="Meiryo UI" panose="020B0604030504040204" pitchFamily="50" charset="-128"/>
                </a:rPr>
                <a:t>、仮想化、クラウド</a:t>
              </a:r>
            </a:p>
          </p:txBody>
        </p:sp>
        <p:grpSp>
          <p:nvGrpSpPr>
            <p:cNvPr id="4" name="グループ化 3"/>
            <p:cNvGrpSpPr/>
            <p:nvPr/>
          </p:nvGrpSpPr>
          <p:grpSpPr>
            <a:xfrm>
              <a:off x="1101829" y="548059"/>
              <a:ext cx="892319" cy="332034"/>
              <a:chOff x="1518262" y="786348"/>
              <a:chExt cx="1249247" cy="464848"/>
            </a:xfrm>
          </p:grpSpPr>
          <p:sp>
            <p:nvSpPr>
              <p:cNvPr id="35" name="正方形/長方形 34"/>
              <p:cNvSpPr/>
              <p:nvPr/>
            </p:nvSpPr>
            <p:spPr bwMode="gray">
              <a:xfrm>
                <a:off x="1518262" y="931510"/>
                <a:ext cx="1249247" cy="319686"/>
              </a:xfrm>
              <a:prstGeom prst="rect">
                <a:avLst/>
              </a:prstGeom>
              <a:solidFill>
                <a:schemeClr val="bg1"/>
              </a:solidFill>
              <a:ln w="9525">
                <a:solidFill>
                  <a:schemeClr val="tx1"/>
                </a:solidFill>
                <a:miter lim="800000"/>
                <a:headEnd/>
                <a:tailEnd/>
              </a:ln>
            </p:spPr>
            <p:txBody>
              <a:bodyPr lIns="25714" rIns="25714" anchor="t"/>
              <a:lstStyle/>
              <a:p>
                <a:r>
                  <a:rPr kumimoji="0" lang="en-US" altLang="ja-JP" sz="571" kern="0" dirty="0" err="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2"/>
                  </a:rPr>
                  <a:t>SpagoBI</a:t>
                </a:r>
                <a:endPar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p:txBody>
          </p:sp>
          <p:sp>
            <p:nvSpPr>
              <p:cNvPr id="36" name="テキスト ボックス 35"/>
              <p:cNvSpPr txBox="1"/>
              <p:nvPr/>
            </p:nvSpPr>
            <p:spPr bwMode="gray">
              <a:xfrm>
                <a:off x="1518262" y="786348"/>
                <a:ext cx="1249247" cy="145232"/>
              </a:xfrm>
              <a:prstGeom prst="rect">
                <a:avLst/>
              </a:prstGeom>
              <a:solidFill>
                <a:srgbClr val="FEEBCD"/>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en-US" altLang="ja-JP" sz="571">
                    <a:latin typeface="Meiryo UI" panose="020B0604030504040204" pitchFamily="50" charset="-128"/>
                    <a:ea typeface="Meiryo UI" panose="020B0604030504040204" pitchFamily="50" charset="-128"/>
                    <a:cs typeface="Meiryo UI" panose="020B0604030504040204" pitchFamily="50" charset="-128"/>
                  </a:rPr>
                  <a:t>BI</a:t>
                </a:r>
                <a:endParaRPr lang="ja-JP" altLang="en-US" sz="571" dirty="0">
                  <a:latin typeface="Meiryo UI" panose="020B0604030504040204" pitchFamily="50" charset="-128"/>
                  <a:ea typeface="Meiryo UI" panose="020B0604030504040204" pitchFamily="50" charset="-128"/>
                  <a:cs typeface="Meiryo UI" panose="020B0604030504040204" pitchFamily="50" charset="-128"/>
                </a:endParaRPr>
              </a:p>
            </p:txBody>
          </p:sp>
        </p:grpSp>
        <p:grpSp>
          <p:nvGrpSpPr>
            <p:cNvPr id="2" name="グループ化 1"/>
            <p:cNvGrpSpPr/>
            <p:nvPr/>
          </p:nvGrpSpPr>
          <p:grpSpPr>
            <a:xfrm>
              <a:off x="2037341" y="912844"/>
              <a:ext cx="892319" cy="498284"/>
              <a:chOff x="2843368" y="786348"/>
              <a:chExt cx="1249247" cy="697598"/>
            </a:xfrm>
          </p:grpSpPr>
          <p:sp>
            <p:nvSpPr>
              <p:cNvPr id="38" name="正方形/長方形 37"/>
              <p:cNvSpPr/>
              <p:nvPr/>
            </p:nvSpPr>
            <p:spPr bwMode="gray">
              <a:xfrm>
                <a:off x="2843368" y="931507"/>
                <a:ext cx="1249247" cy="552439"/>
              </a:xfrm>
              <a:prstGeom prst="rect">
                <a:avLst/>
              </a:prstGeom>
              <a:solidFill>
                <a:schemeClr val="bg1"/>
              </a:solidFill>
              <a:ln w="9525">
                <a:solidFill>
                  <a:schemeClr val="tx1"/>
                </a:solidFill>
                <a:miter lim="800000"/>
                <a:headEnd/>
                <a:tailEnd/>
              </a:ln>
            </p:spPr>
            <p:txBody>
              <a:bodyPr lIns="25714" rIns="25714" anchor="t"/>
              <a:lstStyle/>
              <a:p>
                <a:r>
                  <a:rPr kumimoji="0" lang="en-US" altLang="ja-JP" sz="571" kern="0" dirty="0" err="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3"/>
                  </a:rPr>
                  <a:t>ADempiere</a:t>
                </a:r>
                <a:endPar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r>
                  <a:rPr kumimoji="0" lang="en-US" altLang="ja-JP" sz="571" kern="0" dirty="0" err="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4"/>
                  </a:rPr>
                  <a:t>Compiere</a:t>
                </a:r>
                <a:endPar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r>
                  <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5"/>
                  </a:rPr>
                  <a:t>ERP5</a:t>
                </a:r>
                <a:endPar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r>
                  <a:rPr kumimoji="0" lang="en-US" altLang="ja-JP" sz="571" kern="0" dirty="0" err="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6"/>
                  </a:rPr>
                  <a:t>Openbravo</a:t>
                </a:r>
                <a:endPar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p:txBody>
          </p:sp>
          <p:sp>
            <p:nvSpPr>
              <p:cNvPr id="39" name="テキスト ボックス 38"/>
              <p:cNvSpPr txBox="1"/>
              <p:nvPr/>
            </p:nvSpPr>
            <p:spPr bwMode="gray">
              <a:xfrm>
                <a:off x="2843368" y="786348"/>
                <a:ext cx="1249247" cy="145231"/>
              </a:xfrm>
              <a:prstGeom prst="rect">
                <a:avLst/>
              </a:prstGeom>
              <a:solidFill>
                <a:srgbClr val="FEEBCD"/>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en-US" altLang="ja-JP" sz="571">
                    <a:latin typeface="Meiryo UI" panose="020B0604030504040204" pitchFamily="50" charset="-128"/>
                    <a:ea typeface="Meiryo UI" panose="020B0604030504040204" pitchFamily="50" charset="-128"/>
                    <a:cs typeface="Meiryo UI" panose="020B0604030504040204" pitchFamily="50" charset="-128"/>
                  </a:rPr>
                  <a:t>ERP</a:t>
                </a:r>
                <a:endParaRPr lang="ja-JP" altLang="en-US" sz="571" dirty="0">
                  <a:latin typeface="Meiryo UI" panose="020B0604030504040204" pitchFamily="50" charset="-128"/>
                  <a:ea typeface="Meiryo UI" panose="020B0604030504040204" pitchFamily="50" charset="-128"/>
                  <a:cs typeface="Meiryo UI" panose="020B0604030504040204" pitchFamily="50" charset="-128"/>
                </a:endParaRPr>
              </a:p>
            </p:txBody>
          </p:sp>
        </p:grpSp>
        <p:grpSp>
          <p:nvGrpSpPr>
            <p:cNvPr id="40" name="グループ化 39"/>
            <p:cNvGrpSpPr/>
            <p:nvPr/>
          </p:nvGrpSpPr>
          <p:grpSpPr>
            <a:xfrm>
              <a:off x="1092968" y="957245"/>
              <a:ext cx="892319" cy="323332"/>
              <a:chOff x="5688124" y="1408586"/>
              <a:chExt cx="3240360" cy="410859"/>
            </a:xfrm>
          </p:grpSpPr>
          <p:sp>
            <p:nvSpPr>
              <p:cNvPr id="41" name="正方形/長方形 40"/>
              <p:cNvSpPr/>
              <p:nvPr/>
            </p:nvSpPr>
            <p:spPr bwMode="gray">
              <a:xfrm>
                <a:off x="5688124" y="1540341"/>
                <a:ext cx="3240360" cy="279104"/>
              </a:xfrm>
              <a:prstGeom prst="rect">
                <a:avLst/>
              </a:prstGeom>
              <a:solidFill>
                <a:schemeClr val="bg1"/>
              </a:solidFill>
              <a:ln w="9525">
                <a:solidFill>
                  <a:schemeClr val="tx1"/>
                </a:solidFill>
                <a:miter lim="800000"/>
                <a:headEnd/>
                <a:tailEnd/>
              </a:ln>
            </p:spPr>
            <p:txBody>
              <a:bodyPr lIns="25714" rIns="25714" anchor="t"/>
              <a:lstStyle/>
              <a:p>
                <a:r>
                  <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7"/>
                  </a:rPr>
                  <a:t>Apache OpenOffice</a:t>
                </a:r>
                <a:endPar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r>
                  <a:rPr kumimoji="0" lang="en-US" altLang="ja-JP" sz="571" kern="0" dirty="0">
                    <a:latin typeface="Meiryo UI" pitchFamily="50" charset="-128"/>
                    <a:ea typeface="Meiryo UI" pitchFamily="50" charset="-128"/>
                    <a:cs typeface="Meiryo UI" pitchFamily="50" charset="-128"/>
                    <a:hlinkClick r:id="rId8"/>
                  </a:rPr>
                  <a:t>LibreOffice</a:t>
                </a:r>
                <a:endParaRPr kumimoji="0" lang="en-US" altLang="ja-JP" sz="571" kern="0" dirty="0">
                  <a:latin typeface="Meiryo UI" pitchFamily="50" charset="-128"/>
                  <a:ea typeface="Meiryo UI" pitchFamily="50" charset="-128"/>
                  <a:cs typeface="Meiryo UI" pitchFamily="50" charset="-128"/>
                </a:endParaRPr>
              </a:p>
            </p:txBody>
          </p:sp>
          <p:sp>
            <p:nvSpPr>
              <p:cNvPr id="42" name="テキスト ボックス 41"/>
              <p:cNvSpPr txBox="1"/>
              <p:nvPr/>
            </p:nvSpPr>
            <p:spPr bwMode="gray">
              <a:xfrm>
                <a:off x="5688124" y="1408586"/>
                <a:ext cx="3240360" cy="131819"/>
              </a:xfrm>
              <a:prstGeom prst="rect">
                <a:avLst/>
              </a:prstGeom>
              <a:solidFill>
                <a:srgbClr val="FEEBCD"/>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ja-JP" altLang="en-US" sz="571">
                    <a:latin typeface="Meiryo UI" panose="020B0604030504040204" pitchFamily="50" charset="-128"/>
                    <a:ea typeface="Meiryo UI" panose="020B0604030504040204" pitchFamily="50" charset="-128"/>
                    <a:cs typeface="Meiryo UI" panose="020B0604030504040204" pitchFamily="50" charset="-128"/>
                  </a:rPr>
                  <a:t>オフィススイート</a:t>
                </a:r>
                <a:endParaRPr lang="ja-JP" altLang="en-US" sz="571" dirty="0">
                  <a:latin typeface="Meiryo UI" panose="020B0604030504040204" pitchFamily="50" charset="-128"/>
                  <a:ea typeface="Meiryo UI" panose="020B0604030504040204" pitchFamily="50" charset="-128"/>
                  <a:cs typeface="Meiryo UI" panose="020B0604030504040204" pitchFamily="50" charset="-128"/>
                </a:endParaRPr>
              </a:p>
            </p:txBody>
          </p:sp>
        </p:grpSp>
        <p:grpSp>
          <p:nvGrpSpPr>
            <p:cNvPr id="6" name="グループ化 5"/>
            <p:cNvGrpSpPr/>
            <p:nvPr/>
          </p:nvGrpSpPr>
          <p:grpSpPr>
            <a:xfrm>
              <a:off x="142354" y="1676984"/>
              <a:ext cx="887884" cy="572856"/>
              <a:chOff x="193155" y="2502725"/>
              <a:chExt cx="1249247" cy="801998"/>
            </a:xfrm>
          </p:grpSpPr>
          <p:sp>
            <p:nvSpPr>
              <p:cNvPr id="44" name="正方形/長方形 43"/>
              <p:cNvSpPr/>
              <p:nvPr/>
            </p:nvSpPr>
            <p:spPr bwMode="gray">
              <a:xfrm>
                <a:off x="193155" y="2647886"/>
                <a:ext cx="1249247" cy="656837"/>
              </a:xfrm>
              <a:prstGeom prst="rect">
                <a:avLst/>
              </a:prstGeom>
              <a:solidFill>
                <a:schemeClr val="bg1"/>
              </a:solidFill>
              <a:ln w="9525">
                <a:solidFill>
                  <a:schemeClr val="tx1"/>
                </a:solidFill>
                <a:miter lim="800000"/>
                <a:headEnd/>
                <a:tailEnd/>
              </a:ln>
            </p:spPr>
            <p:txBody>
              <a:bodyPr lIns="25714" rIns="25714" anchor="t"/>
              <a:lstStyle/>
              <a:p>
                <a:pPr defTabSz="653156">
                  <a:defRPr/>
                </a:pPr>
                <a:r>
                  <a:rPr kumimoji="0" lang="en-US" altLang="ja-JP" sz="571" kern="0" dirty="0">
                    <a:latin typeface="Meiryo UI" pitchFamily="50" charset="-128"/>
                    <a:ea typeface="Meiryo UI" pitchFamily="50" charset="-128"/>
                    <a:cs typeface="Meiryo UI" pitchFamily="50" charset="-128"/>
                    <a:hlinkClick r:id="rId9"/>
                  </a:rPr>
                  <a:t>Blender</a:t>
                </a:r>
                <a:endParaRPr kumimoji="0" lang="en-US" altLang="ja-JP" sz="571" kern="0" dirty="0">
                  <a:latin typeface="Meiryo UI" pitchFamily="50" charset="-128"/>
                  <a:ea typeface="Meiryo UI" pitchFamily="50" charset="-128"/>
                  <a:cs typeface="Meiryo UI" pitchFamily="50" charset="-128"/>
                </a:endParaRPr>
              </a:p>
              <a:p>
                <a:pPr defTabSz="653156">
                  <a:defRPr/>
                </a:pPr>
                <a:r>
                  <a:rPr kumimoji="0" lang="en-US" altLang="ja-JP" sz="571" kern="0" dirty="0" err="1">
                    <a:latin typeface="Meiryo UI" pitchFamily="50" charset="-128"/>
                    <a:ea typeface="Meiryo UI" pitchFamily="50" charset="-128"/>
                    <a:cs typeface="Meiryo UI" pitchFamily="50" charset="-128"/>
                    <a:hlinkClick r:id="rId10"/>
                  </a:rPr>
                  <a:t>osCommerce</a:t>
                </a:r>
                <a:endParaRPr kumimoji="0" lang="en-US" altLang="ja-JP" sz="571" kern="0" dirty="0">
                  <a:latin typeface="Meiryo UI" pitchFamily="50" charset="-128"/>
                  <a:ea typeface="Meiryo UI" pitchFamily="50" charset="-128"/>
                  <a:cs typeface="Meiryo UI" pitchFamily="50" charset="-128"/>
                </a:endParaRPr>
              </a:p>
              <a:p>
                <a:pPr defTabSz="653156">
                  <a:defRPr/>
                </a:pPr>
                <a:r>
                  <a:rPr kumimoji="0" lang="en-US" altLang="ja-JP" sz="571" kern="0" dirty="0">
                    <a:latin typeface="Meiryo UI" pitchFamily="50" charset="-128"/>
                    <a:ea typeface="Meiryo UI" pitchFamily="50" charset="-128"/>
                    <a:cs typeface="Meiryo UI" pitchFamily="50" charset="-128"/>
                    <a:hlinkClick r:id="rId11"/>
                  </a:rPr>
                  <a:t>Quantum GIS</a:t>
                </a:r>
                <a:endParaRPr kumimoji="0" lang="en-US" altLang="ja-JP" sz="571" kern="0" dirty="0">
                  <a:latin typeface="Meiryo UI" pitchFamily="50" charset="-128"/>
                  <a:ea typeface="Meiryo UI" pitchFamily="50" charset="-128"/>
                  <a:cs typeface="Meiryo UI" pitchFamily="50" charset="-128"/>
                </a:endParaRPr>
              </a:p>
              <a:p>
                <a:pPr defTabSz="653156">
                  <a:defRPr/>
                </a:pPr>
                <a:r>
                  <a:rPr kumimoji="0" lang="en-US" altLang="ja-JP" sz="571" u="sng" kern="0" dirty="0">
                    <a:latin typeface="Meiryo UI" pitchFamily="50" charset="-128"/>
                    <a:ea typeface="Meiryo UI" pitchFamily="50" charset="-128"/>
                    <a:cs typeface="Meiryo UI" pitchFamily="50" charset="-128"/>
                    <a:hlinkClick r:id="rId12"/>
                  </a:rPr>
                  <a:t>SAS</a:t>
                </a:r>
                <a:endParaRPr kumimoji="0" lang="en-US" altLang="ja-JP" sz="571" u="sng" kern="0" dirty="0">
                  <a:latin typeface="Meiryo UI" pitchFamily="50" charset="-128"/>
                  <a:ea typeface="Meiryo UI" pitchFamily="50" charset="-128"/>
                  <a:cs typeface="Meiryo UI" pitchFamily="50" charset="-128"/>
                </a:endParaRPr>
              </a:p>
              <a:p>
                <a:pPr defTabSz="653156">
                  <a:defRPr/>
                </a:pPr>
                <a:r>
                  <a:rPr kumimoji="0" lang="en-US" altLang="ja-JP" sz="571" kern="0" dirty="0">
                    <a:latin typeface="Meiryo UI" pitchFamily="50" charset="-128"/>
                    <a:ea typeface="Meiryo UI" pitchFamily="50" charset="-128"/>
                    <a:cs typeface="Meiryo UI" pitchFamily="50" charset="-128"/>
                    <a:hlinkClick r:id="rId13"/>
                  </a:rPr>
                  <a:t>WEKA</a:t>
                </a:r>
                <a:endParaRPr kumimoji="0" lang="en-US" altLang="ja-JP" sz="571" kern="0" dirty="0">
                  <a:latin typeface="Meiryo UI" pitchFamily="50" charset="-128"/>
                  <a:ea typeface="Meiryo UI" pitchFamily="50" charset="-128"/>
                  <a:cs typeface="Meiryo UI" pitchFamily="50" charset="-128"/>
                </a:endParaRPr>
              </a:p>
            </p:txBody>
          </p:sp>
          <p:sp>
            <p:nvSpPr>
              <p:cNvPr id="45" name="テキスト ボックス 44"/>
              <p:cNvSpPr txBox="1"/>
              <p:nvPr/>
            </p:nvSpPr>
            <p:spPr bwMode="gray">
              <a:xfrm>
                <a:off x="193155" y="2502725"/>
                <a:ext cx="1249247" cy="145161"/>
              </a:xfrm>
              <a:prstGeom prst="rect">
                <a:avLst/>
              </a:prstGeom>
              <a:solidFill>
                <a:srgbClr val="FEEBCD"/>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ja-JP" altLang="en-US" sz="571" dirty="0">
                    <a:latin typeface="Meiryo UI" panose="020B0604030504040204" pitchFamily="50" charset="-128"/>
                    <a:ea typeface="Meiryo UI" panose="020B0604030504040204" pitchFamily="50" charset="-128"/>
                    <a:cs typeface="Meiryo UI" panose="020B0604030504040204" pitchFamily="50" charset="-128"/>
                  </a:rPr>
                  <a:t>専門ソフトウェア</a:t>
                </a:r>
                <a:r>
                  <a:rPr lang="en-US" altLang="ja-JP" sz="571" dirty="0">
                    <a:latin typeface="Meiryo UI" panose="020B0604030504040204" pitchFamily="50" charset="-128"/>
                    <a:ea typeface="Meiryo UI" panose="020B0604030504040204" pitchFamily="50" charset="-128"/>
                    <a:cs typeface="Meiryo UI" panose="020B0604030504040204" pitchFamily="50" charset="-128"/>
                  </a:rPr>
                  <a:t>(CAD</a:t>
                </a:r>
                <a:r>
                  <a:rPr lang="ja-JP" altLang="en-US" sz="571" dirty="0">
                    <a:latin typeface="Meiryo UI" panose="020B0604030504040204" pitchFamily="50" charset="-128"/>
                    <a:ea typeface="Meiryo UI" panose="020B0604030504040204" pitchFamily="50" charset="-128"/>
                    <a:cs typeface="Meiryo UI" panose="020B0604030504040204" pitchFamily="50" charset="-128"/>
                  </a:rPr>
                  <a:t>など</a:t>
                </a:r>
                <a:r>
                  <a:rPr lang="en-US" altLang="ja-JP" sz="571" dirty="0">
                    <a:latin typeface="Meiryo UI" panose="020B0604030504040204" pitchFamily="50" charset="-128"/>
                    <a:ea typeface="Meiryo UI" panose="020B0604030504040204" pitchFamily="50" charset="-128"/>
                    <a:cs typeface="Meiryo UI" panose="020B0604030504040204" pitchFamily="50" charset="-128"/>
                  </a:rPr>
                  <a:t>)</a:t>
                </a:r>
                <a:endParaRPr lang="ja-JP" altLang="en-US" sz="571" dirty="0">
                  <a:latin typeface="Meiryo UI" panose="020B0604030504040204" pitchFamily="50" charset="-128"/>
                  <a:ea typeface="Meiryo UI" panose="020B0604030504040204" pitchFamily="50" charset="-128"/>
                  <a:cs typeface="Meiryo UI" panose="020B0604030504040204" pitchFamily="50" charset="-128"/>
                </a:endParaRPr>
              </a:p>
            </p:txBody>
          </p:sp>
        </p:grpSp>
        <p:grpSp>
          <p:nvGrpSpPr>
            <p:cNvPr id="3" name="グループ化 2"/>
            <p:cNvGrpSpPr/>
            <p:nvPr/>
          </p:nvGrpSpPr>
          <p:grpSpPr>
            <a:xfrm>
              <a:off x="2034258" y="538754"/>
              <a:ext cx="892319" cy="341340"/>
              <a:chOff x="1513251" y="1421709"/>
              <a:chExt cx="1249247" cy="477876"/>
            </a:xfrm>
          </p:grpSpPr>
          <p:sp>
            <p:nvSpPr>
              <p:cNvPr id="47" name="正方形/長方形 46"/>
              <p:cNvSpPr/>
              <p:nvPr/>
            </p:nvSpPr>
            <p:spPr bwMode="gray">
              <a:xfrm>
                <a:off x="1513251" y="1566871"/>
                <a:ext cx="1249247" cy="332714"/>
              </a:xfrm>
              <a:prstGeom prst="rect">
                <a:avLst/>
              </a:prstGeom>
              <a:solidFill>
                <a:schemeClr val="bg1"/>
              </a:solidFill>
              <a:ln w="9525">
                <a:solidFill>
                  <a:schemeClr val="tx1"/>
                </a:solidFill>
                <a:miter lim="800000"/>
                <a:headEnd/>
                <a:tailEnd/>
              </a:ln>
            </p:spPr>
            <p:txBody>
              <a:bodyPr lIns="25714" rIns="25714" anchor="t"/>
              <a:lstStyle/>
              <a:p>
                <a:r>
                  <a:rPr kumimoji="0" lang="en-US" altLang="ja-JP" sz="571" kern="0" dirty="0" err="1">
                    <a:latin typeface="Meiryo UI" pitchFamily="50" charset="-128"/>
                    <a:ea typeface="Meiryo UI" pitchFamily="50" charset="-128"/>
                    <a:cs typeface="Meiryo UI" pitchFamily="50" charset="-128"/>
                    <a:hlinkClick r:id="rId14"/>
                  </a:rPr>
                  <a:t>OpenPSA</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err="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15"/>
                  </a:rPr>
                  <a:t>SugarCRM</a:t>
                </a:r>
                <a:endPar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p:txBody>
          </p:sp>
          <p:sp>
            <p:nvSpPr>
              <p:cNvPr id="48" name="テキスト ボックス 47"/>
              <p:cNvSpPr txBox="1"/>
              <p:nvPr/>
            </p:nvSpPr>
            <p:spPr bwMode="gray">
              <a:xfrm>
                <a:off x="1513251" y="1421709"/>
                <a:ext cx="1249247" cy="145232"/>
              </a:xfrm>
              <a:prstGeom prst="rect">
                <a:avLst/>
              </a:prstGeom>
              <a:solidFill>
                <a:srgbClr val="FEEBCD"/>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en-US" altLang="ja-JP" sz="571">
                    <a:latin typeface="Meiryo UI" panose="020B0604030504040204" pitchFamily="50" charset="-128"/>
                    <a:ea typeface="Meiryo UI" panose="020B0604030504040204" pitchFamily="50" charset="-128"/>
                    <a:cs typeface="Meiryo UI" panose="020B0604030504040204" pitchFamily="50" charset="-128"/>
                  </a:rPr>
                  <a:t>CRM</a:t>
                </a:r>
                <a:endParaRPr lang="ja-JP" altLang="en-US" sz="571" dirty="0">
                  <a:latin typeface="Meiryo UI" panose="020B0604030504040204" pitchFamily="50" charset="-128"/>
                  <a:ea typeface="Meiryo UI" panose="020B0604030504040204" pitchFamily="50" charset="-128"/>
                  <a:cs typeface="Meiryo UI" panose="020B0604030504040204" pitchFamily="50" charset="-128"/>
                </a:endParaRPr>
              </a:p>
            </p:txBody>
          </p:sp>
        </p:grpSp>
        <p:sp>
          <p:nvSpPr>
            <p:cNvPr id="50" name="正方形/長方形 49"/>
            <p:cNvSpPr/>
            <p:nvPr/>
          </p:nvSpPr>
          <p:spPr bwMode="gray">
            <a:xfrm>
              <a:off x="1084473" y="1763041"/>
              <a:ext cx="892319" cy="484446"/>
            </a:xfrm>
            <a:prstGeom prst="rect">
              <a:avLst/>
            </a:prstGeom>
            <a:solidFill>
              <a:schemeClr val="bg1"/>
            </a:solidFill>
            <a:ln w="9525">
              <a:solidFill>
                <a:schemeClr val="tx1"/>
              </a:solidFill>
              <a:miter lim="800000"/>
              <a:headEnd/>
              <a:tailEnd/>
            </a:ln>
          </p:spPr>
          <p:txBody>
            <a:bodyPr lIns="25714" rIns="25714" anchor="t"/>
            <a:lstStyle/>
            <a:p>
              <a:r>
                <a:rPr kumimoji="0" lang="en-US" altLang="ja-JP" sz="571" kern="0" dirty="0" err="1">
                  <a:latin typeface="Meiryo UI" pitchFamily="50" charset="-128"/>
                  <a:ea typeface="Meiryo UI" pitchFamily="50" charset="-128"/>
                  <a:cs typeface="Meiryo UI" pitchFamily="50" charset="-128"/>
                  <a:hlinkClick r:id="rId16"/>
                </a:rPr>
                <a:t>Aipo</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err="1">
                  <a:latin typeface="Meiryo UI" pitchFamily="50" charset="-128"/>
                  <a:ea typeface="Meiryo UI" pitchFamily="50" charset="-128"/>
                  <a:cs typeface="Meiryo UI" pitchFamily="50" charset="-128"/>
                  <a:hlinkClick r:id="rId17"/>
                </a:rPr>
                <a:t>eGroupware</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a:latin typeface="Meiryo UI" pitchFamily="50" charset="-128"/>
                  <a:ea typeface="Meiryo UI" pitchFamily="50" charset="-128"/>
                  <a:cs typeface="Meiryo UI" pitchFamily="50" charset="-128"/>
                  <a:hlinkClick r:id="rId18"/>
                </a:rPr>
                <a:t>Thetis</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a:latin typeface="Meiryo UI" pitchFamily="50" charset="-128"/>
                  <a:ea typeface="Meiryo UI" pitchFamily="50" charset="-128"/>
                  <a:cs typeface="Meiryo UI" pitchFamily="50" charset="-128"/>
                  <a:hlinkClick r:id="rId19"/>
                </a:rPr>
                <a:t>TUTOS</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err="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20"/>
                </a:rPr>
                <a:t>Zimbra</a:t>
              </a:r>
              <a:endPar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p:txBody>
        </p:sp>
        <p:sp>
          <p:nvSpPr>
            <p:cNvPr id="51" name="テキスト ボックス 50"/>
            <p:cNvSpPr txBox="1"/>
            <p:nvPr/>
          </p:nvSpPr>
          <p:spPr bwMode="gray">
            <a:xfrm>
              <a:off x="1084473" y="1656093"/>
              <a:ext cx="892319" cy="103736"/>
            </a:xfrm>
            <a:prstGeom prst="rect">
              <a:avLst/>
            </a:prstGeom>
            <a:solidFill>
              <a:srgbClr val="FEEBCD"/>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ja-JP" altLang="en-US" sz="571">
                  <a:latin typeface="Meiryo UI" panose="020B0604030504040204" pitchFamily="50" charset="-128"/>
                  <a:ea typeface="Meiryo UI" panose="020B0604030504040204" pitchFamily="50" charset="-128"/>
                  <a:cs typeface="Meiryo UI" panose="020B0604030504040204" pitchFamily="50" charset="-128"/>
                </a:rPr>
                <a:t>グループウェア</a:t>
              </a:r>
              <a:endParaRPr lang="ja-JP" altLang="en-US" sz="571" dirty="0">
                <a:latin typeface="Meiryo UI" panose="020B0604030504040204" pitchFamily="50" charset="-128"/>
                <a:ea typeface="Meiryo UI" panose="020B0604030504040204" pitchFamily="50" charset="-128"/>
                <a:cs typeface="Meiryo UI" panose="020B0604030504040204" pitchFamily="50" charset="-128"/>
              </a:endParaRPr>
            </a:p>
          </p:txBody>
        </p:sp>
        <p:grpSp>
          <p:nvGrpSpPr>
            <p:cNvPr id="27" name="グループ化 26"/>
            <p:cNvGrpSpPr/>
            <p:nvPr/>
          </p:nvGrpSpPr>
          <p:grpSpPr>
            <a:xfrm>
              <a:off x="2037340" y="1443039"/>
              <a:ext cx="892319" cy="251940"/>
              <a:chOff x="2834884" y="2092757"/>
              <a:chExt cx="1249247" cy="352716"/>
            </a:xfrm>
          </p:grpSpPr>
          <p:sp>
            <p:nvSpPr>
              <p:cNvPr id="53" name="正方形/長方形 52"/>
              <p:cNvSpPr/>
              <p:nvPr/>
            </p:nvSpPr>
            <p:spPr bwMode="gray">
              <a:xfrm>
                <a:off x="2834884" y="2237917"/>
                <a:ext cx="1249247" cy="207556"/>
              </a:xfrm>
              <a:prstGeom prst="rect">
                <a:avLst/>
              </a:prstGeom>
              <a:solidFill>
                <a:schemeClr val="bg1"/>
              </a:solidFill>
              <a:ln w="9525">
                <a:solidFill>
                  <a:schemeClr val="tx1"/>
                </a:solidFill>
                <a:miter lim="800000"/>
                <a:headEnd/>
                <a:tailEnd/>
              </a:ln>
            </p:spPr>
            <p:txBody>
              <a:bodyPr lIns="25714" rIns="25714" anchor="t"/>
              <a:lstStyle/>
              <a:p>
                <a:r>
                  <a:rPr kumimoji="0" lang="en-US" altLang="ja-JP" sz="571" kern="0" dirty="0" err="1">
                    <a:latin typeface="Meiryo UI" pitchFamily="50" charset="-128"/>
                    <a:ea typeface="Meiryo UI" pitchFamily="50" charset="-128"/>
                    <a:cs typeface="Meiryo UI" pitchFamily="50" charset="-128"/>
                    <a:hlinkClick r:id="rId21"/>
                  </a:rPr>
                  <a:t>MosP</a:t>
                </a:r>
                <a:endParaRPr kumimoji="0" lang="en-US" altLang="ja-JP" sz="571" kern="0" dirty="0">
                  <a:latin typeface="Meiryo UI" pitchFamily="50" charset="-128"/>
                  <a:ea typeface="Meiryo UI" pitchFamily="50" charset="-128"/>
                  <a:cs typeface="Meiryo UI" pitchFamily="50" charset="-128"/>
                </a:endParaRPr>
              </a:p>
            </p:txBody>
          </p:sp>
          <p:sp>
            <p:nvSpPr>
              <p:cNvPr id="54" name="テキスト ボックス 53"/>
              <p:cNvSpPr txBox="1"/>
              <p:nvPr/>
            </p:nvSpPr>
            <p:spPr bwMode="gray">
              <a:xfrm>
                <a:off x="2834884" y="2092757"/>
                <a:ext cx="1249247" cy="145232"/>
              </a:xfrm>
              <a:prstGeom prst="rect">
                <a:avLst/>
              </a:prstGeom>
              <a:solidFill>
                <a:srgbClr val="FEEBCD"/>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ja-JP" altLang="en-US" sz="571">
                    <a:latin typeface="Meiryo UI" panose="020B0604030504040204" pitchFamily="50" charset="-128"/>
                    <a:ea typeface="Meiryo UI" panose="020B0604030504040204" pitchFamily="50" charset="-128"/>
                    <a:cs typeface="Meiryo UI" panose="020B0604030504040204" pitchFamily="50" charset="-128"/>
                  </a:rPr>
                  <a:t>人事・給与</a:t>
                </a:r>
                <a:endParaRPr lang="ja-JP" altLang="en-US" sz="571" dirty="0">
                  <a:latin typeface="Meiryo UI" panose="020B0604030504040204" pitchFamily="50" charset="-128"/>
                  <a:ea typeface="Meiryo UI" panose="020B0604030504040204" pitchFamily="50" charset="-128"/>
                  <a:cs typeface="Meiryo UI" panose="020B0604030504040204" pitchFamily="50" charset="-128"/>
                </a:endParaRPr>
              </a:p>
            </p:txBody>
          </p:sp>
        </p:grpSp>
        <p:grpSp>
          <p:nvGrpSpPr>
            <p:cNvPr id="55" name="グループ化 54"/>
            <p:cNvGrpSpPr/>
            <p:nvPr/>
          </p:nvGrpSpPr>
          <p:grpSpPr>
            <a:xfrm>
              <a:off x="2030977" y="1808454"/>
              <a:ext cx="892319" cy="404478"/>
              <a:chOff x="5688124" y="1408586"/>
              <a:chExt cx="3240360" cy="513971"/>
            </a:xfrm>
          </p:grpSpPr>
          <p:sp>
            <p:nvSpPr>
              <p:cNvPr id="56" name="正方形/長方形 55"/>
              <p:cNvSpPr/>
              <p:nvPr/>
            </p:nvSpPr>
            <p:spPr bwMode="gray">
              <a:xfrm>
                <a:off x="5688124" y="1540338"/>
                <a:ext cx="3240360" cy="382219"/>
              </a:xfrm>
              <a:prstGeom prst="rect">
                <a:avLst/>
              </a:prstGeom>
              <a:solidFill>
                <a:schemeClr val="bg1"/>
              </a:solidFill>
              <a:ln w="9525">
                <a:solidFill>
                  <a:schemeClr val="tx1"/>
                </a:solidFill>
                <a:miter lim="800000"/>
                <a:headEnd/>
                <a:tailEnd/>
              </a:ln>
            </p:spPr>
            <p:txBody>
              <a:bodyPr lIns="25714" rIns="25714" anchor="t"/>
              <a:lstStyle/>
              <a:p>
                <a:r>
                  <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22"/>
                  </a:rPr>
                  <a:t>Asterisk</a:t>
                </a:r>
                <a:endPar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r>
                  <a:rPr kumimoji="0" lang="en-US" altLang="ja-JP" sz="571" kern="0" dirty="0" err="1">
                    <a:latin typeface="Meiryo UI" pitchFamily="50" charset="-128"/>
                    <a:ea typeface="Meiryo UI" pitchFamily="50" charset="-128"/>
                    <a:cs typeface="Meiryo UI" pitchFamily="50" charset="-128"/>
                    <a:hlinkClick r:id="rId23"/>
                  </a:rPr>
                  <a:t>FreeSWITCH</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24"/>
                  </a:rPr>
                  <a:t>OTRS</a:t>
                </a:r>
                <a:endPar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p:txBody>
          </p:sp>
          <p:sp>
            <p:nvSpPr>
              <p:cNvPr id="57" name="テキスト ボックス 56"/>
              <p:cNvSpPr txBox="1"/>
              <p:nvPr/>
            </p:nvSpPr>
            <p:spPr bwMode="gray">
              <a:xfrm>
                <a:off x="5688124" y="1408586"/>
                <a:ext cx="3240360" cy="131819"/>
              </a:xfrm>
              <a:prstGeom prst="rect">
                <a:avLst/>
              </a:prstGeom>
              <a:solidFill>
                <a:srgbClr val="FEEBCD"/>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ja-JP" altLang="en-US" sz="571">
                    <a:latin typeface="Meiryo UI" panose="020B0604030504040204" pitchFamily="50" charset="-128"/>
                    <a:ea typeface="Meiryo UI" panose="020B0604030504040204" pitchFamily="50" charset="-128"/>
                    <a:cs typeface="Meiryo UI" panose="020B0604030504040204" pitchFamily="50" charset="-128"/>
                  </a:rPr>
                  <a:t>オペレーション、製造管理</a:t>
                </a:r>
                <a:endParaRPr lang="ja-JP" altLang="en-US" sz="571" dirty="0">
                  <a:latin typeface="Meiryo UI" panose="020B0604030504040204" pitchFamily="50" charset="-128"/>
                  <a:ea typeface="Meiryo UI" panose="020B0604030504040204" pitchFamily="50" charset="-128"/>
                  <a:cs typeface="Meiryo UI" panose="020B0604030504040204" pitchFamily="50" charset="-128"/>
                </a:endParaRPr>
              </a:p>
            </p:txBody>
          </p:sp>
        </p:grpSp>
        <p:grpSp>
          <p:nvGrpSpPr>
            <p:cNvPr id="61" name="グループ化 60"/>
            <p:cNvGrpSpPr/>
            <p:nvPr/>
          </p:nvGrpSpPr>
          <p:grpSpPr>
            <a:xfrm>
              <a:off x="2096290" y="4488767"/>
              <a:ext cx="855598" cy="1890071"/>
              <a:chOff x="5688124" y="1408586"/>
              <a:chExt cx="3107011" cy="2401727"/>
            </a:xfrm>
          </p:grpSpPr>
          <p:sp>
            <p:nvSpPr>
              <p:cNvPr id="62" name="正方形/長方形 61"/>
              <p:cNvSpPr/>
              <p:nvPr/>
            </p:nvSpPr>
            <p:spPr bwMode="gray">
              <a:xfrm>
                <a:off x="5688127" y="1540339"/>
                <a:ext cx="3107008" cy="2269974"/>
              </a:xfrm>
              <a:prstGeom prst="rect">
                <a:avLst/>
              </a:prstGeom>
              <a:solidFill>
                <a:schemeClr val="bg1"/>
              </a:solidFill>
              <a:ln w="9525">
                <a:solidFill>
                  <a:schemeClr val="tx1"/>
                </a:solidFill>
                <a:miter lim="800000"/>
                <a:headEnd/>
                <a:tailEnd/>
              </a:ln>
            </p:spPr>
            <p:txBody>
              <a:bodyPr lIns="25714" rIns="25714" anchor="t"/>
              <a:lstStyle/>
              <a:p>
                <a:r>
                  <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25"/>
                  </a:rPr>
                  <a:t>Alfresco</a:t>
                </a:r>
                <a:endPar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r>
                  <a:rPr kumimoji="0" lang="en-US" altLang="ja-JP" sz="571" kern="0" dirty="0">
                    <a:latin typeface="Meiryo UI" pitchFamily="50" charset="-128"/>
                    <a:ea typeface="Meiryo UI" pitchFamily="50" charset="-128"/>
                    <a:cs typeface="Meiryo UI" pitchFamily="50" charset="-128"/>
                    <a:hlinkClick r:id="rId26"/>
                  </a:rPr>
                  <a:t>Apache Lenya</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err="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27"/>
                  </a:rPr>
                  <a:t>DotNetNuke</a:t>
                </a:r>
                <a:endPar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r>
                  <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28"/>
                  </a:rPr>
                  <a:t>Drupal</a:t>
                </a:r>
                <a:endPar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r>
                  <a:rPr kumimoji="0" lang="en-US" altLang="ja-JP" sz="571" kern="0" dirty="0" err="1">
                    <a:latin typeface="Meiryo UI" pitchFamily="50" charset="-128"/>
                    <a:ea typeface="Meiryo UI" pitchFamily="50" charset="-128"/>
                    <a:cs typeface="Meiryo UI" pitchFamily="50" charset="-128"/>
                    <a:hlinkClick r:id="rId29"/>
                  </a:rPr>
                  <a:t>eZ</a:t>
                </a:r>
                <a:r>
                  <a:rPr kumimoji="0" lang="en-US" altLang="ja-JP" sz="571" kern="0" dirty="0">
                    <a:latin typeface="Meiryo UI" pitchFamily="50" charset="-128"/>
                    <a:ea typeface="Meiryo UI" pitchFamily="50" charset="-128"/>
                    <a:cs typeface="Meiryo UI" pitchFamily="50" charset="-128"/>
                    <a:hlinkClick r:id="rId29"/>
                  </a:rPr>
                  <a:t> Publish</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err="1">
                    <a:latin typeface="Meiryo UI" pitchFamily="50" charset="-128"/>
                    <a:ea typeface="Meiryo UI" pitchFamily="50" charset="-128"/>
                    <a:cs typeface="Meiryo UI" pitchFamily="50" charset="-128"/>
                    <a:hlinkClick r:id="rId30"/>
                  </a:rPr>
                  <a:t>GateIn</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err="1">
                    <a:latin typeface="Meiryo UI" pitchFamily="50" charset="-128"/>
                    <a:ea typeface="Meiryo UI" pitchFamily="50" charset="-128"/>
                    <a:cs typeface="Meiryo UI" pitchFamily="50" charset="-128"/>
                    <a:hlinkClick r:id="rId31"/>
                  </a:rPr>
                  <a:t>Geeklog</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32"/>
                  </a:rPr>
                  <a:t>Joomla!</a:t>
                </a:r>
                <a:endPar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r>
                  <a:rPr kumimoji="0" lang="en-US" altLang="ja-JP" sz="571" kern="0" dirty="0" err="1">
                    <a:latin typeface="Meiryo UI" pitchFamily="50" charset="-128"/>
                    <a:ea typeface="Meiryo UI" pitchFamily="50" charset="-128"/>
                    <a:cs typeface="Meiryo UI" pitchFamily="50" charset="-128"/>
                    <a:hlinkClick r:id="rId33"/>
                  </a:rPr>
                  <a:t>Liferay</a:t>
                </a:r>
                <a:r>
                  <a:rPr kumimoji="0" lang="en-US" altLang="ja-JP" sz="571" kern="0" dirty="0">
                    <a:latin typeface="Meiryo UI" pitchFamily="50" charset="-128"/>
                    <a:ea typeface="Meiryo UI" pitchFamily="50" charset="-128"/>
                    <a:cs typeface="Meiryo UI" pitchFamily="50" charset="-128"/>
                    <a:hlinkClick r:id="rId33"/>
                  </a:rPr>
                  <a:t> Portal</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err="1">
                    <a:latin typeface="Meiryo UI" pitchFamily="50" charset="-128"/>
                    <a:ea typeface="Meiryo UI" pitchFamily="50" charset="-128"/>
                    <a:cs typeface="Meiryo UI" pitchFamily="50" charset="-128"/>
                    <a:hlinkClick r:id="rId34"/>
                  </a:rPr>
                  <a:t>moodle</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a:latin typeface="Meiryo UI" pitchFamily="50" charset="-128"/>
                    <a:ea typeface="Meiryo UI" pitchFamily="50" charset="-128"/>
                    <a:cs typeface="Meiryo UI" pitchFamily="50" charset="-128"/>
                    <a:hlinkClick r:id="rId35"/>
                  </a:rPr>
                  <a:t>Movable Type Open Source</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err="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36"/>
                  </a:rPr>
                  <a:t>NetCommons</a:t>
                </a:r>
                <a:endPar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r>
                  <a:rPr kumimoji="0" lang="en-US" altLang="ja-JP" sz="571" kern="0" dirty="0" err="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37"/>
                  </a:rPr>
                  <a:t>OpenPNE</a:t>
                </a:r>
                <a:endPar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r>
                  <a:rPr kumimoji="0" lang="en-US" altLang="ja-JP" sz="571" kern="0" dirty="0" err="1">
                    <a:latin typeface="Meiryo UI" pitchFamily="50" charset="-128"/>
                    <a:ea typeface="Meiryo UI" pitchFamily="50" charset="-128"/>
                    <a:cs typeface="Meiryo UI" pitchFamily="50" charset="-128"/>
                    <a:hlinkClick r:id="rId38"/>
                  </a:rPr>
                  <a:t>Plone</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err="1">
                    <a:latin typeface="Meiryo UI" pitchFamily="50" charset="-128"/>
                    <a:ea typeface="Meiryo UI" pitchFamily="50" charset="-128"/>
                    <a:cs typeface="Meiryo UI" pitchFamily="50" charset="-128"/>
                    <a:hlinkClick r:id="rId39"/>
                  </a:rPr>
                  <a:t>PukiWiki</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err="1">
                    <a:latin typeface="Meiryo UI" pitchFamily="50" charset="-128"/>
                    <a:ea typeface="Meiryo UI" pitchFamily="50" charset="-128"/>
                    <a:cs typeface="Meiryo UI" pitchFamily="50" charset="-128"/>
                    <a:hlinkClick r:id="rId40"/>
                  </a:rPr>
                  <a:t>TextPattern</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41"/>
                  </a:rPr>
                  <a:t>WordPress</a:t>
                </a:r>
                <a:endPar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r>
                  <a:rPr kumimoji="0" lang="en-US" altLang="ja-JP" sz="571" kern="0" dirty="0" err="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42"/>
                  </a:rPr>
                  <a:t>Xoops</a:t>
                </a:r>
                <a:endPar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r>
                  <a:rPr kumimoji="0" lang="en-US" altLang="ja-JP" sz="571" kern="0" dirty="0">
                    <a:latin typeface="Meiryo UI" pitchFamily="50" charset="-128"/>
                    <a:ea typeface="Meiryo UI" pitchFamily="50" charset="-128"/>
                    <a:cs typeface="Meiryo UI" pitchFamily="50" charset="-128"/>
                    <a:hlinkClick r:id="rId43"/>
                  </a:rPr>
                  <a:t>XOOPS cube</a:t>
                </a:r>
                <a:endParaRPr kumimoji="0" lang="en-US" altLang="ja-JP" sz="571" kern="0" dirty="0">
                  <a:latin typeface="Meiryo UI" pitchFamily="50" charset="-128"/>
                  <a:ea typeface="Meiryo UI" pitchFamily="50" charset="-128"/>
                  <a:cs typeface="Meiryo UI" pitchFamily="50" charset="-128"/>
                </a:endParaRPr>
              </a:p>
            </p:txBody>
          </p:sp>
          <p:sp>
            <p:nvSpPr>
              <p:cNvPr id="63" name="テキスト ボックス 62"/>
              <p:cNvSpPr txBox="1"/>
              <p:nvPr/>
            </p:nvSpPr>
            <p:spPr bwMode="gray">
              <a:xfrm>
                <a:off x="5688124" y="1408586"/>
                <a:ext cx="3107010" cy="137567"/>
              </a:xfrm>
              <a:prstGeom prst="rect">
                <a:avLst/>
              </a:prstGeom>
              <a:solidFill>
                <a:srgbClr val="D0DDCD"/>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en-US" altLang="ja-JP" sz="571">
                    <a:latin typeface="Meiryo UI" panose="020B0604030504040204" pitchFamily="50" charset="-128"/>
                    <a:ea typeface="Meiryo UI" panose="020B0604030504040204" pitchFamily="50" charset="-128"/>
                    <a:cs typeface="Meiryo UI" panose="020B0604030504040204" pitchFamily="50" charset="-128"/>
                  </a:rPr>
                  <a:t>CMS</a:t>
                </a:r>
                <a:r>
                  <a:rPr lang="ja-JP" altLang="en-US" sz="571">
                    <a:latin typeface="Meiryo UI" panose="020B0604030504040204" pitchFamily="50" charset="-128"/>
                    <a:ea typeface="Meiryo UI" panose="020B0604030504040204" pitchFamily="50" charset="-128"/>
                    <a:cs typeface="Meiryo UI" panose="020B0604030504040204" pitchFamily="50" charset="-128"/>
                  </a:rPr>
                  <a:t>・ポータル</a:t>
                </a:r>
                <a:endParaRPr lang="ja-JP" altLang="en-US" sz="571" dirty="0">
                  <a:latin typeface="Meiryo UI" panose="020B0604030504040204" pitchFamily="50" charset="-128"/>
                  <a:ea typeface="Meiryo UI" panose="020B0604030504040204" pitchFamily="50" charset="-128"/>
                  <a:cs typeface="Meiryo UI" panose="020B0604030504040204" pitchFamily="50" charset="-128"/>
                </a:endParaRPr>
              </a:p>
            </p:txBody>
          </p:sp>
        </p:grpSp>
        <p:grpSp>
          <p:nvGrpSpPr>
            <p:cNvPr id="67" name="グループ化 66"/>
            <p:cNvGrpSpPr/>
            <p:nvPr/>
          </p:nvGrpSpPr>
          <p:grpSpPr>
            <a:xfrm>
              <a:off x="6191321" y="572613"/>
              <a:ext cx="892319" cy="606191"/>
              <a:chOff x="5688124" y="1408586"/>
              <a:chExt cx="3240360" cy="770292"/>
            </a:xfrm>
          </p:grpSpPr>
          <p:sp>
            <p:nvSpPr>
              <p:cNvPr id="68" name="正方形/長方形 67"/>
              <p:cNvSpPr/>
              <p:nvPr/>
            </p:nvSpPr>
            <p:spPr bwMode="gray">
              <a:xfrm>
                <a:off x="5688124" y="1540339"/>
                <a:ext cx="3240360" cy="638539"/>
              </a:xfrm>
              <a:prstGeom prst="rect">
                <a:avLst/>
              </a:prstGeom>
              <a:solidFill>
                <a:schemeClr val="bg1"/>
              </a:solidFill>
              <a:ln w="9525">
                <a:solidFill>
                  <a:schemeClr val="tx1"/>
                </a:solidFill>
                <a:miter lim="800000"/>
                <a:headEnd/>
                <a:tailEnd/>
              </a:ln>
            </p:spPr>
            <p:txBody>
              <a:bodyPr lIns="25714" rIns="25714" anchor="t"/>
              <a:lstStyle/>
              <a:p>
                <a:r>
                  <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44"/>
                  </a:rPr>
                  <a:t>Apache Lucene</a:t>
                </a:r>
                <a:endPar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r>
                  <a:rPr kumimoji="0" lang="en-US" altLang="ja-JP" sz="571" u="sng" kern="0" dirty="0" err="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45"/>
                  </a:rPr>
                  <a:t>Elasticsearch</a:t>
                </a:r>
                <a:endParaRPr kumimoji="0" lang="en-US" altLang="ja-JP" sz="571" u="sng"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r>
                  <a:rPr kumimoji="0" lang="en-US" altLang="ja-JP" sz="571" u="sng" kern="0" dirty="0" err="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46"/>
                  </a:rPr>
                  <a:t>Kibana</a:t>
                </a:r>
                <a:endParaRPr kumimoji="0" lang="en-US" altLang="ja-JP" sz="571" u="sng"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endParaRPr kumimoji="0" lang="en-US" altLang="ja-JP" sz="571" u="sng"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p:txBody>
          </p:sp>
          <p:sp>
            <p:nvSpPr>
              <p:cNvPr id="69" name="テキスト ボックス 68"/>
              <p:cNvSpPr txBox="1"/>
              <p:nvPr/>
            </p:nvSpPr>
            <p:spPr bwMode="gray">
              <a:xfrm>
                <a:off x="5688124" y="1408586"/>
                <a:ext cx="3240360" cy="131819"/>
              </a:xfrm>
              <a:prstGeom prst="rect">
                <a:avLst/>
              </a:prstGeom>
              <a:solidFill>
                <a:srgbClr val="F8F5E6"/>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ja-JP" altLang="en-US" sz="571">
                    <a:latin typeface="Meiryo UI" panose="020B0604030504040204" pitchFamily="50" charset="-128"/>
                    <a:ea typeface="Meiryo UI" panose="020B0604030504040204" pitchFamily="50" charset="-128"/>
                    <a:cs typeface="Meiryo UI" panose="020B0604030504040204" pitchFamily="50" charset="-128"/>
                  </a:rPr>
                  <a:t>検索エンジン</a:t>
                </a:r>
                <a:endParaRPr lang="ja-JP" altLang="en-US" sz="571" dirty="0">
                  <a:latin typeface="Meiryo UI" panose="020B0604030504040204" pitchFamily="50" charset="-128"/>
                  <a:ea typeface="Meiryo UI" panose="020B0604030504040204" pitchFamily="50" charset="-128"/>
                  <a:cs typeface="Meiryo UI" panose="020B0604030504040204" pitchFamily="50" charset="-128"/>
                </a:endParaRPr>
              </a:p>
            </p:txBody>
          </p:sp>
        </p:grpSp>
        <p:grpSp>
          <p:nvGrpSpPr>
            <p:cNvPr id="70" name="グループ化 69"/>
            <p:cNvGrpSpPr/>
            <p:nvPr/>
          </p:nvGrpSpPr>
          <p:grpSpPr>
            <a:xfrm>
              <a:off x="2096290" y="6399751"/>
              <a:ext cx="855599" cy="327306"/>
              <a:chOff x="5688124" y="1408586"/>
              <a:chExt cx="3240360" cy="415910"/>
            </a:xfrm>
          </p:grpSpPr>
          <p:sp>
            <p:nvSpPr>
              <p:cNvPr id="71" name="正方形/長方形 70"/>
              <p:cNvSpPr/>
              <p:nvPr/>
            </p:nvSpPr>
            <p:spPr bwMode="gray">
              <a:xfrm>
                <a:off x="5688124" y="1540339"/>
                <a:ext cx="3240360" cy="284157"/>
              </a:xfrm>
              <a:prstGeom prst="rect">
                <a:avLst/>
              </a:prstGeom>
              <a:solidFill>
                <a:schemeClr val="bg1"/>
              </a:solidFill>
              <a:ln w="9525">
                <a:solidFill>
                  <a:schemeClr val="tx1"/>
                </a:solidFill>
                <a:miter lim="800000"/>
                <a:headEnd/>
                <a:tailEnd/>
              </a:ln>
            </p:spPr>
            <p:txBody>
              <a:bodyPr lIns="25714" rIns="25714" anchor="t"/>
              <a:lstStyle/>
              <a:p>
                <a:r>
                  <a:rPr kumimoji="0" lang="en-US" altLang="ja-JP" sz="571" kern="0" dirty="0">
                    <a:latin typeface="Meiryo UI" pitchFamily="50" charset="-128"/>
                    <a:ea typeface="Meiryo UI" pitchFamily="50" charset="-128"/>
                    <a:cs typeface="Meiryo UI" pitchFamily="50" charset="-128"/>
                    <a:hlinkClick r:id="rId47"/>
                  </a:rPr>
                  <a:t>EC-Cube</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a:latin typeface="Meiryo UI" pitchFamily="50" charset="-128"/>
                    <a:ea typeface="Meiryo UI" pitchFamily="50" charset="-128"/>
                    <a:cs typeface="Meiryo UI" pitchFamily="50" charset="-128"/>
                    <a:hlinkClick r:id="rId48"/>
                  </a:rPr>
                  <a:t>Zen Cart</a:t>
                </a:r>
                <a:endParaRPr kumimoji="0" lang="en-US" altLang="ja-JP" sz="571" kern="0" dirty="0">
                  <a:latin typeface="Meiryo UI" pitchFamily="50" charset="-128"/>
                  <a:ea typeface="Meiryo UI" pitchFamily="50" charset="-128"/>
                  <a:cs typeface="Meiryo UI" pitchFamily="50" charset="-128"/>
                </a:endParaRPr>
              </a:p>
            </p:txBody>
          </p:sp>
          <p:sp>
            <p:nvSpPr>
              <p:cNvPr id="72" name="テキスト ボックス 71"/>
              <p:cNvSpPr txBox="1"/>
              <p:nvPr/>
            </p:nvSpPr>
            <p:spPr bwMode="gray">
              <a:xfrm>
                <a:off x="5688124" y="1408586"/>
                <a:ext cx="3240360" cy="131819"/>
              </a:xfrm>
              <a:prstGeom prst="rect">
                <a:avLst/>
              </a:prstGeom>
              <a:solidFill>
                <a:srgbClr val="D0DDCD"/>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en-US" altLang="ja-JP" sz="571">
                    <a:latin typeface="Meiryo UI" panose="020B0604030504040204" pitchFamily="50" charset="-128"/>
                    <a:ea typeface="Meiryo UI" panose="020B0604030504040204" pitchFamily="50" charset="-128"/>
                    <a:cs typeface="Meiryo UI" panose="020B0604030504040204" pitchFamily="50" charset="-128"/>
                  </a:rPr>
                  <a:t>e</a:t>
                </a:r>
                <a:r>
                  <a:rPr lang="ja-JP" altLang="en-US" sz="571">
                    <a:latin typeface="Meiryo UI" panose="020B0604030504040204" pitchFamily="50" charset="-128"/>
                    <a:ea typeface="Meiryo UI" panose="020B0604030504040204" pitchFamily="50" charset="-128"/>
                    <a:cs typeface="Meiryo UI" panose="020B0604030504040204" pitchFamily="50" charset="-128"/>
                  </a:rPr>
                  <a:t>コマース</a:t>
                </a:r>
                <a:endParaRPr lang="ja-JP" altLang="en-US" sz="571" dirty="0">
                  <a:latin typeface="Meiryo UI" panose="020B0604030504040204" pitchFamily="50" charset="-128"/>
                  <a:ea typeface="Meiryo UI" panose="020B0604030504040204" pitchFamily="50" charset="-128"/>
                  <a:cs typeface="Meiryo UI" panose="020B0604030504040204" pitchFamily="50" charset="-128"/>
                </a:endParaRPr>
              </a:p>
            </p:txBody>
          </p:sp>
        </p:grpSp>
        <p:grpSp>
          <p:nvGrpSpPr>
            <p:cNvPr id="73" name="グループ化 72"/>
            <p:cNvGrpSpPr/>
            <p:nvPr/>
          </p:nvGrpSpPr>
          <p:grpSpPr>
            <a:xfrm>
              <a:off x="7146886" y="564381"/>
              <a:ext cx="892319" cy="517543"/>
              <a:chOff x="5688124" y="1408586"/>
              <a:chExt cx="3240360" cy="657645"/>
            </a:xfrm>
          </p:grpSpPr>
          <p:sp>
            <p:nvSpPr>
              <p:cNvPr id="74" name="正方形/長方形 73"/>
              <p:cNvSpPr/>
              <p:nvPr/>
            </p:nvSpPr>
            <p:spPr bwMode="gray">
              <a:xfrm>
                <a:off x="5688124" y="1540339"/>
                <a:ext cx="3240360" cy="525892"/>
              </a:xfrm>
              <a:prstGeom prst="rect">
                <a:avLst/>
              </a:prstGeom>
              <a:solidFill>
                <a:schemeClr val="bg1"/>
              </a:solidFill>
              <a:ln w="9525">
                <a:solidFill>
                  <a:schemeClr val="tx1"/>
                </a:solidFill>
                <a:miter lim="800000"/>
                <a:headEnd/>
                <a:tailEnd/>
              </a:ln>
            </p:spPr>
            <p:txBody>
              <a:bodyPr lIns="25714" rIns="25714" anchor="t"/>
              <a:lstStyle/>
              <a:p>
                <a:r>
                  <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49"/>
                  </a:rPr>
                  <a:t>Apache Hadoop</a:t>
                </a:r>
                <a:endParaRPr kumimoji="0" lang="en-US" altLang="ja-JP" sz="571" u="sng" kern="0" dirty="0">
                  <a:latin typeface="Meiryo UI" pitchFamily="50" charset="-128"/>
                  <a:ea typeface="Meiryo UI" pitchFamily="50" charset="-128"/>
                  <a:cs typeface="Meiryo UI" pitchFamily="50" charset="-128"/>
                </a:endParaRPr>
              </a:p>
              <a:p>
                <a:r>
                  <a:rPr kumimoji="0" lang="en-US" altLang="ja-JP" sz="571" u="sng" kern="0" dirty="0">
                    <a:latin typeface="Meiryo UI" pitchFamily="50" charset="-128"/>
                    <a:ea typeface="Meiryo UI" pitchFamily="50" charset="-128"/>
                    <a:cs typeface="Meiryo UI" pitchFamily="50" charset="-128"/>
                    <a:hlinkClick r:id="rId50"/>
                  </a:rPr>
                  <a:t>Apache </a:t>
                </a:r>
                <a:r>
                  <a:rPr kumimoji="0" lang="en-US" altLang="ja-JP" sz="571" u="sng" kern="0" dirty="0" err="1">
                    <a:latin typeface="Meiryo UI" pitchFamily="50" charset="-128"/>
                    <a:ea typeface="Meiryo UI" pitchFamily="50" charset="-128"/>
                    <a:cs typeface="Meiryo UI" pitchFamily="50" charset="-128"/>
                    <a:hlinkClick r:id="rId50"/>
                  </a:rPr>
                  <a:t>Sqoop</a:t>
                </a:r>
                <a:endParaRPr kumimoji="0" lang="en-US" altLang="ja-JP" sz="571" u="sng" kern="0" dirty="0">
                  <a:latin typeface="Meiryo UI" pitchFamily="50" charset="-128"/>
                  <a:ea typeface="Meiryo UI" pitchFamily="50" charset="-128"/>
                  <a:cs typeface="Meiryo UI" pitchFamily="50" charset="-128"/>
                </a:endParaRPr>
              </a:p>
              <a:p>
                <a:r>
                  <a:rPr kumimoji="0" lang="en-US" altLang="ja-JP" sz="571" u="sng" kern="0" dirty="0">
                    <a:latin typeface="Meiryo UI" pitchFamily="50" charset="-128"/>
                    <a:ea typeface="Meiryo UI" pitchFamily="50" charset="-128"/>
                    <a:cs typeface="Meiryo UI" pitchFamily="50" charset="-128"/>
                    <a:hlinkClick r:id="rId51"/>
                  </a:rPr>
                  <a:t>Apache Storm</a:t>
                </a:r>
                <a:endParaRPr kumimoji="0" lang="en-US" altLang="ja-JP" sz="571" u="sng" kern="0" dirty="0">
                  <a:latin typeface="Meiryo UI" pitchFamily="50" charset="-128"/>
                  <a:ea typeface="Meiryo UI" pitchFamily="50" charset="-128"/>
                  <a:cs typeface="Meiryo UI" pitchFamily="50" charset="-128"/>
                </a:endParaRPr>
              </a:p>
              <a:p>
                <a:r>
                  <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52"/>
                  </a:rPr>
                  <a:t>Ganglia</a:t>
                </a:r>
                <a:endPar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p:txBody>
          </p:sp>
          <p:sp>
            <p:nvSpPr>
              <p:cNvPr id="75" name="テキスト ボックス 74"/>
              <p:cNvSpPr txBox="1"/>
              <p:nvPr/>
            </p:nvSpPr>
            <p:spPr bwMode="gray">
              <a:xfrm>
                <a:off x="5688124" y="1408586"/>
                <a:ext cx="3240360" cy="131819"/>
              </a:xfrm>
              <a:prstGeom prst="rect">
                <a:avLst/>
              </a:prstGeom>
              <a:solidFill>
                <a:srgbClr val="F8F5E6"/>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ja-JP" altLang="en-US" sz="571">
                    <a:latin typeface="Meiryo UI" panose="020B0604030504040204" pitchFamily="50" charset="-128"/>
                    <a:ea typeface="Meiryo UI" panose="020B0604030504040204" pitchFamily="50" charset="-128"/>
                    <a:cs typeface="Meiryo UI" panose="020B0604030504040204" pitchFamily="50" charset="-128"/>
                  </a:rPr>
                  <a:t>分散処理</a:t>
                </a:r>
                <a:endParaRPr lang="ja-JP" altLang="en-US" sz="571" dirty="0">
                  <a:latin typeface="Meiryo UI" panose="020B0604030504040204" pitchFamily="50" charset="-128"/>
                  <a:ea typeface="Meiryo UI" panose="020B0604030504040204" pitchFamily="50" charset="-128"/>
                  <a:cs typeface="Meiryo UI" panose="020B0604030504040204" pitchFamily="50" charset="-128"/>
                </a:endParaRPr>
              </a:p>
            </p:txBody>
          </p:sp>
        </p:grpSp>
        <p:grpSp>
          <p:nvGrpSpPr>
            <p:cNvPr id="76" name="グループ化 75"/>
            <p:cNvGrpSpPr/>
            <p:nvPr/>
          </p:nvGrpSpPr>
          <p:grpSpPr>
            <a:xfrm>
              <a:off x="6193061" y="1305262"/>
              <a:ext cx="893388" cy="769347"/>
              <a:chOff x="5684244" y="1311969"/>
              <a:chExt cx="3244240" cy="977615"/>
            </a:xfrm>
          </p:grpSpPr>
          <p:sp>
            <p:nvSpPr>
              <p:cNvPr id="77" name="正方形/長方形 76"/>
              <p:cNvSpPr/>
              <p:nvPr/>
            </p:nvSpPr>
            <p:spPr bwMode="gray">
              <a:xfrm>
                <a:off x="5688124" y="1443788"/>
                <a:ext cx="3240360" cy="845796"/>
              </a:xfrm>
              <a:prstGeom prst="rect">
                <a:avLst/>
              </a:prstGeom>
              <a:solidFill>
                <a:schemeClr val="bg1"/>
              </a:solidFill>
              <a:ln w="9525">
                <a:solidFill>
                  <a:schemeClr val="tx1"/>
                </a:solidFill>
                <a:miter lim="800000"/>
                <a:headEnd/>
                <a:tailEnd/>
              </a:ln>
            </p:spPr>
            <p:txBody>
              <a:bodyPr lIns="25714" rIns="25714" anchor="t"/>
              <a:lstStyle/>
              <a:p>
                <a:r>
                  <a:rPr kumimoji="0" lang="en-US" altLang="ja-JP" sz="571" kern="0" dirty="0">
                    <a:latin typeface="Meiryo UI" pitchFamily="50" charset="-128"/>
                    <a:ea typeface="Meiryo UI" pitchFamily="50" charset="-128"/>
                    <a:cs typeface="Meiryo UI" pitchFamily="50" charset="-128"/>
                    <a:hlinkClick r:id="rId53"/>
                  </a:rPr>
                  <a:t>Apache Ant</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a:latin typeface="Meiryo UI" pitchFamily="50" charset="-128"/>
                    <a:ea typeface="Meiryo UI" pitchFamily="50" charset="-128"/>
                    <a:cs typeface="Meiryo UI" pitchFamily="50" charset="-128"/>
                    <a:hlinkClick r:id="rId54"/>
                  </a:rPr>
                  <a:t>Apache Maven</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err="1">
                    <a:latin typeface="Meiryo UI" pitchFamily="50" charset="-128"/>
                    <a:ea typeface="Meiryo UI" pitchFamily="50" charset="-128"/>
                    <a:cs typeface="Meiryo UI" pitchFamily="50" charset="-128"/>
                    <a:hlinkClick r:id="rId55"/>
                  </a:rPr>
                  <a:t>Cobertura</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56"/>
                  </a:rPr>
                  <a:t>Eclipse</a:t>
                </a:r>
                <a:endPar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r>
                  <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57"/>
                  </a:rPr>
                  <a:t>NetBeans</a:t>
                </a:r>
                <a:endPar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r>
                  <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58"/>
                  </a:rPr>
                  <a:t>Ruby on Rails</a:t>
                </a:r>
                <a:endPar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r>
                  <a:rPr kumimoji="0" lang="en-US" altLang="ja-JP" sz="571" kern="0" dirty="0" err="1">
                    <a:latin typeface="Meiryo UI" pitchFamily="50" charset="-128"/>
                    <a:ea typeface="Meiryo UI" pitchFamily="50" charset="-128"/>
                    <a:cs typeface="Meiryo UI" pitchFamily="50" charset="-128"/>
                    <a:hlinkClick r:id="rId59"/>
                  </a:rPr>
                  <a:t>Gerrit</a:t>
                </a:r>
                <a:r>
                  <a:rPr kumimoji="0" lang="en-US" altLang="ja-JP" sz="571" kern="0" dirty="0">
                    <a:latin typeface="Meiryo UI" pitchFamily="50" charset="-128"/>
                    <a:ea typeface="Meiryo UI" pitchFamily="50" charset="-128"/>
                    <a:cs typeface="Meiryo UI" pitchFamily="50" charset="-128"/>
                    <a:hlinkClick r:id="rId59"/>
                  </a:rPr>
                  <a:t> Code Review</a:t>
                </a:r>
                <a:endParaRPr kumimoji="0" lang="en-US" altLang="ja-JP" sz="571" kern="0" dirty="0">
                  <a:latin typeface="Meiryo UI" pitchFamily="50" charset="-128"/>
                  <a:ea typeface="Meiryo UI" pitchFamily="50" charset="-128"/>
                  <a:cs typeface="Meiryo UI" pitchFamily="50" charset="-128"/>
                </a:endParaRPr>
              </a:p>
            </p:txBody>
          </p:sp>
          <p:sp>
            <p:nvSpPr>
              <p:cNvPr id="78" name="テキスト ボックス 77"/>
              <p:cNvSpPr txBox="1"/>
              <p:nvPr/>
            </p:nvSpPr>
            <p:spPr bwMode="gray">
              <a:xfrm>
                <a:off x="5684244" y="1311969"/>
                <a:ext cx="3240360" cy="131819"/>
              </a:xfrm>
              <a:prstGeom prst="rect">
                <a:avLst/>
              </a:prstGeom>
              <a:solidFill>
                <a:srgbClr val="E3E0F0"/>
              </a:solidFill>
              <a:ln w="9525" cap="flat">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ja-JP" altLang="en-US" sz="571" dirty="0">
                    <a:latin typeface="Meiryo UI" panose="020B0604030504040204" pitchFamily="50" charset="-128"/>
                    <a:ea typeface="Meiryo UI" panose="020B0604030504040204" pitchFamily="50" charset="-128"/>
                    <a:cs typeface="Meiryo UI" panose="020B0604030504040204" pitchFamily="50" charset="-128"/>
                  </a:rPr>
                  <a:t>統合開発環境</a:t>
                </a:r>
                <a:r>
                  <a:rPr lang="en-US" altLang="ja-JP" sz="571" dirty="0">
                    <a:latin typeface="Meiryo UI" panose="020B0604030504040204" pitchFamily="50" charset="-128"/>
                    <a:ea typeface="Meiryo UI" panose="020B0604030504040204" pitchFamily="50" charset="-128"/>
                    <a:cs typeface="Meiryo UI" panose="020B0604030504040204" pitchFamily="50" charset="-128"/>
                  </a:rPr>
                  <a:t>/</a:t>
                </a:r>
                <a:r>
                  <a:rPr lang="ja-JP" altLang="en-US" sz="571" dirty="0">
                    <a:latin typeface="Meiryo UI" panose="020B0604030504040204" pitchFamily="50" charset="-128"/>
                    <a:ea typeface="Meiryo UI" panose="020B0604030504040204" pitchFamily="50" charset="-128"/>
                    <a:cs typeface="Meiryo UI" panose="020B0604030504040204" pitchFamily="50" charset="-128"/>
                  </a:rPr>
                  <a:t>ビルド支援</a:t>
                </a:r>
              </a:p>
            </p:txBody>
          </p:sp>
        </p:grpSp>
        <p:grpSp>
          <p:nvGrpSpPr>
            <p:cNvPr id="79" name="グループ化 78"/>
            <p:cNvGrpSpPr/>
            <p:nvPr/>
          </p:nvGrpSpPr>
          <p:grpSpPr>
            <a:xfrm>
              <a:off x="6194129" y="2098775"/>
              <a:ext cx="892319" cy="589576"/>
              <a:chOff x="5688124" y="1408586"/>
              <a:chExt cx="3240360" cy="749179"/>
            </a:xfrm>
          </p:grpSpPr>
          <p:sp>
            <p:nvSpPr>
              <p:cNvPr id="80" name="正方形/長方形 79"/>
              <p:cNvSpPr/>
              <p:nvPr/>
            </p:nvSpPr>
            <p:spPr bwMode="gray">
              <a:xfrm>
                <a:off x="5688124" y="1540339"/>
                <a:ext cx="3240360" cy="617426"/>
              </a:xfrm>
              <a:prstGeom prst="rect">
                <a:avLst/>
              </a:prstGeom>
              <a:solidFill>
                <a:schemeClr val="bg1"/>
              </a:solidFill>
              <a:ln w="9525">
                <a:solidFill>
                  <a:schemeClr val="tx1"/>
                </a:solidFill>
                <a:miter lim="800000"/>
                <a:headEnd/>
                <a:tailEnd/>
              </a:ln>
            </p:spPr>
            <p:txBody>
              <a:bodyPr lIns="25714" rIns="25714" anchor="t"/>
              <a:lstStyle/>
              <a:p>
                <a:r>
                  <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60"/>
                  </a:rPr>
                  <a:t>Apache Subversion</a:t>
                </a:r>
                <a:endPar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r>
                  <a:rPr kumimoji="0" lang="en-US" altLang="ja-JP" sz="571" kern="0" dirty="0">
                    <a:latin typeface="Meiryo UI" pitchFamily="50" charset="-128"/>
                    <a:ea typeface="Meiryo UI" pitchFamily="50" charset="-128"/>
                    <a:cs typeface="Meiryo UI" pitchFamily="50" charset="-128"/>
                    <a:hlinkClick r:id="rId61"/>
                  </a:rPr>
                  <a:t>Bazaar</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a:latin typeface="Meiryo UI" pitchFamily="50" charset="-128"/>
                    <a:ea typeface="Meiryo UI" pitchFamily="50" charset="-128"/>
                    <a:cs typeface="Meiryo UI" pitchFamily="50" charset="-128"/>
                    <a:hlinkClick r:id="rId62"/>
                  </a:rPr>
                  <a:t>CVS</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err="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63"/>
                  </a:rPr>
                  <a:t>Git</a:t>
                </a:r>
                <a:endPar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r>
                  <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64"/>
                  </a:rPr>
                  <a:t>Mercurial</a:t>
                </a:r>
                <a:endPar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p:txBody>
          </p:sp>
          <p:sp>
            <p:nvSpPr>
              <p:cNvPr id="81" name="テキスト ボックス 80"/>
              <p:cNvSpPr txBox="1"/>
              <p:nvPr/>
            </p:nvSpPr>
            <p:spPr bwMode="gray">
              <a:xfrm>
                <a:off x="5688124" y="1408586"/>
                <a:ext cx="3240360" cy="131819"/>
              </a:xfrm>
              <a:prstGeom prst="rect">
                <a:avLst/>
              </a:prstGeom>
              <a:solidFill>
                <a:srgbClr val="E3E0F0"/>
              </a:solidFill>
              <a:ln w="9525" cap="flat">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ja-JP" altLang="en-US" sz="571">
                    <a:latin typeface="Meiryo UI" panose="020B0604030504040204" pitchFamily="50" charset="-128"/>
                    <a:ea typeface="Meiryo UI" panose="020B0604030504040204" pitchFamily="50" charset="-128"/>
                    <a:cs typeface="Meiryo UI" panose="020B0604030504040204" pitchFamily="50" charset="-128"/>
                  </a:rPr>
                  <a:t>バージョン管理</a:t>
                </a:r>
                <a:endParaRPr lang="ja-JP" altLang="en-US" sz="571" dirty="0">
                  <a:latin typeface="Meiryo UI" panose="020B0604030504040204" pitchFamily="50" charset="-128"/>
                  <a:ea typeface="Meiryo UI" panose="020B0604030504040204" pitchFamily="50" charset="-128"/>
                  <a:cs typeface="Meiryo UI" panose="020B0604030504040204" pitchFamily="50" charset="-128"/>
                </a:endParaRPr>
              </a:p>
            </p:txBody>
          </p:sp>
        </p:grpSp>
        <p:grpSp>
          <p:nvGrpSpPr>
            <p:cNvPr id="82" name="グループ化 81"/>
            <p:cNvGrpSpPr/>
            <p:nvPr/>
          </p:nvGrpSpPr>
          <p:grpSpPr>
            <a:xfrm>
              <a:off x="7122187" y="1381297"/>
              <a:ext cx="892319" cy="1651255"/>
              <a:chOff x="5688124" y="1408586"/>
              <a:chExt cx="3240360" cy="2098261"/>
            </a:xfrm>
          </p:grpSpPr>
          <p:sp>
            <p:nvSpPr>
              <p:cNvPr id="83" name="正方形/長方形 82"/>
              <p:cNvSpPr/>
              <p:nvPr/>
            </p:nvSpPr>
            <p:spPr bwMode="gray">
              <a:xfrm>
                <a:off x="5688124" y="1540341"/>
                <a:ext cx="3240360" cy="1966506"/>
              </a:xfrm>
              <a:prstGeom prst="rect">
                <a:avLst/>
              </a:prstGeom>
              <a:solidFill>
                <a:schemeClr val="bg1"/>
              </a:solidFill>
              <a:ln w="9525">
                <a:solidFill>
                  <a:schemeClr val="tx1"/>
                </a:solidFill>
                <a:miter lim="800000"/>
                <a:headEnd/>
                <a:tailEnd/>
              </a:ln>
            </p:spPr>
            <p:txBody>
              <a:bodyPr lIns="25714" rIns="25714" anchor="t"/>
              <a:lstStyle/>
              <a:p>
                <a:r>
                  <a:rPr kumimoji="0" lang="en-US" altLang="ja-JP" sz="571" kern="0" dirty="0">
                    <a:latin typeface="Meiryo UI" pitchFamily="50" charset="-128"/>
                    <a:ea typeface="Meiryo UI" pitchFamily="50" charset="-128"/>
                    <a:cs typeface="Meiryo UI" pitchFamily="50" charset="-128"/>
                    <a:hlinkClick r:id="rId65"/>
                  </a:rPr>
                  <a:t>Apache </a:t>
                </a:r>
                <a:r>
                  <a:rPr kumimoji="0" lang="en-US" altLang="ja-JP" sz="571" kern="0" dirty="0" err="1">
                    <a:latin typeface="Meiryo UI" pitchFamily="50" charset="-128"/>
                    <a:ea typeface="Meiryo UI" pitchFamily="50" charset="-128"/>
                    <a:cs typeface="Meiryo UI" pitchFamily="50" charset="-128"/>
                    <a:hlinkClick r:id="rId65"/>
                  </a:rPr>
                  <a:t>ActiveMQ</a:t>
                </a:r>
                <a:endParaRPr kumimoji="0" lang="en-US" altLang="ja-JP" sz="571" kern="0" dirty="0">
                  <a:latin typeface="Meiryo UI" pitchFamily="50" charset="-128"/>
                  <a:ea typeface="Meiryo UI" pitchFamily="50" charset="-128"/>
                  <a:cs typeface="Meiryo UI" pitchFamily="50" charset="-128"/>
                </a:endParaRPr>
              </a:p>
              <a:p>
                <a:r>
                  <a:rPr kumimoji="0" lang="en-US" altLang="ja-JP" sz="571" u="sng"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66"/>
                  </a:rPr>
                  <a:t>Apache S4</a:t>
                </a:r>
                <a:endParaRPr kumimoji="0" lang="en-US" altLang="ja-JP" sz="571" u="sng"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r>
                  <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67"/>
                  </a:rPr>
                  <a:t>Apache Struts</a:t>
                </a:r>
                <a:endPar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r>
                  <a:rPr kumimoji="0" lang="en-US" altLang="ja-JP" sz="571" kern="0" dirty="0">
                    <a:latin typeface="Meiryo UI" pitchFamily="50" charset="-128"/>
                    <a:ea typeface="Meiryo UI" pitchFamily="50" charset="-128"/>
                    <a:cs typeface="Meiryo UI" pitchFamily="50" charset="-128"/>
                    <a:hlinkClick r:id="rId68"/>
                  </a:rPr>
                  <a:t>Dojo Toolkit</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a:latin typeface="Meiryo UI" pitchFamily="50" charset="-128"/>
                    <a:ea typeface="Meiryo UI" pitchFamily="50" charset="-128"/>
                    <a:cs typeface="Meiryo UI" pitchFamily="50" charset="-128"/>
                    <a:hlinkClick r:id="rId69"/>
                  </a:rPr>
                  <a:t>Eclipse TPTP</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err="1">
                    <a:latin typeface="Meiryo UI" pitchFamily="50" charset="-128"/>
                    <a:ea typeface="Meiryo UI" pitchFamily="50" charset="-128"/>
                    <a:cs typeface="Meiryo UI" pitchFamily="50" charset="-128"/>
                    <a:hlinkClick r:id="rId70"/>
                  </a:rPr>
                  <a:t>Ehcache</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a:latin typeface="Meiryo UI" pitchFamily="50" charset="-128"/>
                    <a:ea typeface="Meiryo UI" pitchFamily="50" charset="-128"/>
                    <a:cs typeface="Meiryo UI" pitchFamily="50" charset="-128"/>
                    <a:hlinkClick r:id="rId71"/>
                  </a:rPr>
                  <a:t>EMMA</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72"/>
                  </a:rPr>
                  <a:t>Hibernate</a:t>
                </a:r>
                <a:endPar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r>
                  <a:rPr kumimoji="0" lang="en-US" altLang="ja-JP" sz="571" kern="0" dirty="0" err="1">
                    <a:latin typeface="Meiryo UI" pitchFamily="50" charset="-128"/>
                    <a:ea typeface="Meiryo UI" pitchFamily="50" charset="-128"/>
                    <a:cs typeface="Meiryo UI" pitchFamily="50" charset="-128"/>
                    <a:hlinkClick r:id="rId73"/>
                  </a:rPr>
                  <a:t>JBoss</a:t>
                </a:r>
                <a:r>
                  <a:rPr kumimoji="0" lang="en-US" altLang="ja-JP" sz="571" kern="0" dirty="0">
                    <a:latin typeface="Meiryo UI" pitchFamily="50" charset="-128"/>
                    <a:ea typeface="Meiryo UI" pitchFamily="50" charset="-128"/>
                    <a:cs typeface="Meiryo UI" pitchFamily="50" charset="-128"/>
                    <a:hlinkClick r:id="rId73"/>
                  </a:rPr>
                  <a:t> Seam</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err="1">
                    <a:latin typeface="Meiryo UI" pitchFamily="50" charset="-128"/>
                    <a:ea typeface="Meiryo UI" pitchFamily="50" charset="-128"/>
                    <a:cs typeface="Meiryo UI" pitchFamily="50" charset="-128"/>
                    <a:hlinkClick r:id="rId74"/>
                  </a:rPr>
                  <a:t>Jetspeed</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a:latin typeface="Meiryo UI" pitchFamily="50" charset="-128"/>
                    <a:ea typeface="Meiryo UI" pitchFamily="50" charset="-128"/>
                    <a:cs typeface="Meiryo UI" pitchFamily="50" charset="-128"/>
                    <a:hlinkClick r:id="rId75"/>
                  </a:rPr>
                  <a:t>jQuery</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err="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76"/>
                  </a:rPr>
                  <a:t>MyBatis</a:t>
                </a:r>
                <a:endPar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r>
                  <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77"/>
                  </a:rPr>
                  <a:t>Seasar2</a:t>
                </a:r>
                <a:endPar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r>
                  <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78"/>
                  </a:rPr>
                  <a:t>Spring</a:t>
                </a:r>
                <a:endPar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r>
                  <a:rPr kumimoji="0" lang="en-US" altLang="ja-JP" sz="571" kern="0" dirty="0">
                    <a:latin typeface="Meiryo UI" pitchFamily="50" charset="-128"/>
                    <a:ea typeface="Meiryo UI" pitchFamily="50" charset="-128"/>
                    <a:cs typeface="Meiryo UI" pitchFamily="50" charset="-128"/>
                    <a:hlinkClick r:id="rId79"/>
                  </a:rPr>
                  <a:t>YUI (Yahoo UI Library)</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err="1">
                    <a:latin typeface="Meiryo UI" pitchFamily="50" charset="-128"/>
                    <a:ea typeface="Meiryo UI" pitchFamily="50" charset="-128"/>
                    <a:cs typeface="Meiryo UI" pitchFamily="50" charset="-128"/>
                    <a:hlinkClick r:id="rId80"/>
                  </a:rPr>
                  <a:t>Zope</a:t>
                </a:r>
                <a:endParaRPr kumimoji="0" lang="en-US" altLang="ja-JP" sz="571" kern="0" dirty="0">
                  <a:latin typeface="Meiryo UI" pitchFamily="50" charset="-128"/>
                  <a:ea typeface="Meiryo UI" pitchFamily="50" charset="-128"/>
                  <a:cs typeface="Meiryo UI" pitchFamily="50" charset="-128"/>
                </a:endParaRPr>
              </a:p>
            </p:txBody>
          </p:sp>
          <p:sp>
            <p:nvSpPr>
              <p:cNvPr id="84" name="テキスト ボックス 83"/>
              <p:cNvSpPr txBox="1"/>
              <p:nvPr/>
            </p:nvSpPr>
            <p:spPr bwMode="gray">
              <a:xfrm>
                <a:off x="5688124" y="1408586"/>
                <a:ext cx="3240360" cy="131819"/>
              </a:xfrm>
              <a:prstGeom prst="rect">
                <a:avLst/>
              </a:prstGeom>
              <a:solidFill>
                <a:srgbClr val="E3E0F0"/>
              </a:solidFill>
              <a:ln w="9525" cap="flat">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ja-JP" altLang="en-US" sz="571">
                    <a:latin typeface="Meiryo UI" panose="020B0604030504040204" pitchFamily="50" charset="-128"/>
                    <a:ea typeface="Meiryo UI" panose="020B0604030504040204" pitchFamily="50" charset="-128"/>
                    <a:cs typeface="Meiryo UI" panose="020B0604030504040204" pitchFamily="50" charset="-128"/>
                  </a:rPr>
                  <a:t>開発フレームワーク</a:t>
                </a:r>
                <a:endParaRPr lang="ja-JP" altLang="en-US" sz="571" dirty="0">
                  <a:latin typeface="Meiryo UI" panose="020B0604030504040204" pitchFamily="50" charset="-128"/>
                  <a:ea typeface="Meiryo UI" panose="020B0604030504040204" pitchFamily="50" charset="-128"/>
                  <a:cs typeface="Meiryo UI" panose="020B0604030504040204" pitchFamily="50" charset="-128"/>
                </a:endParaRPr>
              </a:p>
            </p:txBody>
          </p:sp>
        </p:grpSp>
        <p:grpSp>
          <p:nvGrpSpPr>
            <p:cNvPr id="88" name="グループ化 87"/>
            <p:cNvGrpSpPr/>
            <p:nvPr/>
          </p:nvGrpSpPr>
          <p:grpSpPr>
            <a:xfrm>
              <a:off x="7117834" y="3235605"/>
              <a:ext cx="1824356" cy="363931"/>
              <a:chOff x="5688124" y="1408586"/>
              <a:chExt cx="3240360" cy="462451"/>
            </a:xfrm>
          </p:grpSpPr>
          <p:sp>
            <p:nvSpPr>
              <p:cNvPr id="89" name="正方形/長方形 88"/>
              <p:cNvSpPr/>
              <p:nvPr/>
            </p:nvSpPr>
            <p:spPr bwMode="gray">
              <a:xfrm>
                <a:off x="5688124" y="1540339"/>
                <a:ext cx="3240360" cy="330698"/>
              </a:xfrm>
              <a:prstGeom prst="rect">
                <a:avLst/>
              </a:prstGeom>
              <a:solidFill>
                <a:schemeClr val="bg1"/>
              </a:solidFill>
              <a:ln w="9525">
                <a:solidFill>
                  <a:schemeClr val="tx1"/>
                </a:solidFill>
                <a:miter lim="800000"/>
                <a:headEnd/>
                <a:tailEnd/>
              </a:ln>
            </p:spPr>
            <p:txBody>
              <a:bodyPr lIns="25714" rIns="25714" anchor="t"/>
              <a:lstStyle/>
              <a:p>
                <a:r>
                  <a:rPr kumimoji="0" lang="en-US" altLang="ja-JP" sz="571" kern="0" dirty="0" err="1">
                    <a:latin typeface="Meiryo UI" pitchFamily="50" charset="-128"/>
                    <a:ea typeface="Meiryo UI" pitchFamily="50" charset="-128"/>
                    <a:cs typeface="Meiryo UI" pitchFamily="50" charset="-128"/>
                    <a:hlinkClick r:id="rId81"/>
                  </a:rPr>
                  <a:t>iReport</a:t>
                </a:r>
                <a:r>
                  <a:rPr kumimoji="0" lang="en-US" altLang="ja-JP" sz="571" kern="0" dirty="0">
                    <a:latin typeface="Meiryo UI" pitchFamily="50" charset="-128"/>
                    <a:ea typeface="Meiryo UI" pitchFamily="50" charset="-128"/>
                    <a:cs typeface="Meiryo UI" pitchFamily="50" charset="-128"/>
                    <a:hlinkClick r:id="rId81"/>
                  </a:rPr>
                  <a:t> Open Source Edition</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err="1">
                    <a:latin typeface="Meiryo UI" pitchFamily="50" charset="-128"/>
                    <a:ea typeface="Meiryo UI" pitchFamily="50" charset="-128"/>
                    <a:cs typeface="Meiryo UI" pitchFamily="50" charset="-128"/>
                    <a:hlinkClick r:id="rId81"/>
                  </a:rPr>
                  <a:t>JasperReports</a:t>
                </a:r>
                <a:r>
                  <a:rPr kumimoji="0" lang="en-US" altLang="ja-JP" sz="571" kern="0" dirty="0">
                    <a:latin typeface="Meiryo UI" pitchFamily="50" charset="-128"/>
                    <a:ea typeface="Meiryo UI" pitchFamily="50" charset="-128"/>
                    <a:cs typeface="Meiryo UI" pitchFamily="50" charset="-128"/>
                    <a:hlinkClick r:id="rId81"/>
                  </a:rPr>
                  <a:t> Open Source Edition</a:t>
                </a:r>
                <a:endParaRPr kumimoji="0" lang="en-US" altLang="ja-JP" sz="571" kern="0" dirty="0">
                  <a:latin typeface="Meiryo UI" pitchFamily="50" charset="-128"/>
                  <a:ea typeface="Meiryo UI" pitchFamily="50" charset="-128"/>
                  <a:cs typeface="Meiryo UI" pitchFamily="50" charset="-128"/>
                </a:endParaRPr>
              </a:p>
            </p:txBody>
          </p:sp>
          <p:sp>
            <p:nvSpPr>
              <p:cNvPr id="90" name="テキスト ボックス 89"/>
              <p:cNvSpPr txBox="1"/>
              <p:nvPr/>
            </p:nvSpPr>
            <p:spPr bwMode="gray">
              <a:xfrm>
                <a:off x="5688124" y="1408586"/>
                <a:ext cx="3240360" cy="131819"/>
              </a:xfrm>
              <a:prstGeom prst="rect">
                <a:avLst/>
              </a:prstGeom>
              <a:solidFill>
                <a:srgbClr val="E3E0F0"/>
              </a:solidFill>
              <a:ln w="9525" cap="flat">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ja-JP" altLang="en-US" sz="571" dirty="0">
                    <a:latin typeface="Meiryo UI" panose="020B0604030504040204" pitchFamily="50" charset="-128"/>
                    <a:ea typeface="Meiryo UI" panose="020B0604030504040204" pitchFamily="50" charset="-128"/>
                    <a:cs typeface="Meiryo UI" panose="020B0604030504040204" pitchFamily="50" charset="-128"/>
                  </a:rPr>
                  <a:t>帳票ツール</a:t>
                </a:r>
              </a:p>
            </p:txBody>
          </p:sp>
        </p:grpSp>
        <p:grpSp>
          <p:nvGrpSpPr>
            <p:cNvPr id="92" name="グループ化 91"/>
            <p:cNvGrpSpPr/>
            <p:nvPr/>
          </p:nvGrpSpPr>
          <p:grpSpPr>
            <a:xfrm>
              <a:off x="6196765" y="2706371"/>
              <a:ext cx="892319" cy="849451"/>
              <a:chOff x="5688124" y="1408586"/>
              <a:chExt cx="3240360" cy="1079403"/>
            </a:xfrm>
          </p:grpSpPr>
          <p:sp>
            <p:nvSpPr>
              <p:cNvPr id="93" name="正方形/長方形 92"/>
              <p:cNvSpPr/>
              <p:nvPr/>
            </p:nvSpPr>
            <p:spPr bwMode="gray">
              <a:xfrm>
                <a:off x="5688124" y="1540340"/>
                <a:ext cx="3240360" cy="947649"/>
              </a:xfrm>
              <a:prstGeom prst="rect">
                <a:avLst/>
              </a:prstGeom>
              <a:solidFill>
                <a:schemeClr val="bg1"/>
              </a:solidFill>
              <a:ln w="9525">
                <a:solidFill>
                  <a:schemeClr val="tx1"/>
                </a:solidFill>
                <a:miter lim="800000"/>
                <a:headEnd/>
                <a:tailEnd/>
              </a:ln>
            </p:spPr>
            <p:txBody>
              <a:bodyPr lIns="25714" rIns="25714" anchor="t"/>
              <a:lstStyle/>
              <a:p>
                <a:r>
                  <a:rPr kumimoji="0" lang="en-US" altLang="ja-JP" sz="571" kern="0" dirty="0" err="1">
                    <a:latin typeface="Meiryo UI" pitchFamily="50" charset="-128"/>
                    <a:ea typeface="Meiryo UI" pitchFamily="50" charset="-128"/>
                    <a:cs typeface="Meiryo UI" pitchFamily="50" charset="-128"/>
                    <a:hlinkClick r:id="rId82"/>
                  </a:rPr>
                  <a:t>gcc</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err="1">
                    <a:latin typeface="Meiryo UI" pitchFamily="50" charset="-128"/>
                    <a:ea typeface="Meiryo UI" pitchFamily="50" charset="-128"/>
                    <a:cs typeface="Meiryo UI" pitchFamily="50" charset="-128"/>
                    <a:hlinkClick r:id="rId83"/>
                  </a:rPr>
                  <a:t>OpenJDK</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84"/>
                  </a:rPr>
                  <a:t>Perl</a:t>
                </a:r>
                <a:endPar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r>
                  <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85"/>
                  </a:rPr>
                  <a:t>PHP</a:t>
                </a:r>
                <a:endPar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r>
                  <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86"/>
                  </a:rPr>
                  <a:t>Python</a:t>
                </a:r>
                <a:endPar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r>
                  <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87"/>
                  </a:rPr>
                  <a:t>Ruby</a:t>
                </a:r>
                <a:endPar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r>
                  <a:rPr kumimoji="0" lang="en-US" altLang="ja-JP" sz="571" kern="0" dirty="0">
                    <a:latin typeface="Meiryo UI" pitchFamily="50" charset="-128"/>
                    <a:ea typeface="Meiryo UI" pitchFamily="50" charset="-128"/>
                    <a:cs typeface="Meiryo UI" pitchFamily="50" charset="-128"/>
                    <a:hlinkClick r:id="rId88"/>
                  </a:rPr>
                  <a:t>Scala</a:t>
                </a:r>
                <a:endParaRPr kumimoji="0" lang="en-US" altLang="ja-JP" sz="571" kern="0" dirty="0">
                  <a:latin typeface="Meiryo UI" pitchFamily="50" charset="-128"/>
                  <a:ea typeface="Meiryo UI" pitchFamily="50" charset="-128"/>
                  <a:cs typeface="Meiryo UI" pitchFamily="50" charset="-128"/>
                </a:endParaRPr>
              </a:p>
            </p:txBody>
          </p:sp>
          <p:sp>
            <p:nvSpPr>
              <p:cNvPr id="94" name="テキスト ボックス 93"/>
              <p:cNvSpPr txBox="1"/>
              <p:nvPr/>
            </p:nvSpPr>
            <p:spPr bwMode="gray">
              <a:xfrm>
                <a:off x="5688124" y="1408586"/>
                <a:ext cx="3240360" cy="131819"/>
              </a:xfrm>
              <a:prstGeom prst="rect">
                <a:avLst/>
              </a:prstGeom>
              <a:solidFill>
                <a:srgbClr val="E3E0F0"/>
              </a:solidFill>
              <a:ln w="9525" cap="flat">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ja-JP" altLang="en-US" sz="571">
                    <a:latin typeface="Meiryo UI" panose="020B0604030504040204" pitchFamily="50" charset="-128"/>
                    <a:ea typeface="Meiryo UI" panose="020B0604030504040204" pitchFamily="50" charset="-128"/>
                    <a:cs typeface="Meiryo UI" panose="020B0604030504040204" pitchFamily="50" charset="-128"/>
                  </a:rPr>
                  <a:t>開発言語</a:t>
                </a:r>
                <a:endParaRPr lang="ja-JP" altLang="en-US" sz="571" dirty="0">
                  <a:latin typeface="Meiryo UI" panose="020B0604030504040204" pitchFamily="50" charset="-128"/>
                  <a:ea typeface="Meiryo UI" panose="020B0604030504040204" pitchFamily="50" charset="-128"/>
                  <a:cs typeface="Meiryo UI" panose="020B0604030504040204" pitchFamily="50" charset="-128"/>
                </a:endParaRPr>
              </a:p>
            </p:txBody>
          </p:sp>
        </p:grpSp>
        <p:grpSp>
          <p:nvGrpSpPr>
            <p:cNvPr id="95" name="グループ化 94"/>
            <p:cNvGrpSpPr/>
            <p:nvPr/>
          </p:nvGrpSpPr>
          <p:grpSpPr>
            <a:xfrm>
              <a:off x="8059281" y="1380461"/>
              <a:ext cx="892319" cy="586332"/>
              <a:chOff x="5688124" y="1408586"/>
              <a:chExt cx="3240360" cy="745056"/>
            </a:xfrm>
          </p:grpSpPr>
          <p:sp>
            <p:nvSpPr>
              <p:cNvPr id="96" name="正方形/長方形 95"/>
              <p:cNvSpPr/>
              <p:nvPr/>
            </p:nvSpPr>
            <p:spPr bwMode="gray">
              <a:xfrm>
                <a:off x="5688124" y="1540340"/>
                <a:ext cx="3240360" cy="613302"/>
              </a:xfrm>
              <a:prstGeom prst="rect">
                <a:avLst/>
              </a:prstGeom>
              <a:solidFill>
                <a:schemeClr val="bg1"/>
              </a:solidFill>
              <a:ln w="9525">
                <a:solidFill>
                  <a:schemeClr val="tx1"/>
                </a:solidFill>
                <a:miter lim="800000"/>
                <a:headEnd/>
                <a:tailEnd/>
              </a:ln>
            </p:spPr>
            <p:txBody>
              <a:bodyPr lIns="25714" rIns="25714" anchor="t"/>
              <a:lstStyle/>
              <a:p>
                <a:r>
                  <a:rPr kumimoji="0" lang="en-US" altLang="ja-JP" sz="571" kern="0" dirty="0">
                    <a:latin typeface="Meiryo UI" pitchFamily="50" charset="-128"/>
                    <a:ea typeface="Meiryo UI" pitchFamily="50" charset="-128"/>
                    <a:cs typeface="Meiryo UI" pitchFamily="50" charset="-128"/>
                    <a:hlinkClick r:id="rId89"/>
                  </a:rPr>
                  <a:t>Bugzilla</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90"/>
                  </a:rPr>
                  <a:t>mantis</a:t>
                </a:r>
                <a:endPar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r>
                  <a:rPr kumimoji="0" lang="en-US" altLang="ja-JP" sz="571" kern="0" dirty="0" err="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91"/>
                  </a:rPr>
                  <a:t>OpenProj</a:t>
                </a:r>
                <a:endPar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r>
                  <a:rPr kumimoji="0" lang="en-US" altLang="ja-JP" sz="571" kern="0" dirty="0" err="1">
                    <a:latin typeface="Meiryo UI" pitchFamily="50" charset="-128"/>
                    <a:ea typeface="Meiryo UI" pitchFamily="50" charset="-128"/>
                    <a:cs typeface="Meiryo UI" pitchFamily="50" charset="-128"/>
                    <a:hlinkClick r:id="rId92"/>
                  </a:rPr>
                  <a:t>Redmine</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err="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93"/>
                  </a:rPr>
                  <a:t>Trac</a:t>
                </a:r>
                <a:endPar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p:txBody>
          </p:sp>
          <p:sp>
            <p:nvSpPr>
              <p:cNvPr id="97" name="テキスト ボックス 96"/>
              <p:cNvSpPr txBox="1"/>
              <p:nvPr/>
            </p:nvSpPr>
            <p:spPr bwMode="gray">
              <a:xfrm>
                <a:off x="5688124" y="1408586"/>
                <a:ext cx="3240360" cy="131819"/>
              </a:xfrm>
              <a:prstGeom prst="rect">
                <a:avLst/>
              </a:prstGeom>
              <a:solidFill>
                <a:srgbClr val="E3E0F0"/>
              </a:solidFill>
              <a:ln w="9525" cap="flat">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ja-JP" altLang="en-US" sz="571">
                    <a:latin typeface="Meiryo UI" panose="020B0604030504040204" pitchFamily="50" charset="-128"/>
                    <a:ea typeface="Meiryo UI" panose="020B0604030504040204" pitchFamily="50" charset="-128"/>
                    <a:cs typeface="Meiryo UI" panose="020B0604030504040204" pitchFamily="50" charset="-128"/>
                  </a:rPr>
                  <a:t>プロジェクト管理</a:t>
                </a:r>
                <a:endParaRPr lang="ja-JP" altLang="en-US" sz="571" dirty="0">
                  <a:latin typeface="Meiryo UI" panose="020B0604030504040204" pitchFamily="50" charset="-128"/>
                  <a:ea typeface="Meiryo UI" panose="020B0604030504040204" pitchFamily="50" charset="-128"/>
                  <a:cs typeface="Meiryo UI" panose="020B0604030504040204" pitchFamily="50" charset="-128"/>
                </a:endParaRPr>
              </a:p>
            </p:txBody>
          </p:sp>
        </p:grpSp>
        <p:grpSp>
          <p:nvGrpSpPr>
            <p:cNvPr id="15" name="グループ化 14"/>
            <p:cNvGrpSpPr/>
            <p:nvPr/>
          </p:nvGrpSpPr>
          <p:grpSpPr>
            <a:xfrm>
              <a:off x="137968" y="2580519"/>
              <a:ext cx="892319" cy="1011190"/>
              <a:chOff x="193155" y="3612727"/>
              <a:chExt cx="1249247" cy="1415666"/>
            </a:xfrm>
          </p:grpSpPr>
          <p:sp>
            <p:nvSpPr>
              <p:cNvPr id="99" name="正方形/長方形 98"/>
              <p:cNvSpPr/>
              <p:nvPr/>
            </p:nvSpPr>
            <p:spPr bwMode="gray">
              <a:xfrm>
                <a:off x="193155" y="3757885"/>
                <a:ext cx="1249247" cy="1270508"/>
              </a:xfrm>
              <a:prstGeom prst="rect">
                <a:avLst/>
              </a:prstGeom>
              <a:solidFill>
                <a:schemeClr val="bg1"/>
              </a:solidFill>
              <a:ln w="9525">
                <a:solidFill>
                  <a:schemeClr val="tx1"/>
                </a:solidFill>
                <a:miter lim="800000"/>
                <a:headEnd/>
                <a:tailEnd/>
              </a:ln>
            </p:spPr>
            <p:txBody>
              <a:bodyPr lIns="25714" rIns="25714" anchor="t"/>
              <a:lstStyle/>
              <a:p>
                <a:pPr defTabSz="653156">
                  <a:defRPr/>
                </a:pPr>
                <a:r>
                  <a:rPr kumimoji="0" lang="en-US" altLang="ja-JP" sz="571" kern="0" dirty="0">
                    <a:latin typeface="Meiryo UI" pitchFamily="50" charset="-128"/>
                    <a:ea typeface="Meiryo UI" pitchFamily="50" charset="-128"/>
                    <a:cs typeface="Meiryo UI" pitchFamily="50" charset="-128"/>
                    <a:hlinkClick r:id="rId94"/>
                  </a:rPr>
                  <a:t>Apache Bench</a:t>
                </a:r>
                <a:endParaRPr kumimoji="0" lang="en-US" altLang="ja-JP" sz="571" kern="0" dirty="0">
                  <a:latin typeface="Meiryo UI" pitchFamily="50" charset="-128"/>
                  <a:ea typeface="Meiryo UI" pitchFamily="50" charset="-128"/>
                  <a:cs typeface="Meiryo UI" pitchFamily="50" charset="-128"/>
                </a:endParaRPr>
              </a:p>
              <a:p>
                <a:pPr defTabSz="653156">
                  <a:defRPr/>
                </a:pPr>
                <a:r>
                  <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94"/>
                  </a:rPr>
                  <a:t>Apache HTTP Server</a:t>
                </a:r>
                <a:endPar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pPr defTabSz="653156">
                  <a:defRPr/>
                </a:pPr>
                <a:r>
                  <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95"/>
                  </a:rPr>
                  <a:t>Apache Tomcat</a:t>
                </a:r>
                <a:endPar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pPr defTabSz="653156">
                  <a:defRPr/>
                </a:pPr>
                <a:r>
                  <a:rPr kumimoji="0" lang="en-US" altLang="ja-JP" sz="571" kern="0" dirty="0" err="1">
                    <a:latin typeface="Meiryo UI" pitchFamily="50" charset="-128"/>
                    <a:ea typeface="Meiryo UI" pitchFamily="50" charset="-128"/>
                    <a:cs typeface="Meiryo UI" pitchFamily="50" charset="-128"/>
                    <a:hlinkClick r:id="rId96"/>
                  </a:rPr>
                  <a:t>Appweb</a:t>
                </a:r>
                <a:endParaRPr kumimoji="0" lang="en-US" altLang="ja-JP" sz="571" kern="0" dirty="0">
                  <a:latin typeface="Meiryo UI" pitchFamily="50" charset="-128"/>
                  <a:ea typeface="Meiryo UI" pitchFamily="50" charset="-128"/>
                  <a:cs typeface="Meiryo UI" pitchFamily="50" charset="-128"/>
                </a:endParaRPr>
              </a:p>
              <a:p>
                <a:pPr defTabSz="653156">
                  <a:defRPr/>
                </a:pPr>
                <a:r>
                  <a:rPr kumimoji="0" lang="en-US" altLang="ja-JP" sz="571" kern="0" dirty="0" err="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97"/>
                  </a:rPr>
                  <a:t>GlassFish</a:t>
                </a:r>
                <a:endPar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pPr defTabSz="653156">
                  <a:defRPr/>
                </a:pPr>
                <a:r>
                  <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98"/>
                  </a:rPr>
                  <a:t>Jetty</a:t>
                </a:r>
                <a:endPar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pPr defTabSz="653156">
                  <a:defRPr/>
                </a:pPr>
                <a:r>
                  <a:rPr kumimoji="0" lang="en-US" altLang="ja-JP" sz="571" kern="0" dirty="0" err="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99"/>
                  </a:rPr>
                  <a:t>lighttpd</a:t>
                </a:r>
                <a:endPar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pPr defTabSz="653156">
                  <a:defRPr/>
                </a:pPr>
                <a:r>
                  <a:rPr kumimoji="0" lang="en-US" altLang="ja-JP" sz="571" kern="0" dirty="0">
                    <a:latin typeface="Meiryo UI" pitchFamily="50" charset="-128"/>
                    <a:ea typeface="Meiryo UI" pitchFamily="50" charset="-128"/>
                    <a:cs typeface="Meiryo UI" pitchFamily="50" charset="-128"/>
                  </a:rPr>
                  <a:t>TUX Web Server</a:t>
                </a:r>
              </a:p>
              <a:p>
                <a:pPr defTabSz="653156">
                  <a:defRPr/>
                </a:pPr>
                <a:r>
                  <a:rPr kumimoji="0" lang="en-US" altLang="ja-JP" sz="571" kern="0" dirty="0" err="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100"/>
                  </a:rPr>
                  <a:t>WildFly</a:t>
                </a:r>
                <a:endPar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p:txBody>
          </p:sp>
          <p:sp>
            <p:nvSpPr>
              <p:cNvPr id="100" name="テキスト ボックス 99"/>
              <p:cNvSpPr txBox="1"/>
              <p:nvPr/>
            </p:nvSpPr>
            <p:spPr bwMode="gray">
              <a:xfrm>
                <a:off x="193155" y="3612727"/>
                <a:ext cx="1249247" cy="145232"/>
              </a:xfrm>
              <a:prstGeom prst="rect">
                <a:avLst/>
              </a:prstGeom>
              <a:solidFill>
                <a:srgbClr val="E0E9DE"/>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en-US" altLang="ja-JP" sz="571" dirty="0">
                    <a:latin typeface="Meiryo UI" panose="020B0604030504040204" pitchFamily="50" charset="-128"/>
                    <a:ea typeface="Meiryo UI" panose="020B0604030504040204" pitchFamily="50" charset="-128"/>
                    <a:cs typeface="Meiryo UI" panose="020B0604030504040204" pitchFamily="50" charset="-128"/>
                  </a:rPr>
                  <a:t>Web/AP</a:t>
                </a:r>
                <a:r>
                  <a:rPr lang="ja-JP" altLang="en-US" sz="571" dirty="0">
                    <a:latin typeface="Meiryo UI" panose="020B0604030504040204" pitchFamily="50" charset="-128"/>
                    <a:ea typeface="Meiryo UI" panose="020B0604030504040204" pitchFamily="50" charset="-128"/>
                    <a:cs typeface="Meiryo UI" panose="020B0604030504040204" pitchFamily="50" charset="-128"/>
                  </a:rPr>
                  <a:t> サーバー</a:t>
                </a:r>
              </a:p>
            </p:txBody>
          </p:sp>
        </p:grpSp>
        <p:grpSp>
          <p:nvGrpSpPr>
            <p:cNvPr id="101" name="グループ化 100"/>
            <p:cNvGrpSpPr/>
            <p:nvPr/>
          </p:nvGrpSpPr>
          <p:grpSpPr>
            <a:xfrm>
              <a:off x="134471" y="3653302"/>
              <a:ext cx="892319" cy="498731"/>
              <a:chOff x="5688124" y="1408586"/>
              <a:chExt cx="3240360" cy="633741"/>
            </a:xfrm>
          </p:grpSpPr>
          <p:sp>
            <p:nvSpPr>
              <p:cNvPr id="102" name="正方形/長方形 101"/>
              <p:cNvSpPr/>
              <p:nvPr/>
            </p:nvSpPr>
            <p:spPr bwMode="gray">
              <a:xfrm>
                <a:off x="5688124" y="1540337"/>
                <a:ext cx="3240360" cy="501990"/>
              </a:xfrm>
              <a:prstGeom prst="rect">
                <a:avLst/>
              </a:prstGeom>
              <a:solidFill>
                <a:schemeClr val="bg1"/>
              </a:solidFill>
              <a:ln w="9525">
                <a:solidFill>
                  <a:schemeClr val="tx1"/>
                </a:solidFill>
                <a:miter lim="800000"/>
                <a:headEnd/>
                <a:tailEnd/>
              </a:ln>
            </p:spPr>
            <p:txBody>
              <a:bodyPr lIns="25714" rIns="25714" anchor="t"/>
              <a:lstStyle/>
              <a:p>
                <a:pPr defTabSz="653156">
                  <a:defRPr/>
                </a:pPr>
                <a:r>
                  <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101"/>
                  </a:rPr>
                  <a:t>Apache Axis2</a:t>
                </a:r>
                <a:endPar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pPr defTabSz="653156">
                  <a:defRPr/>
                </a:pPr>
                <a:r>
                  <a:rPr kumimoji="0" lang="en-US" altLang="ja-JP" sz="571" kern="0" dirty="0">
                    <a:latin typeface="Meiryo UI" pitchFamily="50" charset="-128"/>
                    <a:ea typeface="Meiryo UI" pitchFamily="50" charset="-128"/>
                    <a:cs typeface="Meiryo UI" pitchFamily="50" charset="-128"/>
                    <a:hlinkClick r:id="rId102" action="ppaction://hlinkfile"/>
                  </a:rPr>
                  <a:t>Apache </a:t>
                </a:r>
                <a:r>
                  <a:rPr kumimoji="0" lang="en-US" altLang="ja-JP" sz="571" kern="0" dirty="0" err="1">
                    <a:latin typeface="Meiryo UI" pitchFamily="50" charset="-128"/>
                    <a:ea typeface="Meiryo UI" pitchFamily="50" charset="-128"/>
                    <a:cs typeface="Meiryo UI" pitchFamily="50" charset="-128"/>
                    <a:hlinkClick r:id="rId102" action="ppaction://hlinkfile"/>
                  </a:rPr>
                  <a:t>ServiceMIX</a:t>
                </a:r>
                <a:endParaRPr kumimoji="0" lang="en-US" altLang="ja-JP" sz="571" kern="0" dirty="0">
                  <a:latin typeface="Meiryo UI" pitchFamily="50" charset="-128"/>
                  <a:ea typeface="Meiryo UI" pitchFamily="50" charset="-128"/>
                  <a:cs typeface="Meiryo UI" pitchFamily="50" charset="-128"/>
                </a:endParaRPr>
              </a:p>
              <a:p>
                <a:pPr defTabSz="653156">
                  <a:defRPr/>
                </a:pPr>
                <a:r>
                  <a:rPr kumimoji="0" lang="en-US" altLang="ja-JP" sz="571" kern="0" dirty="0" err="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103"/>
                  </a:rPr>
                  <a:t>Talend</a:t>
                </a:r>
                <a:endPar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pPr defTabSz="653156">
                  <a:defRPr/>
                </a:pPr>
                <a:r>
                  <a:rPr kumimoji="0" lang="en-US" altLang="ja-JP" sz="571" kern="0" dirty="0" err="1">
                    <a:latin typeface="Meiryo UI" pitchFamily="50" charset="-128"/>
                    <a:ea typeface="Meiryo UI" pitchFamily="50" charset="-128"/>
                    <a:cs typeface="Meiryo UI" pitchFamily="50" charset="-128"/>
                    <a:hlinkClick r:id="rId104"/>
                  </a:rPr>
                  <a:t>Talend</a:t>
                </a:r>
                <a:r>
                  <a:rPr kumimoji="0" lang="en-US" altLang="ja-JP" sz="571" kern="0" dirty="0">
                    <a:latin typeface="Meiryo UI" pitchFamily="50" charset="-128"/>
                    <a:ea typeface="Meiryo UI" pitchFamily="50" charset="-128"/>
                    <a:cs typeface="Meiryo UI" pitchFamily="50" charset="-128"/>
                    <a:hlinkClick r:id="rId104"/>
                  </a:rPr>
                  <a:t> Open Studio</a:t>
                </a:r>
                <a:endParaRPr kumimoji="0" lang="en-US" altLang="ja-JP" sz="571" kern="0" dirty="0">
                  <a:latin typeface="Meiryo UI" pitchFamily="50" charset="-128"/>
                  <a:ea typeface="Meiryo UI" pitchFamily="50" charset="-128"/>
                  <a:cs typeface="Meiryo UI" pitchFamily="50" charset="-128"/>
                </a:endParaRPr>
              </a:p>
            </p:txBody>
          </p:sp>
          <p:sp>
            <p:nvSpPr>
              <p:cNvPr id="103" name="テキスト ボックス 102"/>
              <p:cNvSpPr txBox="1"/>
              <p:nvPr/>
            </p:nvSpPr>
            <p:spPr bwMode="gray">
              <a:xfrm>
                <a:off x="5688124" y="1408586"/>
                <a:ext cx="3240360" cy="131819"/>
              </a:xfrm>
              <a:prstGeom prst="rect">
                <a:avLst/>
              </a:prstGeom>
              <a:solidFill>
                <a:srgbClr val="E0E9DE"/>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en-US" altLang="ja-JP" sz="571">
                    <a:latin typeface="Meiryo UI" panose="020B0604030504040204" pitchFamily="50" charset="-128"/>
                    <a:ea typeface="Meiryo UI" panose="020B0604030504040204" pitchFamily="50" charset="-128"/>
                    <a:cs typeface="Meiryo UI" panose="020B0604030504040204" pitchFamily="50" charset="-128"/>
                  </a:rPr>
                  <a:t>EAI/ESB</a:t>
                </a:r>
                <a:endParaRPr lang="ja-JP" altLang="en-US" sz="571" dirty="0">
                  <a:latin typeface="Meiryo UI" panose="020B0604030504040204" pitchFamily="50" charset="-128"/>
                  <a:ea typeface="Meiryo UI" panose="020B0604030504040204" pitchFamily="50" charset="-128"/>
                  <a:cs typeface="Meiryo UI" panose="020B0604030504040204" pitchFamily="50" charset="-128"/>
                </a:endParaRPr>
              </a:p>
            </p:txBody>
          </p:sp>
        </p:grpSp>
        <p:grpSp>
          <p:nvGrpSpPr>
            <p:cNvPr id="22" name="グループ化 21"/>
            <p:cNvGrpSpPr/>
            <p:nvPr/>
          </p:nvGrpSpPr>
          <p:grpSpPr>
            <a:xfrm>
              <a:off x="1084473" y="2580520"/>
              <a:ext cx="895549" cy="670001"/>
              <a:chOff x="1518262" y="3612727"/>
              <a:chExt cx="1253769" cy="938001"/>
            </a:xfrm>
          </p:grpSpPr>
          <p:sp>
            <p:nvSpPr>
              <p:cNvPr id="105" name="正方形/長方形 104"/>
              <p:cNvSpPr/>
              <p:nvPr/>
            </p:nvSpPr>
            <p:spPr bwMode="gray">
              <a:xfrm>
                <a:off x="1522784" y="3749794"/>
                <a:ext cx="1249247" cy="800934"/>
              </a:xfrm>
              <a:prstGeom prst="rect">
                <a:avLst/>
              </a:prstGeom>
              <a:solidFill>
                <a:schemeClr val="bg1"/>
              </a:solidFill>
              <a:ln w="9525">
                <a:solidFill>
                  <a:schemeClr val="tx1"/>
                </a:solidFill>
                <a:miter lim="800000"/>
                <a:headEnd/>
                <a:tailEnd/>
              </a:ln>
            </p:spPr>
            <p:txBody>
              <a:bodyPr lIns="25714" rIns="25714" anchor="t"/>
              <a:lstStyle/>
              <a:p>
                <a:pPr defTabSz="653156">
                  <a:defRPr/>
                </a:pPr>
                <a:r>
                  <a:rPr kumimoji="0" lang="en-US" altLang="ja-JP" sz="571" kern="0" dirty="0">
                    <a:latin typeface="Meiryo UI" pitchFamily="50" charset="-128"/>
                    <a:ea typeface="Meiryo UI" pitchFamily="50" charset="-128"/>
                    <a:cs typeface="Meiryo UI" pitchFamily="50" charset="-128"/>
                    <a:hlinkClick r:id="rId105"/>
                  </a:rPr>
                  <a:t>Apache Derby</a:t>
                </a:r>
                <a:endParaRPr kumimoji="0" lang="en-US" altLang="ja-JP" sz="571" kern="0" dirty="0">
                  <a:latin typeface="Meiryo UI" pitchFamily="50" charset="-128"/>
                  <a:ea typeface="Meiryo UI" pitchFamily="50" charset="-128"/>
                  <a:cs typeface="Meiryo UI" pitchFamily="50" charset="-128"/>
                </a:endParaRPr>
              </a:p>
              <a:p>
                <a:pPr defTabSz="653156">
                  <a:defRPr/>
                </a:pPr>
                <a:r>
                  <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106"/>
                  </a:rPr>
                  <a:t>Firebird</a:t>
                </a:r>
                <a:endPar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pPr defTabSz="653156">
                  <a:defRPr/>
                </a:pPr>
                <a:r>
                  <a:rPr kumimoji="0" lang="en-US" altLang="ja-JP" sz="571" kern="0" dirty="0" err="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107"/>
                  </a:rPr>
                  <a:t>MariaDB</a:t>
                </a:r>
                <a:endPar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pPr defTabSz="653156">
                  <a:defRPr/>
                </a:pPr>
                <a:r>
                  <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108"/>
                  </a:rPr>
                  <a:t>MySQL</a:t>
                </a:r>
                <a:endPar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pPr defTabSz="653156">
                  <a:defRPr/>
                </a:pPr>
                <a:r>
                  <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109"/>
                  </a:rPr>
                  <a:t>PostgreSQL</a:t>
                </a:r>
                <a:endPar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pPr defTabSz="653156">
                  <a:defRPr/>
                </a:pPr>
                <a:r>
                  <a:rPr kumimoji="0" lang="en-US" altLang="ja-JP" sz="571" kern="0" dirty="0">
                    <a:latin typeface="Meiryo UI" pitchFamily="50" charset="-128"/>
                    <a:ea typeface="Meiryo UI" pitchFamily="50" charset="-128"/>
                    <a:cs typeface="Meiryo UI" pitchFamily="50" charset="-128"/>
                    <a:hlinkClick r:id="rId110"/>
                  </a:rPr>
                  <a:t>SQLite</a:t>
                </a:r>
                <a:endParaRPr kumimoji="0" lang="en-US" altLang="ja-JP" sz="571" kern="0" dirty="0">
                  <a:latin typeface="Meiryo UI" pitchFamily="50" charset="-128"/>
                  <a:ea typeface="Meiryo UI" pitchFamily="50" charset="-128"/>
                  <a:cs typeface="Meiryo UI" pitchFamily="50" charset="-128"/>
                </a:endParaRPr>
              </a:p>
            </p:txBody>
          </p:sp>
          <p:sp>
            <p:nvSpPr>
              <p:cNvPr id="106" name="テキスト ボックス 105"/>
              <p:cNvSpPr txBox="1"/>
              <p:nvPr/>
            </p:nvSpPr>
            <p:spPr bwMode="gray">
              <a:xfrm>
                <a:off x="1518262" y="3612727"/>
                <a:ext cx="1249247" cy="145232"/>
              </a:xfrm>
              <a:prstGeom prst="rect">
                <a:avLst/>
              </a:prstGeom>
              <a:solidFill>
                <a:srgbClr val="E0E9DE"/>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ja-JP" altLang="en-US" sz="571">
                    <a:latin typeface="Meiryo UI" panose="020B0604030504040204" pitchFamily="50" charset="-128"/>
                    <a:ea typeface="Meiryo UI" panose="020B0604030504040204" pitchFamily="50" charset="-128"/>
                    <a:cs typeface="Meiryo UI" panose="020B0604030504040204" pitchFamily="50" charset="-128"/>
                  </a:rPr>
                  <a:t>データベース</a:t>
                </a:r>
                <a:endParaRPr lang="ja-JP" altLang="en-US" sz="571" dirty="0">
                  <a:latin typeface="Meiryo UI" panose="020B0604030504040204" pitchFamily="50" charset="-128"/>
                  <a:ea typeface="Meiryo UI" panose="020B0604030504040204" pitchFamily="50" charset="-128"/>
                  <a:cs typeface="Meiryo UI" panose="020B0604030504040204" pitchFamily="50" charset="-128"/>
                </a:endParaRPr>
              </a:p>
            </p:txBody>
          </p:sp>
        </p:grpSp>
        <p:grpSp>
          <p:nvGrpSpPr>
            <p:cNvPr id="17" name="グループ化 16"/>
            <p:cNvGrpSpPr/>
            <p:nvPr/>
          </p:nvGrpSpPr>
          <p:grpSpPr>
            <a:xfrm>
              <a:off x="1084473" y="3654706"/>
              <a:ext cx="892319" cy="263283"/>
              <a:chOff x="1518262" y="4992585"/>
              <a:chExt cx="1249247" cy="368596"/>
            </a:xfrm>
          </p:grpSpPr>
          <p:sp>
            <p:nvSpPr>
              <p:cNvPr id="108" name="正方形/長方形 107"/>
              <p:cNvSpPr/>
              <p:nvPr/>
            </p:nvSpPr>
            <p:spPr bwMode="gray">
              <a:xfrm>
                <a:off x="1518262" y="5137744"/>
                <a:ext cx="1249247" cy="223437"/>
              </a:xfrm>
              <a:prstGeom prst="rect">
                <a:avLst/>
              </a:prstGeom>
              <a:solidFill>
                <a:schemeClr val="bg1"/>
              </a:solidFill>
              <a:ln w="9525">
                <a:solidFill>
                  <a:schemeClr val="tx1"/>
                </a:solidFill>
                <a:miter lim="800000"/>
                <a:headEnd/>
                <a:tailEnd/>
              </a:ln>
            </p:spPr>
            <p:txBody>
              <a:bodyPr lIns="25714" rIns="25714" anchor="t"/>
              <a:lstStyle/>
              <a:p>
                <a:pPr defTabSz="653156">
                  <a:defRPr/>
                </a:pPr>
                <a:r>
                  <a:rPr kumimoji="0" lang="en-US" altLang="ja-JP" sz="571" u="sng" kern="0" dirty="0" err="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111"/>
                  </a:rPr>
                  <a:t>Esper</a:t>
                </a:r>
                <a:endParaRPr kumimoji="0" lang="en-US" altLang="ja-JP" sz="571" u="sng"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p:txBody>
          </p:sp>
          <p:sp>
            <p:nvSpPr>
              <p:cNvPr id="109" name="テキスト ボックス 108"/>
              <p:cNvSpPr txBox="1"/>
              <p:nvPr/>
            </p:nvSpPr>
            <p:spPr bwMode="gray">
              <a:xfrm>
                <a:off x="1518262" y="4992585"/>
                <a:ext cx="1249247" cy="145232"/>
              </a:xfrm>
              <a:prstGeom prst="rect">
                <a:avLst/>
              </a:prstGeom>
              <a:solidFill>
                <a:srgbClr val="E0E9DE"/>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en-US" altLang="ja-JP" sz="571">
                    <a:latin typeface="Meiryo UI" panose="020B0604030504040204" pitchFamily="50" charset="-128"/>
                    <a:ea typeface="Meiryo UI" panose="020B0604030504040204" pitchFamily="50" charset="-128"/>
                    <a:cs typeface="Meiryo UI" panose="020B0604030504040204" pitchFamily="50" charset="-128"/>
                  </a:rPr>
                  <a:t>DB</a:t>
                </a:r>
                <a:r>
                  <a:rPr lang="ja-JP" altLang="en-US" sz="571">
                    <a:latin typeface="Meiryo UI" panose="020B0604030504040204" pitchFamily="50" charset="-128"/>
                    <a:ea typeface="Meiryo UI" panose="020B0604030504040204" pitchFamily="50" charset="-128"/>
                    <a:cs typeface="Meiryo UI" panose="020B0604030504040204" pitchFamily="50" charset="-128"/>
                  </a:rPr>
                  <a:t>クラスタリング</a:t>
                </a:r>
                <a:endParaRPr lang="ja-JP" altLang="en-US" sz="571" dirty="0">
                  <a:latin typeface="Meiryo UI" panose="020B0604030504040204" pitchFamily="50" charset="-128"/>
                  <a:ea typeface="Meiryo UI" panose="020B0604030504040204" pitchFamily="50" charset="-128"/>
                  <a:cs typeface="Meiryo UI" panose="020B0604030504040204" pitchFamily="50" charset="-128"/>
                </a:endParaRPr>
              </a:p>
            </p:txBody>
          </p:sp>
        </p:grpSp>
        <p:grpSp>
          <p:nvGrpSpPr>
            <p:cNvPr id="110" name="グループ化 109"/>
            <p:cNvGrpSpPr/>
            <p:nvPr/>
          </p:nvGrpSpPr>
          <p:grpSpPr>
            <a:xfrm>
              <a:off x="2030978" y="2580520"/>
              <a:ext cx="892319" cy="334108"/>
              <a:chOff x="5688124" y="1408586"/>
              <a:chExt cx="3240360" cy="424553"/>
            </a:xfrm>
          </p:grpSpPr>
          <p:sp>
            <p:nvSpPr>
              <p:cNvPr id="111" name="正方形/長方形 110"/>
              <p:cNvSpPr/>
              <p:nvPr/>
            </p:nvSpPr>
            <p:spPr bwMode="gray">
              <a:xfrm>
                <a:off x="5688124" y="1540339"/>
                <a:ext cx="3240360" cy="292800"/>
              </a:xfrm>
              <a:prstGeom prst="rect">
                <a:avLst/>
              </a:prstGeom>
              <a:solidFill>
                <a:schemeClr val="bg1"/>
              </a:solidFill>
              <a:ln w="9525">
                <a:solidFill>
                  <a:schemeClr val="tx1"/>
                </a:solidFill>
                <a:miter lim="800000"/>
                <a:headEnd/>
                <a:tailEnd/>
              </a:ln>
            </p:spPr>
            <p:txBody>
              <a:bodyPr lIns="25714" rIns="25714" anchor="t"/>
              <a:lstStyle/>
              <a:p>
                <a:pPr defTabSz="653156">
                  <a:defRPr/>
                </a:pPr>
                <a:r>
                  <a:rPr kumimoji="0" lang="en-US" altLang="ja-JP" sz="571" kern="0" dirty="0" err="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112"/>
                  </a:rPr>
                  <a:t>phpMyAdmin</a:t>
                </a:r>
                <a:endPar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pPr defTabSz="653156">
                  <a:defRPr/>
                </a:pPr>
                <a:r>
                  <a:rPr kumimoji="0" lang="en-US" altLang="ja-JP" sz="571" kern="0" dirty="0" err="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113"/>
                  </a:rPr>
                  <a:t>phpPgAdmin</a:t>
                </a:r>
                <a:endPar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p:txBody>
          </p:sp>
          <p:sp>
            <p:nvSpPr>
              <p:cNvPr id="112" name="テキスト ボックス 111"/>
              <p:cNvSpPr txBox="1"/>
              <p:nvPr/>
            </p:nvSpPr>
            <p:spPr bwMode="gray">
              <a:xfrm>
                <a:off x="5688124" y="1408586"/>
                <a:ext cx="3240360" cy="131819"/>
              </a:xfrm>
              <a:prstGeom prst="rect">
                <a:avLst/>
              </a:prstGeom>
              <a:solidFill>
                <a:srgbClr val="E0E9DE"/>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en-US" altLang="ja-JP" sz="571">
                    <a:latin typeface="Meiryo UI" panose="020B0604030504040204" pitchFamily="50" charset="-128"/>
                    <a:ea typeface="Meiryo UI" panose="020B0604030504040204" pitchFamily="50" charset="-128"/>
                    <a:cs typeface="Meiryo UI" panose="020B0604030504040204" pitchFamily="50" charset="-128"/>
                  </a:rPr>
                  <a:t>DB</a:t>
                </a:r>
                <a:r>
                  <a:rPr lang="ja-JP" altLang="en-US" sz="571">
                    <a:latin typeface="Meiryo UI" panose="020B0604030504040204" pitchFamily="50" charset="-128"/>
                    <a:ea typeface="Meiryo UI" panose="020B0604030504040204" pitchFamily="50" charset="-128"/>
                    <a:cs typeface="Meiryo UI" panose="020B0604030504040204" pitchFamily="50" charset="-128"/>
                  </a:rPr>
                  <a:t>管理</a:t>
                </a:r>
                <a:endParaRPr lang="ja-JP" altLang="en-US" sz="571" dirty="0">
                  <a:latin typeface="Meiryo UI" panose="020B0604030504040204" pitchFamily="50" charset="-128"/>
                  <a:ea typeface="Meiryo UI" panose="020B0604030504040204" pitchFamily="50" charset="-128"/>
                  <a:cs typeface="Meiryo UI" panose="020B0604030504040204" pitchFamily="50" charset="-128"/>
                </a:endParaRPr>
              </a:p>
            </p:txBody>
          </p:sp>
        </p:grpSp>
        <p:grpSp>
          <p:nvGrpSpPr>
            <p:cNvPr id="23" name="グループ化 22"/>
            <p:cNvGrpSpPr/>
            <p:nvPr/>
          </p:nvGrpSpPr>
          <p:grpSpPr>
            <a:xfrm>
              <a:off x="2030978" y="2969652"/>
              <a:ext cx="892319" cy="246505"/>
              <a:chOff x="2843368" y="4157512"/>
              <a:chExt cx="1249247" cy="345107"/>
            </a:xfrm>
          </p:grpSpPr>
          <p:sp>
            <p:nvSpPr>
              <p:cNvPr id="114" name="正方形/長方形 113"/>
              <p:cNvSpPr/>
              <p:nvPr/>
            </p:nvSpPr>
            <p:spPr bwMode="gray">
              <a:xfrm>
                <a:off x="2843368" y="4302670"/>
                <a:ext cx="1249247" cy="199949"/>
              </a:xfrm>
              <a:prstGeom prst="rect">
                <a:avLst/>
              </a:prstGeom>
              <a:solidFill>
                <a:schemeClr val="bg1"/>
              </a:solidFill>
              <a:ln w="9525">
                <a:solidFill>
                  <a:schemeClr val="tx1"/>
                </a:solidFill>
                <a:miter lim="800000"/>
                <a:headEnd/>
                <a:tailEnd/>
              </a:ln>
            </p:spPr>
            <p:txBody>
              <a:bodyPr lIns="25714" rIns="25714" anchor="t"/>
              <a:lstStyle/>
              <a:p>
                <a:pPr defTabSz="653156">
                  <a:defRPr/>
                </a:pPr>
                <a:r>
                  <a:rPr kumimoji="0" lang="en-US" altLang="ja-JP" sz="571" kern="0" dirty="0" err="1">
                    <a:latin typeface="Meiryo UI" pitchFamily="50" charset="-128"/>
                    <a:ea typeface="Meiryo UI" pitchFamily="50" charset="-128"/>
                    <a:cs typeface="Meiryo UI" pitchFamily="50" charset="-128"/>
                    <a:hlinkClick r:id="rId114"/>
                  </a:rPr>
                  <a:t>JBoss</a:t>
                </a:r>
                <a:r>
                  <a:rPr kumimoji="0" lang="en-US" altLang="ja-JP" sz="571" kern="0" dirty="0">
                    <a:latin typeface="Meiryo UI" pitchFamily="50" charset="-128"/>
                    <a:ea typeface="Meiryo UI" pitchFamily="50" charset="-128"/>
                    <a:cs typeface="Meiryo UI" pitchFamily="50" charset="-128"/>
                    <a:hlinkClick r:id="rId114"/>
                  </a:rPr>
                  <a:t> </a:t>
                </a:r>
                <a:r>
                  <a:rPr kumimoji="0" lang="en-US" altLang="ja-JP" sz="571" kern="0" dirty="0" err="1">
                    <a:latin typeface="Meiryo UI" pitchFamily="50" charset="-128"/>
                    <a:ea typeface="Meiryo UI" pitchFamily="50" charset="-128"/>
                    <a:cs typeface="Meiryo UI" pitchFamily="50" charset="-128"/>
                    <a:hlinkClick r:id="rId114"/>
                  </a:rPr>
                  <a:t>jBPM</a:t>
                </a:r>
                <a:endParaRPr kumimoji="0" lang="en-US" altLang="ja-JP" sz="571" kern="0" dirty="0">
                  <a:latin typeface="Meiryo UI" pitchFamily="50" charset="-128"/>
                  <a:ea typeface="Meiryo UI" pitchFamily="50" charset="-128"/>
                  <a:cs typeface="Meiryo UI" pitchFamily="50" charset="-128"/>
                </a:endParaRPr>
              </a:p>
            </p:txBody>
          </p:sp>
          <p:sp>
            <p:nvSpPr>
              <p:cNvPr id="115" name="テキスト ボックス 114"/>
              <p:cNvSpPr txBox="1"/>
              <p:nvPr/>
            </p:nvSpPr>
            <p:spPr bwMode="gray">
              <a:xfrm>
                <a:off x="2843368" y="4157512"/>
                <a:ext cx="1249247" cy="145231"/>
              </a:xfrm>
              <a:prstGeom prst="rect">
                <a:avLst/>
              </a:prstGeom>
              <a:solidFill>
                <a:srgbClr val="E0E9DE"/>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en-US" altLang="ja-JP" sz="571">
                    <a:latin typeface="Meiryo UI" panose="020B0604030504040204" pitchFamily="50" charset="-128"/>
                    <a:ea typeface="Meiryo UI" panose="020B0604030504040204" pitchFamily="50" charset="-128"/>
                    <a:cs typeface="Meiryo UI" panose="020B0604030504040204" pitchFamily="50" charset="-128"/>
                  </a:rPr>
                  <a:t>BPM</a:t>
                </a:r>
                <a:endParaRPr lang="ja-JP" altLang="en-US" sz="571" dirty="0">
                  <a:latin typeface="Meiryo UI" panose="020B0604030504040204" pitchFamily="50" charset="-128"/>
                  <a:ea typeface="Meiryo UI" panose="020B0604030504040204" pitchFamily="50" charset="-128"/>
                  <a:cs typeface="Meiryo UI" panose="020B0604030504040204" pitchFamily="50" charset="-128"/>
                </a:endParaRPr>
              </a:p>
            </p:txBody>
          </p:sp>
        </p:grpSp>
        <p:grpSp>
          <p:nvGrpSpPr>
            <p:cNvPr id="24" name="グループ化 23"/>
            <p:cNvGrpSpPr/>
            <p:nvPr/>
          </p:nvGrpSpPr>
          <p:grpSpPr>
            <a:xfrm>
              <a:off x="2030976" y="3286280"/>
              <a:ext cx="892319" cy="320492"/>
              <a:chOff x="2843368" y="4811091"/>
              <a:chExt cx="1249247" cy="448689"/>
            </a:xfrm>
          </p:grpSpPr>
          <p:sp>
            <p:nvSpPr>
              <p:cNvPr id="117" name="正方形/長方形 116"/>
              <p:cNvSpPr/>
              <p:nvPr/>
            </p:nvSpPr>
            <p:spPr bwMode="gray">
              <a:xfrm>
                <a:off x="2843368" y="4956249"/>
                <a:ext cx="1249247" cy="303531"/>
              </a:xfrm>
              <a:prstGeom prst="rect">
                <a:avLst/>
              </a:prstGeom>
              <a:solidFill>
                <a:schemeClr val="bg1"/>
              </a:solidFill>
              <a:ln w="9525">
                <a:solidFill>
                  <a:schemeClr val="tx1"/>
                </a:solidFill>
                <a:miter lim="800000"/>
                <a:headEnd/>
                <a:tailEnd/>
              </a:ln>
            </p:spPr>
            <p:txBody>
              <a:bodyPr lIns="25714" rIns="25714" anchor="t"/>
              <a:lstStyle/>
              <a:p>
                <a:pPr defTabSz="653156">
                  <a:defRPr/>
                </a:pPr>
                <a:r>
                  <a:rPr kumimoji="0" lang="en-US" altLang="ja-JP" sz="571" u="sng"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115"/>
                  </a:rPr>
                  <a:t>Apache Cassandra</a:t>
                </a:r>
                <a:endParaRPr kumimoji="0" lang="en-US" altLang="ja-JP" sz="571" u="sng"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pPr defTabSz="653156">
                  <a:defRPr/>
                </a:pPr>
                <a:r>
                  <a:rPr kumimoji="0" lang="en-US" altLang="ja-JP" sz="571" kern="0" dirty="0">
                    <a:latin typeface="Meiryo UI" pitchFamily="50" charset="-128"/>
                    <a:ea typeface="Meiryo UI" pitchFamily="50" charset="-128"/>
                    <a:cs typeface="Meiryo UI" pitchFamily="50" charset="-128"/>
                    <a:hlinkClick r:id="rId116"/>
                  </a:rPr>
                  <a:t>Apache </a:t>
                </a:r>
                <a:r>
                  <a:rPr kumimoji="0" lang="en-US" altLang="ja-JP" sz="571" kern="0" dirty="0" err="1">
                    <a:latin typeface="Meiryo UI" pitchFamily="50" charset="-128"/>
                    <a:ea typeface="Meiryo UI" pitchFamily="50" charset="-128"/>
                    <a:cs typeface="Meiryo UI" pitchFamily="50" charset="-128"/>
                    <a:hlinkClick r:id="rId116"/>
                  </a:rPr>
                  <a:t>CouchDB</a:t>
                </a:r>
                <a:endParaRPr kumimoji="0" lang="en-US" altLang="ja-JP" sz="571" kern="0" dirty="0">
                  <a:latin typeface="Meiryo UI" pitchFamily="50" charset="-128"/>
                  <a:ea typeface="Meiryo UI" pitchFamily="50" charset="-128"/>
                  <a:cs typeface="Meiryo UI" pitchFamily="50" charset="-128"/>
                </a:endParaRPr>
              </a:p>
            </p:txBody>
          </p:sp>
          <p:sp>
            <p:nvSpPr>
              <p:cNvPr id="118" name="テキスト ボックス 117"/>
              <p:cNvSpPr txBox="1"/>
              <p:nvPr/>
            </p:nvSpPr>
            <p:spPr bwMode="gray">
              <a:xfrm>
                <a:off x="2843368" y="4811091"/>
                <a:ext cx="1249247" cy="145231"/>
              </a:xfrm>
              <a:prstGeom prst="rect">
                <a:avLst/>
              </a:prstGeom>
              <a:solidFill>
                <a:srgbClr val="E0E9DE"/>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en-US" altLang="ja-JP" sz="571">
                    <a:latin typeface="Meiryo UI" panose="020B0604030504040204" pitchFamily="50" charset="-128"/>
                    <a:ea typeface="Meiryo UI" panose="020B0604030504040204" pitchFamily="50" charset="-128"/>
                    <a:cs typeface="Meiryo UI" panose="020B0604030504040204" pitchFamily="50" charset="-128"/>
                  </a:rPr>
                  <a:t>KVS</a:t>
                </a:r>
                <a:endParaRPr lang="ja-JP" altLang="en-US" sz="571" dirty="0">
                  <a:latin typeface="Meiryo UI" panose="020B0604030504040204" pitchFamily="50" charset="-128"/>
                  <a:ea typeface="Meiryo UI" panose="020B0604030504040204" pitchFamily="50" charset="-128"/>
                  <a:cs typeface="Meiryo UI" panose="020B0604030504040204" pitchFamily="50" charset="-128"/>
                </a:endParaRPr>
              </a:p>
            </p:txBody>
          </p:sp>
        </p:grpSp>
        <p:grpSp>
          <p:nvGrpSpPr>
            <p:cNvPr id="25" name="グループ化 24"/>
            <p:cNvGrpSpPr/>
            <p:nvPr/>
          </p:nvGrpSpPr>
          <p:grpSpPr>
            <a:xfrm>
              <a:off x="2021454" y="3672925"/>
              <a:ext cx="892319" cy="495694"/>
              <a:chOff x="2843366" y="5380180"/>
              <a:chExt cx="1249247" cy="693972"/>
            </a:xfrm>
          </p:grpSpPr>
          <p:sp>
            <p:nvSpPr>
              <p:cNvPr id="120" name="正方形/長方形 119"/>
              <p:cNvSpPr/>
              <p:nvPr/>
            </p:nvSpPr>
            <p:spPr bwMode="gray">
              <a:xfrm>
                <a:off x="2843366" y="5525338"/>
                <a:ext cx="1249247" cy="548814"/>
              </a:xfrm>
              <a:prstGeom prst="rect">
                <a:avLst/>
              </a:prstGeom>
              <a:solidFill>
                <a:schemeClr val="bg1"/>
              </a:solidFill>
              <a:ln w="9525">
                <a:solidFill>
                  <a:schemeClr val="tx1"/>
                </a:solidFill>
                <a:miter lim="800000"/>
                <a:headEnd/>
                <a:tailEnd/>
              </a:ln>
            </p:spPr>
            <p:txBody>
              <a:bodyPr lIns="25714" rIns="25714" anchor="t"/>
              <a:lstStyle/>
              <a:p>
                <a:pPr defTabSz="653156">
                  <a:defRPr/>
                </a:pPr>
                <a:r>
                  <a:rPr kumimoji="0" lang="en-US" altLang="ja-JP" sz="571" kern="0" dirty="0" err="1">
                    <a:latin typeface="Meiryo UI" pitchFamily="50" charset="-128"/>
                    <a:ea typeface="Meiryo UI" pitchFamily="50" charset="-128"/>
                    <a:cs typeface="Meiryo UI" pitchFamily="50" charset="-128"/>
                    <a:hlinkClick r:id="rId117"/>
                  </a:rPr>
                  <a:t>memcached</a:t>
                </a:r>
                <a:endParaRPr kumimoji="0" lang="en-US" altLang="ja-JP" sz="571" kern="0" dirty="0">
                  <a:latin typeface="Meiryo UI" pitchFamily="50" charset="-128"/>
                  <a:ea typeface="Meiryo UI" pitchFamily="50" charset="-128"/>
                  <a:cs typeface="Meiryo UI" pitchFamily="50" charset="-128"/>
                </a:endParaRPr>
              </a:p>
              <a:p>
                <a:pPr defTabSz="653156">
                  <a:defRPr/>
                </a:pPr>
                <a:r>
                  <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118"/>
                  </a:rPr>
                  <a:t>MongoDB</a:t>
                </a:r>
                <a:endPar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pPr defTabSz="653156">
                  <a:defRPr/>
                </a:pPr>
                <a:r>
                  <a:rPr kumimoji="0" lang="en-US" altLang="ja-JP" sz="571" u="sng" kern="0" dirty="0" err="1">
                    <a:latin typeface="Meiryo UI" pitchFamily="50" charset="-128"/>
                    <a:ea typeface="Meiryo UI" pitchFamily="50" charset="-128"/>
                    <a:cs typeface="Meiryo UI" pitchFamily="50" charset="-128"/>
                    <a:hlinkClick r:id="rId119"/>
                  </a:rPr>
                  <a:t>Riak</a:t>
                </a:r>
                <a:endParaRPr kumimoji="0" lang="en-US" altLang="ja-JP" sz="571" u="sng" kern="0" dirty="0">
                  <a:latin typeface="Meiryo UI" pitchFamily="50" charset="-128"/>
                  <a:ea typeface="Meiryo UI" pitchFamily="50" charset="-128"/>
                  <a:cs typeface="Meiryo UI" pitchFamily="50" charset="-128"/>
                </a:endParaRPr>
              </a:p>
              <a:p>
                <a:pPr defTabSz="653156">
                  <a:defRPr/>
                </a:pPr>
                <a:r>
                  <a:rPr kumimoji="0" lang="en-US" altLang="ja-JP" sz="571" u="sng" kern="0" dirty="0" err="1">
                    <a:latin typeface="Meiryo UI" pitchFamily="50" charset="-128"/>
                    <a:ea typeface="Meiryo UI" pitchFamily="50" charset="-128"/>
                    <a:cs typeface="Meiryo UI" pitchFamily="50" charset="-128"/>
                    <a:hlinkClick r:id="rId120"/>
                  </a:rPr>
                  <a:t>VoltDB</a:t>
                </a:r>
                <a:endParaRPr kumimoji="0" lang="en-US" altLang="ja-JP" sz="571" u="sng" kern="0" dirty="0">
                  <a:latin typeface="Meiryo UI" pitchFamily="50" charset="-128"/>
                  <a:ea typeface="Meiryo UI" pitchFamily="50" charset="-128"/>
                  <a:cs typeface="Meiryo UI" pitchFamily="50" charset="-128"/>
                </a:endParaRPr>
              </a:p>
            </p:txBody>
          </p:sp>
          <p:sp>
            <p:nvSpPr>
              <p:cNvPr id="121" name="テキスト ボックス 120"/>
              <p:cNvSpPr txBox="1"/>
              <p:nvPr/>
            </p:nvSpPr>
            <p:spPr bwMode="gray">
              <a:xfrm>
                <a:off x="2843366" y="5380180"/>
                <a:ext cx="1249247" cy="145232"/>
              </a:xfrm>
              <a:prstGeom prst="rect">
                <a:avLst/>
              </a:prstGeom>
              <a:solidFill>
                <a:srgbClr val="E0E9DE"/>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en-US" altLang="ja-JP" sz="571" dirty="0">
                    <a:latin typeface="Meiryo UI" panose="020B0604030504040204" pitchFamily="50" charset="-128"/>
                    <a:ea typeface="Meiryo UI" panose="020B0604030504040204" pitchFamily="50" charset="-128"/>
                    <a:cs typeface="Meiryo UI" panose="020B0604030504040204" pitchFamily="50" charset="-128"/>
                  </a:rPr>
                  <a:t>NoSQL</a:t>
                </a:r>
                <a:endParaRPr lang="ja-JP" altLang="en-US" sz="571" dirty="0">
                  <a:latin typeface="Meiryo UI" panose="020B0604030504040204" pitchFamily="50" charset="-128"/>
                  <a:ea typeface="Meiryo UI" panose="020B0604030504040204" pitchFamily="50" charset="-128"/>
                  <a:cs typeface="Meiryo UI" panose="020B0604030504040204" pitchFamily="50" charset="-128"/>
                </a:endParaRPr>
              </a:p>
            </p:txBody>
          </p:sp>
        </p:grpSp>
        <p:grpSp>
          <p:nvGrpSpPr>
            <p:cNvPr id="122" name="グループ化 121"/>
            <p:cNvGrpSpPr/>
            <p:nvPr/>
          </p:nvGrpSpPr>
          <p:grpSpPr>
            <a:xfrm>
              <a:off x="6170139" y="3807481"/>
              <a:ext cx="892319" cy="515151"/>
              <a:chOff x="5688124" y="1408586"/>
              <a:chExt cx="3240360" cy="654607"/>
            </a:xfrm>
          </p:grpSpPr>
          <p:sp>
            <p:nvSpPr>
              <p:cNvPr id="123" name="正方形/長方形 122"/>
              <p:cNvSpPr/>
              <p:nvPr/>
            </p:nvSpPr>
            <p:spPr bwMode="gray">
              <a:xfrm>
                <a:off x="5688124" y="1540340"/>
                <a:ext cx="3240360" cy="522853"/>
              </a:xfrm>
              <a:prstGeom prst="rect">
                <a:avLst/>
              </a:prstGeom>
              <a:solidFill>
                <a:schemeClr val="bg1"/>
              </a:solidFill>
              <a:ln w="9525">
                <a:solidFill>
                  <a:schemeClr val="tx1"/>
                </a:solidFill>
                <a:miter lim="800000"/>
                <a:headEnd/>
                <a:tailEnd/>
              </a:ln>
            </p:spPr>
            <p:txBody>
              <a:bodyPr lIns="25714" rIns="25714" anchor="t"/>
              <a:lstStyle/>
              <a:p>
                <a:r>
                  <a:rPr kumimoji="0" lang="en-US" altLang="ja-JP" sz="571" kern="0" dirty="0">
                    <a:latin typeface="Meiryo UI" pitchFamily="50" charset="-128"/>
                    <a:ea typeface="Meiryo UI" pitchFamily="50" charset="-128"/>
                    <a:cs typeface="Meiryo UI" pitchFamily="50" charset="-128"/>
                    <a:hlinkClick r:id="rId121"/>
                  </a:rPr>
                  <a:t>Apache </a:t>
                </a:r>
                <a:r>
                  <a:rPr kumimoji="0" lang="en-US" altLang="ja-JP" sz="571" kern="0" dirty="0" err="1">
                    <a:latin typeface="Meiryo UI" pitchFamily="50" charset="-128"/>
                    <a:ea typeface="Meiryo UI" pitchFamily="50" charset="-128"/>
                    <a:cs typeface="Meiryo UI" pitchFamily="50" charset="-128"/>
                    <a:hlinkClick r:id="rId121"/>
                  </a:rPr>
                  <a:t>SpamAssasin</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err="1">
                    <a:latin typeface="Meiryo UI" pitchFamily="50" charset="-128"/>
                    <a:ea typeface="Meiryo UI" pitchFamily="50" charset="-128"/>
                    <a:cs typeface="Meiryo UI" pitchFamily="50" charset="-128"/>
                    <a:hlinkClick r:id="rId122"/>
                  </a:rPr>
                  <a:t>ClamAV</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a:latin typeface="Meiryo UI" pitchFamily="50" charset="-128"/>
                    <a:ea typeface="Meiryo UI" pitchFamily="50" charset="-128"/>
                    <a:cs typeface="Meiryo UI" pitchFamily="50" charset="-128"/>
                    <a:hlinkClick r:id="rId123"/>
                  </a:rPr>
                  <a:t>Nessus</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a:latin typeface="Meiryo UI" pitchFamily="50" charset="-128"/>
                    <a:ea typeface="Meiryo UI" pitchFamily="50" charset="-128"/>
                    <a:cs typeface="Meiryo UI" pitchFamily="50" charset="-128"/>
                    <a:hlinkClick r:id="rId124"/>
                  </a:rPr>
                  <a:t>swatch</a:t>
                </a:r>
                <a:endParaRPr kumimoji="0" lang="en-US" altLang="ja-JP" sz="571" kern="0" dirty="0">
                  <a:latin typeface="Meiryo UI" pitchFamily="50" charset="-128"/>
                  <a:ea typeface="Meiryo UI" pitchFamily="50" charset="-128"/>
                  <a:cs typeface="Meiryo UI" pitchFamily="50" charset="-128"/>
                </a:endParaRPr>
              </a:p>
            </p:txBody>
          </p:sp>
          <p:sp>
            <p:nvSpPr>
              <p:cNvPr id="124" name="テキスト ボックス 123"/>
              <p:cNvSpPr txBox="1"/>
              <p:nvPr/>
            </p:nvSpPr>
            <p:spPr bwMode="gray">
              <a:xfrm>
                <a:off x="5688124" y="1408586"/>
                <a:ext cx="3240360" cy="131819"/>
              </a:xfrm>
              <a:prstGeom prst="rect">
                <a:avLst/>
              </a:prstGeom>
              <a:solidFill>
                <a:srgbClr val="F9E1D4"/>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ja-JP" altLang="en-US" sz="571">
                    <a:latin typeface="Meiryo UI" panose="020B0604030504040204" pitchFamily="50" charset="-128"/>
                    <a:ea typeface="Meiryo UI" panose="020B0604030504040204" pitchFamily="50" charset="-128"/>
                    <a:cs typeface="Meiryo UI" panose="020B0604030504040204" pitchFamily="50" charset="-128"/>
                  </a:rPr>
                  <a:t>アンチウィルス</a:t>
                </a:r>
                <a:r>
                  <a:rPr lang="en-US" altLang="ja-JP" sz="571">
                    <a:latin typeface="Meiryo UI" panose="020B0604030504040204" pitchFamily="50" charset="-128"/>
                    <a:ea typeface="Meiryo UI" panose="020B0604030504040204" pitchFamily="50" charset="-128"/>
                    <a:cs typeface="Meiryo UI" panose="020B0604030504040204" pitchFamily="50" charset="-128"/>
                  </a:rPr>
                  <a:t>/ </a:t>
                </a:r>
                <a:r>
                  <a:rPr lang="ja-JP" altLang="en-US" sz="571">
                    <a:latin typeface="Meiryo UI" panose="020B0604030504040204" pitchFamily="50" charset="-128"/>
                    <a:ea typeface="Meiryo UI" panose="020B0604030504040204" pitchFamily="50" charset="-128"/>
                    <a:cs typeface="Meiryo UI" panose="020B0604030504040204" pitchFamily="50" charset="-128"/>
                  </a:rPr>
                  <a:t>脆弱性管理</a:t>
                </a:r>
                <a:endParaRPr lang="ja-JP" altLang="en-US" sz="571" dirty="0">
                  <a:latin typeface="Meiryo UI" panose="020B0604030504040204" pitchFamily="50" charset="-128"/>
                  <a:ea typeface="Meiryo UI" panose="020B0604030504040204" pitchFamily="50" charset="-128"/>
                  <a:cs typeface="Meiryo UI" panose="020B0604030504040204" pitchFamily="50" charset="-128"/>
                </a:endParaRPr>
              </a:p>
            </p:txBody>
          </p:sp>
        </p:grpSp>
        <p:grpSp>
          <p:nvGrpSpPr>
            <p:cNvPr id="125" name="グループ化 124"/>
            <p:cNvGrpSpPr/>
            <p:nvPr/>
          </p:nvGrpSpPr>
          <p:grpSpPr>
            <a:xfrm>
              <a:off x="7098656" y="4870899"/>
              <a:ext cx="892319" cy="330650"/>
              <a:chOff x="5688124" y="1408586"/>
              <a:chExt cx="3240360" cy="420160"/>
            </a:xfrm>
          </p:grpSpPr>
          <p:sp>
            <p:nvSpPr>
              <p:cNvPr id="126" name="正方形/長方形 125"/>
              <p:cNvSpPr/>
              <p:nvPr/>
            </p:nvSpPr>
            <p:spPr bwMode="gray">
              <a:xfrm>
                <a:off x="5688124" y="1540339"/>
                <a:ext cx="3240360" cy="288407"/>
              </a:xfrm>
              <a:prstGeom prst="rect">
                <a:avLst/>
              </a:prstGeom>
              <a:solidFill>
                <a:schemeClr val="bg1"/>
              </a:solidFill>
              <a:ln w="9525">
                <a:solidFill>
                  <a:schemeClr val="tx1"/>
                </a:solidFill>
                <a:miter lim="800000"/>
                <a:headEnd/>
                <a:tailEnd/>
              </a:ln>
            </p:spPr>
            <p:txBody>
              <a:bodyPr lIns="25714" rIns="25714" anchor="t"/>
              <a:lstStyle/>
              <a:p>
                <a:r>
                  <a:rPr kumimoji="0" lang="en-US" altLang="ja-JP" sz="571" kern="0" dirty="0" err="1">
                    <a:latin typeface="Meiryo UI" pitchFamily="50" charset="-128"/>
                    <a:ea typeface="Meiryo UI" pitchFamily="50" charset="-128"/>
                    <a:cs typeface="Meiryo UI" pitchFamily="50" charset="-128"/>
                    <a:hlinkClick r:id="rId125"/>
                  </a:rPr>
                  <a:t>preludeIDS</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a:latin typeface="Meiryo UI" pitchFamily="50" charset="-128"/>
                    <a:ea typeface="Meiryo UI" pitchFamily="50" charset="-128"/>
                    <a:cs typeface="Meiryo UI" pitchFamily="50" charset="-128"/>
                    <a:hlinkClick r:id="rId126"/>
                  </a:rPr>
                  <a:t>Snort</a:t>
                </a:r>
                <a:endParaRPr kumimoji="0" lang="en-US" altLang="ja-JP" sz="571" kern="0" dirty="0">
                  <a:latin typeface="Meiryo UI" pitchFamily="50" charset="-128"/>
                  <a:ea typeface="Meiryo UI" pitchFamily="50" charset="-128"/>
                  <a:cs typeface="Meiryo UI" pitchFamily="50" charset="-128"/>
                </a:endParaRPr>
              </a:p>
            </p:txBody>
          </p:sp>
          <p:sp>
            <p:nvSpPr>
              <p:cNvPr id="127" name="テキスト ボックス 126"/>
              <p:cNvSpPr txBox="1"/>
              <p:nvPr/>
            </p:nvSpPr>
            <p:spPr bwMode="gray">
              <a:xfrm>
                <a:off x="5688124" y="1408586"/>
                <a:ext cx="3240360" cy="131819"/>
              </a:xfrm>
              <a:prstGeom prst="rect">
                <a:avLst/>
              </a:prstGeom>
              <a:solidFill>
                <a:srgbClr val="F9E1D4"/>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en-US" altLang="ja-JP" sz="571">
                    <a:latin typeface="Meiryo UI" panose="020B0604030504040204" pitchFamily="50" charset="-128"/>
                    <a:ea typeface="Meiryo UI" panose="020B0604030504040204" pitchFamily="50" charset="-128"/>
                    <a:cs typeface="Meiryo UI" panose="020B0604030504040204" pitchFamily="50" charset="-128"/>
                  </a:rPr>
                  <a:t>IDS/IPS/SIEM</a:t>
                </a:r>
                <a:endParaRPr lang="ja-JP" altLang="en-US" sz="571" dirty="0">
                  <a:latin typeface="Meiryo UI" panose="020B0604030504040204" pitchFamily="50" charset="-128"/>
                  <a:ea typeface="Meiryo UI" panose="020B0604030504040204" pitchFamily="50" charset="-128"/>
                  <a:cs typeface="Meiryo UI" panose="020B0604030504040204" pitchFamily="50" charset="-128"/>
                </a:endParaRPr>
              </a:p>
            </p:txBody>
          </p:sp>
        </p:grpSp>
        <p:grpSp>
          <p:nvGrpSpPr>
            <p:cNvPr id="128" name="グループ化 127"/>
            <p:cNvGrpSpPr/>
            <p:nvPr/>
          </p:nvGrpSpPr>
          <p:grpSpPr>
            <a:xfrm>
              <a:off x="7096718" y="3801938"/>
              <a:ext cx="894257" cy="518906"/>
              <a:chOff x="5688124" y="1408586"/>
              <a:chExt cx="3247397" cy="659379"/>
            </a:xfrm>
          </p:grpSpPr>
          <p:sp>
            <p:nvSpPr>
              <p:cNvPr id="129" name="正方形/長方形 128"/>
              <p:cNvSpPr/>
              <p:nvPr/>
            </p:nvSpPr>
            <p:spPr bwMode="gray">
              <a:xfrm>
                <a:off x="5695161" y="1543505"/>
                <a:ext cx="3240360" cy="524460"/>
              </a:xfrm>
              <a:prstGeom prst="rect">
                <a:avLst/>
              </a:prstGeom>
              <a:solidFill>
                <a:schemeClr val="bg1"/>
              </a:solidFill>
              <a:ln w="9525">
                <a:solidFill>
                  <a:schemeClr val="tx1"/>
                </a:solidFill>
                <a:miter lim="800000"/>
                <a:headEnd/>
                <a:tailEnd/>
              </a:ln>
            </p:spPr>
            <p:txBody>
              <a:bodyPr lIns="25714" rIns="25714" anchor="t"/>
              <a:lstStyle/>
              <a:p>
                <a:r>
                  <a:rPr kumimoji="0" lang="en-US" altLang="ja-JP" sz="571" kern="0" dirty="0" err="1">
                    <a:latin typeface="Meiryo UI" pitchFamily="50" charset="-128"/>
                    <a:ea typeface="Meiryo UI" pitchFamily="50" charset="-128"/>
                    <a:cs typeface="Meiryo UI" pitchFamily="50" charset="-128"/>
                    <a:hlinkClick r:id="rId127"/>
                  </a:rPr>
                  <a:t>OpenSSH</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128"/>
                  </a:rPr>
                  <a:t>OpenSSL</a:t>
                </a:r>
                <a:endPar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r>
                  <a:rPr kumimoji="0" lang="en-US" altLang="ja-JP" sz="571" kern="0" dirty="0" err="1">
                    <a:latin typeface="Meiryo UI" pitchFamily="50" charset="-128"/>
                    <a:ea typeface="Meiryo UI" pitchFamily="50" charset="-128"/>
                    <a:cs typeface="Meiryo UI" pitchFamily="50" charset="-128"/>
                    <a:hlinkClick r:id="rId129"/>
                  </a:rPr>
                  <a:t>OpenVPN</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a:latin typeface="Meiryo UI" pitchFamily="50" charset="-128"/>
                    <a:ea typeface="Meiryo UI" pitchFamily="50" charset="-128"/>
                    <a:cs typeface="Meiryo UI" pitchFamily="50" charset="-128"/>
                    <a:hlinkClick r:id="rId130"/>
                  </a:rPr>
                  <a:t>Tor</a:t>
                </a:r>
                <a:endParaRPr kumimoji="0" lang="en-US" altLang="ja-JP" sz="571" kern="0" dirty="0">
                  <a:latin typeface="Meiryo UI" pitchFamily="50" charset="-128"/>
                  <a:ea typeface="Meiryo UI" pitchFamily="50" charset="-128"/>
                  <a:cs typeface="Meiryo UI" pitchFamily="50" charset="-128"/>
                </a:endParaRPr>
              </a:p>
            </p:txBody>
          </p:sp>
          <p:sp>
            <p:nvSpPr>
              <p:cNvPr id="130" name="テキスト ボックス 129"/>
              <p:cNvSpPr txBox="1"/>
              <p:nvPr/>
            </p:nvSpPr>
            <p:spPr bwMode="gray">
              <a:xfrm>
                <a:off x="5688124" y="1408586"/>
                <a:ext cx="3240360" cy="131819"/>
              </a:xfrm>
              <a:prstGeom prst="rect">
                <a:avLst/>
              </a:prstGeom>
              <a:solidFill>
                <a:srgbClr val="F9E1D4"/>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en-US" altLang="ja-JP" sz="571">
                    <a:latin typeface="Meiryo UI" panose="020B0604030504040204" pitchFamily="50" charset="-128"/>
                    <a:ea typeface="Meiryo UI" panose="020B0604030504040204" pitchFamily="50" charset="-128"/>
                    <a:cs typeface="Meiryo UI" panose="020B0604030504040204" pitchFamily="50" charset="-128"/>
                  </a:rPr>
                  <a:t>SSL/VPN/SSH</a:t>
                </a:r>
                <a:endParaRPr lang="ja-JP" altLang="en-US" sz="571" dirty="0">
                  <a:latin typeface="Meiryo UI" panose="020B0604030504040204" pitchFamily="50" charset="-128"/>
                  <a:ea typeface="Meiryo UI" panose="020B0604030504040204" pitchFamily="50" charset="-128"/>
                  <a:cs typeface="Meiryo UI" panose="020B0604030504040204" pitchFamily="50" charset="-128"/>
                </a:endParaRPr>
              </a:p>
            </p:txBody>
          </p:sp>
        </p:grpSp>
        <p:grpSp>
          <p:nvGrpSpPr>
            <p:cNvPr id="131" name="グループ化 130"/>
            <p:cNvGrpSpPr/>
            <p:nvPr/>
          </p:nvGrpSpPr>
          <p:grpSpPr>
            <a:xfrm>
              <a:off x="7089894" y="4353072"/>
              <a:ext cx="892319" cy="493738"/>
              <a:chOff x="5688124" y="1408586"/>
              <a:chExt cx="3240360" cy="627397"/>
            </a:xfrm>
          </p:grpSpPr>
          <p:sp>
            <p:nvSpPr>
              <p:cNvPr id="132" name="正方形/長方形 131"/>
              <p:cNvSpPr/>
              <p:nvPr/>
            </p:nvSpPr>
            <p:spPr bwMode="gray">
              <a:xfrm>
                <a:off x="5688124" y="1540339"/>
                <a:ext cx="3240360" cy="495644"/>
              </a:xfrm>
              <a:prstGeom prst="rect">
                <a:avLst/>
              </a:prstGeom>
              <a:solidFill>
                <a:schemeClr val="bg1"/>
              </a:solidFill>
              <a:ln w="9525">
                <a:solidFill>
                  <a:schemeClr val="tx1"/>
                </a:solidFill>
                <a:miter lim="800000"/>
                <a:headEnd/>
                <a:tailEnd/>
              </a:ln>
            </p:spPr>
            <p:txBody>
              <a:bodyPr lIns="25714" rIns="25714" anchor="t"/>
              <a:lstStyle/>
              <a:p>
                <a:r>
                  <a:rPr kumimoji="0" lang="en-US" altLang="ja-JP" sz="571" kern="0" dirty="0" err="1">
                    <a:latin typeface="Meiryo UI" pitchFamily="50" charset="-128"/>
                    <a:ea typeface="Meiryo UI" pitchFamily="50" charset="-128"/>
                    <a:cs typeface="Meiryo UI" pitchFamily="50" charset="-128"/>
                    <a:hlinkClick r:id="rId131"/>
                  </a:rPr>
                  <a:t>IPCop</a:t>
                </a:r>
                <a:r>
                  <a:rPr kumimoji="0" lang="en-US" altLang="ja-JP" sz="571" kern="0" dirty="0">
                    <a:latin typeface="Meiryo UI" pitchFamily="50" charset="-128"/>
                    <a:ea typeface="Meiryo UI" pitchFamily="50" charset="-128"/>
                    <a:cs typeface="Meiryo UI" pitchFamily="50" charset="-128"/>
                    <a:hlinkClick r:id="rId131"/>
                  </a:rPr>
                  <a:t> Firewall</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err="1">
                    <a:latin typeface="Meiryo UI" pitchFamily="50" charset="-128"/>
                    <a:ea typeface="Meiryo UI" pitchFamily="50" charset="-128"/>
                    <a:cs typeface="Meiryo UI" pitchFamily="50" charset="-128"/>
                    <a:hlinkClick r:id="rId132"/>
                  </a:rPr>
                  <a:t>iptables</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err="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133"/>
                  </a:rPr>
                  <a:t>nginx</a:t>
                </a:r>
                <a:endPar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r>
                  <a:rPr kumimoji="0" lang="en-US" altLang="ja-JP" sz="571" kern="0" dirty="0">
                    <a:latin typeface="Meiryo UI" pitchFamily="50" charset="-128"/>
                    <a:ea typeface="Meiryo UI" pitchFamily="50" charset="-128"/>
                    <a:cs typeface="Meiryo UI" pitchFamily="50" charset="-128"/>
                    <a:hlinkClick r:id="rId134"/>
                  </a:rPr>
                  <a:t>Squid</a:t>
                </a:r>
                <a:endParaRPr kumimoji="0" lang="en-US" altLang="ja-JP" sz="571" kern="0" dirty="0">
                  <a:latin typeface="Meiryo UI" pitchFamily="50" charset="-128"/>
                  <a:ea typeface="Meiryo UI" pitchFamily="50" charset="-128"/>
                  <a:cs typeface="Meiryo UI" pitchFamily="50" charset="-128"/>
                </a:endParaRPr>
              </a:p>
            </p:txBody>
          </p:sp>
          <p:sp>
            <p:nvSpPr>
              <p:cNvPr id="133" name="テキスト ボックス 132"/>
              <p:cNvSpPr txBox="1"/>
              <p:nvPr/>
            </p:nvSpPr>
            <p:spPr bwMode="gray">
              <a:xfrm>
                <a:off x="5688124" y="1408586"/>
                <a:ext cx="3240360" cy="131819"/>
              </a:xfrm>
              <a:prstGeom prst="rect">
                <a:avLst/>
              </a:prstGeom>
              <a:solidFill>
                <a:srgbClr val="F9E1D4"/>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ja-JP" altLang="en-US" sz="571">
                    <a:latin typeface="Meiryo UI" panose="020B0604030504040204" pitchFamily="50" charset="-128"/>
                    <a:ea typeface="Meiryo UI" panose="020B0604030504040204" pitchFamily="50" charset="-128"/>
                    <a:cs typeface="Meiryo UI" panose="020B0604030504040204" pitchFamily="50" charset="-128"/>
                  </a:rPr>
                  <a:t>プロキシ</a:t>
                </a:r>
                <a:r>
                  <a:rPr lang="en-US" altLang="ja-JP" sz="571">
                    <a:latin typeface="Meiryo UI" panose="020B0604030504040204" pitchFamily="50" charset="-128"/>
                    <a:ea typeface="Meiryo UI" panose="020B0604030504040204" pitchFamily="50" charset="-128"/>
                    <a:cs typeface="Meiryo UI" panose="020B0604030504040204" pitchFamily="50" charset="-128"/>
                  </a:rPr>
                  <a:t>/ </a:t>
                </a:r>
                <a:r>
                  <a:rPr lang="ja-JP" altLang="en-US" sz="571">
                    <a:latin typeface="Meiryo UI" panose="020B0604030504040204" pitchFamily="50" charset="-128"/>
                    <a:ea typeface="Meiryo UI" panose="020B0604030504040204" pitchFamily="50" charset="-128"/>
                    <a:cs typeface="Meiryo UI" panose="020B0604030504040204" pitchFamily="50" charset="-128"/>
                  </a:rPr>
                  <a:t>ファイアウォール</a:t>
                </a:r>
                <a:endParaRPr lang="ja-JP" altLang="en-US" sz="571" dirty="0">
                  <a:latin typeface="Meiryo UI" panose="020B0604030504040204" pitchFamily="50" charset="-128"/>
                  <a:ea typeface="Meiryo UI" panose="020B0604030504040204" pitchFamily="50" charset="-128"/>
                  <a:cs typeface="Meiryo UI" panose="020B0604030504040204" pitchFamily="50" charset="-128"/>
                </a:endParaRPr>
              </a:p>
            </p:txBody>
          </p:sp>
        </p:grpSp>
        <p:grpSp>
          <p:nvGrpSpPr>
            <p:cNvPr id="134" name="グループ化 133"/>
            <p:cNvGrpSpPr/>
            <p:nvPr/>
          </p:nvGrpSpPr>
          <p:grpSpPr>
            <a:xfrm>
              <a:off x="8030013" y="3797618"/>
              <a:ext cx="892319" cy="1146376"/>
              <a:chOff x="5688124" y="1408586"/>
              <a:chExt cx="3240360" cy="1456710"/>
            </a:xfrm>
          </p:grpSpPr>
          <p:sp>
            <p:nvSpPr>
              <p:cNvPr id="135" name="正方形/長方形 134"/>
              <p:cNvSpPr/>
              <p:nvPr/>
            </p:nvSpPr>
            <p:spPr bwMode="gray">
              <a:xfrm>
                <a:off x="5688124" y="1540336"/>
                <a:ext cx="3240360" cy="1324960"/>
              </a:xfrm>
              <a:prstGeom prst="rect">
                <a:avLst/>
              </a:prstGeom>
              <a:solidFill>
                <a:schemeClr val="bg1"/>
              </a:solidFill>
              <a:ln w="9525">
                <a:solidFill>
                  <a:schemeClr val="tx1"/>
                </a:solidFill>
                <a:miter lim="800000"/>
                <a:headEnd/>
                <a:tailEnd/>
              </a:ln>
            </p:spPr>
            <p:txBody>
              <a:bodyPr lIns="25714" rIns="25714" anchor="t"/>
              <a:lstStyle/>
              <a:p>
                <a:r>
                  <a:rPr kumimoji="0" lang="en-US" altLang="ja-JP" sz="571" kern="0" dirty="0">
                    <a:latin typeface="Meiryo UI" panose="020B0604030504040204" pitchFamily="50" charset="-128"/>
                    <a:ea typeface="Meiryo UI" panose="020B0604030504040204" pitchFamily="50" charset="-128"/>
                    <a:cs typeface="Meiryo UI" panose="020B0604030504040204" pitchFamily="50" charset="-128"/>
                    <a:hlinkClick r:id="rId135"/>
                  </a:rPr>
                  <a:t>CAS</a:t>
                </a:r>
                <a:endParaRPr kumimoji="0" lang="en-US" altLang="ja-JP" sz="571" kern="0" dirty="0">
                  <a:latin typeface="Meiryo UI" panose="020B0604030504040204" pitchFamily="50" charset="-128"/>
                  <a:ea typeface="Meiryo UI" panose="020B0604030504040204" pitchFamily="50" charset="-128"/>
                  <a:cs typeface="Meiryo UI" panose="020B0604030504040204" pitchFamily="50" charset="-128"/>
                </a:endParaRPr>
              </a:p>
              <a:p>
                <a:r>
                  <a:rPr kumimoji="0" lang="en-US" altLang="ja-JP" sz="571" kern="0" dirty="0" err="1">
                    <a:latin typeface="Meiryo UI" panose="020B0604030504040204" pitchFamily="50" charset="-128"/>
                    <a:ea typeface="Meiryo UI" panose="020B0604030504040204" pitchFamily="50" charset="-128"/>
                    <a:cs typeface="Meiryo UI" panose="020B0604030504040204" pitchFamily="50" charset="-128"/>
                    <a:hlinkClick r:id="rId136"/>
                  </a:rPr>
                  <a:t>FreeRADIUS</a:t>
                </a:r>
                <a:endParaRPr kumimoji="0" lang="en-US" altLang="ja-JP" sz="571" kern="0" dirty="0">
                  <a:latin typeface="Meiryo UI" panose="020B0604030504040204" pitchFamily="50" charset="-128"/>
                  <a:ea typeface="Meiryo UI" panose="020B0604030504040204" pitchFamily="50" charset="-128"/>
                  <a:cs typeface="Meiryo UI" panose="020B0604030504040204" pitchFamily="50" charset="-128"/>
                </a:endParaRPr>
              </a:p>
              <a:p>
                <a:r>
                  <a:rPr kumimoji="0" lang="en-US" altLang="ja-JP" sz="571" kern="0" dirty="0" err="1">
                    <a:latin typeface="Meiryo UI" panose="020B0604030504040204" pitchFamily="50" charset="-128"/>
                    <a:ea typeface="Meiryo UI" panose="020B0604030504040204" pitchFamily="50" charset="-128"/>
                    <a:cs typeface="Meiryo UI" panose="020B0604030504040204" pitchFamily="50" charset="-128"/>
                    <a:hlinkClick r:id="rId137"/>
                  </a:rPr>
                  <a:t>GnuPG</a:t>
                </a:r>
                <a:endParaRPr kumimoji="0" lang="en-US" altLang="ja-JP" sz="571" kern="0" dirty="0">
                  <a:latin typeface="Meiryo UI" panose="020B0604030504040204" pitchFamily="50" charset="-128"/>
                  <a:ea typeface="Meiryo UI" panose="020B0604030504040204" pitchFamily="50" charset="-128"/>
                  <a:cs typeface="Meiryo UI" panose="020B0604030504040204" pitchFamily="50" charset="-128"/>
                </a:endParaRPr>
              </a:p>
              <a:p>
                <a:r>
                  <a:rPr kumimoji="0" lang="en-US" altLang="ja-JP" sz="571" u="sng" kern="0" dirty="0">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cs typeface="Meiryo UI" panose="020B0604030504040204" pitchFamily="50" charset="-128"/>
                    <a:hlinkClick r:id="rId138"/>
                  </a:rPr>
                  <a:t>Kerberos</a:t>
                </a:r>
                <a:endParaRPr kumimoji="0" lang="en-US" altLang="ja-JP" sz="571" u="sng" kern="0" dirty="0">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cs typeface="Meiryo UI" panose="020B0604030504040204" pitchFamily="50" charset="-128"/>
                </a:endParaRPr>
              </a:p>
              <a:p>
                <a:r>
                  <a:rPr kumimoji="0" lang="en-US" altLang="ja-JP" sz="571" kern="0" dirty="0" err="1">
                    <a:latin typeface="Meiryo UI" panose="020B0604030504040204" pitchFamily="50" charset="-128"/>
                    <a:ea typeface="Meiryo UI" panose="020B0604030504040204" pitchFamily="50" charset="-128"/>
                    <a:cs typeface="Meiryo UI" panose="020B0604030504040204" pitchFamily="50" charset="-128"/>
                    <a:hlinkClick r:id="rId139"/>
                  </a:rPr>
                  <a:t>OpenAM</a:t>
                </a:r>
                <a:endParaRPr kumimoji="0" lang="en-US" altLang="ja-JP" sz="571" kern="0" dirty="0">
                  <a:latin typeface="Meiryo UI" panose="020B0604030504040204" pitchFamily="50" charset="-128"/>
                  <a:ea typeface="Meiryo UI" panose="020B0604030504040204" pitchFamily="50" charset="-128"/>
                  <a:cs typeface="Meiryo UI" panose="020B0604030504040204" pitchFamily="50" charset="-128"/>
                </a:endParaRPr>
              </a:p>
              <a:p>
                <a:r>
                  <a:rPr kumimoji="0" lang="en-US" altLang="ja-JP" sz="571" kern="0" dirty="0" err="1">
                    <a:latin typeface="Meiryo UI" panose="020B0604030504040204" pitchFamily="50" charset="-128"/>
                    <a:ea typeface="Meiryo UI" panose="020B0604030504040204" pitchFamily="50" charset="-128"/>
                    <a:cs typeface="Meiryo UI" panose="020B0604030504040204" pitchFamily="50" charset="-128"/>
                    <a:hlinkClick r:id="rId140"/>
                  </a:rPr>
                  <a:t>OpenDS</a:t>
                </a:r>
                <a:endParaRPr kumimoji="0" lang="en-US" altLang="ja-JP" sz="571" kern="0" dirty="0">
                  <a:latin typeface="Meiryo UI" panose="020B0604030504040204" pitchFamily="50" charset="-128"/>
                  <a:ea typeface="Meiryo UI" panose="020B0604030504040204" pitchFamily="50" charset="-128"/>
                  <a:cs typeface="Meiryo UI" panose="020B0604030504040204" pitchFamily="50" charset="-128"/>
                </a:endParaRPr>
              </a:p>
              <a:p>
                <a:r>
                  <a:rPr kumimoji="0" lang="en-US" altLang="ja-JP" sz="571" kern="0" dirty="0" err="1">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cs typeface="Meiryo UI" panose="020B0604030504040204" pitchFamily="50" charset="-128"/>
                    <a:hlinkClick r:id="rId141"/>
                  </a:rPr>
                  <a:t>OpenSSO</a:t>
                </a:r>
                <a:endParaRPr kumimoji="0" lang="en-US" altLang="ja-JP" sz="571" kern="0" dirty="0">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cs typeface="Meiryo UI" panose="020B0604030504040204" pitchFamily="50" charset="-128"/>
                </a:endParaRPr>
              </a:p>
              <a:p>
                <a:r>
                  <a:rPr kumimoji="0" lang="en-US" altLang="ja-JP" sz="571" kern="0" dirty="0">
                    <a:latin typeface="Meiryo UI" panose="020B0604030504040204" pitchFamily="50" charset="-128"/>
                    <a:ea typeface="Meiryo UI" panose="020B0604030504040204" pitchFamily="50" charset="-128"/>
                    <a:cs typeface="Meiryo UI" panose="020B0604030504040204" pitchFamily="50" charset="-128"/>
                    <a:hlinkClick r:id="rId142"/>
                  </a:rPr>
                  <a:t>PAM</a:t>
                </a:r>
                <a:endParaRPr kumimoji="0" lang="en-US" altLang="ja-JP" sz="571" kern="0" dirty="0">
                  <a:latin typeface="Meiryo UI" panose="020B0604030504040204" pitchFamily="50" charset="-128"/>
                  <a:ea typeface="Meiryo UI" panose="020B0604030504040204" pitchFamily="50" charset="-128"/>
                  <a:cs typeface="Meiryo UI" panose="020B0604030504040204" pitchFamily="50" charset="-128"/>
                </a:endParaRPr>
              </a:p>
              <a:p>
                <a:r>
                  <a:rPr kumimoji="0" lang="en-US" altLang="ja-JP" sz="571" kern="0" dirty="0">
                    <a:latin typeface="Meiryo UI" panose="020B0604030504040204" pitchFamily="50" charset="-128"/>
                    <a:ea typeface="Meiryo UI" panose="020B0604030504040204" pitchFamily="50" charset="-128"/>
                    <a:cs typeface="Meiryo UI" panose="020B0604030504040204" pitchFamily="50" charset="-128"/>
                    <a:hlinkClick r:id="rId143"/>
                  </a:rPr>
                  <a:t>TOMOYO Linux</a:t>
                </a:r>
                <a:endParaRPr kumimoji="0" lang="en-US" altLang="ja-JP" sz="571" kern="0" dirty="0">
                  <a:latin typeface="Meiryo UI" panose="020B0604030504040204" pitchFamily="50" charset="-128"/>
                  <a:ea typeface="Meiryo UI" panose="020B0604030504040204" pitchFamily="50" charset="-128"/>
                  <a:cs typeface="Meiryo UI" panose="020B0604030504040204" pitchFamily="50" charset="-128"/>
                </a:endParaRPr>
              </a:p>
              <a:p>
                <a:r>
                  <a:rPr kumimoji="0" lang="en-US" altLang="ja-JP" sz="571" kern="0" dirty="0" err="1">
                    <a:latin typeface="Meiryo UI" panose="020B0604030504040204" pitchFamily="50" charset="-128"/>
                    <a:ea typeface="Meiryo UI" panose="020B0604030504040204" pitchFamily="50" charset="-128"/>
                    <a:cs typeface="Meiryo UI" panose="020B0604030504040204" pitchFamily="50" charset="-128"/>
                    <a:hlinkClick r:id="rId144"/>
                  </a:rPr>
                  <a:t>usermin</a:t>
                </a:r>
                <a:endParaRPr kumimoji="0" lang="en-US" altLang="ja-JP" sz="571" kern="0" dirty="0">
                  <a:latin typeface="Meiryo UI" panose="020B0604030504040204" pitchFamily="50" charset="-128"/>
                  <a:ea typeface="Meiryo UI" panose="020B0604030504040204" pitchFamily="50" charset="-128"/>
                  <a:cs typeface="Meiryo UI" panose="020B0604030504040204" pitchFamily="50" charset="-128"/>
                </a:endParaRPr>
              </a:p>
              <a:p>
                <a:r>
                  <a:rPr kumimoji="0" lang="en-US" altLang="ja-JP" sz="571" kern="0" dirty="0" err="1">
                    <a:latin typeface="Meiryo UI" panose="020B0604030504040204" pitchFamily="50" charset="-128"/>
                    <a:ea typeface="Meiryo UI" panose="020B0604030504040204" pitchFamily="50" charset="-128"/>
                    <a:cs typeface="Meiryo UI" panose="020B0604030504040204" pitchFamily="50" charset="-128"/>
                    <a:hlinkClick r:id="rId145"/>
                  </a:rPr>
                  <a:t>webmin</a:t>
                </a:r>
                <a:endParaRPr kumimoji="0" lang="en-US" altLang="ja-JP" sz="571" kern="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136" name="テキスト ボックス 135"/>
              <p:cNvSpPr txBox="1"/>
              <p:nvPr/>
            </p:nvSpPr>
            <p:spPr bwMode="gray">
              <a:xfrm>
                <a:off x="5688124" y="1408586"/>
                <a:ext cx="3240360" cy="131819"/>
              </a:xfrm>
              <a:prstGeom prst="rect">
                <a:avLst/>
              </a:prstGeom>
              <a:solidFill>
                <a:srgbClr val="F9E1D4"/>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ja-JP" altLang="en-US" sz="571">
                    <a:latin typeface="Meiryo UI" panose="020B0604030504040204" pitchFamily="50" charset="-128"/>
                    <a:ea typeface="Meiryo UI" panose="020B0604030504040204" pitchFamily="50" charset="-128"/>
                    <a:cs typeface="Meiryo UI" panose="020B0604030504040204" pitchFamily="50" charset="-128"/>
                  </a:rPr>
                  <a:t>認証・アクセス管理</a:t>
                </a:r>
                <a:endParaRPr lang="ja-JP" altLang="en-US" sz="571" dirty="0">
                  <a:latin typeface="Meiryo UI" panose="020B0604030504040204" pitchFamily="50" charset="-128"/>
                  <a:ea typeface="Meiryo UI" panose="020B0604030504040204" pitchFamily="50" charset="-128"/>
                  <a:cs typeface="Meiryo UI" panose="020B0604030504040204" pitchFamily="50" charset="-128"/>
                </a:endParaRPr>
              </a:p>
            </p:txBody>
          </p:sp>
        </p:grpSp>
        <p:grpSp>
          <p:nvGrpSpPr>
            <p:cNvPr id="137" name="グループ化 136"/>
            <p:cNvGrpSpPr/>
            <p:nvPr/>
          </p:nvGrpSpPr>
          <p:grpSpPr>
            <a:xfrm>
              <a:off x="6170138" y="4348821"/>
              <a:ext cx="892319" cy="596737"/>
              <a:chOff x="5688124" y="1408586"/>
              <a:chExt cx="3240360" cy="758279"/>
            </a:xfrm>
          </p:grpSpPr>
          <p:sp>
            <p:nvSpPr>
              <p:cNvPr id="138" name="正方形/長方形 137"/>
              <p:cNvSpPr/>
              <p:nvPr/>
            </p:nvSpPr>
            <p:spPr bwMode="gray">
              <a:xfrm>
                <a:off x="5688124" y="1540339"/>
                <a:ext cx="3240360" cy="626526"/>
              </a:xfrm>
              <a:prstGeom prst="rect">
                <a:avLst/>
              </a:prstGeom>
              <a:solidFill>
                <a:schemeClr val="bg1"/>
              </a:solidFill>
              <a:ln w="9525">
                <a:solidFill>
                  <a:schemeClr val="tx1"/>
                </a:solidFill>
                <a:miter lim="800000"/>
                <a:headEnd/>
                <a:tailEnd/>
              </a:ln>
            </p:spPr>
            <p:txBody>
              <a:bodyPr lIns="25714" rIns="25714" anchor="t"/>
              <a:lstStyle/>
              <a:p>
                <a:pPr>
                  <a:defRPr/>
                </a:pPr>
                <a:r>
                  <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146"/>
                  </a:rPr>
                  <a:t>389 Directory Server</a:t>
                </a:r>
              </a:p>
              <a:p>
                <a:pPr>
                  <a:defRPr/>
                </a:pPr>
                <a:r>
                  <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146"/>
                  </a:rPr>
                  <a:t>(Fedora Directory Server)</a:t>
                </a:r>
                <a:endPar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pPr>
                  <a:defRPr/>
                </a:pPr>
                <a:r>
                  <a:rPr kumimoji="0" lang="en-US" altLang="ja-JP" sz="571" kern="0" dirty="0">
                    <a:latin typeface="Meiryo UI" pitchFamily="50" charset="-128"/>
                    <a:ea typeface="Meiryo UI" pitchFamily="50" charset="-128"/>
                    <a:cs typeface="Meiryo UI" pitchFamily="50" charset="-128"/>
                    <a:hlinkClick r:id="rId147"/>
                  </a:rPr>
                  <a:t>Apache Directory</a:t>
                </a:r>
                <a:endParaRPr kumimoji="0" lang="en-US" altLang="ja-JP" sz="571" kern="0" dirty="0">
                  <a:latin typeface="Meiryo UI" pitchFamily="50" charset="-128"/>
                  <a:ea typeface="Meiryo UI" pitchFamily="50" charset="-128"/>
                  <a:cs typeface="Meiryo UI" pitchFamily="50" charset="-128"/>
                </a:endParaRPr>
              </a:p>
              <a:p>
                <a:pPr>
                  <a:defRPr/>
                </a:pPr>
                <a:r>
                  <a:rPr kumimoji="0" lang="en-US" altLang="ja-JP" sz="571" u="sng" kern="0" dirty="0" err="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148"/>
                  </a:rPr>
                  <a:t>OpenLDAP</a:t>
                </a:r>
                <a:endParaRPr kumimoji="0" lang="en-US" altLang="ja-JP" sz="571" u="sng"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p:txBody>
          </p:sp>
          <p:sp>
            <p:nvSpPr>
              <p:cNvPr id="139" name="テキスト ボックス 138"/>
              <p:cNvSpPr txBox="1"/>
              <p:nvPr/>
            </p:nvSpPr>
            <p:spPr bwMode="gray">
              <a:xfrm>
                <a:off x="5688124" y="1408586"/>
                <a:ext cx="3240360" cy="131819"/>
              </a:xfrm>
              <a:prstGeom prst="rect">
                <a:avLst/>
              </a:prstGeom>
              <a:solidFill>
                <a:srgbClr val="F9E1D4"/>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ja-JP" altLang="en-US" sz="571" dirty="0">
                    <a:latin typeface="Meiryo UI" panose="020B0604030504040204" pitchFamily="50" charset="-128"/>
                    <a:ea typeface="Meiryo UI" panose="020B0604030504040204" pitchFamily="50" charset="-128"/>
                    <a:cs typeface="Meiryo UI" panose="020B0604030504040204" pitchFamily="50" charset="-128"/>
                  </a:rPr>
                  <a:t>ディレクトリサービス</a:t>
                </a:r>
              </a:p>
            </p:txBody>
          </p:sp>
        </p:grpSp>
        <p:grpSp>
          <p:nvGrpSpPr>
            <p:cNvPr id="140" name="グループ化 139"/>
            <p:cNvGrpSpPr/>
            <p:nvPr/>
          </p:nvGrpSpPr>
          <p:grpSpPr>
            <a:xfrm>
              <a:off x="8019896" y="4965043"/>
              <a:ext cx="892319" cy="242702"/>
              <a:chOff x="5688124" y="1408585"/>
              <a:chExt cx="3240360" cy="339830"/>
            </a:xfrm>
          </p:grpSpPr>
          <p:sp>
            <p:nvSpPr>
              <p:cNvPr id="141" name="正方形/長方形 140"/>
              <p:cNvSpPr/>
              <p:nvPr/>
            </p:nvSpPr>
            <p:spPr bwMode="gray">
              <a:xfrm>
                <a:off x="5688124" y="1540339"/>
                <a:ext cx="3240360" cy="208076"/>
              </a:xfrm>
              <a:prstGeom prst="rect">
                <a:avLst/>
              </a:prstGeom>
              <a:solidFill>
                <a:schemeClr val="bg1"/>
              </a:solidFill>
              <a:ln w="9525">
                <a:solidFill>
                  <a:schemeClr val="tx1"/>
                </a:solidFill>
                <a:miter lim="800000"/>
                <a:headEnd/>
                <a:tailEnd/>
              </a:ln>
            </p:spPr>
            <p:txBody>
              <a:bodyPr lIns="25714" rIns="25714" anchor="t"/>
              <a:lstStyle/>
              <a:p>
                <a:endParaRPr kumimoji="0" lang="en-US" altLang="ja-JP" sz="571" kern="0" dirty="0">
                  <a:latin typeface="Meiryo UI" pitchFamily="50" charset="-128"/>
                  <a:ea typeface="Meiryo UI" pitchFamily="50" charset="-128"/>
                  <a:cs typeface="Meiryo UI" pitchFamily="50" charset="-128"/>
                </a:endParaRPr>
              </a:p>
            </p:txBody>
          </p:sp>
          <p:sp>
            <p:nvSpPr>
              <p:cNvPr id="142" name="テキスト ボックス 141"/>
              <p:cNvSpPr txBox="1"/>
              <p:nvPr/>
            </p:nvSpPr>
            <p:spPr bwMode="gray">
              <a:xfrm>
                <a:off x="5688124" y="1408585"/>
                <a:ext cx="3240360" cy="131819"/>
              </a:xfrm>
              <a:prstGeom prst="rect">
                <a:avLst/>
              </a:prstGeom>
              <a:solidFill>
                <a:srgbClr val="F9E1D4"/>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en-US" altLang="ja-JP" sz="571" dirty="0">
                    <a:latin typeface="Meiryo UI" panose="020B0604030504040204" pitchFamily="50" charset="-128"/>
                    <a:ea typeface="Meiryo UI" panose="020B0604030504040204" pitchFamily="50" charset="-128"/>
                    <a:cs typeface="Meiryo UI" panose="020B0604030504040204" pitchFamily="50" charset="-128"/>
                  </a:rPr>
                  <a:t>ID</a:t>
                </a:r>
                <a:r>
                  <a:rPr lang="ja-JP" altLang="en-US" sz="571" dirty="0">
                    <a:latin typeface="Meiryo UI" panose="020B0604030504040204" pitchFamily="50" charset="-128"/>
                    <a:ea typeface="Meiryo UI" panose="020B0604030504040204" pitchFamily="50" charset="-128"/>
                    <a:cs typeface="Meiryo UI" panose="020B0604030504040204" pitchFamily="50" charset="-128"/>
                  </a:rPr>
                  <a:t>管理</a:t>
                </a:r>
              </a:p>
            </p:txBody>
          </p:sp>
        </p:grpSp>
        <p:grpSp>
          <p:nvGrpSpPr>
            <p:cNvPr id="146" name="グループ化 145"/>
            <p:cNvGrpSpPr/>
            <p:nvPr/>
          </p:nvGrpSpPr>
          <p:grpSpPr>
            <a:xfrm>
              <a:off x="137968" y="4510599"/>
              <a:ext cx="892319" cy="493017"/>
              <a:chOff x="5688124" y="1408586"/>
              <a:chExt cx="3240360" cy="619148"/>
            </a:xfrm>
          </p:grpSpPr>
          <p:sp>
            <p:nvSpPr>
              <p:cNvPr id="147" name="正方形/長方形 146"/>
              <p:cNvSpPr/>
              <p:nvPr/>
            </p:nvSpPr>
            <p:spPr bwMode="gray">
              <a:xfrm>
                <a:off x="5688124" y="1540338"/>
                <a:ext cx="3240360" cy="487396"/>
              </a:xfrm>
              <a:prstGeom prst="rect">
                <a:avLst/>
              </a:prstGeom>
              <a:solidFill>
                <a:schemeClr val="bg1"/>
              </a:solidFill>
              <a:ln w="9525">
                <a:solidFill>
                  <a:schemeClr val="tx1"/>
                </a:solidFill>
                <a:miter lim="800000"/>
                <a:headEnd/>
                <a:tailEnd/>
              </a:ln>
            </p:spPr>
            <p:txBody>
              <a:bodyPr lIns="25714" rIns="25714" anchor="t"/>
              <a:lstStyle/>
              <a:p>
                <a:pPr defTabSz="653156">
                  <a:defRPr/>
                </a:pPr>
                <a:r>
                  <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149"/>
                  </a:rPr>
                  <a:t>Amanda</a:t>
                </a:r>
                <a:endPar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pPr defTabSz="653156">
                  <a:defRPr/>
                </a:pPr>
                <a:r>
                  <a:rPr kumimoji="0" lang="en-US" altLang="ja-JP" sz="571" kern="0" dirty="0" err="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150"/>
                  </a:rPr>
                  <a:t>Bacula</a:t>
                </a:r>
                <a:endPar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pPr defTabSz="653156">
                  <a:defRPr/>
                </a:pPr>
                <a:r>
                  <a:rPr kumimoji="0" lang="en-US" altLang="ja-JP" sz="571" kern="0" dirty="0" err="1">
                    <a:latin typeface="Meiryo UI" pitchFamily="50" charset="-128"/>
                    <a:ea typeface="Meiryo UI" pitchFamily="50" charset="-128"/>
                    <a:cs typeface="Meiryo UI" pitchFamily="50" charset="-128"/>
                    <a:hlinkClick r:id="rId151"/>
                  </a:rPr>
                  <a:t>Clonezilla</a:t>
                </a:r>
                <a:endParaRPr kumimoji="0" lang="en-US" altLang="ja-JP" sz="571" kern="0" dirty="0">
                  <a:latin typeface="Meiryo UI" pitchFamily="50" charset="-128"/>
                  <a:ea typeface="Meiryo UI" pitchFamily="50" charset="-128"/>
                  <a:cs typeface="Meiryo UI" pitchFamily="50" charset="-128"/>
                </a:endParaRPr>
              </a:p>
              <a:p>
                <a:pPr defTabSz="653156">
                  <a:defRPr/>
                </a:pPr>
                <a:r>
                  <a:rPr kumimoji="0" lang="en-US" altLang="ja-JP" sz="571" kern="0" dirty="0">
                    <a:latin typeface="Meiryo UI" pitchFamily="50" charset="-128"/>
                    <a:ea typeface="Meiryo UI" pitchFamily="50" charset="-128"/>
                    <a:cs typeface="Meiryo UI" pitchFamily="50" charset="-128"/>
                    <a:hlinkClick r:id="rId152"/>
                  </a:rPr>
                  <a:t>Mondo Rescue</a:t>
                </a:r>
                <a:endParaRPr kumimoji="0" lang="en-US" altLang="ja-JP" sz="571" kern="0" dirty="0">
                  <a:latin typeface="Meiryo UI" pitchFamily="50" charset="-128"/>
                  <a:ea typeface="Meiryo UI" pitchFamily="50" charset="-128"/>
                  <a:cs typeface="Meiryo UI" pitchFamily="50" charset="-128"/>
                </a:endParaRPr>
              </a:p>
            </p:txBody>
          </p:sp>
          <p:sp>
            <p:nvSpPr>
              <p:cNvPr id="148" name="テキスト ボックス 147"/>
              <p:cNvSpPr txBox="1"/>
              <p:nvPr/>
            </p:nvSpPr>
            <p:spPr bwMode="gray">
              <a:xfrm>
                <a:off x="5688124" y="1408586"/>
                <a:ext cx="3240360" cy="131819"/>
              </a:xfrm>
              <a:prstGeom prst="rect">
                <a:avLst/>
              </a:prstGeom>
              <a:solidFill>
                <a:srgbClr val="CCE3F0"/>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ja-JP" altLang="en-US" sz="571">
                    <a:latin typeface="Meiryo UI" panose="020B0604030504040204" pitchFamily="50" charset="-128"/>
                    <a:ea typeface="Meiryo UI" panose="020B0604030504040204" pitchFamily="50" charset="-128"/>
                    <a:cs typeface="Meiryo UI" panose="020B0604030504040204" pitchFamily="50" charset="-128"/>
                  </a:rPr>
                  <a:t>ストレージ・バックアップ</a:t>
                </a:r>
                <a:endParaRPr lang="ja-JP" altLang="en-US" sz="571" dirty="0">
                  <a:latin typeface="Meiryo UI" panose="020B0604030504040204" pitchFamily="50" charset="-128"/>
                  <a:ea typeface="Meiryo UI" panose="020B0604030504040204" pitchFamily="50" charset="-128"/>
                  <a:cs typeface="Meiryo UI" panose="020B0604030504040204" pitchFamily="50" charset="-128"/>
                </a:endParaRPr>
              </a:p>
            </p:txBody>
          </p:sp>
        </p:grpSp>
        <p:grpSp>
          <p:nvGrpSpPr>
            <p:cNvPr id="149" name="グループ化 148"/>
            <p:cNvGrpSpPr/>
            <p:nvPr/>
          </p:nvGrpSpPr>
          <p:grpSpPr>
            <a:xfrm>
              <a:off x="127336" y="5582544"/>
              <a:ext cx="892319" cy="413480"/>
              <a:chOff x="5688124" y="1408586"/>
              <a:chExt cx="3240360" cy="519263"/>
            </a:xfrm>
          </p:grpSpPr>
          <p:sp>
            <p:nvSpPr>
              <p:cNvPr id="150" name="正方形/長方形 149"/>
              <p:cNvSpPr/>
              <p:nvPr/>
            </p:nvSpPr>
            <p:spPr bwMode="gray">
              <a:xfrm>
                <a:off x="5688124" y="1540338"/>
                <a:ext cx="3240360" cy="387511"/>
              </a:xfrm>
              <a:prstGeom prst="rect">
                <a:avLst/>
              </a:prstGeom>
              <a:solidFill>
                <a:schemeClr val="bg1"/>
              </a:solidFill>
              <a:ln w="9525">
                <a:solidFill>
                  <a:schemeClr val="tx1"/>
                </a:solidFill>
                <a:miter lim="800000"/>
                <a:headEnd/>
                <a:tailEnd/>
              </a:ln>
            </p:spPr>
            <p:txBody>
              <a:bodyPr lIns="25714" rIns="25714" anchor="t"/>
              <a:lstStyle/>
              <a:p>
                <a:pPr defTabSz="653156">
                  <a:defRPr/>
                </a:pPr>
                <a:r>
                  <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153"/>
                  </a:rPr>
                  <a:t>DRBD</a:t>
                </a:r>
                <a:endPar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pPr defTabSz="653156">
                  <a:defRPr/>
                </a:pPr>
                <a:r>
                  <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154"/>
                  </a:rPr>
                  <a:t>Heartbeat</a:t>
                </a:r>
                <a:endPar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pPr defTabSz="653156">
                  <a:defRPr/>
                </a:pPr>
                <a:r>
                  <a:rPr kumimoji="0" lang="en-US" altLang="ja-JP" sz="571" kern="0" dirty="0">
                    <a:latin typeface="Meiryo UI" pitchFamily="50" charset="-128"/>
                    <a:ea typeface="Meiryo UI" pitchFamily="50" charset="-128"/>
                    <a:cs typeface="Meiryo UI" pitchFamily="50" charset="-128"/>
                    <a:hlinkClick r:id="rId155"/>
                  </a:rPr>
                  <a:t>Pacemaker</a:t>
                </a:r>
                <a:endParaRPr kumimoji="0" lang="en-US" altLang="ja-JP" sz="571" kern="0" dirty="0">
                  <a:latin typeface="Meiryo UI" pitchFamily="50" charset="-128"/>
                  <a:ea typeface="Meiryo UI" pitchFamily="50" charset="-128"/>
                  <a:cs typeface="Meiryo UI" pitchFamily="50" charset="-128"/>
                </a:endParaRPr>
              </a:p>
            </p:txBody>
          </p:sp>
          <p:sp>
            <p:nvSpPr>
              <p:cNvPr id="151" name="テキスト ボックス 150"/>
              <p:cNvSpPr txBox="1"/>
              <p:nvPr/>
            </p:nvSpPr>
            <p:spPr bwMode="gray">
              <a:xfrm>
                <a:off x="5688124" y="1408586"/>
                <a:ext cx="3240360" cy="131819"/>
              </a:xfrm>
              <a:prstGeom prst="rect">
                <a:avLst/>
              </a:prstGeom>
              <a:solidFill>
                <a:srgbClr val="CCE3F0"/>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en-US" altLang="ja-JP" sz="571">
                    <a:latin typeface="Meiryo UI" panose="020B0604030504040204" pitchFamily="50" charset="-128"/>
                    <a:ea typeface="Meiryo UI" panose="020B0604030504040204" pitchFamily="50" charset="-128"/>
                    <a:cs typeface="Meiryo UI" panose="020B0604030504040204" pitchFamily="50" charset="-128"/>
                  </a:rPr>
                  <a:t>HA</a:t>
                </a:r>
                <a:r>
                  <a:rPr lang="ja-JP" altLang="en-US" sz="571">
                    <a:latin typeface="Meiryo UI" panose="020B0604030504040204" pitchFamily="50" charset="-128"/>
                    <a:ea typeface="Meiryo UI" panose="020B0604030504040204" pitchFamily="50" charset="-128"/>
                    <a:cs typeface="Meiryo UI" panose="020B0604030504040204" pitchFamily="50" charset="-128"/>
                  </a:rPr>
                  <a:t>クラスタ</a:t>
                </a:r>
                <a:endParaRPr lang="ja-JP" altLang="en-US" sz="571" dirty="0">
                  <a:latin typeface="Meiryo UI" panose="020B0604030504040204" pitchFamily="50" charset="-128"/>
                  <a:ea typeface="Meiryo UI" panose="020B0604030504040204" pitchFamily="50" charset="-128"/>
                  <a:cs typeface="Meiryo UI" panose="020B0604030504040204" pitchFamily="50" charset="-128"/>
                </a:endParaRPr>
              </a:p>
            </p:txBody>
          </p:sp>
        </p:grpSp>
        <p:grpSp>
          <p:nvGrpSpPr>
            <p:cNvPr id="152" name="グループ化 151"/>
            <p:cNvGrpSpPr/>
            <p:nvPr/>
          </p:nvGrpSpPr>
          <p:grpSpPr>
            <a:xfrm>
              <a:off x="1084472" y="4510599"/>
              <a:ext cx="892319" cy="941813"/>
              <a:chOff x="5688124" y="1408586"/>
              <a:chExt cx="3240360" cy="1182761"/>
            </a:xfrm>
          </p:grpSpPr>
          <p:sp>
            <p:nvSpPr>
              <p:cNvPr id="153" name="正方形/長方形 152"/>
              <p:cNvSpPr/>
              <p:nvPr/>
            </p:nvSpPr>
            <p:spPr bwMode="gray">
              <a:xfrm>
                <a:off x="5688124" y="1540338"/>
                <a:ext cx="3240360" cy="1051009"/>
              </a:xfrm>
              <a:prstGeom prst="rect">
                <a:avLst/>
              </a:prstGeom>
              <a:solidFill>
                <a:schemeClr val="bg1"/>
              </a:solidFill>
              <a:ln w="9525">
                <a:solidFill>
                  <a:schemeClr val="tx1"/>
                </a:solidFill>
                <a:miter lim="800000"/>
                <a:headEnd/>
                <a:tailEnd/>
              </a:ln>
            </p:spPr>
            <p:txBody>
              <a:bodyPr lIns="25714" rIns="25714" anchor="t"/>
              <a:lstStyle/>
              <a:p>
                <a:pPr defTabSz="653156">
                  <a:defRPr/>
                </a:pPr>
                <a:r>
                  <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156"/>
                  </a:rPr>
                  <a:t>Groundwork</a:t>
                </a:r>
                <a:endPar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pPr defTabSz="653156">
                  <a:defRPr/>
                </a:pPr>
                <a:r>
                  <a:rPr kumimoji="0" lang="en-US" altLang="ja-JP" sz="571" u="sng" kern="0" dirty="0" err="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157"/>
                  </a:rPr>
                  <a:t>Hinemos</a:t>
                </a:r>
                <a:endParaRPr kumimoji="0" lang="en-US" altLang="ja-JP" sz="571" u="sng"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pPr defTabSz="653156">
                  <a:defRPr/>
                </a:pPr>
                <a:r>
                  <a:rPr kumimoji="0" lang="en-US" altLang="ja-JP" sz="571" kern="0" dirty="0" err="1">
                    <a:latin typeface="Meiryo UI" pitchFamily="50" charset="-128"/>
                    <a:ea typeface="Meiryo UI" pitchFamily="50" charset="-128"/>
                    <a:cs typeface="Meiryo UI" pitchFamily="50" charset="-128"/>
                    <a:hlinkClick r:id="rId158"/>
                  </a:rPr>
                  <a:t>Monit</a:t>
                </a:r>
                <a:endParaRPr kumimoji="0" lang="en-US" altLang="ja-JP" sz="571" kern="0" dirty="0">
                  <a:latin typeface="Meiryo UI" pitchFamily="50" charset="-128"/>
                  <a:ea typeface="Meiryo UI" pitchFamily="50" charset="-128"/>
                  <a:cs typeface="Meiryo UI" pitchFamily="50" charset="-128"/>
                </a:endParaRPr>
              </a:p>
              <a:p>
                <a:pPr defTabSz="653156">
                  <a:defRPr/>
                </a:pPr>
                <a:r>
                  <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159"/>
                  </a:rPr>
                  <a:t>Nagios</a:t>
                </a:r>
                <a:endPar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pPr defTabSz="653156">
                  <a:defRPr/>
                </a:pPr>
                <a:r>
                  <a:rPr kumimoji="0" lang="en-US" altLang="ja-JP" sz="571" kern="0" dirty="0" err="1">
                    <a:latin typeface="Meiryo UI" pitchFamily="50" charset="-128"/>
                    <a:ea typeface="Meiryo UI" pitchFamily="50" charset="-128"/>
                    <a:cs typeface="Meiryo UI" pitchFamily="50" charset="-128"/>
                    <a:hlinkClick r:id="rId160"/>
                  </a:rPr>
                  <a:t>OpenNMS</a:t>
                </a:r>
                <a:endParaRPr kumimoji="0" lang="en-US" altLang="ja-JP" sz="571" kern="0" dirty="0">
                  <a:latin typeface="Meiryo UI" pitchFamily="50" charset="-128"/>
                  <a:ea typeface="Meiryo UI" pitchFamily="50" charset="-128"/>
                  <a:cs typeface="Meiryo UI" pitchFamily="50" charset="-128"/>
                </a:endParaRPr>
              </a:p>
              <a:p>
                <a:pPr defTabSz="653156">
                  <a:defRPr/>
                </a:pPr>
                <a:r>
                  <a:rPr kumimoji="0" lang="en-US" altLang="ja-JP" sz="571" kern="0" dirty="0">
                    <a:latin typeface="Meiryo UI" pitchFamily="50" charset="-128"/>
                    <a:ea typeface="Meiryo UI" pitchFamily="50" charset="-128"/>
                    <a:cs typeface="Meiryo UI" pitchFamily="50" charset="-128"/>
                    <a:hlinkClick r:id="rId161"/>
                  </a:rPr>
                  <a:t>Syslog NG</a:t>
                </a:r>
                <a:endParaRPr kumimoji="0" lang="en-US" altLang="ja-JP" sz="571" kern="0" dirty="0">
                  <a:latin typeface="Meiryo UI" pitchFamily="50" charset="-128"/>
                  <a:ea typeface="Meiryo UI" pitchFamily="50" charset="-128"/>
                  <a:cs typeface="Meiryo UI" pitchFamily="50" charset="-128"/>
                </a:endParaRPr>
              </a:p>
              <a:p>
                <a:pPr defTabSz="653156">
                  <a:defRPr/>
                </a:pPr>
                <a:r>
                  <a:rPr kumimoji="0" lang="en-US" altLang="ja-JP" sz="571" u="sng" kern="0" dirty="0" err="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162"/>
                  </a:rPr>
                  <a:t>Zabbix</a:t>
                </a:r>
                <a:endParaRPr kumimoji="0" lang="en-US" altLang="ja-JP" sz="571" u="sng"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pPr defTabSz="653156">
                  <a:defRPr/>
                </a:pPr>
                <a:r>
                  <a:rPr kumimoji="0" lang="en-US" altLang="ja-JP" sz="571" kern="0" dirty="0" err="1">
                    <a:latin typeface="Meiryo UI" pitchFamily="50" charset="-128"/>
                    <a:ea typeface="Meiryo UI" pitchFamily="50" charset="-128"/>
                    <a:cs typeface="Meiryo UI" pitchFamily="50" charset="-128"/>
                    <a:hlinkClick r:id="rId163"/>
                  </a:rPr>
                  <a:t>GNetWatch</a:t>
                </a:r>
                <a:endParaRPr kumimoji="0" lang="en-US" altLang="ja-JP" sz="571" kern="0" dirty="0">
                  <a:latin typeface="Meiryo UI" pitchFamily="50" charset="-128"/>
                  <a:ea typeface="Meiryo UI" pitchFamily="50" charset="-128"/>
                  <a:cs typeface="Meiryo UI" pitchFamily="50" charset="-128"/>
                </a:endParaRPr>
              </a:p>
            </p:txBody>
          </p:sp>
          <p:sp>
            <p:nvSpPr>
              <p:cNvPr id="154" name="テキスト ボックス 153"/>
              <p:cNvSpPr txBox="1"/>
              <p:nvPr/>
            </p:nvSpPr>
            <p:spPr bwMode="gray">
              <a:xfrm>
                <a:off x="5688124" y="1408586"/>
                <a:ext cx="3240360" cy="131819"/>
              </a:xfrm>
              <a:prstGeom prst="rect">
                <a:avLst/>
              </a:prstGeom>
              <a:solidFill>
                <a:srgbClr val="CCE3F0"/>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ja-JP" altLang="en-US" sz="571">
                    <a:latin typeface="Meiryo UI" panose="020B0604030504040204" pitchFamily="50" charset="-128"/>
                    <a:ea typeface="Meiryo UI" panose="020B0604030504040204" pitchFamily="50" charset="-128"/>
                    <a:cs typeface="Meiryo UI" panose="020B0604030504040204" pitchFamily="50" charset="-128"/>
                  </a:rPr>
                  <a:t>運用監視</a:t>
                </a:r>
                <a:endParaRPr lang="ja-JP" altLang="en-US" sz="571" dirty="0">
                  <a:latin typeface="Meiryo UI" panose="020B0604030504040204" pitchFamily="50" charset="-128"/>
                  <a:ea typeface="Meiryo UI" panose="020B0604030504040204" pitchFamily="50" charset="-128"/>
                  <a:cs typeface="Meiryo UI" panose="020B0604030504040204" pitchFamily="50" charset="-128"/>
                </a:endParaRPr>
              </a:p>
            </p:txBody>
          </p:sp>
        </p:grpSp>
        <p:grpSp>
          <p:nvGrpSpPr>
            <p:cNvPr id="155" name="グループ化 154"/>
            <p:cNvGrpSpPr/>
            <p:nvPr/>
          </p:nvGrpSpPr>
          <p:grpSpPr>
            <a:xfrm>
              <a:off x="1089313" y="5474538"/>
              <a:ext cx="892319" cy="1000021"/>
              <a:chOff x="5688124" y="1408586"/>
              <a:chExt cx="3240360" cy="1255860"/>
            </a:xfrm>
          </p:grpSpPr>
          <p:sp>
            <p:nvSpPr>
              <p:cNvPr id="156" name="正方形/長方形 155"/>
              <p:cNvSpPr/>
              <p:nvPr/>
            </p:nvSpPr>
            <p:spPr bwMode="gray">
              <a:xfrm>
                <a:off x="5688124" y="1532536"/>
                <a:ext cx="3240360" cy="1131910"/>
              </a:xfrm>
              <a:prstGeom prst="rect">
                <a:avLst/>
              </a:prstGeom>
              <a:solidFill>
                <a:schemeClr val="bg1"/>
              </a:solidFill>
              <a:ln w="9525">
                <a:solidFill>
                  <a:schemeClr val="tx1"/>
                </a:solidFill>
                <a:miter lim="800000"/>
                <a:headEnd/>
                <a:tailEnd/>
              </a:ln>
            </p:spPr>
            <p:txBody>
              <a:bodyPr lIns="25714" rIns="25714" anchor="t"/>
              <a:lstStyle/>
              <a:p>
                <a:pPr defTabSz="653156">
                  <a:defRPr/>
                </a:pPr>
                <a:r>
                  <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164"/>
                  </a:rPr>
                  <a:t>CACTI</a:t>
                </a:r>
                <a:endPar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pPr defTabSz="653156">
                  <a:defRPr/>
                </a:pPr>
                <a:r>
                  <a:rPr kumimoji="0" lang="en-US" altLang="ja-JP" sz="571" kern="0" dirty="0" err="1">
                    <a:latin typeface="Meiryo UI" pitchFamily="50" charset="-128"/>
                    <a:ea typeface="Meiryo UI" pitchFamily="50" charset="-128"/>
                    <a:cs typeface="Meiryo UI" pitchFamily="50" charset="-128"/>
                    <a:hlinkClick r:id="rId165"/>
                  </a:rPr>
                  <a:t>collectd</a:t>
                </a:r>
                <a:endParaRPr kumimoji="0" lang="en-US" altLang="ja-JP" sz="571" kern="0" dirty="0">
                  <a:latin typeface="Meiryo UI" pitchFamily="50" charset="-128"/>
                  <a:ea typeface="Meiryo UI" pitchFamily="50" charset="-128"/>
                  <a:cs typeface="Meiryo UI" pitchFamily="50" charset="-128"/>
                </a:endParaRPr>
              </a:p>
              <a:p>
                <a:pPr defTabSz="653156">
                  <a:defRPr/>
                </a:pPr>
                <a:r>
                  <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166"/>
                  </a:rPr>
                  <a:t>MRTG</a:t>
                </a:r>
                <a:endPar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pPr defTabSz="653156">
                  <a:defRPr/>
                </a:pPr>
                <a:r>
                  <a:rPr kumimoji="0" lang="en-US" altLang="ja-JP" sz="571" kern="0" dirty="0" err="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167"/>
                  </a:rPr>
                  <a:t>Munin</a:t>
                </a:r>
                <a:endPar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pPr defTabSz="653156">
                  <a:defRPr/>
                </a:pPr>
                <a:r>
                  <a:rPr kumimoji="0" lang="en-US" altLang="ja-JP" sz="571" kern="0" dirty="0" err="1">
                    <a:latin typeface="Meiryo UI" pitchFamily="50" charset="-128"/>
                    <a:ea typeface="Meiryo UI" pitchFamily="50" charset="-128"/>
                    <a:cs typeface="Meiryo UI" pitchFamily="50" charset="-128"/>
                    <a:hlinkClick r:id="rId168"/>
                  </a:rPr>
                  <a:t>NetHogs</a:t>
                </a:r>
                <a:endParaRPr kumimoji="0" lang="en-US" altLang="ja-JP" sz="571" kern="0" dirty="0">
                  <a:latin typeface="Meiryo UI" pitchFamily="50" charset="-128"/>
                  <a:ea typeface="Meiryo UI" pitchFamily="50" charset="-128"/>
                  <a:cs typeface="Meiryo UI" pitchFamily="50" charset="-128"/>
                </a:endParaRPr>
              </a:p>
              <a:p>
                <a:pPr defTabSz="653156">
                  <a:defRPr/>
                </a:pPr>
                <a:r>
                  <a:rPr kumimoji="0" lang="en-US" altLang="ja-JP" sz="571" kern="0" dirty="0" err="1">
                    <a:latin typeface="Meiryo UI" pitchFamily="50" charset="-128"/>
                    <a:ea typeface="Meiryo UI" pitchFamily="50" charset="-128"/>
                    <a:cs typeface="Meiryo UI" pitchFamily="50" charset="-128"/>
                    <a:hlinkClick r:id="rId169"/>
                  </a:rPr>
                  <a:t>RRDTool</a:t>
                </a:r>
                <a:endParaRPr kumimoji="0" lang="en-US" altLang="ja-JP" sz="571" kern="0" dirty="0">
                  <a:latin typeface="Meiryo UI" pitchFamily="50" charset="-128"/>
                  <a:ea typeface="Meiryo UI" pitchFamily="50" charset="-128"/>
                  <a:cs typeface="Meiryo UI" pitchFamily="50" charset="-128"/>
                </a:endParaRPr>
              </a:p>
              <a:p>
                <a:pPr defTabSz="653156">
                  <a:defRPr/>
                </a:pPr>
                <a:r>
                  <a:rPr kumimoji="0" lang="en-US" altLang="ja-JP" sz="571" kern="0" dirty="0" err="1">
                    <a:latin typeface="Meiryo UI" pitchFamily="50" charset="-128"/>
                    <a:ea typeface="Meiryo UI" pitchFamily="50" charset="-128"/>
                    <a:cs typeface="Meiryo UI" pitchFamily="50" charset="-128"/>
                    <a:hlinkClick r:id="rId170"/>
                  </a:rPr>
                  <a:t>Vyatta</a:t>
                </a:r>
                <a:r>
                  <a:rPr kumimoji="0" lang="en-US" altLang="ja-JP" sz="571" kern="0" dirty="0">
                    <a:latin typeface="Meiryo UI" pitchFamily="50" charset="-128"/>
                    <a:ea typeface="Meiryo UI" pitchFamily="50" charset="-128"/>
                    <a:cs typeface="Meiryo UI" pitchFamily="50" charset="-128"/>
                    <a:hlinkClick r:id="rId170"/>
                  </a:rPr>
                  <a:t> Core Software</a:t>
                </a:r>
                <a:endParaRPr kumimoji="0" lang="en-US" altLang="ja-JP" sz="571" kern="0" dirty="0">
                  <a:latin typeface="Meiryo UI" pitchFamily="50" charset="-128"/>
                  <a:ea typeface="Meiryo UI" pitchFamily="50" charset="-128"/>
                  <a:cs typeface="Meiryo UI" pitchFamily="50" charset="-128"/>
                </a:endParaRPr>
              </a:p>
              <a:p>
                <a:pPr defTabSz="653156">
                  <a:defRPr/>
                </a:pPr>
                <a:r>
                  <a:rPr kumimoji="0" lang="en-US" altLang="ja-JP" sz="571" kern="0" dirty="0">
                    <a:latin typeface="Meiryo UI" pitchFamily="50" charset="-128"/>
                    <a:ea typeface="Meiryo UI" pitchFamily="50" charset="-128"/>
                    <a:cs typeface="Meiryo UI" pitchFamily="50" charset="-128"/>
                    <a:hlinkClick r:id="rId171"/>
                  </a:rPr>
                  <a:t>Wireshark</a:t>
                </a:r>
                <a:endParaRPr kumimoji="0" lang="en-US" altLang="ja-JP" sz="571" kern="0" dirty="0">
                  <a:latin typeface="Meiryo UI" pitchFamily="50" charset="-128"/>
                  <a:ea typeface="Meiryo UI" pitchFamily="50" charset="-128"/>
                  <a:cs typeface="Meiryo UI" pitchFamily="50" charset="-128"/>
                </a:endParaRPr>
              </a:p>
              <a:p>
                <a:pPr defTabSz="653156">
                  <a:defRPr/>
                </a:pPr>
                <a:r>
                  <a:rPr kumimoji="0" lang="en-US" altLang="ja-JP" sz="571" kern="0" dirty="0" err="1">
                    <a:latin typeface="Meiryo UI" pitchFamily="50" charset="-128"/>
                    <a:ea typeface="Meiryo UI" pitchFamily="50" charset="-128"/>
                    <a:cs typeface="Meiryo UI" pitchFamily="50" charset="-128"/>
                    <a:hlinkClick r:id="rId172"/>
                  </a:rPr>
                  <a:t>Zenoss</a:t>
                </a:r>
                <a:endParaRPr kumimoji="0" lang="en-US" altLang="ja-JP" sz="571" kern="0" dirty="0">
                  <a:latin typeface="Meiryo UI" pitchFamily="50" charset="-128"/>
                  <a:ea typeface="Meiryo UI" pitchFamily="50" charset="-128"/>
                  <a:cs typeface="Meiryo UI" pitchFamily="50" charset="-128"/>
                </a:endParaRPr>
              </a:p>
              <a:p>
                <a:pPr defTabSz="653156">
                  <a:defRPr/>
                </a:pPr>
                <a:r>
                  <a:rPr kumimoji="0" lang="en-US" altLang="ja-JP" sz="571" kern="0" dirty="0" err="1">
                    <a:latin typeface="Meiryo UI" pitchFamily="50" charset="-128"/>
                    <a:ea typeface="Meiryo UI" pitchFamily="50" charset="-128"/>
                    <a:cs typeface="Meiryo UI" pitchFamily="50" charset="-128"/>
                    <a:hlinkClick r:id="rId173"/>
                  </a:rPr>
                  <a:t>IPTraf</a:t>
                </a:r>
                <a:endParaRPr kumimoji="0" lang="en-US" altLang="ja-JP" sz="571" kern="0" dirty="0">
                  <a:latin typeface="Meiryo UI" pitchFamily="50" charset="-128"/>
                  <a:ea typeface="Meiryo UI" pitchFamily="50" charset="-128"/>
                  <a:cs typeface="Meiryo UI" pitchFamily="50" charset="-128"/>
                </a:endParaRPr>
              </a:p>
            </p:txBody>
          </p:sp>
          <p:sp>
            <p:nvSpPr>
              <p:cNvPr id="157" name="テキスト ボックス 156"/>
              <p:cNvSpPr txBox="1"/>
              <p:nvPr/>
            </p:nvSpPr>
            <p:spPr bwMode="gray">
              <a:xfrm>
                <a:off x="5688124" y="1408586"/>
                <a:ext cx="3240360" cy="131819"/>
              </a:xfrm>
              <a:prstGeom prst="rect">
                <a:avLst/>
              </a:prstGeom>
              <a:solidFill>
                <a:srgbClr val="CCE3F0"/>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ja-JP" altLang="en-US" sz="571">
                    <a:latin typeface="Meiryo UI" panose="020B0604030504040204" pitchFamily="50" charset="-128"/>
                    <a:ea typeface="Meiryo UI" panose="020B0604030504040204" pitchFamily="50" charset="-128"/>
                    <a:cs typeface="Meiryo UI" panose="020B0604030504040204" pitchFamily="50" charset="-128"/>
                  </a:rPr>
                  <a:t>ネットワーク・モニタリング</a:t>
                </a:r>
                <a:endParaRPr lang="ja-JP" altLang="en-US" sz="571" dirty="0">
                  <a:latin typeface="Meiryo UI" panose="020B0604030504040204" pitchFamily="50" charset="-128"/>
                  <a:ea typeface="Meiryo UI" panose="020B0604030504040204" pitchFamily="50" charset="-128"/>
                  <a:cs typeface="Meiryo UI" panose="020B0604030504040204" pitchFamily="50" charset="-128"/>
                </a:endParaRPr>
              </a:p>
            </p:txBody>
          </p:sp>
        </p:grpSp>
        <p:grpSp>
          <p:nvGrpSpPr>
            <p:cNvPr id="158" name="グループ化 157"/>
            <p:cNvGrpSpPr/>
            <p:nvPr/>
          </p:nvGrpSpPr>
          <p:grpSpPr>
            <a:xfrm>
              <a:off x="132505" y="6032172"/>
              <a:ext cx="892319" cy="414081"/>
              <a:chOff x="5688124" y="1408586"/>
              <a:chExt cx="3240360" cy="520018"/>
            </a:xfrm>
          </p:grpSpPr>
          <p:sp>
            <p:nvSpPr>
              <p:cNvPr id="159" name="正方形/長方形 158"/>
              <p:cNvSpPr/>
              <p:nvPr/>
            </p:nvSpPr>
            <p:spPr bwMode="gray">
              <a:xfrm>
                <a:off x="5688124" y="1540338"/>
                <a:ext cx="3240360" cy="388266"/>
              </a:xfrm>
              <a:prstGeom prst="rect">
                <a:avLst/>
              </a:prstGeom>
              <a:solidFill>
                <a:schemeClr val="bg1"/>
              </a:solidFill>
              <a:ln w="9525">
                <a:solidFill>
                  <a:schemeClr val="tx1"/>
                </a:solidFill>
                <a:miter lim="800000"/>
                <a:headEnd/>
                <a:tailEnd/>
              </a:ln>
            </p:spPr>
            <p:txBody>
              <a:bodyPr lIns="25714" rIns="25714" anchor="t"/>
              <a:lstStyle/>
              <a:p>
                <a:pPr defTabSz="653156">
                  <a:defRPr/>
                </a:pPr>
                <a:r>
                  <a:rPr kumimoji="0" lang="en-US" altLang="ja-JP" sz="571" kern="0" dirty="0">
                    <a:latin typeface="Meiryo UI" pitchFamily="50" charset="-128"/>
                    <a:ea typeface="Meiryo UI" pitchFamily="50" charset="-128"/>
                    <a:cs typeface="Meiryo UI" pitchFamily="50" charset="-128"/>
                    <a:hlinkClick r:id="rId174"/>
                  </a:rPr>
                  <a:t>Linux Virtual Server</a:t>
                </a:r>
                <a:endParaRPr kumimoji="0" lang="en-US" altLang="ja-JP" sz="571" kern="0" dirty="0">
                  <a:latin typeface="Meiryo UI" pitchFamily="50" charset="-128"/>
                  <a:ea typeface="Meiryo UI" pitchFamily="50" charset="-128"/>
                  <a:cs typeface="Meiryo UI" pitchFamily="50" charset="-128"/>
                </a:endParaRPr>
              </a:p>
              <a:p>
                <a:pPr defTabSz="653156">
                  <a:defRPr/>
                </a:pPr>
                <a:r>
                  <a:rPr kumimoji="0" lang="en-US" altLang="ja-JP" sz="571" kern="0" dirty="0">
                    <a:latin typeface="Meiryo UI" pitchFamily="50" charset="-128"/>
                    <a:ea typeface="Meiryo UI" pitchFamily="50" charset="-128"/>
                    <a:cs typeface="Meiryo UI" pitchFamily="50" charset="-128"/>
                    <a:hlinkClick r:id="rId175"/>
                  </a:rPr>
                  <a:t>Pound</a:t>
                </a:r>
                <a:endParaRPr kumimoji="0" lang="en-US" altLang="ja-JP" sz="571" kern="0" dirty="0">
                  <a:latin typeface="Meiryo UI" pitchFamily="50" charset="-128"/>
                  <a:ea typeface="Meiryo UI" pitchFamily="50" charset="-128"/>
                  <a:cs typeface="Meiryo UI" pitchFamily="50" charset="-128"/>
                </a:endParaRPr>
              </a:p>
              <a:p>
                <a:pPr defTabSz="653156">
                  <a:defRPr/>
                </a:pPr>
                <a:r>
                  <a:rPr kumimoji="0" lang="en-US" altLang="ja-JP" sz="571" kern="0" dirty="0">
                    <a:latin typeface="Meiryo UI" pitchFamily="50" charset="-128"/>
                    <a:ea typeface="Meiryo UI" pitchFamily="50" charset="-128"/>
                    <a:cs typeface="Meiryo UI" pitchFamily="50" charset="-128"/>
                    <a:hlinkClick r:id="rId176"/>
                  </a:rPr>
                  <a:t>Ultra Monkey</a:t>
                </a:r>
                <a:endParaRPr kumimoji="0" lang="en-US" altLang="ja-JP" sz="571" kern="0" dirty="0">
                  <a:latin typeface="Meiryo UI" pitchFamily="50" charset="-128"/>
                  <a:ea typeface="Meiryo UI" pitchFamily="50" charset="-128"/>
                  <a:cs typeface="Meiryo UI" pitchFamily="50" charset="-128"/>
                </a:endParaRPr>
              </a:p>
            </p:txBody>
          </p:sp>
          <p:sp>
            <p:nvSpPr>
              <p:cNvPr id="160" name="テキスト ボックス 159"/>
              <p:cNvSpPr txBox="1"/>
              <p:nvPr/>
            </p:nvSpPr>
            <p:spPr bwMode="gray">
              <a:xfrm>
                <a:off x="5688124" y="1408586"/>
                <a:ext cx="3240360" cy="131819"/>
              </a:xfrm>
              <a:prstGeom prst="rect">
                <a:avLst/>
              </a:prstGeom>
              <a:solidFill>
                <a:srgbClr val="CCE3F0"/>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ja-JP" altLang="en-US" sz="571">
                    <a:latin typeface="Meiryo UI" panose="020B0604030504040204" pitchFamily="50" charset="-128"/>
                    <a:ea typeface="Meiryo UI" panose="020B0604030504040204" pitchFamily="50" charset="-128"/>
                    <a:cs typeface="Meiryo UI" panose="020B0604030504040204" pitchFamily="50" charset="-128"/>
                  </a:rPr>
                  <a:t>負荷分散</a:t>
                </a:r>
                <a:endParaRPr lang="ja-JP" altLang="en-US" sz="571" dirty="0">
                  <a:latin typeface="Meiryo UI" panose="020B0604030504040204" pitchFamily="50" charset="-128"/>
                  <a:ea typeface="Meiryo UI" panose="020B0604030504040204" pitchFamily="50" charset="-128"/>
                  <a:cs typeface="Meiryo UI" panose="020B0604030504040204" pitchFamily="50" charset="-128"/>
                </a:endParaRPr>
              </a:p>
            </p:txBody>
          </p:sp>
        </p:grpSp>
        <p:grpSp>
          <p:nvGrpSpPr>
            <p:cNvPr id="161" name="グループ化 160"/>
            <p:cNvGrpSpPr/>
            <p:nvPr/>
          </p:nvGrpSpPr>
          <p:grpSpPr>
            <a:xfrm>
              <a:off x="123618" y="5045273"/>
              <a:ext cx="892319" cy="501390"/>
              <a:chOff x="5688124" y="1408586"/>
              <a:chExt cx="3240360" cy="629663"/>
            </a:xfrm>
          </p:grpSpPr>
          <p:sp>
            <p:nvSpPr>
              <p:cNvPr id="162" name="正方形/長方形 161"/>
              <p:cNvSpPr/>
              <p:nvPr/>
            </p:nvSpPr>
            <p:spPr bwMode="gray">
              <a:xfrm>
                <a:off x="5688124" y="1540338"/>
                <a:ext cx="3240360" cy="497911"/>
              </a:xfrm>
              <a:prstGeom prst="rect">
                <a:avLst/>
              </a:prstGeom>
              <a:solidFill>
                <a:schemeClr val="bg1"/>
              </a:solidFill>
              <a:ln w="9525">
                <a:solidFill>
                  <a:schemeClr val="tx1"/>
                </a:solidFill>
                <a:miter lim="800000"/>
                <a:headEnd/>
                <a:tailEnd/>
              </a:ln>
            </p:spPr>
            <p:txBody>
              <a:bodyPr lIns="25714" rIns="25714" anchor="t"/>
              <a:lstStyle/>
              <a:p>
                <a:pPr defTabSz="653156">
                  <a:defRPr/>
                </a:pPr>
                <a:r>
                  <a:rPr kumimoji="0" lang="en-US" altLang="ja-JP" sz="571" kern="0" dirty="0" err="1">
                    <a:latin typeface="Meiryo UI" pitchFamily="50" charset="-128"/>
                    <a:ea typeface="Meiryo UI" pitchFamily="50" charset="-128"/>
                    <a:cs typeface="Meiryo UI" pitchFamily="50" charset="-128"/>
                    <a:hlinkClick r:id="rId177"/>
                  </a:rPr>
                  <a:t>Ansible</a:t>
                </a:r>
                <a:endParaRPr kumimoji="0" lang="en-US" altLang="ja-JP" sz="571" kern="0" dirty="0">
                  <a:latin typeface="Meiryo UI" pitchFamily="50" charset="-128"/>
                  <a:ea typeface="Meiryo UI" pitchFamily="50" charset="-128"/>
                  <a:cs typeface="Meiryo UI" pitchFamily="50" charset="-128"/>
                </a:endParaRPr>
              </a:p>
              <a:p>
                <a:pPr defTabSz="653156">
                  <a:defRPr/>
                </a:pPr>
                <a:r>
                  <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178"/>
                  </a:rPr>
                  <a:t>Chef</a:t>
                </a:r>
                <a:endPar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pPr defTabSz="653156">
                  <a:defRPr/>
                </a:pPr>
                <a:r>
                  <a:rPr kumimoji="0" lang="en-US" altLang="ja-JP" sz="571" kern="0" dirty="0" err="1">
                    <a:latin typeface="Meiryo UI" pitchFamily="50" charset="-128"/>
                    <a:ea typeface="Meiryo UI" pitchFamily="50" charset="-128"/>
                    <a:cs typeface="Meiryo UI" pitchFamily="50" charset="-128"/>
                    <a:hlinkClick r:id="rId179"/>
                  </a:rPr>
                  <a:t>oVirt</a:t>
                </a:r>
                <a:endParaRPr kumimoji="0" lang="en-US" altLang="ja-JP" sz="571" kern="0" dirty="0">
                  <a:latin typeface="Meiryo UI" pitchFamily="50" charset="-128"/>
                  <a:ea typeface="Meiryo UI" pitchFamily="50" charset="-128"/>
                  <a:cs typeface="Meiryo UI" pitchFamily="50" charset="-128"/>
                </a:endParaRPr>
              </a:p>
              <a:p>
                <a:pPr defTabSz="653156">
                  <a:defRPr/>
                </a:pPr>
                <a:r>
                  <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180"/>
                  </a:rPr>
                  <a:t>Puppet</a:t>
                </a:r>
                <a:endPar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p:txBody>
          </p:sp>
          <p:sp>
            <p:nvSpPr>
              <p:cNvPr id="163" name="テキスト ボックス 162"/>
              <p:cNvSpPr txBox="1"/>
              <p:nvPr/>
            </p:nvSpPr>
            <p:spPr bwMode="gray">
              <a:xfrm>
                <a:off x="5688124" y="1408586"/>
                <a:ext cx="3240360" cy="131819"/>
              </a:xfrm>
              <a:prstGeom prst="rect">
                <a:avLst/>
              </a:prstGeom>
              <a:solidFill>
                <a:srgbClr val="CCE3F0"/>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pPr lvl="0"/>
                <a:r>
                  <a:rPr kumimoji="0" lang="ja-JP" altLang="en-US" sz="571" kern="0" dirty="0">
                    <a:solidFill>
                      <a:srgbClr val="000000"/>
                    </a:solidFill>
                    <a:latin typeface="Meiryo UI" pitchFamily="50" charset="-128"/>
                    <a:ea typeface="Meiryo UI" pitchFamily="50" charset="-128"/>
                    <a:cs typeface="Meiryo UI" pitchFamily="50" charset="-128"/>
                  </a:rPr>
                  <a:t>構成管理</a:t>
                </a:r>
              </a:p>
            </p:txBody>
          </p:sp>
        </p:grpSp>
        <p:grpSp>
          <p:nvGrpSpPr>
            <p:cNvPr id="164" name="グループ化 163"/>
            <p:cNvGrpSpPr/>
            <p:nvPr/>
          </p:nvGrpSpPr>
          <p:grpSpPr>
            <a:xfrm>
              <a:off x="6159752" y="5448909"/>
              <a:ext cx="892319" cy="584613"/>
              <a:chOff x="5688124" y="1408586"/>
              <a:chExt cx="3240360" cy="742872"/>
            </a:xfrm>
          </p:grpSpPr>
          <p:sp>
            <p:nvSpPr>
              <p:cNvPr id="165" name="正方形/長方形 164"/>
              <p:cNvSpPr/>
              <p:nvPr/>
            </p:nvSpPr>
            <p:spPr bwMode="gray">
              <a:xfrm>
                <a:off x="5688124" y="1540340"/>
                <a:ext cx="3240360" cy="611118"/>
              </a:xfrm>
              <a:prstGeom prst="rect">
                <a:avLst/>
              </a:prstGeom>
              <a:solidFill>
                <a:schemeClr val="bg1"/>
              </a:solidFill>
              <a:ln w="9525">
                <a:solidFill>
                  <a:schemeClr val="tx1"/>
                </a:solidFill>
                <a:miter lim="800000"/>
                <a:headEnd/>
                <a:tailEnd/>
              </a:ln>
            </p:spPr>
            <p:txBody>
              <a:bodyPr lIns="25714" rIns="25714" anchor="t"/>
              <a:lstStyle/>
              <a:p>
                <a:r>
                  <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181"/>
                  </a:rPr>
                  <a:t>BIND</a:t>
                </a:r>
                <a:endPar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r>
                  <a:rPr kumimoji="0" lang="en-US" altLang="ja-JP" sz="571" kern="0" dirty="0" err="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182"/>
                  </a:rPr>
                  <a:t>djbdns</a:t>
                </a:r>
                <a:endPar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r>
                  <a:rPr kumimoji="0" lang="en-US" altLang="ja-JP" sz="571" kern="0" dirty="0">
                    <a:latin typeface="Meiryo UI" pitchFamily="50" charset="-128"/>
                    <a:ea typeface="Meiryo UI" pitchFamily="50" charset="-128"/>
                    <a:cs typeface="Meiryo UI" pitchFamily="50" charset="-128"/>
                    <a:hlinkClick r:id="rId183"/>
                  </a:rPr>
                  <a:t>ISC-DHCP</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a:latin typeface="Meiryo UI" pitchFamily="50" charset="-128"/>
                    <a:ea typeface="Meiryo UI" pitchFamily="50" charset="-128"/>
                    <a:cs typeface="Meiryo UI" pitchFamily="50" charset="-128"/>
                    <a:hlinkClick r:id="rId184"/>
                  </a:rPr>
                  <a:t>NSD</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a:latin typeface="Meiryo UI" pitchFamily="50" charset="-128"/>
                    <a:ea typeface="Meiryo UI" pitchFamily="50" charset="-128"/>
                    <a:cs typeface="Meiryo UI" pitchFamily="50" charset="-128"/>
                    <a:hlinkClick r:id="rId185"/>
                  </a:rPr>
                  <a:t>Unbound</a:t>
                </a:r>
                <a:endParaRPr kumimoji="0" lang="en-US" altLang="ja-JP" sz="571" kern="0" dirty="0">
                  <a:latin typeface="Meiryo UI" pitchFamily="50" charset="-128"/>
                  <a:ea typeface="Meiryo UI" pitchFamily="50" charset="-128"/>
                  <a:cs typeface="Meiryo UI" pitchFamily="50" charset="-128"/>
                </a:endParaRPr>
              </a:p>
            </p:txBody>
          </p:sp>
          <p:sp>
            <p:nvSpPr>
              <p:cNvPr id="166" name="テキスト ボックス 165"/>
              <p:cNvSpPr txBox="1"/>
              <p:nvPr/>
            </p:nvSpPr>
            <p:spPr bwMode="gray">
              <a:xfrm>
                <a:off x="5688124" y="1408586"/>
                <a:ext cx="3240360" cy="131819"/>
              </a:xfrm>
              <a:prstGeom prst="rect">
                <a:avLst/>
              </a:prstGeom>
              <a:solidFill>
                <a:srgbClr val="C9C9CA"/>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en-US" altLang="ja-JP" sz="571" dirty="0">
                    <a:latin typeface="Meiryo UI" panose="020B0604030504040204" pitchFamily="50" charset="-128"/>
                    <a:ea typeface="Meiryo UI" panose="020B0604030504040204" pitchFamily="50" charset="-128"/>
                    <a:cs typeface="Meiryo UI" panose="020B0604030504040204" pitchFamily="50" charset="-128"/>
                  </a:rPr>
                  <a:t>DNS/DHCP</a:t>
                </a:r>
                <a:endParaRPr lang="ja-JP" altLang="en-US" sz="571" dirty="0">
                  <a:latin typeface="Meiryo UI" panose="020B0604030504040204" pitchFamily="50" charset="-128"/>
                  <a:ea typeface="Meiryo UI" panose="020B0604030504040204" pitchFamily="50" charset="-128"/>
                  <a:cs typeface="Meiryo UI" panose="020B0604030504040204" pitchFamily="50" charset="-128"/>
                </a:endParaRPr>
              </a:p>
            </p:txBody>
          </p:sp>
        </p:grpSp>
        <p:grpSp>
          <p:nvGrpSpPr>
            <p:cNvPr id="167" name="グループ化 166"/>
            <p:cNvGrpSpPr/>
            <p:nvPr/>
          </p:nvGrpSpPr>
          <p:grpSpPr>
            <a:xfrm>
              <a:off x="7087808" y="5448908"/>
              <a:ext cx="892319" cy="584611"/>
              <a:chOff x="5688124" y="1408586"/>
              <a:chExt cx="3240360" cy="742871"/>
            </a:xfrm>
          </p:grpSpPr>
          <p:sp>
            <p:nvSpPr>
              <p:cNvPr id="168" name="正方形/長方形 167"/>
              <p:cNvSpPr/>
              <p:nvPr/>
            </p:nvSpPr>
            <p:spPr bwMode="gray">
              <a:xfrm>
                <a:off x="5688124" y="1540339"/>
                <a:ext cx="3240360" cy="611118"/>
              </a:xfrm>
              <a:prstGeom prst="rect">
                <a:avLst/>
              </a:prstGeom>
              <a:solidFill>
                <a:schemeClr val="bg1"/>
              </a:solidFill>
              <a:ln w="9525">
                <a:solidFill>
                  <a:schemeClr val="tx1"/>
                </a:solidFill>
                <a:miter lim="800000"/>
                <a:headEnd/>
                <a:tailEnd/>
              </a:ln>
            </p:spPr>
            <p:txBody>
              <a:bodyPr lIns="25714" rIns="25714" anchor="t"/>
              <a:lstStyle/>
              <a:p>
                <a:r>
                  <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186"/>
                  </a:rPr>
                  <a:t>FileZilla</a:t>
                </a:r>
                <a:r>
                  <a:rPr kumimoji="0" lang="ja-JP" altLang="en-US"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rPr>
                  <a:t>　</a:t>
                </a:r>
                <a:r>
                  <a:rPr kumimoji="0" lang="en-US" altLang="ja-JP" sz="571" kern="0" dirty="0">
                    <a:solidFill>
                      <a:srgbClr val="008080"/>
                    </a:solidFill>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187"/>
                  </a:rPr>
                  <a:t>(</a:t>
                </a:r>
                <a:r>
                  <a:rPr kumimoji="0" lang="en-US" altLang="ja-JP" sz="571" kern="0" dirty="0">
                    <a:solidFill>
                      <a:srgbClr val="008080"/>
                    </a:solidFill>
                    <a:effectLst>
                      <a:outerShdw blurRad="38100" dist="38100" dir="2700000" algn="tl">
                        <a:srgbClr val="000000">
                          <a:alpha val="43137"/>
                        </a:srgbClr>
                      </a:outerShdw>
                    </a:effectLst>
                    <a:latin typeface="HGP創英角ﾎﾟｯﾌﾟ体" panose="040B0A00000000000000" pitchFamily="50" charset="-128"/>
                    <a:ea typeface="HGP創英角ﾎﾟｯﾌﾟ体" panose="040B0A00000000000000" pitchFamily="50" charset="-128"/>
                    <a:cs typeface="Meiryo UI" pitchFamily="50" charset="-128"/>
                    <a:hlinkClick r:id="rId187"/>
                  </a:rPr>
                  <a:t>JP)</a:t>
                </a:r>
                <a:endParaRPr kumimoji="0" lang="en-US" altLang="ja-JP" sz="571" kern="0" dirty="0">
                  <a:solidFill>
                    <a:srgbClr val="008080"/>
                  </a:solidFill>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r>
                  <a:rPr kumimoji="0" lang="en-US" altLang="ja-JP" sz="571" kern="0" dirty="0" err="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188"/>
                  </a:rPr>
                  <a:t>ProFTPD</a:t>
                </a:r>
                <a:endPar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r>
                  <a:rPr kumimoji="0" lang="en-US" altLang="ja-JP" sz="571" kern="0" dirty="0">
                    <a:latin typeface="Meiryo UI" pitchFamily="50" charset="-128"/>
                    <a:ea typeface="Meiryo UI" pitchFamily="50" charset="-128"/>
                    <a:cs typeface="Meiryo UI" pitchFamily="50" charset="-128"/>
                    <a:hlinkClick r:id="rId189"/>
                  </a:rPr>
                  <a:t>Pure-</a:t>
                </a:r>
                <a:r>
                  <a:rPr kumimoji="0" lang="en-US" altLang="ja-JP" sz="571" kern="0" dirty="0" err="1">
                    <a:latin typeface="Meiryo UI" pitchFamily="50" charset="-128"/>
                    <a:ea typeface="Meiryo UI" pitchFamily="50" charset="-128"/>
                    <a:cs typeface="Meiryo UI" pitchFamily="50" charset="-128"/>
                    <a:hlinkClick r:id="rId189"/>
                  </a:rPr>
                  <a:t>FTPd</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err="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190"/>
                  </a:rPr>
                  <a:t>vsftpd</a:t>
                </a:r>
                <a:endPar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r>
                  <a:rPr kumimoji="0" lang="en-US" altLang="ja-JP" sz="571" kern="0" dirty="0">
                    <a:latin typeface="Meiryo UI" pitchFamily="50" charset="-128"/>
                    <a:ea typeface="Meiryo UI" pitchFamily="50" charset="-128"/>
                    <a:cs typeface="Meiryo UI" pitchFamily="50" charset="-128"/>
                    <a:hlinkClick r:id="rId191"/>
                  </a:rPr>
                  <a:t>WU-FTPD</a:t>
                </a:r>
                <a:endParaRPr kumimoji="0" lang="en-US" altLang="ja-JP" sz="571" kern="0" dirty="0">
                  <a:latin typeface="Meiryo UI" pitchFamily="50" charset="-128"/>
                  <a:ea typeface="Meiryo UI" pitchFamily="50" charset="-128"/>
                  <a:cs typeface="Meiryo UI" pitchFamily="50" charset="-128"/>
                </a:endParaRPr>
              </a:p>
            </p:txBody>
          </p:sp>
          <p:sp>
            <p:nvSpPr>
              <p:cNvPr id="169" name="テキスト ボックス 168"/>
              <p:cNvSpPr txBox="1"/>
              <p:nvPr/>
            </p:nvSpPr>
            <p:spPr bwMode="gray">
              <a:xfrm>
                <a:off x="5688124" y="1408586"/>
                <a:ext cx="3240360" cy="131819"/>
              </a:xfrm>
              <a:prstGeom prst="rect">
                <a:avLst/>
              </a:prstGeom>
              <a:solidFill>
                <a:srgbClr val="C9C9CA"/>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en-US" altLang="ja-JP" sz="571">
                    <a:latin typeface="Meiryo UI" panose="020B0604030504040204" pitchFamily="50" charset="-128"/>
                    <a:ea typeface="Meiryo UI" panose="020B0604030504040204" pitchFamily="50" charset="-128"/>
                    <a:cs typeface="Meiryo UI" panose="020B0604030504040204" pitchFamily="50" charset="-128"/>
                  </a:rPr>
                  <a:t>FTP</a:t>
                </a:r>
                <a:r>
                  <a:rPr lang="ja-JP" altLang="en-US" sz="571">
                    <a:latin typeface="Meiryo UI" panose="020B0604030504040204" pitchFamily="50" charset="-128"/>
                    <a:ea typeface="Meiryo UI" panose="020B0604030504040204" pitchFamily="50" charset="-128"/>
                    <a:cs typeface="Meiryo UI" panose="020B0604030504040204" pitchFamily="50" charset="-128"/>
                  </a:rPr>
                  <a:t>サーバー</a:t>
                </a:r>
                <a:endParaRPr lang="ja-JP" altLang="en-US" sz="571" dirty="0">
                  <a:latin typeface="Meiryo UI" panose="020B0604030504040204" pitchFamily="50" charset="-128"/>
                  <a:ea typeface="Meiryo UI" panose="020B0604030504040204" pitchFamily="50" charset="-128"/>
                  <a:cs typeface="Meiryo UI" panose="020B0604030504040204" pitchFamily="50" charset="-128"/>
                </a:endParaRPr>
              </a:p>
            </p:txBody>
          </p:sp>
        </p:grpSp>
        <p:grpSp>
          <p:nvGrpSpPr>
            <p:cNvPr id="170" name="グループ化 169"/>
            <p:cNvGrpSpPr/>
            <p:nvPr/>
          </p:nvGrpSpPr>
          <p:grpSpPr>
            <a:xfrm>
              <a:off x="6170534" y="6067099"/>
              <a:ext cx="892319" cy="537969"/>
              <a:chOff x="5688124" y="1408586"/>
              <a:chExt cx="3240360" cy="539858"/>
            </a:xfrm>
          </p:grpSpPr>
          <p:sp>
            <p:nvSpPr>
              <p:cNvPr id="171" name="正方形/長方形 170"/>
              <p:cNvSpPr/>
              <p:nvPr/>
            </p:nvSpPr>
            <p:spPr bwMode="gray">
              <a:xfrm>
                <a:off x="5688124" y="1522356"/>
                <a:ext cx="3240360" cy="426088"/>
              </a:xfrm>
              <a:prstGeom prst="rect">
                <a:avLst/>
              </a:prstGeom>
              <a:solidFill>
                <a:schemeClr val="bg1"/>
              </a:solidFill>
              <a:ln w="9525">
                <a:solidFill>
                  <a:schemeClr val="tx1"/>
                </a:solidFill>
                <a:miter lim="800000"/>
                <a:headEnd/>
                <a:tailEnd/>
              </a:ln>
            </p:spPr>
            <p:txBody>
              <a:bodyPr lIns="25714" rIns="25714" anchor="t"/>
              <a:lstStyle/>
              <a:p>
                <a:r>
                  <a:rPr kumimoji="0" lang="en-US" altLang="ja-JP" sz="571" kern="0" dirty="0" err="1">
                    <a:latin typeface="Meiryo UI" pitchFamily="50" charset="-128"/>
                    <a:ea typeface="Meiryo UI" pitchFamily="50" charset="-128"/>
                    <a:cs typeface="Meiryo UI" pitchFamily="50" charset="-128"/>
                    <a:hlinkClick r:id="rId192"/>
                  </a:rPr>
                  <a:t>FreeNAS</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a:latin typeface="Meiryo UI" pitchFamily="50" charset="-128"/>
                    <a:ea typeface="Meiryo UI" pitchFamily="50" charset="-128"/>
                    <a:cs typeface="Meiryo UI" pitchFamily="50" charset="-128"/>
                    <a:hlinkClick r:id="rId193"/>
                  </a:rPr>
                  <a:t>NFS</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194"/>
                  </a:rPr>
                  <a:t>Samba</a:t>
                </a:r>
                <a:r>
                  <a:rPr kumimoji="0" lang="ja-JP" altLang="en-US"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rPr>
                  <a:t>　</a:t>
                </a:r>
                <a:r>
                  <a:rPr kumimoji="0" lang="en-US" altLang="ja-JP" sz="571" kern="0" dirty="0">
                    <a:solidFill>
                      <a:srgbClr val="FF0000"/>
                    </a:solidFill>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195" action="ppaction://hlinkfile"/>
                  </a:rPr>
                  <a:t>(</a:t>
                </a:r>
                <a:r>
                  <a:rPr kumimoji="0" lang="en-US" altLang="ja-JP" sz="571" kern="0" dirty="0">
                    <a:solidFill>
                      <a:srgbClr val="FF0000"/>
                    </a:solidFill>
                    <a:effectLst>
                      <a:outerShdw blurRad="38100" dist="38100" dir="2700000" algn="tl">
                        <a:srgbClr val="000000">
                          <a:alpha val="43137"/>
                        </a:srgbClr>
                      </a:outerShdw>
                    </a:effectLst>
                    <a:latin typeface="HGP創英角ﾎﾟｯﾌﾟ体" panose="040B0A00000000000000" pitchFamily="50" charset="-128"/>
                    <a:ea typeface="HGP創英角ﾎﾟｯﾌﾟ体" panose="040B0A00000000000000" pitchFamily="50" charset="-128"/>
                    <a:cs typeface="Meiryo UI" pitchFamily="50" charset="-128"/>
                    <a:hlinkClick r:id="rId195" action="ppaction://hlinkfile"/>
                  </a:rPr>
                  <a:t>JP)</a:t>
                </a:r>
                <a:endParaRPr kumimoji="0" lang="en-US" altLang="ja-JP" sz="571" kern="0" dirty="0">
                  <a:solidFill>
                    <a:srgbClr val="FF0000"/>
                  </a:solidFill>
                  <a:effectLst>
                    <a:outerShdw blurRad="38100" dist="38100" dir="2700000" algn="tl">
                      <a:srgbClr val="000000">
                        <a:alpha val="43137"/>
                      </a:srgbClr>
                    </a:outerShdw>
                  </a:effectLst>
                  <a:latin typeface="HGP創英角ﾎﾟｯﾌﾟ体" panose="040B0A00000000000000" pitchFamily="50" charset="-128"/>
                  <a:ea typeface="HGP創英角ﾎﾟｯﾌﾟ体" panose="040B0A00000000000000" pitchFamily="50" charset="-128"/>
                  <a:cs typeface="Meiryo UI" pitchFamily="50" charset="-128"/>
                </a:endParaRPr>
              </a:p>
              <a:p>
                <a:r>
                  <a:rPr kumimoji="0" lang="en-US" altLang="ja-JP" sz="571" kern="0" dirty="0" err="1">
                    <a:latin typeface="Meiryo UI" panose="020B0604030504040204" pitchFamily="50" charset="-128"/>
                    <a:ea typeface="Meiryo UI" panose="020B0604030504040204" pitchFamily="50" charset="-128"/>
                    <a:cs typeface="Meiryo UI" panose="020B0604030504040204" pitchFamily="50" charset="-128"/>
                    <a:hlinkClick r:id="rId196"/>
                  </a:rPr>
                  <a:t>OwnCloud</a:t>
                </a:r>
                <a:endParaRPr kumimoji="0" lang="en-US" altLang="ja-JP" sz="571" kern="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172" name="テキスト ボックス 171"/>
              <p:cNvSpPr txBox="1"/>
              <p:nvPr/>
            </p:nvSpPr>
            <p:spPr bwMode="gray">
              <a:xfrm>
                <a:off x="5688124" y="1408586"/>
                <a:ext cx="3240360" cy="131819"/>
              </a:xfrm>
              <a:prstGeom prst="rect">
                <a:avLst/>
              </a:prstGeom>
              <a:solidFill>
                <a:srgbClr val="C9C9CA"/>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ja-JP" altLang="en-US" sz="571">
                    <a:latin typeface="Meiryo UI" panose="020B0604030504040204" pitchFamily="50" charset="-128"/>
                    <a:ea typeface="Meiryo UI" panose="020B0604030504040204" pitchFamily="50" charset="-128"/>
                    <a:cs typeface="Meiryo UI" panose="020B0604030504040204" pitchFamily="50" charset="-128"/>
                  </a:rPr>
                  <a:t>ファイルサーバー</a:t>
                </a:r>
                <a:endParaRPr lang="ja-JP" altLang="en-US" sz="571" dirty="0">
                  <a:latin typeface="Meiryo UI" panose="020B0604030504040204" pitchFamily="50" charset="-128"/>
                  <a:ea typeface="Meiryo UI" panose="020B0604030504040204" pitchFamily="50" charset="-128"/>
                  <a:cs typeface="Meiryo UI" panose="020B0604030504040204" pitchFamily="50" charset="-128"/>
                </a:endParaRPr>
              </a:p>
            </p:txBody>
          </p:sp>
        </p:grpSp>
        <p:grpSp>
          <p:nvGrpSpPr>
            <p:cNvPr id="173" name="グループ化 172"/>
            <p:cNvGrpSpPr/>
            <p:nvPr/>
          </p:nvGrpSpPr>
          <p:grpSpPr>
            <a:xfrm>
              <a:off x="8017767" y="5448909"/>
              <a:ext cx="892319" cy="1189529"/>
              <a:chOff x="5688124" y="1408586"/>
              <a:chExt cx="3240360" cy="1511545"/>
            </a:xfrm>
          </p:grpSpPr>
          <p:sp>
            <p:nvSpPr>
              <p:cNvPr id="174" name="正方形/長方形 173"/>
              <p:cNvSpPr/>
              <p:nvPr/>
            </p:nvSpPr>
            <p:spPr bwMode="gray">
              <a:xfrm>
                <a:off x="5688124" y="1540339"/>
                <a:ext cx="3240360" cy="1379792"/>
              </a:xfrm>
              <a:prstGeom prst="rect">
                <a:avLst/>
              </a:prstGeom>
              <a:solidFill>
                <a:schemeClr val="bg1"/>
              </a:solidFill>
              <a:ln w="9525">
                <a:solidFill>
                  <a:schemeClr val="tx1"/>
                </a:solidFill>
                <a:miter lim="800000"/>
                <a:headEnd/>
                <a:tailEnd/>
              </a:ln>
            </p:spPr>
            <p:txBody>
              <a:bodyPr lIns="25714" rIns="25714" anchor="t"/>
              <a:lstStyle/>
              <a:p>
                <a:r>
                  <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197"/>
                  </a:rPr>
                  <a:t>Courier-IMAP</a:t>
                </a:r>
                <a:endPar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r>
                  <a:rPr kumimoji="0" lang="en-US" altLang="ja-JP" sz="571" kern="0" dirty="0">
                    <a:latin typeface="Meiryo UI" pitchFamily="50" charset="-128"/>
                    <a:ea typeface="Meiryo UI" pitchFamily="50" charset="-128"/>
                    <a:cs typeface="Meiryo UI" pitchFamily="50" charset="-128"/>
                    <a:hlinkClick r:id="rId197"/>
                  </a:rPr>
                  <a:t>Courier-MTA</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198"/>
                  </a:rPr>
                  <a:t>Cyrus IMAP</a:t>
                </a:r>
                <a:endPar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r>
                  <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199"/>
                  </a:rPr>
                  <a:t>Dovecot</a:t>
                </a:r>
                <a:endPar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r>
                  <a:rPr kumimoji="0" lang="en-US" altLang="ja-JP" sz="571" kern="0" dirty="0">
                    <a:latin typeface="Meiryo UI" pitchFamily="50" charset="-128"/>
                    <a:ea typeface="Meiryo UI" pitchFamily="50" charset="-128"/>
                    <a:cs typeface="Meiryo UI" pitchFamily="50" charset="-128"/>
                    <a:hlinkClick r:id="rId200"/>
                  </a:rPr>
                  <a:t>Exim</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err="1">
                    <a:latin typeface="Meiryo UI" pitchFamily="50" charset="-128"/>
                    <a:ea typeface="Meiryo UI" pitchFamily="50" charset="-128"/>
                    <a:cs typeface="Meiryo UI" pitchFamily="50" charset="-128"/>
                    <a:hlinkClick r:id="rId201"/>
                  </a:rPr>
                  <a:t>fml</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202"/>
                  </a:rPr>
                  <a:t>Postfix</a:t>
                </a:r>
                <a:r>
                  <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rPr>
                  <a:t>  </a:t>
                </a:r>
                <a:r>
                  <a:rPr kumimoji="0" lang="en-US" altLang="ja-JP" sz="571" kern="0" dirty="0">
                    <a:solidFill>
                      <a:srgbClr val="008080"/>
                    </a:solidFill>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203"/>
                  </a:rPr>
                  <a:t>(</a:t>
                </a:r>
                <a:r>
                  <a:rPr kumimoji="0" lang="en-US" altLang="ja-JP" sz="571" kern="0" dirty="0">
                    <a:solidFill>
                      <a:srgbClr val="008080"/>
                    </a:solidFill>
                    <a:effectLst>
                      <a:outerShdw blurRad="38100" dist="38100" dir="2700000" algn="tl">
                        <a:srgbClr val="000000">
                          <a:alpha val="43137"/>
                        </a:srgbClr>
                      </a:outerShdw>
                    </a:effectLst>
                    <a:latin typeface="HGP創英角ﾎﾟｯﾌﾟ体" panose="040B0A00000000000000" pitchFamily="50" charset="-128"/>
                    <a:ea typeface="HGP創英角ﾎﾟｯﾌﾟ体" panose="040B0A00000000000000" pitchFamily="50" charset="-128"/>
                    <a:cs typeface="Meiryo UI" pitchFamily="50" charset="-128"/>
                    <a:hlinkClick r:id="rId203"/>
                  </a:rPr>
                  <a:t>JP)</a:t>
                </a:r>
                <a:endPar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r>
                  <a:rPr kumimoji="0" lang="en-US" altLang="ja-JP" sz="571" kern="0" dirty="0" err="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204"/>
                  </a:rPr>
                  <a:t>qmail</a:t>
                </a:r>
                <a:r>
                  <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rPr>
                  <a:t>  </a:t>
                </a:r>
              </a:p>
              <a:p>
                <a:r>
                  <a:rPr kumimoji="0" lang="en-US" altLang="ja-JP" sz="571" kern="0" dirty="0" err="1">
                    <a:latin typeface="Meiryo UI" pitchFamily="50" charset="-128"/>
                    <a:ea typeface="Meiryo UI" pitchFamily="50" charset="-128"/>
                    <a:cs typeface="Meiryo UI" pitchFamily="50" charset="-128"/>
                    <a:hlinkClick r:id="rId205"/>
                  </a:rPr>
                  <a:t>qpopper</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err="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206"/>
                  </a:rPr>
                  <a:t>sendmail</a:t>
                </a:r>
                <a:endPar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r>
                  <a:rPr kumimoji="0" lang="en-US" altLang="ja-JP" sz="571" kern="0" dirty="0" err="1">
                    <a:latin typeface="Meiryo UI" pitchFamily="50" charset="-128"/>
                    <a:ea typeface="Meiryo UI" pitchFamily="50" charset="-128"/>
                    <a:cs typeface="Meiryo UI" pitchFamily="50" charset="-128"/>
                    <a:hlinkClick r:id="rId207"/>
                  </a:rPr>
                  <a:t>SquirrelMail</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err="1">
                    <a:latin typeface="Meiryo UI" pitchFamily="50" charset="-128"/>
                    <a:ea typeface="Meiryo UI" pitchFamily="50" charset="-128"/>
                    <a:cs typeface="Meiryo UI" pitchFamily="50" charset="-128"/>
                    <a:hlinkClick r:id="rId208"/>
                  </a:rPr>
                  <a:t>XMail</a:t>
                </a:r>
                <a:endPar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endParaRPr kumimoji="0" lang="en-US" altLang="ja-JP" sz="571" kern="0" dirty="0">
                  <a:latin typeface="Meiryo UI" pitchFamily="50" charset="-128"/>
                  <a:ea typeface="Meiryo UI" pitchFamily="50" charset="-128"/>
                  <a:cs typeface="Meiryo UI" pitchFamily="50" charset="-128"/>
                </a:endParaRPr>
              </a:p>
            </p:txBody>
          </p:sp>
          <p:sp>
            <p:nvSpPr>
              <p:cNvPr id="175" name="テキスト ボックス 174"/>
              <p:cNvSpPr txBox="1"/>
              <p:nvPr/>
            </p:nvSpPr>
            <p:spPr bwMode="gray">
              <a:xfrm>
                <a:off x="5688124" y="1408586"/>
                <a:ext cx="3240360" cy="131819"/>
              </a:xfrm>
              <a:prstGeom prst="rect">
                <a:avLst/>
              </a:prstGeom>
              <a:solidFill>
                <a:srgbClr val="C9C9CA"/>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en-US" altLang="ja-JP" sz="571">
                    <a:latin typeface="Meiryo UI" panose="020B0604030504040204" pitchFamily="50" charset="-128"/>
                    <a:ea typeface="Meiryo UI" panose="020B0604030504040204" pitchFamily="50" charset="-128"/>
                    <a:cs typeface="Meiryo UI" panose="020B0604030504040204" pitchFamily="50" charset="-128"/>
                  </a:rPr>
                  <a:t>POP/IMAP/MTA</a:t>
                </a:r>
                <a:endParaRPr lang="ja-JP" altLang="en-US" sz="571" dirty="0">
                  <a:latin typeface="Meiryo UI" panose="020B0604030504040204" pitchFamily="50" charset="-128"/>
                  <a:ea typeface="Meiryo UI" panose="020B0604030504040204" pitchFamily="50" charset="-128"/>
                  <a:cs typeface="Meiryo UI" panose="020B0604030504040204" pitchFamily="50" charset="-128"/>
                </a:endParaRPr>
              </a:p>
            </p:txBody>
          </p:sp>
        </p:grpSp>
        <p:grpSp>
          <p:nvGrpSpPr>
            <p:cNvPr id="176" name="グループ化 175"/>
            <p:cNvGrpSpPr/>
            <p:nvPr/>
          </p:nvGrpSpPr>
          <p:grpSpPr>
            <a:xfrm>
              <a:off x="3117638" y="3109169"/>
              <a:ext cx="892319" cy="972041"/>
              <a:chOff x="5688124" y="1408586"/>
              <a:chExt cx="3240360" cy="1087929"/>
            </a:xfrm>
          </p:grpSpPr>
          <p:sp>
            <p:nvSpPr>
              <p:cNvPr id="177" name="正方形/長方形 176"/>
              <p:cNvSpPr/>
              <p:nvPr/>
            </p:nvSpPr>
            <p:spPr bwMode="gray">
              <a:xfrm>
                <a:off x="5688124" y="1540339"/>
                <a:ext cx="3240360" cy="956176"/>
              </a:xfrm>
              <a:prstGeom prst="rect">
                <a:avLst/>
              </a:prstGeom>
              <a:solidFill>
                <a:schemeClr val="bg1"/>
              </a:solidFill>
              <a:ln w="9525">
                <a:solidFill>
                  <a:schemeClr val="tx1"/>
                </a:solidFill>
                <a:miter lim="800000"/>
                <a:headEnd/>
                <a:tailEnd/>
              </a:ln>
            </p:spPr>
            <p:txBody>
              <a:bodyPr lIns="25714" rIns="25714" anchor="t"/>
              <a:lstStyle/>
              <a:p>
                <a:r>
                  <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209"/>
                  </a:rPr>
                  <a:t>Android</a:t>
                </a:r>
                <a:endPar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r>
                  <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210"/>
                  </a:rPr>
                  <a:t>CentOS</a:t>
                </a:r>
                <a:endPar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r>
                  <a:rPr kumimoji="0" lang="en-US" altLang="ja-JP" sz="571" kern="0" dirty="0" err="1">
                    <a:latin typeface="Meiryo UI" pitchFamily="50" charset="-128"/>
                    <a:ea typeface="Meiryo UI" pitchFamily="50" charset="-128"/>
                    <a:cs typeface="Meiryo UI" pitchFamily="50" charset="-128"/>
                    <a:hlinkClick r:id="rId211"/>
                  </a:rPr>
                  <a:t>Debian</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212"/>
                  </a:rPr>
                  <a:t>Fedora</a:t>
                </a:r>
                <a:endPar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r>
                  <a:rPr kumimoji="0" lang="en-US" altLang="ja-JP" sz="571" kern="0" dirty="0">
                    <a:latin typeface="Meiryo UI" pitchFamily="50" charset="-128"/>
                    <a:ea typeface="Meiryo UI" pitchFamily="50" charset="-128"/>
                    <a:cs typeface="Meiryo UI" pitchFamily="50" charset="-128"/>
                    <a:hlinkClick r:id="rId213"/>
                  </a:rPr>
                  <a:t>FreeBSD</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err="1">
                    <a:latin typeface="Meiryo UI" pitchFamily="50" charset="-128"/>
                    <a:ea typeface="Meiryo UI" pitchFamily="50" charset="-128"/>
                    <a:cs typeface="Meiryo UI" pitchFamily="50" charset="-128"/>
                    <a:hlinkClick r:id="rId214"/>
                  </a:rPr>
                  <a:t>OpenSUSE</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a:latin typeface="Meiryo UI" pitchFamily="50" charset="-128"/>
                    <a:ea typeface="Meiryo UI" pitchFamily="50" charset="-128"/>
                    <a:cs typeface="Meiryo UI" pitchFamily="50" charset="-128"/>
                    <a:hlinkClick r:id="rId215"/>
                  </a:rPr>
                  <a:t>Scientific Linux</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a:latin typeface="Meiryo UI" pitchFamily="50" charset="-128"/>
                    <a:ea typeface="Meiryo UI" pitchFamily="50" charset="-128"/>
                    <a:cs typeface="Meiryo UI" pitchFamily="50" charset="-128"/>
                    <a:hlinkClick r:id="rId216"/>
                  </a:rPr>
                  <a:t>Ubuntu</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a:latin typeface="Meiryo UI" pitchFamily="50" charset="-128"/>
                    <a:ea typeface="Meiryo UI" pitchFamily="50" charset="-128"/>
                    <a:cs typeface="Meiryo UI" pitchFamily="50" charset="-128"/>
                    <a:hlinkClick r:id="rId217"/>
                  </a:rPr>
                  <a:t>CoreOS</a:t>
                </a:r>
                <a:endParaRPr kumimoji="0" lang="en-US" altLang="ja-JP" sz="571" kern="0" dirty="0">
                  <a:latin typeface="Meiryo UI" pitchFamily="50" charset="-128"/>
                  <a:ea typeface="Meiryo UI" pitchFamily="50" charset="-128"/>
                  <a:cs typeface="Meiryo UI" pitchFamily="50" charset="-128"/>
                </a:endParaRPr>
              </a:p>
            </p:txBody>
          </p:sp>
          <p:sp>
            <p:nvSpPr>
              <p:cNvPr id="178" name="テキスト ボックス 177"/>
              <p:cNvSpPr txBox="1"/>
              <p:nvPr/>
            </p:nvSpPr>
            <p:spPr bwMode="gray">
              <a:xfrm>
                <a:off x="5688124" y="1408586"/>
                <a:ext cx="3240360" cy="131819"/>
              </a:xfrm>
              <a:prstGeom prst="rect">
                <a:avLst/>
              </a:prstGeom>
              <a:solidFill>
                <a:srgbClr val="DEEDF5"/>
              </a:solidFill>
              <a:ln w="9525" cap="flat">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en-US" altLang="ja-JP" sz="571">
                    <a:latin typeface="Meiryo UI" panose="020B0604030504040204" pitchFamily="50" charset="-128"/>
                    <a:ea typeface="Meiryo UI" panose="020B0604030504040204" pitchFamily="50" charset="-128"/>
                    <a:cs typeface="Meiryo UI" panose="020B0604030504040204" pitchFamily="50" charset="-128"/>
                  </a:rPr>
                  <a:t>OS</a:t>
                </a:r>
                <a:endParaRPr lang="ja-JP" altLang="en-US" sz="571" dirty="0">
                  <a:latin typeface="Meiryo UI" panose="020B0604030504040204" pitchFamily="50" charset="-128"/>
                  <a:ea typeface="Meiryo UI" panose="020B0604030504040204" pitchFamily="50" charset="-128"/>
                  <a:cs typeface="Meiryo UI" panose="020B0604030504040204" pitchFamily="50" charset="-128"/>
                </a:endParaRPr>
              </a:p>
            </p:txBody>
          </p:sp>
        </p:grpSp>
        <p:grpSp>
          <p:nvGrpSpPr>
            <p:cNvPr id="179" name="グループ化 178"/>
            <p:cNvGrpSpPr/>
            <p:nvPr/>
          </p:nvGrpSpPr>
          <p:grpSpPr>
            <a:xfrm>
              <a:off x="4104181" y="3251339"/>
              <a:ext cx="892319" cy="727438"/>
              <a:chOff x="5688124" y="1408586"/>
              <a:chExt cx="3240360" cy="751616"/>
            </a:xfrm>
          </p:grpSpPr>
          <p:sp>
            <p:nvSpPr>
              <p:cNvPr id="180" name="正方形/長方形 179"/>
              <p:cNvSpPr/>
              <p:nvPr/>
            </p:nvSpPr>
            <p:spPr bwMode="gray">
              <a:xfrm>
                <a:off x="5688124" y="1540339"/>
                <a:ext cx="3240360" cy="619863"/>
              </a:xfrm>
              <a:prstGeom prst="rect">
                <a:avLst/>
              </a:prstGeom>
              <a:solidFill>
                <a:schemeClr val="bg1"/>
              </a:solidFill>
              <a:ln w="9525">
                <a:solidFill>
                  <a:schemeClr val="tx1"/>
                </a:solidFill>
                <a:miter lim="800000"/>
                <a:headEnd/>
                <a:tailEnd/>
              </a:ln>
            </p:spPr>
            <p:txBody>
              <a:bodyPr lIns="25714" rIns="25714" anchor="t"/>
              <a:lstStyle/>
              <a:p>
                <a:pPr defTabSz="653156">
                  <a:defRPr/>
                </a:pPr>
                <a:r>
                  <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218"/>
                  </a:rPr>
                  <a:t>KVM</a:t>
                </a:r>
                <a:endPar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pPr defTabSz="653156">
                  <a:defRPr/>
                </a:pPr>
                <a:r>
                  <a:rPr kumimoji="0" lang="en-US" altLang="ja-JP" sz="571" kern="0" dirty="0" err="1">
                    <a:latin typeface="Meiryo UI" pitchFamily="50" charset="-128"/>
                    <a:ea typeface="Meiryo UI" pitchFamily="50" charset="-128"/>
                    <a:cs typeface="Meiryo UI" pitchFamily="50" charset="-128"/>
                    <a:hlinkClick r:id="rId219"/>
                  </a:rPr>
                  <a:t>OpenNebula</a:t>
                </a:r>
                <a:endParaRPr kumimoji="0" lang="en-US" altLang="ja-JP" sz="571" kern="0" dirty="0">
                  <a:latin typeface="Meiryo UI" pitchFamily="50" charset="-128"/>
                  <a:ea typeface="Meiryo UI" pitchFamily="50" charset="-128"/>
                  <a:cs typeface="Meiryo UI" pitchFamily="50" charset="-128"/>
                </a:endParaRPr>
              </a:p>
              <a:p>
                <a:pPr defTabSz="653156">
                  <a:defRPr/>
                </a:pPr>
                <a:r>
                  <a:rPr kumimoji="0" lang="en-US" altLang="ja-JP" sz="571" kern="0" dirty="0" err="1">
                    <a:latin typeface="Meiryo UI" pitchFamily="50" charset="-128"/>
                    <a:ea typeface="Meiryo UI" pitchFamily="50" charset="-128"/>
                    <a:cs typeface="Meiryo UI" pitchFamily="50" charset="-128"/>
                    <a:hlinkClick r:id="rId220"/>
                  </a:rPr>
                  <a:t>Virt</a:t>
                </a:r>
                <a:r>
                  <a:rPr kumimoji="0" lang="en-US" altLang="ja-JP" sz="571" kern="0" dirty="0">
                    <a:latin typeface="Meiryo UI" pitchFamily="50" charset="-128"/>
                    <a:ea typeface="Meiryo UI" pitchFamily="50" charset="-128"/>
                    <a:cs typeface="Meiryo UI" pitchFamily="50" charset="-128"/>
                    <a:hlinkClick r:id="rId220"/>
                  </a:rPr>
                  <a:t>-Manager</a:t>
                </a:r>
                <a:endParaRPr kumimoji="0" lang="en-US" altLang="ja-JP" sz="571" kern="0" dirty="0">
                  <a:latin typeface="Meiryo UI" pitchFamily="50" charset="-128"/>
                  <a:ea typeface="Meiryo UI" pitchFamily="50" charset="-128"/>
                  <a:cs typeface="Meiryo UI" pitchFamily="50" charset="-128"/>
                </a:endParaRPr>
              </a:p>
              <a:p>
                <a:pPr defTabSz="653156">
                  <a:defRPr/>
                </a:pPr>
                <a:r>
                  <a:rPr kumimoji="0" lang="en-US" altLang="ja-JP" sz="571" kern="0" dirty="0" err="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221"/>
                  </a:rPr>
                  <a:t>VirtualBox</a:t>
                </a:r>
                <a:endPar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pPr defTabSz="653156">
                  <a:defRPr/>
                </a:pPr>
                <a:r>
                  <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222"/>
                  </a:rPr>
                  <a:t>Xen</a:t>
                </a:r>
                <a:endPar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pPr defTabSz="653156">
                  <a:defRPr/>
                </a:pPr>
                <a:r>
                  <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223"/>
                  </a:rPr>
                  <a:t>Docker</a:t>
                </a:r>
                <a:endPar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p:txBody>
          </p:sp>
          <p:sp>
            <p:nvSpPr>
              <p:cNvPr id="181" name="テキスト ボックス 180"/>
              <p:cNvSpPr txBox="1"/>
              <p:nvPr/>
            </p:nvSpPr>
            <p:spPr bwMode="gray">
              <a:xfrm>
                <a:off x="5688124" y="1408586"/>
                <a:ext cx="3240360" cy="131819"/>
              </a:xfrm>
              <a:prstGeom prst="rect">
                <a:avLst/>
              </a:prstGeom>
              <a:solidFill>
                <a:srgbClr val="DEEDF5"/>
              </a:solidFill>
              <a:ln w="9525" cap="flat">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ja-JP" altLang="en-US" sz="571" dirty="0">
                    <a:latin typeface="Meiryo UI" panose="020B0604030504040204" pitchFamily="50" charset="-128"/>
                    <a:ea typeface="Meiryo UI" panose="020B0604030504040204" pitchFamily="50" charset="-128"/>
                    <a:cs typeface="Meiryo UI" panose="020B0604030504040204" pitchFamily="50" charset="-128"/>
                  </a:rPr>
                  <a:t>サーバー仮想化</a:t>
                </a:r>
              </a:p>
            </p:txBody>
          </p:sp>
        </p:grpSp>
        <p:grpSp>
          <p:nvGrpSpPr>
            <p:cNvPr id="182" name="グループ化 181"/>
            <p:cNvGrpSpPr/>
            <p:nvPr/>
          </p:nvGrpSpPr>
          <p:grpSpPr>
            <a:xfrm>
              <a:off x="5083702" y="3109650"/>
              <a:ext cx="892319" cy="420992"/>
              <a:chOff x="5688124" y="1408586"/>
              <a:chExt cx="3240360" cy="534958"/>
            </a:xfrm>
          </p:grpSpPr>
          <p:sp>
            <p:nvSpPr>
              <p:cNvPr id="183" name="正方形/長方形 182"/>
              <p:cNvSpPr/>
              <p:nvPr/>
            </p:nvSpPr>
            <p:spPr bwMode="gray">
              <a:xfrm>
                <a:off x="5688124" y="1540339"/>
                <a:ext cx="3240360" cy="403205"/>
              </a:xfrm>
              <a:prstGeom prst="rect">
                <a:avLst/>
              </a:prstGeom>
              <a:solidFill>
                <a:schemeClr val="bg1"/>
              </a:solidFill>
              <a:ln w="9525">
                <a:solidFill>
                  <a:schemeClr val="tx1"/>
                </a:solidFill>
                <a:miter lim="800000"/>
                <a:headEnd/>
                <a:tailEnd/>
              </a:ln>
            </p:spPr>
            <p:txBody>
              <a:bodyPr lIns="25714" rIns="25714" anchor="t"/>
              <a:lstStyle/>
              <a:p>
                <a:pPr defTabSz="653156">
                  <a:defRPr/>
                </a:pPr>
                <a:r>
                  <a:rPr kumimoji="0" lang="en-US" altLang="ja-JP" sz="571" u="sng" kern="0" dirty="0" err="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224"/>
                  </a:rPr>
                  <a:t>Ceph</a:t>
                </a:r>
                <a:endParaRPr kumimoji="0" lang="en-US" altLang="ja-JP" sz="571" u="sng"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pPr defTabSz="653156">
                  <a:defRPr/>
                </a:pPr>
                <a:r>
                  <a:rPr kumimoji="0" lang="en-US" altLang="ja-JP" sz="571" u="sng" kern="0" dirty="0" err="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225"/>
                  </a:rPr>
                  <a:t>GlusterFS</a:t>
                </a:r>
                <a:endParaRPr kumimoji="0" lang="en-US" altLang="ja-JP" sz="571" u="sng"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pPr defTabSz="653156">
                  <a:defRPr/>
                </a:pPr>
                <a:r>
                  <a:rPr kumimoji="0" lang="en-US" altLang="ja-JP" sz="571" u="sng" kern="0" dirty="0" err="1">
                    <a:latin typeface="Meiryo UI" pitchFamily="50" charset="-128"/>
                    <a:ea typeface="Meiryo UI" pitchFamily="50" charset="-128"/>
                    <a:cs typeface="Meiryo UI" pitchFamily="50" charset="-128"/>
                    <a:hlinkClick r:id="rId226"/>
                  </a:rPr>
                  <a:t>Lustre</a:t>
                </a:r>
                <a:endParaRPr kumimoji="0" lang="en-US" altLang="ja-JP" sz="571" u="sng" kern="0" dirty="0">
                  <a:latin typeface="Meiryo UI" pitchFamily="50" charset="-128"/>
                  <a:ea typeface="Meiryo UI" pitchFamily="50" charset="-128"/>
                  <a:cs typeface="Meiryo UI" pitchFamily="50" charset="-128"/>
                </a:endParaRPr>
              </a:p>
            </p:txBody>
          </p:sp>
          <p:sp>
            <p:nvSpPr>
              <p:cNvPr id="184" name="テキスト ボックス 183"/>
              <p:cNvSpPr txBox="1"/>
              <p:nvPr/>
            </p:nvSpPr>
            <p:spPr bwMode="gray">
              <a:xfrm>
                <a:off x="5688124" y="1408586"/>
                <a:ext cx="3240360" cy="131819"/>
              </a:xfrm>
              <a:prstGeom prst="rect">
                <a:avLst/>
              </a:prstGeom>
              <a:solidFill>
                <a:srgbClr val="DEEDF5"/>
              </a:solidFill>
              <a:ln w="9525" cap="flat">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ja-JP" altLang="en-US" sz="571" dirty="0">
                    <a:latin typeface="Meiryo UI" panose="020B0604030504040204" pitchFamily="50" charset="-128"/>
                    <a:ea typeface="Meiryo UI" panose="020B0604030504040204" pitchFamily="50" charset="-128"/>
                    <a:cs typeface="Meiryo UI" panose="020B0604030504040204" pitchFamily="50" charset="-128"/>
                  </a:rPr>
                  <a:t>ストレージ仮想化</a:t>
                </a:r>
              </a:p>
            </p:txBody>
          </p:sp>
        </p:grpSp>
        <p:grpSp>
          <p:nvGrpSpPr>
            <p:cNvPr id="185" name="グループ化 184"/>
            <p:cNvGrpSpPr/>
            <p:nvPr/>
          </p:nvGrpSpPr>
          <p:grpSpPr>
            <a:xfrm>
              <a:off x="5083702" y="3566090"/>
              <a:ext cx="892319" cy="442111"/>
              <a:chOff x="5688124" y="1408586"/>
              <a:chExt cx="3240360" cy="561794"/>
            </a:xfrm>
          </p:grpSpPr>
          <p:sp>
            <p:nvSpPr>
              <p:cNvPr id="186" name="正方形/長方形 185"/>
              <p:cNvSpPr/>
              <p:nvPr/>
            </p:nvSpPr>
            <p:spPr bwMode="gray">
              <a:xfrm>
                <a:off x="5688124" y="1540339"/>
                <a:ext cx="3240360" cy="430041"/>
              </a:xfrm>
              <a:prstGeom prst="rect">
                <a:avLst/>
              </a:prstGeom>
              <a:solidFill>
                <a:schemeClr val="bg1"/>
              </a:solidFill>
              <a:ln w="9525">
                <a:solidFill>
                  <a:schemeClr val="tx1"/>
                </a:solidFill>
                <a:miter lim="800000"/>
                <a:headEnd/>
                <a:tailEnd/>
              </a:ln>
            </p:spPr>
            <p:txBody>
              <a:bodyPr lIns="25714" rIns="25714" anchor="t"/>
              <a:lstStyle/>
              <a:p>
                <a:pPr defTabSz="653156">
                  <a:defRPr/>
                </a:pPr>
                <a:r>
                  <a:rPr kumimoji="0" lang="en-US" altLang="ja-JP" sz="571" kern="0" dirty="0" err="1">
                    <a:latin typeface="Meiryo UI" pitchFamily="50" charset="-128"/>
                    <a:ea typeface="Meiryo UI" pitchFamily="50" charset="-128"/>
                    <a:cs typeface="Meiryo UI" pitchFamily="50" charset="-128"/>
                    <a:hlinkClick r:id="rId227"/>
                  </a:rPr>
                  <a:t>OpenDaylight</a:t>
                </a:r>
                <a:endParaRPr kumimoji="0" lang="en-US" altLang="ja-JP" sz="571" kern="0" dirty="0">
                  <a:latin typeface="Meiryo UI" pitchFamily="50" charset="-128"/>
                  <a:ea typeface="Meiryo UI" pitchFamily="50" charset="-128"/>
                  <a:cs typeface="Meiryo UI" pitchFamily="50" charset="-128"/>
                </a:endParaRPr>
              </a:p>
              <a:p>
                <a:pPr defTabSz="653156">
                  <a:defRPr/>
                </a:pPr>
                <a:r>
                  <a:rPr kumimoji="0" lang="en-US" altLang="ja-JP" sz="571" kern="0" dirty="0" err="1">
                    <a:latin typeface="Meiryo UI" pitchFamily="50" charset="-128"/>
                    <a:ea typeface="Meiryo UI" pitchFamily="50" charset="-128"/>
                    <a:cs typeface="Meiryo UI" pitchFamily="50" charset="-128"/>
                    <a:hlinkClick r:id="rId228"/>
                  </a:rPr>
                  <a:t>Trema</a:t>
                </a:r>
                <a:endParaRPr kumimoji="0" lang="en-US" altLang="ja-JP" sz="571" kern="0" dirty="0">
                  <a:latin typeface="Meiryo UI" pitchFamily="50" charset="-128"/>
                  <a:ea typeface="Meiryo UI" pitchFamily="50" charset="-128"/>
                  <a:cs typeface="Meiryo UI" pitchFamily="50" charset="-128"/>
                </a:endParaRPr>
              </a:p>
              <a:p>
                <a:pPr defTabSz="653156">
                  <a:defRPr/>
                </a:pPr>
                <a:r>
                  <a:rPr kumimoji="0" lang="en-US" altLang="ja-JP" sz="571" kern="0" dirty="0">
                    <a:latin typeface="Meiryo UI" pitchFamily="50" charset="-128"/>
                    <a:ea typeface="Meiryo UI" pitchFamily="50" charset="-128"/>
                    <a:cs typeface="Meiryo UI" pitchFamily="50" charset="-128"/>
                    <a:hlinkClick r:id="rId229"/>
                  </a:rPr>
                  <a:t>OF-patch</a:t>
                </a:r>
                <a:endParaRPr kumimoji="0" lang="en-US" altLang="ja-JP" sz="571" kern="0" dirty="0">
                  <a:latin typeface="Meiryo UI" pitchFamily="50" charset="-128"/>
                  <a:ea typeface="Meiryo UI" pitchFamily="50" charset="-128"/>
                  <a:cs typeface="Meiryo UI" pitchFamily="50" charset="-128"/>
                </a:endParaRPr>
              </a:p>
            </p:txBody>
          </p:sp>
          <p:sp>
            <p:nvSpPr>
              <p:cNvPr id="187" name="テキスト ボックス 186"/>
              <p:cNvSpPr txBox="1"/>
              <p:nvPr/>
            </p:nvSpPr>
            <p:spPr bwMode="gray">
              <a:xfrm>
                <a:off x="5688124" y="1408586"/>
                <a:ext cx="3240360" cy="131819"/>
              </a:xfrm>
              <a:prstGeom prst="rect">
                <a:avLst/>
              </a:prstGeom>
              <a:solidFill>
                <a:srgbClr val="DEEDF5"/>
              </a:solidFill>
              <a:ln w="9525" cap="flat">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ja-JP" altLang="en-US" sz="571" dirty="0">
                    <a:latin typeface="Meiryo UI" panose="020B0604030504040204" pitchFamily="50" charset="-128"/>
                    <a:ea typeface="Meiryo UI" panose="020B0604030504040204" pitchFamily="50" charset="-128"/>
                    <a:cs typeface="Meiryo UI" panose="020B0604030504040204" pitchFamily="50" charset="-128"/>
                  </a:rPr>
                  <a:t>ネットワーク仮想化</a:t>
                </a:r>
              </a:p>
            </p:txBody>
          </p:sp>
        </p:grpSp>
        <p:grpSp>
          <p:nvGrpSpPr>
            <p:cNvPr id="19" name="グループ化 18"/>
            <p:cNvGrpSpPr/>
            <p:nvPr/>
          </p:nvGrpSpPr>
          <p:grpSpPr>
            <a:xfrm>
              <a:off x="3115396" y="4198353"/>
              <a:ext cx="892319" cy="745386"/>
              <a:chOff x="4347025" y="5411626"/>
              <a:chExt cx="1249247" cy="1043541"/>
            </a:xfrm>
          </p:grpSpPr>
          <p:sp>
            <p:nvSpPr>
              <p:cNvPr id="192" name="正方形/長方形 191"/>
              <p:cNvSpPr/>
              <p:nvPr/>
            </p:nvSpPr>
            <p:spPr bwMode="gray">
              <a:xfrm>
                <a:off x="4347025" y="5649657"/>
                <a:ext cx="1249247" cy="805510"/>
              </a:xfrm>
              <a:prstGeom prst="rect">
                <a:avLst/>
              </a:prstGeom>
              <a:solidFill>
                <a:schemeClr val="bg1"/>
              </a:solidFill>
              <a:ln w="9525">
                <a:solidFill>
                  <a:schemeClr val="tx1"/>
                </a:solidFill>
                <a:miter lim="800000"/>
                <a:headEnd/>
                <a:tailEnd/>
              </a:ln>
            </p:spPr>
            <p:txBody>
              <a:bodyPr lIns="25714" rIns="25714" anchor="t"/>
              <a:lstStyle/>
              <a:p>
                <a:pPr defTabSz="653156">
                  <a:defRPr/>
                </a:pPr>
                <a:r>
                  <a:rPr kumimoji="0" lang="en-US" altLang="ja-JP" sz="571" kern="0" dirty="0">
                    <a:latin typeface="Meiryo UI" pitchFamily="50" charset="-128"/>
                    <a:ea typeface="Meiryo UI" pitchFamily="50" charset="-128"/>
                    <a:cs typeface="Meiryo UI" pitchFamily="50" charset="-128"/>
                    <a:hlinkClick r:id="rId230"/>
                  </a:rPr>
                  <a:t>Apache </a:t>
                </a:r>
                <a:r>
                  <a:rPr kumimoji="0" lang="en-US" altLang="ja-JP" sz="571" kern="0" dirty="0" err="1">
                    <a:latin typeface="Meiryo UI" pitchFamily="50" charset="-128"/>
                    <a:ea typeface="Meiryo UI" pitchFamily="50" charset="-128"/>
                    <a:cs typeface="Meiryo UI" pitchFamily="50" charset="-128"/>
                    <a:hlinkClick r:id="rId230"/>
                  </a:rPr>
                  <a:t>CloudStack</a:t>
                </a:r>
                <a:endParaRPr kumimoji="0" lang="en-US" altLang="ja-JP" sz="571" kern="0" dirty="0">
                  <a:latin typeface="Meiryo UI" pitchFamily="50" charset="-128"/>
                  <a:ea typeface="Meiryo UI" pitchFamily="50" charset="-128"/>
                  <a:cs typeface="Meiryo UI" pitchFamily="50" charset="-128"/>
                </a:endParaRPr>
              </a:p>
              <a:p>
                <a:pPr defTabSz="653156">
                  <a:defRPr/>
                </a:pPr>
                <a:r>
                  <a:rPr kumimoji="0" lang="en-US" altLang="ja-JP" sz="571" kern="0" dirty="0">
                    <a:latin typeface="Meiryo UI" pitchFamily="50" charset="-128"/>
                    <a:ea typeface="Meiryo UI" pitchFamily="50" charset="-128"/>
                    <a:cs typeface="Meiryo UI" pitchFamily="50" charset="-128"/>
                    <a:hlinkClick r:id="rId231"/>
                  </a:rPr>
                  <a:t>Eucalyptus</a:t>
                </a:r>
                <a:endParaRPr kumimoji="0" lang="en-US" altLang="ja-JP" sz="571" kern="0" dirty="0">
                  <a:latin typeface="Meiryo UI" pitchFamily="50" charset="-128"/>
                  <a:ea typeface="Meiryo UI" pitchFamily="50" charset="-128"/>
                  <a:cs typeface="Meiryo UI" pitchFamily="50" charset="-128"/>
                </a:endParaRPr>
              </a:p>
              <a:p>
                <a:pPr defTabSz="653156">
                  <a:defRPr/>
                </a:pPr>
                <a:r>
                  <a:rPr kumimoji="0" lang="en-US" altLang="ja-JP" sz="571" kern="0" dirty="0" err="1">
                    <a:latin typeface="Meiryo UI" pitchFamily="50" charset="-128"/>
                    <a:ea typeface="Meiryo UI" pitchFamily="50" charset="-128"/>
                    <a:cs typeface="Meiryo UI" pitchFamily="50" charset="-128"/>
                    <a:hlinkClick r:id="rId232"/>
                  </a:rPr>
                  <a:t>openQRM</a:t>
                </a:r>
                <a:endParaRPr kumimoji="0" lang="en-US" altLang="ja-JP" sz="571" kern="0" dirty="0">
                  <a:latin typeface="Meiryo UI" pitchFamily="50" charset="-128"/>
                  <a:ea typeface="Meiryo UI" pitchFamily="50" charset="-128"/>
                  <a:cs typeface="Meiryo UI" pitchFamily="50" charset="-128"/>
                </a:endParaRPr>
              </a:p>
              <a:p>
                <a:pPr defTabSz="653156">
                  <a:defRPr/>
                </a:pPr>
                <a:r>
                  <a:rPr kumimoji="0" lang="en-US" altLang="ja-JP" sz="571" kern="0" dirty="0">
                    <a:latin typeface="Meiryo UI" pitchFamily="50" charset="-128"/>
                    <a:ea typeface="Meiryo UI" pitchFamily="50" charset="-128"/>
                    <a:cs typeface="Meiryo UI" pitchFamily="50" charset="-128"/>
                    <a:hlinkClick r:id="rId233"/>
                  </a:rPr>
                  <a:t>Vagrant</a:t>
                </a:r>
                <a:endParaRPr kumimoji="0" lang="en-US" altLang="ja-JP" sz="571" kern="0" dirty="0">
                  <a:latin typeface="Meiryo UI" pitchFamily="50" charset="-128"/>
                  <a:ea typeface="Meiryo UI" pitchFamily="50" charset="-128"/>
                  <a:cs typeface="Meiryo UI" pitchFamily="50" charset="-128"/>
                </a:endParaRPr>
              </a:p>
              <a:p>
                <a:pPr defTabSz="653156">
                  <a:defRPr/>
                </a:pPr>
                <a:r>
                  <a:rPr kumimoji="0" lang="en-US" altLang="ja-JP" sz="571" kern="0" dirty="0">
                    <a:latin typeface="Meiryo UI" pitchFamily="50" charset="-128"/>
                    <a:ea typeface="Meiryo UI" pitchFamily="50" charset="-128"/>
                    <a:cs typeface="Meiryo UI" pitchFamily="50" charset="-128"/>
                    <a:hlinkClick r:id="rId234"/>
                  </a:rPr>
                  <a:t>OpenStack Ironic</a:t>
                </a:r>
                <a:endParaRPr kumimoji="0" lang="en-US" altLang="ja-JP" sz="571" kern="0" dirty="0">
                  <a:latin typeface="Meiryo UI" pitchFamily="50" charset="-128"/>
                  <a:ea typeface="Meiryo UI" pitchFamily="50" charset="-128"/>
                  <a:cs typeface="Meiryo UI" pitchFamily="50" charset="-128"/>
                </a:endParaRPr>
              </a:p>
              <a:p>
                <a:pPr defTabSz="653156">
                  <a:defRPr/>
                </a:pPr>
                <a:r>
                  <a:rPr kumimoji="0" lang="en-US" altLang="ja-JP" sz="571" kern="0" dirty="0">
                    <a:latin typeface="Meiryo UI" pitchFamily="50" charset="-128"/>
                    <a:ea typeface="Meiryo UI" pitchFamily="50" charset="-128"/>
                    <a:cs typeface="Meiryo UI" pitchFamily="50" charset="-128"/>
                    <a:hlinkClick r:id="rId235"/>
                  </a:rPr>
                  <a:t>OpenStack Magnum</a:t>
                </a:r>
                <a:endParaRPr kumimoji="0" lang="en-US" altLang="ja-JP" sz="571" kern="0" dirty="0">
                  <a:latin typeface="Meiryo UI" pitchFamily="50" charset="-128"/>
                  <a:ea typeface="Meiryo UI" pitchFamily="50" charset="-128"/>
                  <a:cs typeface="Meiryo UI" pitchFamily="50" charset="-128"/>
                </a:endParaRPr>
              </a:p>
            </p:txBody>
          </p:sp>
          <p:sp>
            <p:nvSpPr>
              <p:cNvPr id="193" name="テキスト ボックス 192"/>
              <p:cNvSpPr txBox="1"/>
              <p:nvPr/>
            </p:nvSpPr>
            <p:spPr bwMode="gray">
              <a:xfrm>
                <a:off x="4347025" y="5411626"/>
                <a:ext cx="1249247" cy="237557"/>
              </a:xfrm>
              <a:prstGeom prst="rect">
                <a:avLst/>
              </a:prstGeom>
              <a:solidFill>
                <a:srgbClr val="DEEDF5"/>
              </a:solidFill>
              <a:ln w="9525" cap="flat">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t"/>
              <a:lstStyle>
                <a:defPPr>
                  <a:defRPr lang="ja-JP"/>
                </a:defPPr>
              </a:lstStyle>
              <a:p>
                <a:pPr defTabSz="653156" fontAlgn="ctr">
                  <a:lnSpc>
                    <a:spcPts val="571"/>
                  </a:lnSpc>
                  <a:defRPr/>
                </a:pPr>
                <a:r>
                  <a:rPr kumimoji="0" lang="en-US" altLang="ja-JP" sz="571" kern="0" dirty="0">
                    <a:solidFill>
                      <a:srgbClr val="000000"/>
                    </a:solidFill>
                    <a:latin typeface="Tw Cen MT Condensed" panose="020B0606020104020203" pitchFamily="34" charset="0"/>
                    <a:ea typeface="Meiryo UI" pitchFamily="50" charset="-128"/>
                    <a:cs typeface="Meiryo UI" pitchFamily="50" charset="-128"/>
                  </a:rPr>
                  <a:t>Infrastructure as a Service (IaaS)</a:t>
                </a:r>
                <a:endParaRPr kumimoji="0" lang="ja-JP" altLang="en-US" sz="571" kern="0" dirty="0">
                  <a:solidFill>
                    <a:srgbClr val="000000"/>
                  </a:solidFill>
                  <a:latin typeface="Tw Cen MT Condensed" panose="020B0606020104020203" pitchFamily="34" charset="0"/>
                  <a:ea typeface="Meiryo UI" pitchFamily="50" charset="-128"/>
                  <a:cs typeface="Meiryo UI" pitchFamily="50" charset="-128"/>
                </a:endParaRPr>
              </a:p>
            </p:txBody>
          </p:sp>
        </p:grpSp>
        <p:grpSp>
          <p:nvGrpSpPr>
            <p:cNvPr id="197" name="グループ化 196"/>
            <p:cNvGrpSpPr/>
            <p:nvPr/>
          </p:nvGrpSpPr>
          <p:grpSpPr>
            <a:xfrm>
              <a:off x="3110338" y="5507238"/>
              <a:ext cx="892319" cy="363612"/>
              <a:chOff x="5688124" y="1462377"/>
              <a:chExt cx="3240360" cy="462044"/>
            </a:xfrm>
          </p:grpSpPr>
          <p:sp>
            <p:nvSpPr>
              <p:cNvPr id="198" name="正方形/長方形 197"/>
              <p:cNvSpPr/>
              <p:nvPr/>
            </p:nvSpPr>
            <p:spPr bwMode="gray">
              <a:xfrm>
                <a:off x="5688124" y="1670416"/>
                <a:ext cx="3240360" cy="254005"/>
              </a:xfrm>
              <a:prstGeom prst="rect">
                <a:avLst/>
              </a:prstGeom>
              <a:solidFill>
                <a:schemeClr val="bg1"/>
              </a:solidFill>
              <a:ln w="9525">
                <a:solidFill>
                  <a:schemeClr val="tx1"/>
                </a:solidFill>
                <a:miter lim="800000"/>
                <a:headEnd/>
                <a:tailEnd/>
              </a:ln>
            </p:spPr>
            <p:txBody>
              <a:bodyPr lIns="25714" rIns="25714" anchor="t"/>
              <a:lstStyle/>
              <a:p>
                <a:pPr defTabSz="653156">
                  <a:defRPr/>
                </a:pPr>
                <a:r>
                  <a:rPr kumimoji="0" lang="en-US" altLang="ja-JP" sz="571" kern="0" dirty="0">
                    <a:latin typeface="Meiryo UI" pitchFamily="50" charset="-128"/>
                    <a:ea typeface="Meiryo UI" pitchFamily="50" charset="-128"/>
                    <a:cs typeface="Meiryo UI" pitchFamily="50" charset="-128"/>
                    <a:hlinkClick r:id="rId236"/>
                  </a:rPr>
                  <a:t>OpenStack Murano</a:t>
                </a:r>
                <a:endParaRPr kumimoji="0" lang="en-US" altLang="ja-JP" sz="571" kern="0" dirty="0">
                  <a:latin typeface="Meiryo UI" pitchFamily="50" charset="-128"/>
                  <a:ea typeface="Meiryo UI" pitchFamily="50" charset="-128"/>
                  <a:cs typeface="Meiryo UI" pitchFamily="50" charset="-128"/>
                </a:endParaRPr>
              </a:p>
            </p:txBody>
          </p:sp>
          <p:sp>
            <p:nvSpPr>
              <p:cNvPr id="199" name="テキスト ボックス 198"/>
              <p:cNvSpPr txBox="1"/>
              <p:nvPr/>
            </p:nvSpPr>
            <p:spPr bwMode="gray">
              <a:xfrm>
                <a:off x="5688124" y="1462377"/>
                <a:ext cx="3240360" cy="207608"/>
              </a:xfrm>
              <a:prstGeom prst="rect">
                <a:avLst/>
              </a:prstGeom>
              <a:solidFill>
                <a:srgbClr val="DEEDF5"/>
              </a:solidFill>
              <a:ln w="9525" cap="flat">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t"/>
              <a:lstStyle>
                <a:defPPr>
                  <a:defRPr lang="ja-JP"/>
                </a:defPPr>
              </a:lstStyle>
              <a:p>
                <a:pPr defTabSz="653156" fontAlgn="ctr">
                  <a:lnSpc>
                    <a:spcPts val="571"/>
                  </a:lnSpc>
                  <a:defRPr/>
                </a:pPr>
                <a:r>
                  <a:rPr kumimoji="0" lang="en-US" altLang="ja-JP" sz="571" kern="0" dirty="0">
                    <a:solidFill>
                      <a:srgbClr val="000000"/>
                    </a:solidFill>
                    <a:latin typeface="Tw Cen MT Condensed" panose="020B0606020104020203" pitchFamily="34" charset="0"/>
                    <a:ea typeface="Meiryo UI" pitchFamily="50" charset="-128"/>
                    <a:cs typeface="Meiryo UI" pitchFamily="50" charset="-128"/>
                  </a:rPr>
                  <a:t>Software as a Service (SaaS)</a:t>
                </a:r>
                <a:endParaRPr kumimoji="0" lang="ja-JP" altLang="en-US" sz="571" kern="0" dirty="0">
                  <a:solidFill>
                    <a:srgbClr val="000000"/>
                  </a:solidFill>
                  <a:latin typeface="Tw Cen MT Condensed" panose="020B0606020104020203" pitchFamily="34" charset="0"/>
                  <a:ea typeface="Meiryo UI" pitchFamily="50" charset="-128"/>
                  <a:cs typeface="Meiryo UI" pitchFamily="50" charset="-128"/>
                </a:endParaRPr>
              </a:p>
            </p:txBody>
          </p:sp>
        </p:grpSp>
        <p:grpSp>
          <p:nvGrpSpPr>
            <p:cNvPr id="209" name="グループ化 208"/>
            <p:cNvGrpSpPr/>
            <p:nvPr/>
          </p:nvGrpSpPr>
          <p:grpSpPr>
            <a:xfrm>
              <a:off x="4081834" y="5523166"/>
              <a:ext cx="895464" cy="358306"/>
              <a:chOff x="5676706" y="1476625"/>
              <a:chExt cx="3251778" cy="455303"/>
            </a:xfrm>
          </p:grpSpPr>
          <p:sp>
            <p:nvSpPr>
              <p:cNvPr id="210" name="正方形/長方形 209"/>
              <p:cNvSpPr/>
              <p:nvPr/>
            </p:nvSpPr>
            <p:spPr bwMode="gray">
              <a:xfrm>
                <a:off x="5688124" y="1670416"/>
                <a:ext cx="3240360" cy="261512"/>
              </a:xfrm>
              <a:prstGeom prst="rect">
                <a:avLst/>
              </a:prstGeom>
              <a:solidFill>
                <a:schemeClr val="bg1"/>
              </a:solidFill>
              <a:ln w="9525">
                <a:solidFill>
                  <a:schemeClr val="tx1"/>
                </a:solidFill>
                <a:miter lim="800000"/>
                <a:headEnd/>
                <a:tailEnd/>
              </a:ln>
            </p:spPr>
            <p:txBody>
              <a:bodyPr lIns="25714" rIns="25714" anchor="t"/>
              <a:lstStyle/>
              <a:p>
                <a:pPr defTabSz="653156">
                  <a:defRPr/>
                </a:pPr>
                <a:r>
                  <a:rPr kumimoji="0" lang="en-US" altLang="ja-JP" sz="571" kern="0" dirty="0">
                    <a:solidFill>
                      <a:srgbClr val="000000"/>
                    </a:solidFill>
                    <a:latin typeface="Meiryo UI" pitchFamily="50" charset="-128"/>
                    <a:ea typeface="Meiryo UI" pitchFamily="50" charset="-128"/>
                    <a:cs typeface="Meiryo UI" pitchFamily="50" charset="-128"/>
                    <a:hlinkClick r:id="rId237"/>
                  </a:rPr>
                  <a:t>OpenStack Neutron</a:t>
                </a:r>
                <a:endParaRPr kumimoji="0" lang="en-US" altLang="ja-JP" sz="571" kern="0" dirty="0">
                  <a:solidFill>
                    <a:srgbClr val="000000"/>
                  </a:solidFill>
                  <a:latin typeface="Meiryo UI" pitchFamily="50" charset="-128"/>
                  <a:ea typeface="Meiryo UI" pitchFamily="50" charset="-128"/>
                  <a:cs typeface="Meiryo UI" pitchFamily="50" charset="-128"/>
                </a:endParaRPr>
              </a:p>
              <a:p>
                <a:pPr defTabSz="653156">
                  <a:defRPr/>
                </a:pPr>
                <a:r>
                  <a:rPr kumimoji="0" lang="en-US" altLang="ja-JP" sz="571" kern="0" dirty="0">
                    <a:solidFill>
                      <a:srgbClr val="000000"/>
                    </a:solidFill>
                    <a:latin typeface="Meiryo UI" pitchFamily="50" charset="-128"/>
                    <a:ea typeface="Meiryo UI" pitchFamily="50" charset="-128"/>
                    <a:cs typeface="Meiryo UI" pitchFamily="50" charset="-128"/>
                    <a:hlinkClick r:id="rId238"/>
                  </a:rPr>
                  <a:t>OpenStack Designate</a:t>
                </a:r>
                <a:endParaRPr kumimoji="0" lang="en-US" altLang="ja-JP" sz="571" kern="0" dirty="0">
                  <a:solidFill>
                    <a:srgbClr val="000000"/>
                  </a:solidFill>
                  <a:latin typeface="Meiryo UI" pitchFamily="50" charset="-128"/>
                  <a:ea typeface="Meiryo UI" pitchFamily="50" charset="-128"/>
                  <a:cs typeface="Meiryo UI" pitchFamily="50" charset="-128"/>
                </a:endParaRPr>
              </a:p>
            </p:txBody>
          </p:sp>
          <p:sp>
            <p:nvSpPr>
              <p:cNvPr id="211" name="テキスト ボックス 210"/>
              <p:cNvSpPr txBox="1"/>
              <p:nvPr/>
            </p:nvSpPr>
            <p:spPr bwMode="gray">
              <a:xfrm>
                <a:off x="5676706" y="1476625"/>
                <a:ext cx="3240360" cy="188843"/>
              </a:xfrm>
              <a:prstGeom prst="rect">
                <a:avLst/>
              </a:prstGeom>
              <a:solidFill>
                <a:srgbClr val="DEEDF5"/>
              </a:solidFill>
              <a:ln w="9525" cap="flat">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t"/>
              <a:lstStyle>
                <a:defPPr>
                  <a:defRPr lang="ja-JP"/>
                </a:defPPr>
              </a:lstStyle>
              <a:p>
                <a:pPr defTabSz="653156" fontAlgn="ctr">
                  <a:lnSpc>
                    <a:spcPts val="571"/>
                  </a:lnSpc>
                  <a:defRPr/>
                </a:pPr>
                <a:r>
                  <a:rPr kumimoji="0" lang="en-US" altLang="ja-JP" sz="571" kern="0" dirty="0">
                    <a:solidFill>
                      <a:srgbClr val="000000"/>
                    </a:solidFill>
                    <a:latin typeface="Tw Cen MT Condensed" panose="020B0606020104020203" pitchFamily="34" charset="0"/>
                    <a:ea typeface="Meiryo UI" pitchFamily="50" charset="-128"/>
                    <a:cs typeface="Meiryo UI" pitchFamily="50" charset="-128"/>
                  </a:rPr>
                  <a:t>Network as a Service (</a:t>
                </a:r>
                <a:r>
                  <a:rPr kumimoji="0" lang="en-US" altLang="ja-JP" sz="571" kern="0" dirty="0" err="1">
                    <a:solidFill>
                      <a:srgbClr val="000000"/>
                    </a:solidFill>
                    <a:latin typeface="Tw Cen MT Condensed" panose="020B0606020104020203" pitchFamily="34" charset="0"/>
                    <a:ea typeface="Meiryo UI" pitchFamily="50" charset="-128"/>
                    <a:cs typeface="Meiryo UI" pitchFamily="50" charset="-128"/>
                  </a:rPr>
                  <a:t>NaaS</a:t>
                </a:r>
                <a:r>
                  <a:rPr kumimoji="0" lang="en-US" altLang="ja-JP" sz="571" kern="0" dirty="0">
                    <a:solidFill>
                      <a:srgbClr val="000000"/>
                    </a:solidFill>
                    <a:latin typeface="Tw Cen MT Condensed" panose="020B0606020104020203" pitchFamily="34" charset="0"/>
                    <a:ea typeface="Meiryo UI" pitchFamily="50" charset="-128"/>
                    <a:cs typeface="Meiryo UI" pitchFamily="50" charset="-128"/>
                  </a:rPr>
                  <a:t>)</a:t>
                </a:r>
                <a:endParaRPr kumimoji="0" lang="ja-JP" altLang="en-US" sz="571" kern="0" dirty="0">
                  <a:solidFill>
                    <a:srgbClr val="000000"/>
                  </a:solidFill>
                  <a:latin typeface="Tw Cen MT Condensed" panose="020B0606020104020203" pitchFamily="34" charset="0"/>
                  <a:ea typeface="Meiryo UI" pitchFamily="50" charset="-128"/>
                  <a:cs typeface="Meiryo UI" pitchFamily="50" charset="-128"/>
                </a:endParaRPr>
              </a:p>
            </p:txBody>
          </p:sp>
        </p:grpSp>
        <p:grpSp>
          <p:nvGrpSpPr>
            <p:cNvPr id="212" name="グループ化 211"/>
            <p:cNvGrpSpPr/>
            <p:nvPr/>
          </p:nvGrpSpPr>
          <p:grpSpPr>
            <a:xfrm>
              <a:off x="5093517" y="4203702"/>
              <a:ext cx="892319" cy="330406"/>
              <a:chOff x="5688124" y="1522080"/>
              <a:chExt cx="3240360" cy="419850"/>
            </a:xfrm>
          </p:grpSpPr>
          <p:sp>
            <p:nvSpPr>
              <p:cNvPr id="213" name="正方形/長方形 212"/>
              <p:cNvSpPr/>
              <p:nvPr/>
            </p:nvSpPr>
            <p:spPr bwMode="gray">
              <a:xfrm>
                <a:off x="5688124" y="1670416"/>
                <a:ext cx="3240360" cy="271514"/>
              </a:xfrm>
              <a:prstGeom prst="rect">
                <a:avLst/>
              </a:prstGeom>
              <a:solidFill>
                <a:schemeClr val="bg1"/>
              </a:solidFill>
              <a:ln w="9525">
                <a:solidFill>
                  <a:schemeClr val="tx1"/>
                </a:solidFill>
                <a:miter lim="800000"/>
                <a:headEnd/>
                <a:tailEnd/>
              </a:ln>
            </p:spPr>
            <p:txBody>
              <a:bodyPr lIns="25714" rIns="25714" anchor="t"/>
              <a:lstStyle/>
              <a:p>
                <a:pPr defTabSz="653156">
                  <a:defRPr/>
                </a:pPr>
                <a:endParaRPr kumimoji="0" lang="en-US" altLang="ja-JP" sz="571" kern="0" dirty="0">
                  <a:latin typeface="Meiryo UI" pitchFamily="50" charset="-128"/>
                  <a:ea typeface="Meiryo UI" pitchFamily="50" charset="-128"/>
                  <a:cs typeface="Meiryo UI" pitchFamily="50" charset="-128"/>
                </a:endParaRPr>
              </a:p>
            </p:txBody>
          </p:sp>
          <p:sp>
            <p:nvSpPr>
              <p:cNvPr id="214" name="テキスト ボックス 213"/>
              <p:cNvSpPr txBox="1"/>
              <p:nvPr/>
            </p:nvSpPr>
            <p:spPr bwMode="gray">
              <a:xfrm>
                <a:off x="5688124" y="1522080"/>
                <a:ext cx="3240360" cy="207421"/>
              </a:xfrm>
              <a:prstGeom prst="rect">
                <a:avLst/>
              </a:prstGeom>
              <a:solidFill>
                <a:srgbClr val="DEEDF5"/>
              </a:solidFill>
              <a:ln w="9525" cap="flat">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t"/>
              <a:lstStyle>
                <a:defPPr>
                  <a:defRPr lang="ja-JP"/>
                </a:defPPr>
              </a:lstStyle>
              <a:p>
                <a:pPr defTabSz="653156" fontAlgn="ctr">
                  <a:lnSpc>
                    <a:spcPts val="571"/>
                  </a:lnSpc>
                  <a:defRPr/>
                </a:pPr>
                <a:r>
                  <a:rPr kumimoji="0" lang="pt-BR" altLang="ja-JP" sz="571" kern="0" dirty="0">
                    <a:solidFill>
                      <a:srgbClr val="000000"/>
                    </a:solidFill>
                    <a:latin typeface="Tw Cen MT Condensed" panose="020B0606020104020203" pitchFamily="34" charset="0"/>
                    <a:ea typeface="Meiryo UI" pitchFamily="50" charset="-128"/>
                    <a:cs typeface="Meiryo UI" pitchFamily="50" charset="-128"/>
                  </a:rPr>
                  <a:t>Database as a Service (DBaaS)</a:t>
                </a:r>
                <a:endParaRPr kumimoji="0" lang="ja-JP" altLang="en-US" sz="571" kern="0" dirty="0">
                  <a:solidFill>
                    <a:srgbClr val="000000"/>
                  </a:solidFill>
                  <a:latin typeface="Tw Cen MT Condensed" panose="020B0606020104020203" pitchFamily="34" charset="0"/>
                  <a:ea typeface="Meiryo UI" pitchFamily="50" charset="-128"/>
                  <a:cs typeface="Meiryo UI" pitchFamily="50" charset="-128"/>
                </a:endParaRPr>
              </a:p>
            </p:txBody>
          </p:sp>
        </p:grpSp>
        <p:grpSp>
          <p:nvGrpSpPr>
            <p:cNvPr id="215" name="グループ化 214"/>
            <p:cNvGrpSpPr/>
            <p:nvPr/>
          </p:nvGrpSpPr>
          <p:grpSpPr>
            <a:xfrm>
              <a:off x="5100891" y="4571812"/>
              <a:ext cx="892319" cy="364757"/>
              <a:chOff x="5688124" y="1464347"/>
              <a:chExt cx="3240360" cy="463500"/>
            </a:xfrm>
          </p:grpSpPr>
          <p:sp>
            <p:nvSpPr>
              <p:cNvPr id="216" name="正方形/長方形 215"/>
              <p:cNvSpPr/>
              <p:nvPr/>
            </p:nvSpPr>
            <p:spPr bwMode="gray">
              <a:xfrm>
                <a:off x="5688124" y="1670416"/>
                <a:ext cx="3240360" cy="257431"/>
              </a:xfrm>
              <a:prstGeom prst="rect">
                <a:avLst/>
              </a:prstGeom>
              <a:solidFill>
                <a:schemeClr val="bg1"/>
              </a:solidFill>
              <a:ln w="9525">
                <a:solidFill>
                  <a:schemeClr val="tx1"/>
                </a:solidFill>
                <a:miter lim="800000"/>
                <a:headEnd/>
                <a:tailEnd/>
              </a:ln>
            </p:spPr>
            <p:txBody>
              <a:bodyPr lIns="25714" rIns="25714" anchor="t"/>
              <a:lstStyle/>
              <a:p>
                <a:pPr defTabSz="653156">
                  <a:defRPr/>
                </a:pPr>
                <a:endParaRPr kumimoji="0" lang="en-US" altLang="ja-JP" sz="571" b="1" kern="0">
                  <a:solidFill>
                    <a:srgbClr val="000000"/>
                  </a:solidFill>
                  <a:latin typeface="Meiryo UI" pitchFamily="50" charset="-128"/>
                  <a:ea typeface="Meiryo UI" pitchFamily="50" charset="-128"/>
                  <a:cs typeface="Meiryo UI" pitchFamily="50" charset="-128"/>
                </a:endParaRPr>
              </a:p>
            </p:txBody>
          </p:sp>
          <p:sp>
            <p:nvSpPr>
              <p:cNvPr id="217" name="テキスト ボックス 216"/>
              <p:cNvSpPr txBox="1"/>
              <p:nvPr/>
            </p:nvSpPr>
            <p:spPr bwMode="gray">
              <a:xfrm>
                <a:off x="5688124" y="1464347"/>
                <a:ext cx="3240360" cy="205638"/>
              </a:xfrm>
              <a:prstGeom prst="rect">
                <a:avLst/>
              </a:prstGeom>
              <a:solidFill>
                <a:srgbClr val="DEEDF5"/>
              </a:solidFill>
              <a:ln w="9525" cap="flat">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t"/>
              <a:lstStyle>
                <a:defPPr>
                  <a:defRPr lang="ja-JP"/>
                </a:defPPr>
              </a:lstStyle>
              <a:p>
                <a:pPr defTabSz="653156" fontAlgn="ctr">
                  <a:lnSpc>
                    <a:spcPts val="571"/>
                  </a:lnSpc>
                  <a:defRPr/>
                </a:pPr>
                <a:r>
                  <a:rPr kumimoji="0" lang="pt-BR" altLang="ja-JP" sz="571" kern="0" dirty="0">
                    <a:solidFill>
                      <a:srgbClr val="000000"/>
                    </a:solidFill>
                    <a:latin typeface="Tw Cen MT Condensed" panose="020B0606020104020203" pitchFamily="34" charset="0"/>
                    <a:ea typeface="Meiryo UI" pitchFamily="50" charset="-128"/>
                    <a:cs typeface="Meiryo UI" pitchFamily="50" charset="-128"/>
                  </a:rPr>
                  <a:t>Desktop as a Service (DaaS)</a:t>
                </a:r>
                <a:endParaRPr kumimoji="0" lang="ja-JP" altLang="en-US" sz="571" kern="0" dirty="0">
                  <a:solidFill>
                    <a:srgbClr val="000000"/>
                  </a:solidFill>
                  <a:latin typeface="Tw Cen MT Condensed" panose="020B0606020104020203" pitchFamily="34" charset="0"/>
                  <a:ea typeface="Meiryo UI" pitchFamily="50" charset="-128"/>
                  <a:cs typeface="Meiryo UI" pitchFamily="50" charset="-128"/>
                </a:endParaRPr>
              </a:p>
            </p:txBody>
          </p:sp>
        </p:grpSp>
        <p:grpSp>
          <p:nvGrpSpPr>
            <p:cNvPr id="218" name="グループ化 217"/>
            <p:cNvGrpSpPr/>
            <p:nvPr/>
          </p:nvGrpSpPr>
          <p:grpSpPr>
            <a:xfrm>
              <a:off x="5100326" y="5022306"/>
              <a:ext cx="892319" cy="331523"/>
              <a:chOff x="5688124" y="1530936"/>
              <a:chExt cx="3240360" cy="421268"/>
            </a:xfrm>
          </p:grpSpPr>
          <p:sp>
            <p:nvSpPr>
              <p:cNvPr id="219" name="正方形/長方形 218"/>
              <p:cNvSpPr/>
              <p:nvPr/>
            </p:nvSpPr>
            <p:spPr bwMode="gray">
              <a:xfrm>
                <a:off x="5688124" y="1670416"/>
                <a:ext cx="3240360" cy="281788"/>
              </a:xfrm>
              <a:prstGeom prst="rect">
                <a:avLst/>
              </a:prstGeom>
              <a:solidFill>
                <a:schemeClr val="bg1"/>
              </a:solidFill>
              <a:ln w="9525">
                <a:solidFill>
                  <a:schemeClr val="tx1"/>
                </a:solidFill>
                <a:miter lim="800000"/>
                <a:headEnd/>
                <a:tailEnd/>
              </a:ln>
            </p:spPr>
            <p:txBody>
              <a:bodyPr lIns="25714" rIns="25714" anchor="t"/>
              <a:lstStyle/>
              <a:p>
                <a:pPr defTabSz="653156">
                  <a:defRPr/>
                </a:pPr>
                <a:endParaRPr kumimoji="0" lang="en-US" altLang="ja-JP" sz="571" b="1" kern="0">
                  <a:solidFill>
                    <a:srgbClr val="000000"/>
                  </a:solidFill>
                  <a:latin typeface="Meiryo UI" pitchFamily="50" charset="-128"/>
                  <a:ea typeface="Meiryo UI" pitchFamily="50" charset="-128"/>
                  <a:cs typeface="Meiryo UI" pitchFamily="50" charset="-128"/>
                </a:endParaRPr>
              </a:p>
            </p:txBody>
          </p:sp>
          <p:sp>
            <p:nvSpPr>
              <p:cNvPr id="220" name="テキスト ボックス 219"/>
              <p:cNvSpPr txBox="1"/>
              <p:nvPr/>
            </p:nvSpPr>
            <p:spPr bwMode="gray">
              <a:xfrm>
                <a:off x="5688124" y="1530936"/>
                <a:ext cx="3240360" cy="215976"/>
              </a:xfrm>
              <a:prstGeom prst="rect">
                <a:avLst/>
              </a:prstGeom>
              <a:solidFill>
                <a:srgbClr val="DEEDF5"/>
              </a:solidFill>
              <a:ln w="9525" cap="flat">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t"/>
              <a:lstStyle>
                <a:defPPr>
                  <a:defRPr lang="ja-JP"/>
                </a:defPPr>
              </a:lstStyle>
              <a:p>
                <a:pPr defTabSz="653156" fontAlgn="ctr">
                  <a:lnSpc>
                    <a:spcPts val="571"/>
                  </a:lnSpc>
                  <a:defRPr/>
                </a:pPr>
                <a:r>
                  <a:rPr kumimoji="0" lang="pt-BR" altLang="ja-JP" sz="571" kern="0" dirty="0">
                    <a:solidFill>
                      <a:srgbClr val="000000"/>
                    </a:solidFill>
                    <a:latin typeface="Tw Cen MT Condensed" panose="020B0606020104020203" pitchFamily="34" charset="0"/>
                    <a:ea typeface="Meiryo UI" pitchFamily="50" charset="-128"/>
                    <a:cs typeface="Meiryo UI" pitchFamily="50" charset="-128"/>
                  </a:rPr>
                  <a:t>Email as a Service (EaaS)</a:t>
                </a:r>
              </a:p>
            </p:txBody>
          </p:sp>
        </p:grpSp>
        <p:grpSp>
          <p:nvGrpSpPr>
            <p:cNvPr id="221" name="グループ化 220"/>
            <p:cNvGrpSpPr/>
            <p:nvPr/>
          </p:nvGrpSpPr>
          <p:grpSpPr>
            <a:xfrm>
              <a:off x="5100326" y="5426602"/>
              <a:ext cx="892319" cy="341739"/>
              <a:chOff x="5688124" y="1485018"/>
              <a:chExt cx="3240360" cy="434251"/>
            </a:xfrm>
          </p:grpSpPr>
          <p:sp>
            <p:nvSpPr>
              <p:cNvPr id="222" name="正方形/長方形 221"/>
              <p:cNvSpPr/>
              <p:nvPr/>
            </p:nvSpPr>
            <p:spPr bwMode="gray">
              <a:xfrm>
                <a:off x="5688124" y="1670416"/>
                <a:ext cx="3240360" cy="248853"/>
              </a:xfrm>
              <a:prstGeom prst="rect">
                <a:avLst/>
              </a:prstGeom>
              <a:solidFill>
                <a:schemeClr val="bg1"/>
              </a:solidFill>
              <a:ln w="9525">
                <a:solidFill>
                  <a:schemeClr val="tx1"/>
                </a:solidFill>
                <a:miter lim="800000"/>
                <a:headEnd/>
                <a:tailEnd/>
              </a:ln>
            </p:spPr>
            <p:txBody>
              <a:bodyPr lIns="25714" rIns="25714" anchor="t"/>
              <a:lstStyle/>
              <a:p>
                <a:pPr defTabSz="653156">
                  <a:defRPr/>
                </a:pPr>
                <a:r>
                  <a:rPr kumimoji="0" lang="en-US" altLang="ja-JP" sz="571" kern="0" dirty="0">
                    <a:solidFill>
                      <a:srgbClr val="000000"/>
                    </a:solidFill>
                    <a:latin typeface="Meiryo UI" pitchFamily="50" charset="-128"/>
                    <a:ea typeface="Meiryo UI" pitchFamily="50" charset="-128"/>
                    <a:cs typeface="Meiryo UI" pitchFamily="50" charset="-128"/>
                    <a:hlinkClick r:id="rId239"/>
                  </a:rPr>
                  <a:t>OpenStack Keystone</a:t>
                </a:r>
                <a:endParaRPr kumimoji="0" lang="en-US" altLang="ja-JP" sz="571" kern="0" dirty="0">
                  <a:solidFill>
                    <a:srgbClr val="000000"/>
                  </a:solidFill>
                  <a:latin typeface="Meiryo UI" pitchFamily="50" charset="-128"/>
                  <a:ea typeface="Meiryo UI" pitchFamily="50" charset="-128"/>
                  <a:cs typeface="Meiryo UI" pitchFamily="50" charset="-128"/>
                </a:endParaRPr>
              </a:p>
            </p:txBody>
          </p:sp>
          <p:sp>
            <p:nvSpPr>
              <p:cNvPr id="223" name="テキスト ボックス 222"/>
              <p:cNvSpPr txBox="1"/>
              <p:nvPr/>
            </p:nvSpPr>
            <p:spPr bwMode="gray">
              <a:xfrm>
                <a:off x="5688124" y="1485018"/>
                <a:ext cx="3240360" cy="184968"/>
              </a:xfrm>
              <a:prstGeom prst="rect">
                <a:avLst/>
              </a:prstGeom>
              <a:solidFill>
                <a:srgbClr val="DEEDF5"/>
              </a:solidFill>
              <a:ln w="9525" cap="flat">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t"/>
              <a:lstStyle>
                <a:defPPr>
                  <a:defRPr lang="ja-JP"/>
                </a:defPPr>
              </a:lstStyle>
              <a:p>
                <a:pPr defTabSz="653156" fontAlgn="ctr">
                  <a:lnSpc>
                    <a:spcPts val="571"/>
                  </a:lnSpc>
                  <a:defRPr/>
                </a:pPr>
                <a:r>
                  <a:rPr kumimoji="0" lang="pt-BR" altLang="ja-JP" sz="571" kern="0" dirty="0">
                    <a:solidFill>
                      <a:srgbClr val="000000"/>
                    </a:solidFill>
                    <a:latin typeface="Tw Cen MT Condensed" panose="020B0606020104020203" pitchFamily="34" charset="0"/>
                    <a:ea typeface="Meiryo UI" pitchFamily="50" charset="-128"/>
                    <a:cs typeface="Meiryo UI" pitchFamily="50" charset="-128"/>
                  </a:rPr>
                  <a:t>Identity as a Service (IDaaS)</a:t>
                </a:r>
              </a:p>
            </p:txBody>
          </p:sp>
        </p:grpSp>
        <p:grpSp>
          <p:nvGrpSpPr>
            <p:cNvPr id="224" name="グループ化 223"/>
            <p:cNvGrpSpPr/>
            <p:nvPr/>
          </p:nvGrpSpPr>
          <p:grpSpPr>
            <a:xfrm>
              <a:off x="5103851" y="5835446"/>
              <a:ext cx="892320" cy="357396"/>
              <a:chOff x="5688121" y="1465122"/>
              <a:chExt cx="3240363" cy="454147"/>
            </a:xfrm>
          </p:grpSpPr>
          <p:sp>
            <p:nvSpPr>
              <p:cNvPr id="225" name="正方形/長方形 224"/>
              <p:cNvSpPr/>
              <p:nvPr/>
            </p:nvSpPr>
            <p:spPr bwMode="gray">
              <a:xfrm>
                <a:off x="5688124" y="1670416"/>
                <a:ext cx="3240360" cy="248853"/>
              </a:xfrm>
              <a:prstGeom prst="rect">
                <a:avLst/>
              </a:prstGeom>
              <a:solidFill>
                <a:schemeClr val="bg1"/>
              </a:solidFill>
              <a:ln w="9525">
                <a:solidFill>
                  <a:schemeClr val="tx1"/>
                </a:solidFill>
                <a:miter lim="800000"/>
                <a:headEnd/>
                <a:tailEnd/>
              </a:ln>
            </p:spPr>
            <p:txBody>
              <a:bodyPr lIns="25714" rIns="25714" anchor="t"/>
              <a:lstStyle/>
              <a:p>
                <a:pPr defTabSz="653156">
                  <a:defRPr/>
                </a:pPr>
                <a:endParaRPr kumimoji="0" lang="en-US" altLang="ja-JP" sz="571" b="1" kern="0">
                  <a:solidFill>
                    <a:srgbClr val="000000"/>
                  </a:solidFill>
                  <a:latin typeface="Meiryo UI" pitchFamily="50" charset="-128"/>
                  <a:ea typeface="Meiryo UI" pitchFamily="50" charset="-128"/>
                  <a:cs typeface="Meiryo UI" pitchFamily="50" charset="-128"/>
                </a:endParaRPr>
              </a:p>
            </p:txBody>
          </p:sp>
          <p:sp>
            <p:nvSpPr>
              <p:cNvPr id="226" name="テキスト ボックス 225"/>
              <p:cNvSpPr txBox="1"/>
              <p:nvPr/>
            </p:nvSpPr>
            <p:spPr bwMode="gray">
              <a:xfrm>
                <a:off x="5688121" y="1465122"/>
                <a:ext cx="3240360" cy="201431"/>
              </a:xfrm>
              <a:prstGeom prst="rect">
                <a:avLst/>
              </a:prstGeom>
              <a:solidFill>
                <a:srgbClr val="DEEDF5"/>
              </a:solidFill>
              <a:ln w="9525" cap="flat">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t"/>
              <a:lstStyle>
                <a:defPPr>
                  <a:defRPr lang="ja-JP"/>
                </a:defPPr>
              </a:lstStyle>
              <a:p>
                <a:pPr defTabSz="653156" fontAlgn="ctr">
                  <a:lnSpc>
                    <a:spcPts val="571"/>
                  </a:lnSpc>
                  <a:defRPr/>
                </a:pPr>
                <a:r>
                  <a:rPr kumimoji="0" lang="pt-BR" altLang="ja-JP" sz="571" kern="0" dirty="0">
                    <a:solidFill>
                      <a:srgbClr val="000000"/>
                    </a:solidFill>
                    <a:latin typeface="Tw Cen MT Condensed" panose="020B0606020104020203" pitchFamily="34" charset="0"/>
                    <a:ea typeface="Meiryo UI" pitchFamily="50" charset="-128"/>
                    <a:cs typeface="Meiryo UI" pitchFamily="50" charset="-128"/>
                  </a:rPr>
                  <a:t>Management as a Service (MaaS)</a:t>
                </a:r>
              </a:p>
            </p:txBody>
          </p:sp>
        </p:grpSp>
        <p:grpSp>
          <p:nvGrpSpPr>
            <p:cNvPr id="227" name="グループ化 226"/>
            <p:cNvGrpSpPr/>
            <p:nvPr/>
          </p:nvGrpSpPr>
          <p:grpSpPr>
            <a:xfrm>
              <a:off x="5103851" y="6257245"/>
              <a:ext cx="892319" cy="348666"/>
              <a:chOff x="5688124" y="1472424"/>
              <a:chExt cx="3240360" cy="443053"/>
            </a:xfrm>
          </p:grpSpPr>
          <p:sp>
            <p:nvSpPr>
              <p:cNvPr id="228" name="正方形/長方形 227"/>
              <p:cNvSpPr/>
              <p:nvPr/>
            </p:nvSpPr>
            <p:spPr bwMode="gray">
              <a:xfrm>
                <a:off x="5688124" y="1670416"/>
                <a:ext cx="3240360" cy="245061"/>
              </a:xfrm>
              <a:prstGeom prst="rect">
                <a:avLst/>
              </a:prstGeom>
              <a:solidFill>
                <a:schemeClr val="bg1"/>
              </a:solidFill>
              <a:ln w="9525">
                <a:solidFill>
                  <a:schemeClr val="tx1"/>
                </a:solidFill>
                <a:miter lim="800000"/>
                <a:headEnd/>
                <a:tailEnd/>
              </a:ln>
            </p:spPr>
            <p:txBody>
              <a:bodyPr lIns="25714" rIns="25714" anchor="t"/>
              <a:lstStyle/>
              <a:p>
                <a:pPr defTabSz="653156">
                  <a:defRPr/>
                </a:pPr>
                <a:endParaRPr kumimoji="0" lang="en-US" altLang="ja-JP" sz="571" b="1" kern="0">
                  <a:solidFill>
                    <a:srgbClr val="000000"/>
                  </a:solidFill>
                  <a:latin typeface="Meiryo UI" pitchFamily="50" charset="-128"/>
                  <a:ea typeface="Meiryo UI" pitchFamily="50" charset="-128"/>
                  <a:cs typeface="Meiryo UI" pitchFamily="50" charset="-128"/>
                </a:endParaRPr>
              </a:p>
            </p:txBody>
          </p:sp>
          <p:sp>
            <p:nvSpPr>
              <p:cNvPr id="229" name="テキスト ボックス 228"/>
              <p:cNvSpPr txBox="1"/>
              <p:nvPr/>
            </p:nvSpPr>
            <p:spPr bwMode="gray">
              <a:xfrm>
                <a:off x="5688124" y="1472424"/>
                <a:ext cx="3240360" cy="197562"/>
              </a:xfrm>
              <a:prstGeom prst="rect">
                <a:avLst/>
              </a:prstGeom>
              <a:solidFill>
                <a:srgbClr val="DEEDF5"/>
              </a:solidFill>
              <a:ln w="9525" cap="flat">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t"/>
              <a:lstStyle>
                <a:defPPr>
                  <a:defRPr lang="ja-JP"/>
                </a:defPPr>
              </a:lstStyle>
              <a:p>
                <a:pPr defTabSz="653156" fontAlgn="ctr">
                  <a:lnSpc>
                    <a:spcPts val="571"/>
                  </a:lnSpc>
                  <a:defRPr/>
                </a:pPr>
                <a:r>
                  <a:rPr kumimoji="0" lang="en-US" altLang="ja-JP" sz="571" kern="0" dirty="0">
                    <a:solidFill>
                      <a:srgbClr val="000000"/>
                    </a:solidFill>
                    <a:latin typeface="Tw Cen MT Condensed" panose="020B0606020104020203" pitchFamily="34" charset="0"/>
                    <a:ea typeface="Meiryo UI" pitchFamily="50" charset="-128"/>
                    <a:cs typeface="Meiryo UI" pitchFamily="50" charset="-128"/>
                  </a:rPr>
                  <a:t>Security as a Service (</a:t>
                </a:r>
                <a:r>
                  <a:rPr kumimoji="0" lang="en-US" altLang="ja-JP" sz="571" kern="0" dirty="0" err="1">
                    <a:solidFill>
                      <a:srgbClr val="000000"/>
                    </a:solidFill>
                    <a:latin typeface="Tw Cen MT Condensed" panose="020B0606020104020203" pitchFamily="34" charset="0"/>
                    <a:ea typeface="Meiryo UI" pitchFamily="50" charset="-128"/>
                    <a:cs typeface="Meiryo UI" pitchFamily="50" charset="-128"/>
                  </a:rPr>
                  <a:t>SECaaS</a:t>
                </a:r>
                <a:r>
                  <a:rPr kumimoji="0" lang="en-US" altLang="ja-JP" sz="571" kern="0" dirty="0">
                    <a:solidFill>
                      <a:srgbClr val="000000"/>
                    </a:solidFill>
                    <a:latin typeface="Tw Cen MT Condensed" panose="020B0606020104020203" pitchFamily="34" charset="0"/>
                    <a:ea typeface="Meiryo UI" pitchFamily="50" charset="-128"/>
                    <a:cs typeface="Meiryo UI" pitchFamily="50" charset="-128"/>
                  </a:rPr>
                  <a:t>)</a:t>
                </a:r>
              </a:p>
            </p:txBody>
          </p:sp>
        </p:grpSp>
        <p:sp>
          <p:nvSpPr>
            <p:cNvPr id="232" name="角丸四角形 231"/>
            <p:cNvSpPr/>
            <p:nvPr/>
          </p:nvSpPr>
          <p:spPr>
            <a:xfrm>
              <a:off x="3084174" y="4110920"/>
              <a:ext cx="1928571" cy="1812642"/>
            </a:xfrm>
            <a:prstGeom prst="roundRect">
              <a:avLst>
                <a:gd name="adj" fmla="val 2128"/>
              </a:avLst>
            </a:prstGeom>
            <a:noFill/>
            <a:ln w="25400">
              <a:solidFill>
                <a:srgbClr val="002060"/>
              </a:solidFill>
              <a:prstDash val="dash"/>
            </a:ln>
            <a:effectLst/>
          </p:spPr>
          <p:style>
            <a:lnRef idx="1">
              <a:schemeClr val="accent1"/>
            </a:lnRef>
            <a:fillRef idx="3">
              <a:schemeClr val="accent1"/>
            </a:fillRef>
            <a:effectRef idx="2">
              <a:schemeClr val="accent1"/>
            </a:effectRef>
            <a:fontRef idx="minor">
              <a:schemeClr val="lt1"/>
            </a:fontRef>
          </p:style>
          <p:txBody>
            <a:bodyPr lIns="25714" tIns="0" rIns="25714" bIns="25714" rtlCol="0" anchor="t"/>
            <a:lstStyle/>
            <a:p>
              <a:r>
                <a:rPr lang="en-US" altLang="ja-JP" sz="571" b="1"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*1</a:t>
              </a:r>
            </a:p>
          </p:txBody>
        </p:sp>
        <p:sp>
          <p:nvSpPr>
            <p:cNvPr id="233" name="正方形/長方形 232"/>
            <p:cNvSpPr/>
            <p:nvPr/>
          </p:nvSpPr>
          <p:spPr bwMode="gray">
            <a:xfrm>
              <a:off x="3039685" y="5923563"/>
              <a:ext cx="2036135" cy="61940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t">
              <a:spAutoFit/>
            </a:bodyPr>
            <a:lstStyle/>
            <a:p>
              <a:pPr algn="l"/>
              <a:r>
                <a:rPr lang="en-US" altLang="ja-JP" sz="571" b="1"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*1</a:t>
              </a:r>
              <a:r>
                <a:rPr lang="ja-JP" altLang="en-US" sz="571" b="1"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a:t>
              </a:r>
              <a:r>
                <a:rPr lang="en-US" altLang="ja-JP" sz="571" b="1"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Cloud service categories</a:t>
              </a:r>
            </a:p>
            <a:p>
              <a:pPr algn="l"/>
              <a:r>
                <a:rPr lang="en-US" altLang="ja-JP" sz="571" b="1"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*2</a:t>
              </a:r>
              <a:r>
                <a:rPr lang="ja-JP" altLang="en-US" sz="571" b="1"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a:t>
              </a:r>
              <a:r>
                <a:rPr lang="en-US" altLang="ja-JP" sz="571" b="1"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Emerging cloud service categories</a:t>
              </a:r>
            </a:p>
            <a:p>
              <a:pPr algn="l"/>
              <a:endParaRPr lang="en-US" altLang="ja-JP" sz="571" b="1" dirty="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a:p>
              <a:pPr algn="l"/>
              <a:r>
                <a:rPr lang="ja-JP" altLang="en-US" sz="571" b="1"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参考：</a:t>
              </a:r>
              <a:r>
                <a:rPr lang="en-US" altLang="ja-JP" sz="571" b="1"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ISO/IEC 17788:2014 </a:t>
              </a:r>
            </a:p>
            <a:p>
              <a:pPr algn="l"/>
              <a:r>
                <a:rPr lang="en-US" altLang="ja-JP" sz="571" b="1"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Information technology</a:t>
              </a:r>
            </a:p>
            <a:p>
              <a:pPr algn="l"/>
              <a:r>
                <a:rPr lang="en-US" altLang="ja-JP" sz="571" b="1"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 Cloud computing — Overview and vocabulary</a:t>
              </a:r>
            </a:p>
          </p:txBody>
        </p:sp>
        <p:sp>
          <p:nvSpPr>
            <p:cNvPr id="235" name="角丸四角形 234"/>
            <p:cNvSpPr/>
            <p:nvPr/>
          </p:nvSpPr>
          <p:spPr>
            <a:xfrm>
              <a:off x="5054254" y="4109638"/>
              <a:ext cx="964286" cy="2569686"/>
            </a:xfrm>
            <a:prstGeom prst="roundRect">
              <a:avLst>
                <a:gd name="adj" fmla="val 2128"/>
              </a:avLst>
            </a:prstGeom>
            <a:noFill/>
            <a:ln w="25400">
              <a:solidFill>
                <a:srgbClr val="002060"/>
              </a:solidFill>
              <a:prstDash val="dash"/>
            </a:ln>
            <a:effectLst/>
          </p:spPr>
          <p:style>
            <a:lnRef idx="1">
              <a:schemeClr val="accent1"/>
            </a:lnRef>
            <a:fillRef idx="3">
              <a:schemeClr val="accent1"/>
            </a:fillRef>
            <a:effectRef idx="2">
              <a:schemeClr val="accent1"/>
            </a:effectRef>
            <a:fontRef idx="minor">
              <a:schemeClr val="lt1"/>
            </a:fontRef>
          </p:style>
          <p:txBody>
            <a:bodyPr lIns="25714" tIns="0" rIns="25714" bIns="25714" rtlCol="0" anchor="t"/>
            <a:lstStyle/>
            <a:p>
              <a:r>
                <a:rPr lang="en-US" altLang="ja-JP" sz="571" b="1">
                  <a:solidFill>
                    <a:srgbClr val="000000"/>
                  </a:solidFill>
                  <a:latin typeface="Meiryo UI" panose="020B0604030504040204" pitchFamily="50" charset="-128"/>
                  <a:ea typeface="Meiryo UI" panose="020B0604030504040204" pitchFamily="50" charset="-128"/>
                  <a:cs typeface="Meiryo UI" panose="020B0604030504040204" pitchFamily="50" charset="-128"/>
                </a:rPr>
                <a:t>*2</a:t>
              </a:r>
              <a:endParaRPr lang="en-US" altLang="ja-JP" sz="571" b="1" dirty="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p:txBody>
        </p:sp>
        <p:grpSp>
          <p:nvGrpSpPr>
            <p:cNvPr id="26" name="グループ化 25"/>
            <p:cNvGrpSpPr/>
            <p:nvPr/>
          </p:nvGrpSpPr>
          <p:grpSpPr>
            <a:xfrm>
              <a:off x="8052954" y="1998246"/>
              <a:ext cx="893234" cy="1209134"/>
              <a:chOff x="9968061" y="3572010"/>
              <a:chExt cx="1250527" cy="1510814"/>
            </a:xfrm>
          </p:grpSpPr>
          <p:sp>
            <p:nvSpPr>
              <p:cNvPr id="231" name="正方形/長方形 230"/>
              <p:cNvSpPr/>
              <p:nvPr/>
            </p:nvSpPr>
            <p:spPr bwMode="gray">
              <a:xfrm>
                <a:off x="9969341" y="3717205"/>
                <a:ext cx="1249247" cy="1365619"/>
              </a:xfrm>
              <a:prstGeom prst="rect">
                <a:avLst/>
              </a:prstGeom>
              <a:solidFill>
                <a:schemeClr val="bg1"/>
              </a:solidFill>
              <a:ln w="9525">
                <a:solidFill>
                  <a:schemeClr val="tx1"/>
                </a:solidFill>
                <a:miter lim="800000"/>
                <a:headEnd/>
                <a:tailEnd/>
              </a:ln>
            </p:spPr>
            <p:txBody>
              <a:bodyPr lIns="25714" rIns="25714" anchor="t"/>
              <a:lstStyle/>
              <a:p>
                <a:r>
                  <a:rPr kumimoji="0" lang="en-US" altLang="ja-JP" sz="571" kern="0" dirty="0" err="1">
                    <a:latin typeface="Meiryo UI" pitchFamily="50" charset="-128"/>
                    <a:ea typeface="Meiryo UI" pitchFamily="50" charset="-128"/>
                    <a:cs typeface="Meiryo UI" pitchFamily="50" charset="-128"/>
                    <a:hlinkClick r:id="rId240"/>
                  </a:rPr>
                  <a:t>JMeter</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a:latin typeface="Meiryo UI" pitchFamily="50" charset="-128"/>
                    <a:ea typeface="Meiryo UI" pitchFamily="50" charset="-128"/>
                    <a:cs typeface="Meiryo UI" pitchFamily="50" charset="-128"/>
                    <a:hlinkClick r:id="rId241"/>
                  </a:rPr>
                  <a:t>bonnie</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err="1">
                    <a:latin typeface="Meiryo UI" pitchFamily="50" charset="-128"/>
                    <a:ea typeface="Meiryo UI" pitchFamily="50" charset="-128"/>
                    <a:cs typeface="Meiryo UI" pitchFamily="50" charset="-128"/>
                    <a:hlinkClick r:id="rId242"/>
                  </a:rPr>
                  <a:t>FindBugs</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a:latin typeface="Meiryo UI" pitchFamily="50" charset="-128"/>
                    <a:ea typeface="Meiryo UI" pitchFamily="50" charset="-128"/>
                    <a:cs typeface="Meiryo UI" pitchFamily="50" charset="-128"/>
                    <a:hlinkClick r:id="rId243"/>
                  </a:rPr>
                  <a:t>JUnit</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err="1">
                    <a:latin typeface="Meiryo UI" pitchFamily="50" charset="-128"/>
                    <a:ea typeface="Meiryo UI" pitchFamily="50" charset="-128"/>
                    <a:cs typeface="Meiryo UI" pitchFamily="50" charset="-128"/>
                    <a:hlinkClick r:id="rId244"/>
                  </a:rPr>
                  <a:t>openSTA</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err="1">
                    <a:latin typeface="Meiryo UI" pitchFamily="50" charset="-128"/>
                    <a:ea typeface="Meiryo UI" pitchFamily="50" charset="-128"/>
                    <a:cs typeface="Meiryo UI" pitchFamily="50" charset="-128"/>
                    <a:hlinkClick r:id="rId245"/>
                  </a:rPr>
                  <a:t>PasTmon</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a:latin typeface="Meiryo UI" pitchFamily="50" charset="-128"/>
                    <a:ea typeface="Meiryo UI" pitchFamily="50" charset="-128"/>
                    <a:cs typeface="Meiryo UI" pitchFamily="50" charset="-128"/>
                    <a:hlinkClick r:id="rId246"/>
                  </a:rPr>
                  <a:t>Selenium</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err="1">
                    <a:latin typeface="Meiryo UI" pitchFamily="50" charset="-128"/>
                    <a:ea typeface="Meiryo UI" pitchFamily="50" charset="-128"/>
                    <a:cs typeface="Meiryo UI" pitchFamily="50" charset="-128"/>
                    <a:hlinkClick r:id="rId247"/>
                  </a:rPr>
                  <a:t>TestNG</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err="1">
                    <a:latin typeface="Meiryo UI" pitchFamily="50" charset="-128"/>
                    <a:ea typeface="Meiryo UI" pitchFamily="50" charset="-128"/>
                    <a:cs typeface="Meiryo UI" pitchFamily="50" charset="-128"/>
                    <a:hlinkClick r:id="rId248"/>
                  </a:rPr>
                  <a:t>Valgrind</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err="1">
                    <a:latin typeface="Meiryo UI" pitchFamily="50" charset="-128"/>
                    <a:ea typeface="Meiryo UI" pitchFamily="50" charset="-128"/>
                    <a:cs typeface="Meiryo UI" pitchFamily="50" charset="-128"/>
                    <a:hlinkClick r:id="rId249"/>
                  </a:rPr>
                  <a:t>WebLOAD</a:t>
                </a:r>
                <a:r>
                  <a:rPr kumimoji="0" lang="en-US" altLang="ja-JP" sz="571" kern="0" dirty="0">
                    <a:latin typeface="Meiryo UI" pitchFamily="50" charset="-128"/>
                    <a:ea typeface="Meiryo UI" pitchFamily="50" charset="-128"/>
                    <a:cs typeface="Meiryo UI" pitchFamily="50" charset="-128"/>
                    <a:hlinkClick r:id="rId249"/>
                  </a:rPr>
                  <a:t> Open Source</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err="1">
                    <a:latin typeface="Meiryo UI" pitchFamily="50" charset="-128"/>
                    <a:ea typeface="Meiryo UI" pitchFamily="50" charset="-128"/>
                    <a:cs typeface="Meiryo UI" pitchFamily="50" charset="-128"/>
                    <a:hlinkClick r:id="rId250"/>
                  </a:rPr>
                  <a:t>Gdb</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a:latin typeface="Meiryo UI" pitchFamily="50" charset="-128"/>
                    <a:ea typeface="Meiryo UI" pitchFamily="50" charset="-128"/>
                    <a:cs typeface="Meiryo UI" pitchFamily="50" charset="-128"/>
                    <a:hlinkClick r:id="rId251"/>
                  </a:rPr>
                  <a:t>Jenkins</a:t>
                </a:r>
                <a:endParaRPr kumimoji="0" lang="en-US" altLang="ja-JP" sz="571" kern="0" dirty="0">
                  <a:latin typeface="Meiryo UI" pitchFamily="50" charset="-128"/>
                  <a:ea typeface="Meiryo UI" pitchFamily="50" charset="-128"/>
                  <a:cs typeface="Meiryo UI" pitchFamily="50" charset="-128"/>
                </a:endParaRPr>
              </a:p>
            </p:txBody>
          </p:sp>
          <p:sp>
            <p:nvSpPr>
              <p:cNvPr id="234" name="テキスト ボックス 233"/>
              <p:cNvSpPr txBox="1"/>
              <p:nvPr/>
            </p:nvSpPr>
            <p:spPr bwMode="gray">
              <a:xfrm>
                <a:off x="9968061" y="3572010"/>
                <a:ext cx="1249247" cy="145231"/>
              </a:xfrm>
              <a:prstGeom prst="rect">
                <a:avLst/>
              </a:prstGeom>
              <a:solidFill>
                <a:srgbClr val="E3E0F0"/>
              </a:solidFill>
              <a:ln w="9525" cap="flat">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ja-JP" altLang="en-US" sz="571" dirty="0">
                    <a:latin typeface="Meiryo UI" panose="020B0604030504040204" pitchFamily="50" charset="-128"/>
                    <a:ea typeface="Meiryo UI" panose="020B0604030504040204" pitchFamily="50" charset="-128"/>
                    <a:cs typeface="Meiryo UI" panose="020B0604030504040204" pitchFamily="50" charset="-128"/>
                  </a:rPr>
                  <a:t>テストツール</a:t>
                </a:r>
              </a:p>
            </p:txBody>
          </p:sp>
        </p:grpSp>
        <p:sp>
          <p:nvSpPr>
            <p:cNvPr id="236" name="Freeform 262"/>
            <p:cNvSpPr>
              <a:spLocks noChangeArrowheads="1"/>
            </p:cNvSpPr>
            <p:nvPr/>
          </p:nvSpPr>
          <p:spPr bwMode="auto">
            <a:xfrm>
              <a:off x="3013948" y="407676"/>
              <a:ext cx="3002005" cy="2544722"/>
            </a:xfrm>
            <a:custGeom>
              <a:avLst/>
              <a:gdLst>
                <a:gd name="T0" fmla="*/ 2657 w 2658"/>
                <a:gd name="T1" fmla="*/ 3074 h 3075"/>
                <a:gd name="T2" fmla="*/ 0 w 2658"/>
                <a:gd name="T3" fmla="*/ 3074 h 3075"/>
                <a:gd name="T4" fmla="*/ 0 w 2658"/>
                <a:gd name="T5" fmla="*/ 0 h 3075"/>
                <a:gd name="T6" fmla="*/ 2657 w 2658"/>
                <a:gd name="T7" fmla="*/ 0 h 3075"/>
                <a:gd name="T8" fmla="*/ 2657 w 2658"/>
                <a:gd name="T9" fmla="*/ 3074 h 3075"/>
              </a:gdLst>
              <a:ahLst/>
              <a:cxnLst>
                <a:cxn ang="0">
                  <a:pos x="T0" y="T1"/>
                </a:cxn>
                <a:cxn ang="0">
                  <a:pos x="T2" y="T3"/>
                </a:cxn>
                <a:cxn ang="0">
                  <a:pos x="T4" y="T5"/>
                </a:cxn>
                <a:cxn ang="0">
                  <a:pos x="T6" y="T7"/>
                </a:cxn>
                <a:cxn ang="0">
                  <a:pos x="T8" y="T9"/>
                </a:cxn>
              </a:cxnLst>
              <a:rect l="0" t="0" r="r" b="b"/>
              <a:pathLst>
                <a:path w="2658" h="3075">
                  <a:moveTo>
                    <a:pt x="2657" y="3074"/>
                  </a:moveTo>
                  <a:lnTo>
                    <a:pt x="0" y="3074"/>
                  </a:lnTo>
                  <a:lnTo>
                    <a:pt x="0" y="0"/>
                  </a:lnTo>
                  <a:lnTo>
                    <a:pt x="2657" y="0"/>
                  </a:lnTo>
                  <a:lnTo>
                    <a:pt x="2657" y="3074"/>
                  </a:lnTo>
                </a:path>
              </a:pathLst>
            </a:custGeom>
            <a:solidFill>
              <a:schemeClr val="accent2">
                <a:lumMod val="20000"/>
                <a:lumOff val="80000"/>
              </a:schemeClr>
            </a:solidFill>
            <a:ln w="9525" cap="flat">
              <a:solidFill>
                <a:schemeClr val="tx1"/>
              </a:solidFill>
              <a:round/>
              <a:headEnd/>
              <a:tailEnd/>
            </a:ln>
            <a:effectLst/>
          </p:spPr>
          <p:txBody>
            <a:bodyPr wrap="none" lIns="82943" tIns="41471" rIns="82943" bIns="41471" anchor="t"/>
            <a:lstStyle/>
            <a:p>
              <a:r>
                <a:rPr lang="en-US" altLang="ja-JP" sz="571" dirty="0" err="1">
                  <a:latin typeface="Meiryo UI" panose="020B0604030504040204" pitchFamily="50" charset="-128"/>
                  <a:ea typeface="Meiryo UI" panose="020B0604030504040204" pitchFamily="50" charset="-128"/>
                  <a:cs typeface="Meiryo UI" panose="020B0604030504040204" pitchFamily="50" charset="-128"/>
                </a:rPr>
                <a:t>BigData</a:t>
              </a:r>
              <a:endParaRPr lang="ja-JP" altLang="en-US" sz="571" dirty="0">
                <a:latin typeface="Meiryo UI" panose="020B0604030504040204" pitchFamily="50" charset="-128"/>
                <a:ea typeface="Meiryo UI" panose="020B0604030504040204" pitchFamily="50" charset="-128"/>
                <a:cs typeface="Meiryo UI" panose="020B0604030504040204" pitchFamily="50" charset="-128"/>
              </a:endParaRPr>
            </a:p>
          </p:txBody>
        </p:sp>
        <p:grpSp>
          <p:nvGrpSpPr>
            <p:cNvPr id="9" name="グループ化 8"/>
            <p:cNvGrpSpPr/>
            <p:nvPr/>
          </p:nvGrpSpPr>
          <p:grpSpPr>
            <a:xfrm>
              <a:off x="134471" y="542123"/>
              <a:ext cx="892319" cy="1091159"/>
              <a:chOff x="193155" y="786348"/>
              <a:chExt cx="1249247" cy="1527623"/>
            </a:xfrm>
          </p:grpSpPr>
          <p:sp>
            <p:nvSpPr>
              <p:cNvPr id="21" name="テキスト ボックス 20"/>
              <p:cNvSpPr txBox="1"/>
              <p:nvPr/>
            </p:nvSpPr>
            <p:spPr bwMode="gray">
              <a:xfrm>
                <a:off x="193155" y="786348"/>
                <a:ext cx="1249247" cy="145231"/>
              </a:xfrm>
              <a:prstGeom prst="rect">
                <a:avLst/>
              </a:prstGeom>
              <a:solidFill>
                <a:srgbClr val="FEEBCD"/>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ja-JP" altLang="en-US" sz="571">
                    <a:latin typeface="Meiryo UI" panose="020B0604030504040204" pitchFamily="50" charset="-128"/>
                    <a:ea typeface="Meiryo UI" panose="020B0604030504040204" pitchFamily="50" charset="-128"/>
                    <a:cs typeface="Meiryo UI" panose="020B0604030504040204" pitchFamily="50" charset="-128"/>
                  </a:rPr>
                  <a:t>デスクトップ</a:t>
                </a:r>
                <a:endParaRPr lang="ja-JP" altLang="en-US" sz="57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20" name="正方形/長方形 19"/>
              <p:cNvSpPr/>
              <p:nvPr/>
            </p:nvSpPr>
            <p:spPr bwMode="gray">
              <a:xfrm>
                <a:off x="193155" y="931509"/>
                <a:ext cx="1249247" cy="1382462"/>
              </a:xfrm>
              <a:prstGeom prst="rect">
                <a:avLst/>
              </a:prstGeom>
              <a:solidFill>
                <a:schemeClr val="bg1"/>
              </a:solidFill>
              <a:ln w="9525">
                <a:solidFill>
                  <a:schemeClr val="tx1"/>
                </a:solidFill>
                <a:miter lim="800000"/>
                <a:headEnd/>
                <a:tailEnd/>
              </a:ln>
            </p:spPr>
            <p:txBody>
              <a:bodyPr lIns="25714" rIns="25714" anchor="t"/>
              <a:lstStyle/>
              <a:p>
                <a:r>
                  <a:rPr kumimoji="0" lang="en-US" altLang="ja-JP" sz="571" kern="0" dirty="0" err="1">
                    <a:latin typeface="Meiryo UI" pitchFamily="50" charset="-128"/>
                    <a:ea typeface="Meiryo UI" pitchFamily="50" charset="-128"/>
                    <a:cs typeface="Meiryo UI" pitchFamily="50" charset="-128"/>
                    <a:hlinkClick r:id="rId252"/>
                  </a:rPr>
                  <a:t>Adium</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a:latin typeface="Meiryo UI" pitchFamily="50" charset="-128"/>
                    <a:ea typeface="Meiryo UI" pitchFamily="50" charset="-128"/>
                    <a:cs typeface="Meiryo UI" pitchFamily="50" charset="-128"/>
                    <a:hlinkClick r:id="rId253"/>
                  </a:rPr>
                  <a:t>Chromium</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a:latin typeface="Meiryo UI" pitchFamily="50" charset="-128"/>
                    <a:ea typeface="Meiryo UI" pitchFamily="50" charset="-128"/>
                    <a:cs typeface="Meiryo UI" pitchFamily="50" charset="-128"/>
                    <a:hlinkClick r:id="rId254"/>
                  </a:rPr>
                  <a:t>Firefox</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a:latin typeface="Meiryo UI" pitchFamily="50" charset="-128"/>
                    <a:ea typeface="Meiryo UI" pitchFamily="50" charset="-128"/>
                    <a:cs typeface="Meiryo UI" pitchFamily="50" charset="-128"/>
                    <a:hlinkClick r:id="rId255"/>
                  </a:rPr>
                  <a:t>Evolution</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256"/>
                  </a:rPr>
                  <a:t>KDE</a:t>
                </a:r>
                <a:endPar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r>
                  <a:rPr kumimoji="0" lang="en-US" altLang="ja-JP" sz="571" kern="0" dirty="0" err="1">
                    <a:latin typeface="Meiryo UI" pitchFamily="50" charset="-128"/>
                    <a:ea typeface="Meiryo UI" pitchFamily="50" charset="-128"/>
                    <a:cs typeface="Meiryo UI" pitchFamily="50" charset="-128"/>
                    <a:hlinkClick r:id="rId257"/>
                  </a:rPr>
                  <a:t>Kopete</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a:latin typeface="Meiryo UI" pitchFamily="50" charset="-128"/>
                    <a:ea typeface="Meiryo UI" pitchFamily="50" charset="-128"/>
                    <a:cs typeface="Meiryo UI" pitchFamily="50" charset="-128"/>
                    <a:hlinkClick r:id="rId258"/>
                  </a:rPr>
                  <a:t>Open Manager</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a:latin typeface="Meiryo UI" pitchFamily="50" charset="-128"/>
                    <a:ea typeface="Meiryo UI" pitchFamily="50" charset="-128"/>
                    <a:cs typeface="Meiryo UI" pitchFamily="50" charset="-128"/>
                    <a:hlinkClick r:id="rId259"/>
                  </a:rPr>
                  <a:t>Pidgin</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err="1">
                    <a:latin typeface="Meiryo UI" pitchFamily="50" charset="-128"/>
                    <a:ea typeface="Meiryo UI" pitchFamily="50" charset="-128"/>
                    <a:cs typeface="Meiryo UI" pitchFamily="50" charset="-128"/>
                    <a:hlinkClick r:id="rId260"/>
                  </a:rPr>
                  <a:t>RealVNC</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err="1">
                    <a:latin typeface="Meiryo UI" pitchFamily="50" charset="-128"/>
                    <a:ea typeface="Meiryo UI" pitchFamily="50" charset="-128"/>
                    <a:cs typeface="Meiryo UI" pitchFamily="50" charset="-128"/>
                    <a:hlinkClick r:id="rId261"/>
                  </a:rPr>
                  <a:t>Sylpheed</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a:latin typeface="Meiryo UI" pitchFamily="50" charset="-128"/>
                    <a:ea typeface="Meiryo UI" pitchFamily="50" charset="-128"/>
                    <a:cs typeface="Meiryo UI" pitchFamily="50" charset="-128"/>
                    <a:hlinkClick r:id="rId262"/>
                  </a:rPr>
                  <a:t>Thunderbird</a:t>
                </a:r>
                <a:endParaRPr kumimoji="0" lang="en-US" altLang="ja-JP" sz="571" kern="0" dirty="0">
                  <a:latin typeface="Meiryo UI" pitchFamily="50" charset="-128"/>
                  <a:ea typeface="Meiryo UI" pitchFamily="50" charset="-128"/>
                  <a:cs typeface="Meiryo UI" pitchFamily="50" charset="-128"/>
                </a:endParaRPr>
              </a:p>
            </p:txBody>
          </p:sp>
        </p:grpSp>
        <p:grpSp>
          <p:nvGrpSpPr>
            <p:cNvPr id="194" name="グループ化 193"/>
            <p:cNvGrpSpPr/>
            <p:nvPr/>
          </p:nvGrpSpPr>
          <p:grpSpPr>
            <a:xfrm>
              <a:off x="3110338" y="4996452"/>
              <a:ext cx="892319" cy="492301"/>
              <a:chOff x="5688124" y="1116210"/>
              <a:chExt cx="3240360" cy="625570"/>
            </a:xfrm>
          </p:grpSpPr>
          <p:sp>
            <p:nvSpPr>
              <p:cNvPr id="195" name="正方形/長方形 194"/>
              <p:cNvSpPr/>
              <p:nvPr/>
            </p:nvSpPr>
            <p:spPr bwMode="gray">
              <a:xfrm>
                <a:off x="5688124" y="1333169"/>
                <a:ext cx="3240360" cy="408611"/>
              </a:xfrm>
              <a:prstGeom prst="rect">
                <a:avLst/>
              </a:prstGeom>
              <a:solidFill>
                <a:schemeClr val="bg1"/>
              </a:solidFill>
              <a:ln w="9525">
                <a:solidFill>
                  <a:schemeClr val="tx1"/>
                </a:solidFill>
                <a:miter lim="800000"/>
                <a:headEnd/>
                <a:tailEnd/>
              </a:ln>
            </p:spPr>
            <p:txBody>
              <a:bodyPr lIns="25714" rIns="25714" anchor="t"/>
              <a:lstStyle/>
              <a:p>
                <a:pPr defTabSz="653156">
                  <a:defRPr/>
                </a:pPr>
                <a:r>
                  <a:rPr kumimoji="0" lang="en-US" altLang="ja-JP" sz="571" kern="0" dirty="0" err="1">
                    <a:latin typeface="Meiryo UI" pitchFamily="50" charset="-128"/>
                    <a:ea typeface="Meiryo UI" pitchFamily="50" charset="-128"/>
                    <a:cs typeface="Meiryo UI" pitchFamily="50" charset="-128"/>
                    <a:hlinkClick r:id="rId263"/>
                  </a:rPr>
                  <a:t>CloudFoundry</a:t>
                </a:r>
                <a:endParaRPr kumimoji="0" lang="en-US" altLang="ja-JP" sz="571" kern="0" dirty="0">
                  <a:latin typeface="Meiryo UI" pitchFamily="50" charset="-128"/>
                  <a:ea typeface="Meiryo UI" pitchFamily="50" charset="-128"/>
                  <a:cs typeface="Meiryo UI" pitchFamily="50" charset="-128"/>
                </a:endParaRPr>
              </a:p>
              <a:p>
                <a:pPr defTabSz="653156">
                  <a:defRPr/>
                </a:pPr>
                <a:r>
                  <a:rPr kumimoji="0" lang="en-US" altLang="ja-JP" sz="571" kern="0" dirty="0" err="1">
                    <a:latin typeface="Meiryo UI" pitchFamily="50" charset="-128"/>
                    <a:ea typeface="Meiryo UI" pitchFamily="50" charset="-128"/>
                    <a:cs typeface="Meiryo UI" pitchFamily="50" charset="-128"/>
                    <a:hlinkClick r:id="rId264"/>
                  </a:rPr>
                  <a:t>Deltacloud</a:t>
                </a:r>
                <a:endParaRPr kumimoji="0" lang="en-US" altLang="ja-JP" sz="571" kern="0" dirty="0">
                  <a:latin typeface="Meiryo UI" pitchFamily="50" charset="-128"/>
                  <a:ea typeface="Meiryo UI" pitchFamily="50" charset="-128"/>
                  <a:cs typeface="Meiryo UI" pitchFamily="50" charset="-128"/>
                </a:endParaRPr>
              </a:p>
              <a:p>
                <a:pPr defTabSz="653156">
                  <a:defRPr/>
                </a:pPr>
                <a:r>
                  <a:rPr kumimoji="0" lang="en-US" altLang="ja-JP" sz="571" kern="0" dirty="0" err="1">
                    <a:latin typeface="Meiryo UI" pitchFamily="50" charset="-128"/>
                    <a:ea typeface="Meiryo UI" pitchFamily="50" charset="-128"/>
                    <a:cs typeface="Meiryo UI" pitchFamily="50" charset="-128"/>
                    <a:hlinkClick r:id="rId265"/>
                  </a:rPr>
                  <a:t>OpenShift</a:t>
                </a:r>
                <a:endParaRPr kumimoji="0" lang="en-US" altLang="ja-JP" sz="571" kern="0" dirty="0">
                  <a:latin typeface="Meiryo UI" pitchFamily="50" charset="-128"/>
                  <a:ea typeface="Meiryo UI" pitchFamily="50" charset="-128"/>
                  <a:cs typeface="Meiryo UI" pitchFamily="50" charset="-128"/>
                </a:endParaRPr>
              </a:p>
            </p:txBody>
          </p:sp>
          <p:sp>
            <p:nvSpPr>
              <p:cNvPr id="196" name="テキスト ボックス 195"/>
              <p:cNvSpPr txBox="1"/>
              <p:nvPr/>
            </p:nvSpPr>
            <p:spPr bwMode="gray">
              <a:xfrm>
                <a:off x="5688124" y="1116210"/>
                <a:ext cx="3240360" cy="216530"/>
              </a:xfrm>
              <a:prstGeom prst="rect">
                <a:avLst/>
              </a:prstGeom>
              <a:solidFill>
                <a:srgbClr val="DEEDF5"/>
              </a:solidFill>
              <a:ln w="9525" cap="flat">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t"/>
              <a:lstStyle>
                <a:defPPr>
                  <a:defRPr lang="ja-JP"/>
                </a:defPPr>
              </a:lstStyle>
              <a:p>
                <a:pPr defTabSz="653156" fontAlgn="ctr">
                  <a:lnSpc>
                    <a:spcPts val="571"/>
                  </a:lnSpc>
                  <a:defRPr/>
                </a:pPr>
                <a:r>
                  <a:rPr kumimoji="0" lang="en-US" altLang="ja-JP" sz="571" kern="0" dirty="0">
                    <a:solidFill>
                      <a:srgbClr val="000000"/>
                    </a:solidFill>
                    <a:latin typeface="Tw Cen MT Condensed" panose="020B0606020104020203" pitchFamily="34" charset="0"/>
                    <a:ea typeface="Meiryo UI" pitchFamily="50" charset="-128"/>
                    <a:cs typeface="Meiryo UI" pitchFamily="50" charset="-128"/>
                  </a:rPr>
                  <a:t>Platform as a Service (PaaS)</a:t>
                </a:r>
                <a:endParaRPr kumimoji="0" lang="ja-JP" altLang="en-US" sz="571" kern="0" dirty="0">
                  <a:solidFill>
                    <a:srgbClr val="000000"/>
                  </a:solidFill>
                  <a:latin typeface="Tw Cen MT Condensed" panose="020B0606020104020203" pitchFamily="34" charset="0"/>
                  <a:ea typeface="Meiryo UI" pitchFamily="50" charset="-128"/>
                  <a:cs typeface="Meiryo UI" pitchFamily="50" charset="-128"/>
                </a:endParaRPr>
              </a:p>
            </p:txBody>
          </p:sp>
        </p:grpSp>
        <p:grpSp>
          <p:nvGrpSpPr>
            <p:cNvPr id="200" name="グループ化 199"/>
            <p:cNvGrpSpPr/>
            <p:nvPr/>
          </p:nvGrpSpPr>
          <p:grpSpPr>
            <a:xfrm>
              <a:off x="4083408" y="4197542"/>
              <a:ext cx="892319" cy="429285"/>
              <a:chOff x="5688124" y="1408583"/>
              <a:chExt cx="3240360" cy="545495"/>
            </a:xfrm>
          </p:grpSpPr>
          <p:sp>
            <p:nvSpPr>
              <p:cNvPr id="201" name="正方形/長方形 200"/>
              <p:cNvSpPr/>
              <p:nvPr/>
            </p:nvSpPr>
            <p:spPr bwMode="gray">
              <a:xfrm>
                <a:off x="5688124" y="1670416"/>
                <a:ext cx="3240360" cy="283662"/>
              </a:xfrm>
              <a:prstGeom prst="rect">
                <a:avLst/>
              </a:prstGeom>
              <a:solidFill>
                <a:schemeClr val="bg1"/>
              </a:solidFill>
              <a:ln w="9525">
                <a:solidFill>
                  <a:schemeClr val="tx1"/>
                </a:solidFill>
                <a:miter lim="800000"/>
                <a:headEnd/>
                <a:tailEnd/>
              </a:ln>
            </p:spPr>
            <p:txBody>
              <a:bodyPr lIns="25714" rIns="25714" anchor="t"/>
              <a:lstStyle/>
              <a:p>
                <a:pPr defTabSz="653156">
                  <a:defRPr/>
                </a:pPr>
                <a:r>
                  <a:rPr kumimoji="0" lang="en-US" altLang="ja-JP" sz="571" kern="0" dirty="0">
                    <a:solidFill>
                      <a:srgbClr val="000000"/>
                    </a:solidFill>
                    <a:latin typeface="Meiryo UI" pitchFamily="50" charset="-128"/>
                    <a:ea typeface="Meiryo UI" pitchFamily="50" charset="-128"/>
                    <a:cs typeface="Meiryo UI" pitchFamily="50" charset="-128"/>
                    <a:hlinkClick r:id="rId266"/>
                  </a:rPr>
                  <a:t>OpenStack Nova</a:t>
                </a:r>
                <a:endParaRPr kumimoji="0" lang="en-US" altLang="ja-JP" sz="571" kern="0" dirty="0">
                  <a:solidFill>
                    <a:srgbClr val="000000"/>
                  </a:solidFill>
                  <a:latin typeface="Meiryo UI" pitchFamily="50" charset="-128"/>
                  <a:ea typeface="Meiryo UI" pitchFamily="50" charset="-128"/>
                  <a:cs typeface="Meiryo UI" pitchFamily="50" charset="-128"/>
                </a:endParaRPr>
              </a:p>
              <a:p>
                <a:pPr defTabSz="653156">
                  <a:defRPr/>
                </a:pPr>
                <a:r>
                  <a:rPr kumimoji="0" lang="en-US" altLang="ja-JP" sz="571" kern="0" dirty="0">
                    <a:solidFill>
                      <a:srgbClr val="000000"/>
                    </a:solidFill>
                    <a:latin typeface="Meiryo UI" pitchFamily="50" charset="-128"/>
                    <a:ea typeface="Meiryo UI" pitchFamily="50" charset="-128"/>
                    <a:cs typeface="Meiryo UI" pitchFamily="50" charset="-128"/>
                    <a:hlinkClick r:id="rId267"/>
                  </a:rPr>
                  <a:t>OpenStack Glance</a:t>
                </a:r>
                <a:endParaRPr kumimoji="0" lang="en-US" altLang="ja-JP" sz="571" kern="0" dirty="0">
                  <a:solidFill>
                    <a:srgbClr val="000000"/>
                  </a:solidFill>
                  <a:latin typeface="Meiryo UI" pitchFamily="50" charset="-128"/>
                  <a:ea typeface="Meiryo UI" pitchFamily="50" charset="-128"/>
                  <a:cs typeface="Meiryo UI" pitchFamily="50" charset="-128"/>
                </a:endParaRPr>
              </a:p>
            </p:txBody>
          </p:sp>
          <p:sp>
            <p:nvSpPr>
              <p:cNvPr id="202" name="テキスト ボックス 201"/>
              <p:cNvSpPr txBox="1"/>
              <p:nvPr/>
            </p:nvSpPr>
            <p:spPr bwMode="gray">
              <a:xfrm>
                <a:off x="5688124" y="1408583"/>
                <a:ext cx="3240360" cy="261403"/>
              </a:xfrm>
              <a:prstGeom prst="rect">
                <a:avLst/>
              </a:prstGeom>
              <a:solidFill>
                <a:srgbClr val="DEEDF5"/>
              </a:solidFill>
              <a:ln w="9525" cap="flat">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t"/>
              <a:lstStyle>
                <a:defPPr>
                  <a:defRPr lang="ja-JP"/>
                </a:defPPr>
              </a:lstStyle>
              <a:p>
                <a:pPr defTabSz="653156" fontAlgn="ctr">
                  <a:lnSpc>
                    <a:spcPts val="571"/>
                  </a:lnSpc>
                  <a:defRPr/>
                </a:pPr>
                <a:r>
                  <a:rPr kumimoji="0" lang="en-US" altLang="ja-JP" sz="571" kern="0" dirty="0">
                    <a:solidFill>
                      <a:srgbClr val="000000"/>
                    </a:solidFill>
                    <a:latin typeface="Tw Cen MT Condensed" panose="020B0606020104020203" pitchFamily="34" charset="0"/>
                    <a:ea typeface="Meiryo UI" pitchFamily="50" charset="-128"/>
                    <a:cs typeface="Meiryo UI" pitchFamily="50" charset="-128"/>
                  </a:rPr>
                  <a:t>Compute as a Service</a:t>
                </a:r>
              </a:p>
              <a:p>
                <a:pPr defTabSz="653156" fontAlgn="ctr">
                  <a:lnSpc>
                    <a:spcPts val="571"/>
                  </a:lnSpc>
                  <a:defRPr/>
                </a:pPr>
                <a:r>
                  <a:rPr kumimoji="0" lang="en-US" altLang="ja-JP" sz="571" kern="0" dirty="0">
                    <a:solidFill>
                      <a:srgbClr val="000000"/>
                    </a:solidFill>
                    <a:latin typeface="Tw Cen MT Condensed" panose="020B0606020104020203" pitchFamily="34" charset="0"/>
                    <a:ea typeface="Meiryo UI" pitchFamily="50" charset="-128"/>
                    <a:cs typeface="Meiryo UI" pitchFamily="50" charset="-128"/>
                  </a:rPr>
                  <a:t>(</a:t>
                </a:r>
                <a:r>
                  <a:rPr kumimoji="0" lang="en-US" altLang="ja-JP" sz="571" kern="0" dirty="0" err="1">
                    <a:solidFill>
                      <a:srgbClr val="000000"/>
                    </a:solidFill>
                    <a:latin typeface="Tw Cen MT Condensed" panose="020B0606020104020203" pitchFamily="34" charset="0"/>
                    <a:ea typeface="Meiryo UI" pitchFamily="50" charset="-128"/>
                    <a:cs typeface="Meiryo UI" pitchFamily="50" charset="-128"/>
                  </a:rPr>
                  <a:t>CompaaS</a:t>
                </a:r>
                <a:r>
                  <a:rPr kumimoji="0" lang="en-US" altLang="ja-JP" sz="571" kern="0" dirty="0">
                    <a:solidFill>
                      <a:srgbClr val="000000"/>
                    </a:solidFill>
                    <a:latin typeface="Tw Cen MT Condensed" panose="020B0606020104020203" pitchFamily="34" charset="0"/>
                    <a:ea typeface="Meiryo UI" pitchFamily="50" charset="-128"/>
                    <a:cs typeface="Meiryo UI" pitchFamily="50" charset="-128"/>
                  </a:rPr>
                  <a:t>)</a:t>
                </a:r>
                <a:endParaRPr kumimoji="0" lang="ja-JP" altLang="en-US" sz="571" kern="0" dirty="0">
                  <a:solidFill>
                    <a:srgbClr val="000000"/>
                  </a:solidFill>
                  <a:latin typeface="Tw Cen MT Condensed" panose="020B0606020104020203" pitchFamily="34" charset="0"/>
                  <a:ea typeface="Meiryo UI" pitchFamily="50" charset="-128"/>
                  <a:cs typeface="Meiryo UI" pitchFamily="50" charset="-128"/>
                </a:endParaRPr>
              </a:p>
            </p:txBody>
          </p:sp>
        </p:grpSp>
        <p:grpSp>
          <p:nvGrpSpPr>
            <p:cNvPr id="203" name="グループ化 202"/>
            <p:cNvGrpSpPr/>
            <p:nvPr/>
          </p:nvGrpSpPr>
          <p:grpSpPr>
            <a:xfrm>
              <a:off x="4086448" y="4663308"/>
              <a:ext cx="892319" cy="325719"/>
              <a:chOff x="5688124" y="1516792"/>
              <a:chExt cx="3240360" cy="413893"/>
            </a:xfrm>
          </p:grpSpPr>
          <p:sp>
            <p:nvSpPr>
              <p:cNvPr id="204" name="正方形/長方形 203"/>
              <p:cNvSpPr/>
              <p:nvPr/>
            </p:nvSpPr>
            <p:spPr bwMode="gray">
              <a:xfrm>
                <a:off x="5688124" y="1670416"/>
                <a:ext cx="3240360" cy="260269"/>
              </a:xfrm>
              <a:prstGeom prst="rect">
                <a:avLst/>
              </a:prstGeom>
              <a:solidFill>
                <a:schemeClr val="bg1"/>
              </a:solidFill>
              <a:ln w="9525">
                <a:solidFill>
                  <a:schemeClr val="tx1"/>
                </a:solidFill>
                <a:miter lim="800000"/>
                <a:headEnd/>
                <a:tailEnd/>
              </a:ln>
            </p:spPr>
            <p:txBody>
              <a:bodyPr lIns="25714" rIns="25714" anchor="t"/>
              <a:lstStyle/>
              <a:p>
                <a:pPr defTabSz="653156">
                  <a:defRPr/>
                </a:pPr>
                <a:endParaRPr kumimoji="0" lang="en-US" altLang="ja-JP" sz="571" b="1" kern="0">
                  <a:solidFill>
                    <a:srgbClr val="000000"/>
                  </a:solidFill>
                  <a:latin typeface="Meiryo UI" pitchFamily="50" charset="-128"/>
                  <a:ea typeface="Meiryo UI" pitchFamily="50" charset="-128"/>
                  <a:cs typeface="Meiryo UI" pitchFamily="50" charset="-128"/>
                </a:endParaRPr>
              </a:p>
            </p:txBody>
          </p:sp>
          <p:sp>
            <p:nvSpPr>
              <p:cNvPr id="205" name="テキスト ボックス 204"/>
              <p:cNvSpPr txBox="1"/>
              <p:nvPr/>
            </p:nvSpPr>
            <p:spPr bwMode="gray">
              <a:xfrm>
                <a:off x="5688124" y="1516792"/>
                <a:ext cx="3240360" cy="221263"/>
              </a:xfrm>
              <a:prstGeom prst="rect">
                <a:avLst/>
              </a:prstGeom>
              <a:solidFill>
                <a:srgbClr val="DEEDF5"/>
              </a:solidFill>
              <a:ln w="9525" cap="flat">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t"/>
              <a:lstStyle>
                <a:defPPr>
                  <a:defRPr lang="ja-JP"/>
                </a:defPPr>
              </a:lstStyle>
              <a:p>
                <a:pPr defTabSz="653156" fontAlgn="ctr">
                  <a:lnSpc>
                    <a:spcPts val="571"/>
                  </a:lnSpc>
                  <a:defRPr/>
                </a:pPr>
                <a:r>
                  <a:rPr kumimoji="0" lang="en-US" altLang="ja-JP" sz="571" kern="0" dirty="0">
                    <a:solidFill>
                      <a:srgbClr val="000000"/>
                    </a:solidFill>
                    <a:latin typeface="Tw Cen MT Condensed" panose="020B0606020104020203" pitchFamily="34" charset="0"/>
                    <a:ea typeface="Meiryo UI" pitchFamily="50" charset="-128"/>
                    <a:cs typeface="Meiryo UI" pitchFamily="50" charset="-128"/>
                  </a:rPr>
                  <a:t>Communications as a Service (</a:t>
                </a:r>
                <a:r>
                  <a:rPr kumimoji="0" lang="en-US" altLang="ja-JP" sz="571" kern="0" dirty="0" err="1">
                    <a:solidFill>
                      <a:srgbClr val="000000"/>
                    </a:solidFill>
                    <a:latin typeface="Tw Cen MT Condensed" panose="020B0606020104020203" pitchFamily="34" charset="0"/>
                    <a:ea typeface="Meiryo UI" pitchFamily="50" charset="-128"/>
                    <a:cs typeface="Meiryo UI" pitchFamily="50" charset="-128"/>
                  </a:rPr>
                  <a:t>CaaS</a:t>
                </a:r>
                <a:r>
                  <a:rPr kumimoji="0" lang="en-US" altLang="ja-JP" sz="571" kern="0" dirty="0">
                    <a:solidFill>
                      <a:srgbClr val="000000"/>
                    </a:solidFill>
                    <a:latin typeface="Tw Cen MT Condensed" panose="020B0606020104020203" pitchFamily="34" charset="0"/>
                    <a:ea typeface="Meiryo UI" pitchFamily="50" charset="-128"/>
                    <a:cs typeface="Meiryo UI" pitchFamily="50" charset="-128"/>
                  </a:rPr>
                  <a:t>)</a:t>
                </a:r>
                <a:endParaRPr kumimoji="0" lang="ja-JP" altLang="en-US" sz="571" kern="0" dirty="0">
                  <a:solidFill>
                    <a:srgbClr val="000000"/>
                  </a:solidFill>
                  <a:latin typeface="Tw Cen MT Condensed" panose="020B0606020104020203" pitchFamily="34" charset="0"/>
                  <a:ea typeface="Meiryo UI" pitchFamily="50" charset="-128"/>
                  <a:cs typeface="Meiryo UI" pitchFamily="50" charset="-128"/>
                </a:endParaRPr>
              </a:p>
            </p:txBody>
          </p:sp>
        </p:grpSp>
        <p:grpSp>
          <p:nvGrpSpPr>
            <p:cNvPr id="206" name="グループ化 205"/>
            <p:cNvGrpSpPr/>
            <p:nvPr/>
          </p:nvGrpSpPr>
          <p:grpSpPr>
            <a:xfrm>
              <a:off x="4083408" y="5009507"/>
              <a:ext cx="892319" cy="501293"/>
              <a:chOff x="5688124" y="1408583"/>
              <a:chExt cx="3240360" cy="636997"/>
            </a:xfrm>
          </p:grpSpPr>
          <p:sp>
            <p:nvSpPr>
              <p:cNvPr id="207" name="正方形/長方形 206"/>
              <p:cNvSpPr/>
              <p:nvPr/>
            </p:nvSpPr>
            <p:spPr bwMode="gray">
              <a:xfrm>
                <a:off x="5688124" y="1670416"/>
                <a:ext cx="3240360" cy="375164"/>
              </a:xfrm>
              <a:prstGeom prst="rect">
                <a:avLst/>
              </a:prstGeom>
              <a:solidFill>
                <a:schemeClr val="bg1"/>
              </a:solidFill>
              <a:ln w="9525">
                <a:solidFill>
                  <a:schemeClr val="tx1"/>
                </a:solidFill>
                <a:miter lim="800000"/>
                <a:headEnd/>
                <a:tailEnd/>
              </a:ln>
            </p:spPr>
            <p:txBody>
              <a:bodyPr lIns="25714" rIns="25714" anchor="t"/>
              <a:lstStyle/>
              <a:p>
                <a:pPr defTabSz="653156">
                  <a:defRPr/>
                </a:pPr>
                <a:r>
                  <a:rPr kumimoji="0" lang="en-US" altLang="ja-JP" sz="571" kern="0" dirty="0">
                    <a:solidFill>
                      <a:srgbClr val="000000"/>
                    </a:solidFill>
                    <a:latin typeface="Meiryo UI" pitchFamily="50" charset="-128"/>
                    <a:ea typeface="Meiryo UI" pitchFamily="50" charset="-128"/>
                    <a:cs typeface="Meiryo UI" pitchFamily="50" charset="-128"/>
                    <a:hlinkClick r:id="rId268"/>
                  </a:rPr>
                  <a:t>OpenStack Swift</a:t>
                </a:r>
                <a:endParaRPr kumimoji="0" lang="en-US" altLang="ja-JP" sz="571" kern="0" dirty="0">
                  <a:solidFill>
                    <a:srgbClr val="000000"/>
                  </a:solidFill>
                  <a:latin typeface="Meiryo UI" pitchFamily="50" charset="-128"/>
                  <a:ea typeface="Meiryo UI" pitchFamily="50" charset="-128"/>
                  <a:cs typeface="Meiryo UI" pitchFamily="50" charset="-128"/>
                </a:endParaRPr>
              </a:p>
              <a:p>
                <a:pPr defTabSz="653156">
                  <a:defRPr/>
                </a:pPr>
                <a:r>
                  <a:rPr kumimoji="0" lang="en-US" altLang="ja-JP" sz="571" kern="0" dirty="0">
                    <a:solidFill>
                      <a:srgbClr val="000000"/>
                    </a:solidFill>
                    <a:latin typeface="Meiryo UI" pitchFamily="50" charset="-128"/>
                    <a:ea typeface="Meiryo UI" pitchFamily="50" charset="-128"/>
                    <a:cs typeface="Meiryo UI" pitchFamily="50" charset="-128"/>
                    <a:hlinkClick r:id="rId269"/>
                  </a:rPr>
                  <a:t>OpenStack Cinder</a:t>
                </a:r>
                <a:endParaRPr kumimoji="0" lang="en-US" altLang="ja-JP" sz="571" kern="0" dirty="0">
                  <a:solidFill>
                    <a:srgbClr val="000000"/>
                  </a:solidFill>
                  <a:latin typeface="Meiryo UI" pitchFamily="50" charset="-128"/>
                  <a:ea typeface="Meiryo UI" pitchFamily="50" charset="-128"/>
                  <a:cs typeface="Meiryo UI" pitchFamily="50" charset="-128"/>
                </a:endParaRPr>
              </a:p>
              <a:p>
                <a:pPr defTabSz="653156">
                  <a:defRPr/>
                </a:pPr>
                <a:r>
                  <a:rPr kumimoji="0" lang="en-US" altLang="ja-JP" sz="571" kern="0" dirty="0">
                    <a:solidFill>
                      <a:srgbClr val="000000"/>
                    </a:solidFill>
                    <a:latin typeface="Meiryo UI" pitchFamily="50" charset="-128"/>
                    <a:ea typeface="Meiryo UI" pitchFamily="50" charset="-128"/>
                    <a:cs typeface="Meiryo UI" pitchFamily="50" charset="-128"/>
                    <a:hlinkClick r:id="rId270"/>
                  </a:rPr>
                  <a:t>OpenStack Manila</a:t>
                </a:r>
                <a:endParaRPr kumimoji="0" lang="en-US" altLang="ja-JP" sz="571" kern="0" dirty="0">
                  <a:solidFill>
                    <a:srgbClr val="000000"/>
                  </a:solidFill>
                  <a:latin typeface="Meiryo UI" pitchFamily="50" charset="-128"/>
                  <a:ea typeface="Meiryo UI" pitchFamily="50" charset="-128"/>
                  <a:cs typeface="Meiryo UI" pitchFamily="50" charset="-128"/>
                </a:endParaRPr>
              </a:p>
            </p:txBody>
          </p:sp>
          <p:sp>
            <p:nvSpPr>
              <p:cNvPr id="208" name="テキスト ボックス 207"/>
              <p:cNvSpPr txBox="1"/>
              <p:nvPr/>
            </p:nvSpPr>
            <p:spPr bwMode="gray">
              <a:xfrm>
                <a:off x="5688124" y="1408583"/>
                <a:ext cx="3240360" cy="261403"/>
              </a:xfrm>
              <a:prstGeom prst="rect">
                <a:avLst/>
              </a:prstGeom>
              <a:solidFill>
                <a:srgbClr val="DEEDF5"/>
              </a:solidFill>
              <a:ln w="9525" cap="flat">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t"/>
              <a:lstStyle>
                <a:defPPr>
                  <a:defRPr lang="ja-JP"/>
                </a:defPPr>
              </a:lstStyle>
              <a:p>
                <a:pPr defTabSz="653156" fontAlgn="ctr">
                  <a:lnSpc>
                    <a:spcPts val="571"/>
                  </a:lnSpc>
                  <a:defRPr/>
                </a:pPr>
                <a:r>
                  <a:rPr kumimoji="0" lang="en-US" altLang="ja-JP" sz="571" kern="0" dirty="0">
                    <a:solidFill>
                      <a:srgbClr val="000000"/>
                    </a:solidFill>
                    <a:latin typeface="Tw Cen MT Condensed" panose="020B0606020104020203" pitchFamily="34" charset="0"/>
                    <a:ea typeface="Meiryo UI" pitchFamily="50" charset="-128"/>
                    <a:cs typeface="Meiryo UI" pitchFamily="50" charset="-128"/>
                  </a:rPr>
                  <a:t>Data Storage as a Service</a:t>
                </a:r>
              </a:p>
              <a:p>
                <a:pPr defTabSz="653156" fontAlgn="ctr">
                  <a:lnSpc>
                    <a:spcPts val="571"/>
                  </a:lnSpc>
                  <a:defRPr/>
                </a:pPr>
                <a:r>
                  <a:rPr kumimoji="0" lang="en-US" altLang="ja-JP" sz="571" kern="0" dirty="0">
                    <a:solidFill>
                      <a:srgbClr val="000000"/>
                    </a:solidFill>
                    <a:latin typeface="Tw Cen MT Condensed" panose="020B0606020104020203" pitchFamily="34" charset="0"/>
                    <a:ea typeface="Meiryo UI" pitchFamily="50" charset="-128"/>
                    <a:cs typeface="Meiryo UI" pitchFamily="50" charset="-128"/>
                  </a:rPr>
                  <a:t>(</a:t>
                </a:r>
                <a:r>
                  <a:rPr kumimoji="0" lang="en-US" altLang="ja-JP" sz="571" kern="0" dirty="0" err="1">
                    <a:solidFill>
                      <a:srgbClr val="000000"/>
                    </a:solidFill>
                    <a:latin typeface="Tw Cen MT Condensed" panose="020B0606020104020203" pitchFamily="34" charset="0"/>
                    <a:ea typeface="Meiryo UI" pitchFamily="50" charset="-128"/>
                    <a:cs typeface="Meiryo UI" pitchFamily="50" charset="-128"/>
                  </a:rPr>
                  <a:t>DSaaS</a:t>
                </a:r>
                <a:r>
                  <a:rPr kumimoji="0" lang="en-US" altLang="ja-JP" sz="571" kern="0" dirty="0">
                    <a:solidFill>
                      <a:srgbClr val="000000"/>
                    </a:solidFill>
                    <a:latin typeface="Tw Cen MT Condensed" panose="020B0606020104020203" pitchFamily="34" charset="0"/>
                    <a:ea typeface="Meiryo UI" pitchFamily="50" charset="-128"/>
                    <a:cs typeface="Meiryo UI" pitchFamily="50" charset="-128"/>
                  </a:rPr>
                  <a:t>)</a:t>
                </a:r>
                <a:endParaRPr kumimoji="0" lang="ja-JP" altLang="en-US" sz="571" kern="0" dirty="0">
                  <a:solidFill>
                    <a:srgbClr val="000000"/>
                  </a:solidFill>
                  <a:latin typeface="Tw Cen MT Condensed" panose="020B0606020104020203" pitchFamily="34" charset="0"/>
                  <a:ea typeface="Meiryo UI" pitchFamily="50" charset="-128"/>
                  <a:cs typeface="Meiryo UI" pitchFamily="50" charset="-128"/>
                </a:endParaRPr>
              </a:p>
            </p:txBody>
          </p:sp>
        </p:grpSp>
        <p:grpSp>
          <p:nvGrpSpPr>
            <p:cNvPr id="239" name="グループ化 238"/>
            <p:cNvGrpSpPr/>
            <p:nvPr/>
          </p:nvGrpSpPr>
          <p:grpSpPr>
            <a:xfrm>
              <a:off x="3112492" y="1278048"/>
              <a:ext cx="883865" cy="320380"/>
              <a:chOff x="5688124" y="1384478"/>
              <a:chExt cx="3240360" cy="529847"/>
            </a:xfrm>
          </p:grpSpPr>
          <p:sp>
            <p:nvSpPr>
              <p:cNvPr id="240" name="正方形/長方形 239"/>
              <p:cNvSpPr/>
              <p:nvPr/>
            </p:nvSpPr>
            <p:spPr bwMode="gray">
              <a:xfrm>
                <a:off x="5688124" y="1540338"/>
                <a:ext cx="3240360" cy="373987"/>
              </a:xfrm>
              <a:prstGeom prst="rect">
                <a:avLst/>
              </a:prstGeom>
              <a:solidFill>
                <a:sysClr val="window" lastClr="FFFFFF"/>
              </a:solidFill>
              <a:ln w="9525">
                <a:solidFill>
                  <a:sysClr val="windowText" lastClr="000000"/>
                </a:solidFill>
                <a:miter lim="800000"/>
                <a:headEnd/>
                <a:tailEnd/>
              </a:ln>
            </p:spPr>
            <p:txBody>
              <a:bodyPr lIns="25714" rIns="25714" anchor="t"/>
              <a:lstStyle/>
              <a:p>
                <a:r>
                  <a:rPr kumimoji="0" lang="en-US" altLang="ja-JP" sz="571" kern="0" dirty="0">
                    <a:latin typeface="Meiryo UI" pitchFamily="50" charset="-128"/>
                    <a:ea typeface="Meiryo UI" pitchFamily="50" charset="-128"/>
                    <a:cs typeface="Meiryo UI" pitchFamily="50" charset="-128"/>
                    <a:hlinkClick r:id="rId271"/>
                  </a:rPr>
                  <a:t>Apache </a:t>
                </a:r>
                <a:r>
                  <a:rPr kumimoji="0" lang="en-US" altLang="ja-JP" sz="571" kern="0" dirty="0" err="1">
                    <a:latin typeface="Meiryo UI" pitchFamily="50" charset="-128"/>
                    <a:ea typeface="Meiryo UI" pitchFamily="50" charset="-128"/>
                    <a:cs typeface="Meiryo UI" pitchFamily="50" charset="-128"/>
                    <a:hlinkClick r:id="rId271"/>
                  </a:rPr>
                  <a:t>Nutch</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a:latin typeface="Meiryo UI" pitchFamily="50" charset="-128"/>
                    <a:ea typeface="Meiryo UI" pitchFamily="50" charset="-128"/>
                    <a:cs typeface="Meiryo UI" pitchFamily="50" charset="-128"/>
                    <a:hlinkClick r:id="rId272"/>
                  </a:rPr>
                  <a:t>Apache </a:t>
                </a:r>
                <a:r>
                  <a:rPr kumimoji="0" lang="en-US" altLang="ja-JP" sz="571" kern="0" dirty="0" err="1">
                    <a:latin typeface="Meiryo UI" pitchFamily="50" charset="-128"/>
                    <a:ea typeface="Meiryo UI" pitchFamily="50" charset="-128"/>
                    <a:cs typeface="Meiryo UI" pitchFamily="50" charset="-128"/>
                    <a:hlinkClick r:id="rId272"/>
                  </a:rPr>
                  <a:t>ManifoldCF</a:t>
                </a:r>
                <a:endParaRPr kumimoji="0" lang="en-US" altLang="ja-JP" sz="571" kern="0" dirty="0">
                  <a:latin typeface="Meiryo UI" pitchFamily="50" charset="-128"/>
                  <a:ea typeface="Meiryo UI" pitchFamily="50" charset="-128"/>
                  <a:cs typeface="Meiryo UI" pitchFamily="50" charset="-128"/>
                </a:endParaRPr>
              </a:p>
              <a:p>
                <a:pPr defTabSz="466484">
                  <a:defRPr/>
                </a:pPr>
                <a:endParaRPr kumimoji="0" lang="en-US" altLang="ja-JP" sz="571" kern="0" dirty="0">
                  <a:solidFill>
                    <a:srgbClr val="000000"/>
                  </a:solidFill>
                  <a:latin typeface="Meiryo UI" pitchFamily="50" charset="-128"/>
                  <a:ea typeface="Meiryo UI" pitchFamily="50" charset="-128"/>
                  <a:cs typeface="Meiryo UI" pitchFamily="50" charset="-128"/>
                </a:endParaRPr>
              </a:p>
            </p:txBody>
          </p:sp>
          <p:sp>
            <p:nvSpPr>
              <p:cNvPr id="241" name="テキスト ボックス 240"/>
              <p:cNvSpPr txBox="1"/>
              <p:nvPr/>
            </p:nvSpPr>
            <p:spPr bwMode="gray">
              <a:xfrm>
                <a:off x="5688124" y="1384478"/>
                <a:ext cx="3240360" cy="155927"/>
              </a:xfrm>
              <a:prstGeom prst="rect">
                <a:avLst/>
              </a:prstGeom>
              <a:solidFill>
                <a:srgbClr val="FFE5E5"/>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pPr defTabSz="653156">
                  <a:buClr>
                    <a:srgbClr val="44546A"/>
                  </a:buClr>
                  <a:defRPr/>
                </a:pPr>
                <a:r>
                  <a:rPr kumimoji="0" lang="ja-JP" altLang="en-US" sz="571" kern="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クローラ</a:t>
                </a:r>
              </a:p>
            </p:txBody>
          </p:sp>
        </p:grpSp>
        <p:grpSp>
          <p:nvGrpSpPr>
            <p:cNvPr id="242" name="グループ化 241"/>
            <p:cNvGrpSpPr/>
            <p:nvPr/>
          </p:nvGrpSpPr>
          <p:grpSpPr>
            <a:xfrm>
              <a:off x="3117342" y="1622914"/>
              <a:ext cx="891133" cy="593920"/>
              <a:chOff x="5688124" y="1408586"/>
              <a:chExt cx="3240360" cy="743382"/>
            </a:xfrm>
          </p:grpSpPr>
          <p:sp>
            <p:nvSpPr>
              <p:cNvPr id="243" name="正方形/長方形 242"/>
              <p:cNvSpPr/>
              <p:nvPr/>
            </p:nvSpPr>
            <p:spPr bwMode="gray">
              <a:xfrm>
                <a:off x="5688124" y="1540338"/>
                <a:ext cx="3240360" cy="611630"/>
              </a:xfrm>
              <a:prstGeom prst="rect">
                <a:avLst/>
              </a:prstGeom>
              <a:solidFill>
                <a:sysClr val="window" lastClr="FFFFFF"/>
              </a:solidFill>
              <a:ln w="9525">
                <a:solidFill>
                  <a:sysClr val="windowText" lastClr="000000"/>
                </a:solidFill>
                <a:miter lim="800000"/>
                <a:headEnd/>
                <a:tailEnd/>
              </a:ln>
            </p:spPr>
            <p:txBody>
              <a:bodyPr lIns="25714" rIns="25714" anchor="t"/>
              <a:lstStyle/>
              <a:p>
                <a:r>
                  <a:rPr kumimoji="0" lang="en-US" altLang="ja-JP" sz="571" i="1" u="sng" kern="0" dirty="0">
                    <a:solidFill>
                      <a:srgbClr val="92D050"/>
                    </a:solidFill>
                    <a:latin typeface="Meiryo UI" pitchFamily="50" charset="-128"/>
                    <a:ea typeface="Meiryo UI" pitchFamily="50" charset="-128"/>
                    <a:cs typeface="Meiryo UI" pitchFamily="50" charset="-128"/>
                    <a:hlinkClick r:id="rId50"/>
                  </a:rPr>
                  <a:t>Apache </a:t>
                </a:r>
                <a:r>
                  <a:rPr kumimoji="0" lang="en-US" altLang="ja-JP" sz="571" i="1" u="sng" kern="0" dirty="0" err="1">
                    <a:solidFill>
                      <a:srgbClr val="92D050"/>
                    </a:solidFill>
                    <a:latin typeface="Meiryo UI" pitchFamily="50" charset="-128"/>
                    <a:ea typeface="Meiryo UI" pitchFamily="50" charset="-128"/>
                    <a:cs typeface="Meiryo UI" pitchFamily="50" charset="-128"/>
                    <a:hlinkClick r:id="rId50"/>
                  </a:rPr>
                  <a:t>Sqoop</a:t>
                </a:r>
                <a:r>
                  <a:rPr kumimoji="0" lang="en-US" altLang="ja-JP" sz="571" i="1" u="sng" kern="0" dirty="0">
                    <a:solidFill>
                      <a:srgbClr val="92D050"/>
                    </a:solidFill>
                    <a:latin typeface="Meiryo UI" pitchFamily="50" charset="-128"/>
                    <a:ea typeface="Meiryo UI" pitchFamily="50" charset="-128"/>
                    <a:cs typeface="Meiryo UI" pitchFamily="50" charset="-128"/>
                  </a:rPr>
                  <a:t>*</a:t>
                </a:r>
              </a:p>
              <a:p>
                <a:r>
                  <a:rPr kumimoji="0" lang="en-US" altLang="ja-JP" sz="571" u="sng" kern="0" dirty="0">
                    <a:latin typeface="Meiryo UI" pitchFamily="50" charset="-128"/>
                    <a:ea typeface="Meiryo UI" pitchFamily="50" charset="-128"/>
                    <a:cs typeface="Meiryo UI" pitchFamily="50" charset="-128"/>
                    <a:hlinkClick r:id="rId273"/>
                  </a:rPr>
                  <a:t>Apache Flume</a:t>
                </a:r>
                <a:endParaRPr kumimoji="0" lang="en-US" altLang="ja-JP" sz="571" u="sng" kern="0" dirty="0">
                  <a:latin typeface="Meiryo UI" pitchFamily="50" charset="-128"/>
                  <a:ea typeface="Meiryo UI" pitchFamily="50" charset="-128"/>
                  <a:cs typeface="Meiryo UI" pitchFamily="50" charset="-128"/>
                </a:endParaRPr>
              </a:p>
              <a:p>
                <a:r>
                  <a:rPr kumimoji="0" lang="en-US" altLang="ja-JP" sz="571" kern="0" dirty="0" err="1">
                    <a:latin typeface="Meiryo UI" pitchFamily="50" charset="-128"/>
                    <a:ea typeface="Meiryo UI" pitchFamily="50" charset="-128"/>
                    <a:cs typeface="Meiryo UI" pitchFamily="50" charset="-128"/>
                    <a:hlinkClick r:id="rId274"/>
                  </a:rPr>
                  <a:t>Fluentd</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a:latin typeface="Meiryo UI" pitchFamily="50" charset="-128"/>
                    <a:ea typeface="Meiryo UI" pitchFamily="50" charset="-128"/>
                    <a:cs typeface="Meiryo UI" pitchFamily="50" charset="-128"/>
                    <a:hlinkClick r:id="rId275"/>
                  </a:rPr>
                  <a:t>Apache </a:t>
                </a:r>
                <a:r>
                  <a:rPr kumimoji="0" lang="en-US" altLang="ja-JP" sz="571" kern="0" dirty="0" err="1">
                    <a:latin typeface="Meiryo UI" pitchFamily="50" charset="-128"/>
                    <a:ea typeface="Meiryo UI" pitchFamily="50" charset="-128"/>
                    <a:cs typeface="Meiryo UI" pitchFamily="50" charset="-128"/>
                    <a:hlinkClick r:id="rId275"/>
                  </a:rPr>
                  <a:t>kafka</a:t>
                </a:r>
                <a:endParaRPr kumimoji="0" lang="en-US" altLang="ja-JP" sz="571" kern="0" dirty="0">
                  <a:latin typeface="Meiryo UI" pitchFamily="50" charset="-128"/>
                  <a:ea typeface="Meiryo UI" pitchFamily="50" charset="-128"/>
                  <a:cs typeface="Meiryo UI" pitchFamily="50" charset="-128"/>
                </a:endParaRPr>
              </a:p>
            </p:txBody>
          </p:sp>
          <p:sp>
            <p:nvSpPr>
              <p:cNvPr id="244" name="テキスト ボックス 243"/>
              <p:cNvSpPr txBox="1"/>
              <p:nvPr/>
            </p:nvSpPr>
            <p:spPr bwMode="gray">
              <a:xfrm>
                <a:off x="5688124" y="1408586"/>
                <a:ext cx="3240360" cy="131819"/>
              </a:xfrm>
              <a:prstGeom prst="rect">
                <a:avLst/>
              </a:prstGeom>
              <a:solidFill>
                <a:srgbClr val="FFE5E5"/>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pPr defTabSz="653156">
                  <a:buClr>
                    <a:srgbClr val="44546A"/>
                  </a:buClr>
                  <a:defRPr/>
                </a:pPr>
                <a:r>
                  <a:rPr kumimoji="0" lang="ja-JP" altLang="en-US" sz="571" kern="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データ収集</a:t>
                </a:r>
              </a:p>
            </p:txBody>
          </p:sp>
        </p:grpSp>
        <p:grpSp>
          <p:nvGrpSpPr>
            <p:cNvPr id="245" name="グループ化 244"/>
            <p:cNvGrpSpPr/>
            <p:nvPr/>
          </p:nvGrpSpPr>
          <p:grpSpPr>
            <a:xfrm>
              <a:off x="4100551" y="1803006"/>
              <a:ext cx="890890" cy="695994"/>
              <a:chOff x="5688124" y="1408586"/>
              <a:chExt cx="3240360" cy="803902"/>
            </a:xfrm>
          </p:grpSpPr>
          <p:sp>
            <p:nvSpPr>
              <p:cNvPr id="246" name="正方形/長方形 245"/>
              <p:cNvSpPr/>
              <p:nvPr/>
            </p:nvSpPr>
            <p:spPr bwMode="gray">
              <a:xfrm>
                <a:off x="5688124" y="1540338"/>
                <a:ext cx="3240360" cy="672150"/>
              </a:xfrm>
              <a:prstGeom prst="rect">
                <a:avLst/>
              </a:prstGeom>
              <a:solidFill>
                <a:sysClr val="window" lastClr="FFFFFF"/>
              </a:solidFill>
              <a:ln w="9525">
                <a:solidFill>
                  <a:sysClr val="windowText" lastClr="000000"/>
                </a:solidFill>
                <a:miter lim="800000"/>
                <a:headEnd/>
                <a:tailEnd/>
              </a:ln>
            </p:spPr>
            <p:txBody>
              <a:bodyPr lIns="25714" rIns="25714" anchor="t"/>
              <a:lstStyle/>
              <a:p>
                <a:r>
                  <a:rPr kumimoji="0" lang="en-US" altLang="ja-JP" sz="571" i="1" u="sng" kern="0" dirty="0">
                    <a:solidFill>
                      <a:srgbClr val="92D050"/>
                    </a:solidFill>
                    <a:latin typeface="Meiryo UI" pitchFamily="50" charset="-128"/>
                    <a:ea typeface="Meiryo UI" pitchFamily="50" charset="-128"/>
                    <a:cs typeface="Meiryo UI" pitchFamily="50" charset="-128"/>
                    <a:hlinkClick r:id="rId51"/>
                  </a:rPr>
                  <a:t>Apache Storm</a:t>
                </a:r>
                <a:r>
                  <a:rPr kumimoji="0" lang="en-US" altLang="ja-JP" sz="571" i="1" u="sng" kern="0" dirty="0">
                    <a:solidFill>
                      <a:srgbClr val="92D050"/>
                    </a:solidFill>
                    <a:latin typeface="Meiryo UI" pitchFamily="50" charset="-128"/>
                    <a:ea typeface="Meiryo UI" pitchFamily="50" charset="-128"/>
                    <a:cs typeface="Meiryo UI" pitchFamily="50" charset="-128"/>
                  </a:rPr>
                  <a:t>*</a:t>
                </a:r>
              </a:p>
              <a:p>
                <a:r>
                  <a:rPr kumimoji="0" lang="en-US" altLang="ja-JP" sz="571" i="1" kern="0" dirty="0">
                    <a:solidFill>
                      <a:srgbClr val="92D050"/>
                    </a:solidFill>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66"/>
                  </a:rPr>
                  <a:t>Apache S4</a:t>
                </a:r>
                <a:r>
                  <a:rPr kumimoji="0" lang="en-US" altLang="ja-JP" sz="571" i="1" kern="0" dirty="0">
                    <a:solidFill>
                      <a:srgbClr val="92D050"/>
                    </a:solidFill>
                    <a:effectLst>
                      <a:outerShdw blurRad="38100" dist="38100" dir="2700000" algn="tl">
                        <a:srgbClr val="000000">
                          <a:alpha val="43137"/>
                        </a:srgbClr>
                      </a:outerShdw>
                    </a:effectLst>
                    <a:latin typeface="Meiryo UI" pitchFamily="50" charset="-128"/>
                    <a:ea typeface="Meiryo UI" pitchFamily="50" charset="-128"/>
                    <a:cs typeface="Meiryo UI" pitchFamily="50" charset="-128"/>
                  </a:rPr>
                  <a:t>*</a:t>
                </a:r>
              </a:p>
              <a:p>
                <a:r>
                  <a:rPr kumimoji="0" lang="en-US" altLang="ja-JP" sz="571" kern="0" dirty="0" err="1">
                    <a:latin typeface="Meiryo UI" pitchFamily="50" charset="-128"/>
                    <a:ea typeface="Meiryo UI" pitchFamily="50" charset="-128"/>
                    <a:cs typeface="Meiryo UI" pitchFamily="50" charset="-128"/>
                    <a:hlinkClick r:id="rId276"/>
                  </a:rPr>
                  <a:t>Jubatus</a:t>
                </a:r>
                <a:endParaRPr kumimoji="0" lang="en-US" altLang="ja-JP" sz="571" kern="0" dirty="0">
                  <a:latin typeface="Meiryo UI" pitchFamily="50" charset="-128"/>
                  <a:ea typeface="Meiryo UI" pitchFamily="50" charset="-128"/>
                  <a:cs typeface="Meiryo UI" pitchFamily="50" charset="-128"/>
                </a:endParaRPr>
              </a:p>
              <a:p>
                <a:r>
                  <a:rPr kumimoji="0" lang="en-US" altLang="ja-JP" sz="571" i="1" u="sng" kern="0" dirty="0" err="1">
                    <a:solidFill>
                      <a:srgbClr val="92D050"/>
                    </a:solidFill>
                    <a:latin typeface="Meiryo UI" pitchFamily="50" charset="-128"/>
                    <a:ea typeface="Meiryo UI" pitchFamily="50" charset="-128"/>
                    <a:cs typeface="Meiryo UI" pitchFamily="50" charset="-128"/>
                    <a:hlinkClick r:id="rId277"/>
                  </a:rPr>
                  <a:t>Esper</a:t>
                </a:r>
                <a:r>
                  <a:rPr kumimoji="0" lang="en-US" altLang="ja-JP" sz="571" i="1" u="sng" kern="0" dirty="0">
                    <a:solidFill>
                      <a:srgbClr val="92D050"/>
                    </a:solidFill>
                    <a:latin typeface="Meiryo UI" pitchFamily="50" charset="-128"/>
                    <a:ea typeface="Meiryo UI" pitchFamily="50" charset="-128"/>
                    <a:cs typeface="Meiryo UI" pitchFamily="50" charset="-128"/>
                  </a:rPr>
                  <a:t>*</a:t>
                </a:r>
              </a:p>
              <a:p>
                <a:pPr defTabSz="466484">
                  <a:defRPr/>
                </a:pPr>
                <a:r>
                  <a:rPr kumimoji="0" lang="en-US" altLang="ja-JP" sz="571" kern="0" dirty="0">
                    <a:latin typeface="Meiryo UI" pitchFamily="50" charset="-128"/>
                    <a:ea typeface="Meiryo UI" pitchFamily="50" charset="-128"/>
                    <a:cs typeface="Meiryo UI" pitchFamily="50" charset="-128"/>
                    <a:hlinkClick r:id="rId278"/>
                  </a:rPr>
                  <a:t>Drools Fusion </a:t>
                </a:r>
                <a:r>
                  <a:rPr kumimoji="0" lang="en-US" altLang="ja-JP" sz="571" u="sng" kern="0" dirty="0" err="1">
                    <a:latin typeface="Meiryo UI" pitchFamily="50" charset="-128"/>
                    <a:ea typeface="Meiryo UI" pitchFamily="50" charset="-128"/>
                    <a:cs typeface="Meiryo UI" pitchFamily="50" charset="-128"/>
                    <a:hlinkClick r:id="rId279"/>
                  </a:rPr>
                  <a:t>ApacheSpark</a:t>
                </a:r>
                <a:r>
                  <a:rPr kumimoji="0" lang="en-US" altLang="ja-JP" sz="571" kern="0" dirty="0">
                    <a:solidFill>
                      <a:srgbClr val="000000"/>
                    </a:solidFill>
                    <a:latin typeface="Meiryo UI" pitchFamily="50" charset="-128"/>
                    <a:ea typeface="Meiryo UI" pitchFamily="50" charset="-128"/>
                    <a:cs typeface="Meiryo UI" pitchFamily="50" charset="-128"/>
                    <a:hlinkClick r:id="rId279"/>
                  </a:rPr>
                  <a:t>Streaming</a:t>
                </a:r>
                <a:endParaRPr kumimoji="0" lang="en-US" altLang="ja-JP" sz="571" kern="0" dirty="0">
                  <a:solidFill>
                    <a:srgbClr val="000000"/>
                  </a:solidFill>
                  <a:latin typeface="Meiryo UI" pitchFamily="50" charset="-128"/>
                  <a:ea typeface="Meiryo UI" pitchFamily="50" charset="-128"/>
                  <a:cs typeface="Meiryo UI" pitchFamily="50" charset="-128"/>
                </a:endParaRPr>
              </a:p>
              <a:p>
                <a:pPr defTabSz="466484">
                  <a:defRPr/>
                </a:pPr>
                <a:endParaRPr kumimoji="0" lang="en-US" altLang="ja-JP" sz="571" kern="0" dirty="0">
                  <a:solidFill>
                    <a:srgbClr val="000000"/>
                  </a:solidFill>
                  <a:latin typeface="Meiryo UI" pitchFamily="50" charset="-128"/>
                  <a:ea typeface="Meiryo UI" pitchFamily="50" charset="-128"/>
                  <a:cs typeface="Meiryo UI" pitchFamily="50" charset="-128"/>
                </a:endParaRPr>
              </a:p>
              <a:p>
                <a:pPr defTabSz="466484">
                  <a:defRPr/>
                </a:pPr>
                <a:endParaRPr kumimoji="0" lang="en-US" altLang="ja-JP" sz="571" kern="0" dirty="0">
                  <a:solidFill>
                    <a:srgbClr val="000000"/>
                  </a:solidFill>
                  <a:latin typeface="Meiryo UI" pitchFamily="50" charset="-128"/>
                  <a:ea typeface="Meiryo UI" pitchFamily="50" charset="-128"/>
                  <a:cs typeface="Meiryo UI" pitchFamily="50" charset="-128"/>
                </a:endParaRPr>
              </a:p>
            </p:txBody>
          </p:sp>
          <p:sp>
            <p:nvSpPr>
              <p:cNvPr id="247" name="テキスト ボックス 246"/>
              <p:cNvSpPr txBox="1"/>
              <p:nvPr/>
            </p:nvSpPr>
            <p:spPr bwMode="gray">
              <a:xfrm>
                <a:off x="5688124" y="1408586"/>
                <a:ext cx="3240360" cy="131819"/>
              </a:xfrm>
              <a:prstGeom prst="rect">
                <a:avLst/>
              </a:prstGeom>
              <a:solidFill>
                <a:srgbClr val="FFE5E5"/>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pPr defTabSz="653156">
                  <a:buClr>
                    <a:srgbClr val="44546A"/>
                  </a:buClr>
                  <a:defRPr/>
                </a:pPr>
                <a:r>
                  <a:rPr kumimoji="0" lang="en-US" altLang="ja-JP" sz="571" kern="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CEP</a:t>
                </a:r>
                <a:endParaRPr kumimoji="0" lang="ja-JP" altLang="en-US" sz="571" kern="0" dirty="0">
                  <a:solidFill>
                    <a:prstClr val="black"/>
                  </a:solidFill>
                  <a:latin typeface="Meiryo UI" panose="020B0604030504040204" pitchFamily="50" charset="-128"/>
                  <a:ea typeface="Meiryo UI" panose="020B0604030504040204" pitchFamily="50" charset="-128"/>
                  <a:cs typeface="Meiryo UI" panose="020B0604030504040204" pitchFamily="50" charset="-128"/>
                </a:endParaRPr>
              </a:p>
            </p:txBody>
          </p:sp>
        </p:grpSp>
        <p:grpSp>
          <p:nvGrpSpPr>
            <p:cNvPr id="248" name="グループ化 247"/>
            <p:cNvGrpSpPr/>
            <p:nvPr/>
          </p:nvGrpSpPr>
          <p:grpSpPr>
            <a:xfrm>
              <a:off x="3117638" y="2234230"/>
              <a:ext cx="892319" cy="653111"/>
              <a:chOff x="5587792" y="1352440"/>
              <a:chExt cx="3340694" cy="1440164"/>
            </a:xfrm>
          </p:grpSpPr>
          <p:sp>
            <p:nvSpPr>
              <p:cNvPr id="249" name="正方形/長方形 248"/>
              <p:cNvSpPr/>
              <p:nvPr/>
            </p:nvSpPr>
            <p:spPr bwMode="gray">
              <a:xfrm>
                <a:off x="5587792" y="1735097"/>
                <a:ext cx="3340694" cy="1057507"/>
              </a:xfrm>
              <a:prstGeom prst="rect">
                <a:avLst/>
              </a:prstGeom>
              <a:solidFill>
                <a:sysClr val="window" lastClr="FFFFFF"/>
              </a:solidFill>
              <a:ln w="9525">
                <a:solidFill>
                  <a:sysClr val="windowText" lastClr="000000"/>
                </a:solidFill>
                <a:miter lim="800000"/>
                <a:headEnd/>
                <a:tailEnd/>
              </a:ln>
            </p:spPr>
            <p:txBody>
              <a:bodyPr lIns="25714" rIns="25714" anchor="t"/>
              <a:lstStyle/>
              <a:p>
                <a:r>
                  <a:rPr kumimoji="0" lang="en-US" altLang="ja-JP" sz="571" kern="0" dirty="0">
                    <a:latin typeface="Meiryo UI" pitchFamily="50" charset="-128"/>
                    <a:ea typeface="Meiryo UI" pitchFamily="50" charset="-128"/>
                    <a:cs typeface="Meiryo UI" pitchFamily="50" charset="-128"/>
                    <a:hlinkClick r:id="rId49"/>
                  </a:rPr>
                  <a:t>Hadoop HDFS</a:t>
                </a:r>
                <a:endParaRPr kumimoji="0" lang="en-US" altLang="ja-JP" sz="571" kern="0" dirty="0">
                  <a:latin typeface="Meiryo UI" pitchFamily="50" charset="-128"/>
                  <a:ea typeface="Meiryo UI" pitchFamily="50" charset="-128"/>
                  <a:cs typeface="Meiryo UI" pitchFamily="50" charset="-128"/>
                </a:endParaRPr>
              </a:p>
              <a:p>
                <a:r>
                  <a:rPr kumimoji="0" lang="en-US" altLang="ja-JP" sz="571" i="1" u="sng" kern="0" dirty="0" err="1">
                    <a:solidFill>
                      <a:srgbClr val="92D050"/>
                    </a:solidFill>
                    <a:latin typeface="Meiryo UI" pitchFamily="50" charset="-128"/>
                    <a:ea typeface="Meiryo UI" pitchFamily="50" charset="-128"/>
                    <a:cs typeface="Meiryo UI" pitchFamily="50" charset="-128"/>
                    <a:hlinkClick r:id="rId226"/>
                  </a:rPr>
                  <a:t>Lustre</a:t>
                </a:r>
                <a:r>
                  <a:rPr kumimoji="0" lang="en-US" altLang="ja-JP" sz="571" i="1" u="sng" kern="0" dirty="0">
                    <a:solidFill>
                      <a:srgbClr val="92D050"/>
                    </a:solidFill>
                    <a:latin typeface="Meiryo UI" pitchFamily="50" charset="-128"/>
                    <a:ea typeface="Meiryo UI" pitchFamily="50" charset="-128"/>
                    <a:cs typeface="Meiryo UI" pitchFamily="50" charset="-128"/>
                  </a:rPr>
                  <a:t>*</a:t>
                </a:r>
              </a:p>
              <a:p>
                <a:r>
                  <a:rPr kumimoji="0" lang="en-US" altLang="ja-JP" sz="571" i="1" u="sng" kern="0" dirty="0" err="1">
                    <a:solidFill>
                      <a:srgbClr val="92D050"/>
                    </a:solidFill>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225"/>
                  </a:rPr>
                  <a:t>GlusterFS</a:t>
                </a:r>
                <a:r>
                  <a:rPr kumimoji="0" lang="en-US" altLang="ja-JP" sz="571" i="1" u="sng" kern="0" dirty="0">
                    <a:solidFill>
                      <a:srgbClr val="92D050"/>
                    </a:solidFill>
                    <a:effectLst>
                      <a:outerShdw blurRad="38100" dist="38100" dir="2700000" algn="tl">
                        <a:srgbClr val="000000">
                          <a:alpha val="43137"/>
                        </a:srgbClr>
                      </a:outerShdw>
                    </a:effectLst>
                    <a:latin typeface="Meiryo UI" pitchFamily="50" charset="-128"/>
                    <a:ea typeface="Meiryo UI" pitchFamily="50" charset="-128"/>
                    <a:cs typeface="Meiryo UI" pitchFamily="50" charset="-128"/>
                  </a:rPr>
                  <a:t>*</a:t>
                </a:r>
              </a:p>
              <a:p>
                <a:r>
                  <a:rPr kumimoji="0" lang="en-US" altLang="ja-JP" sz="571" i="1" u="sng" kern="0" dirty="0" err="1">
                    <a:solidFill>
                      <a:srgbClr val="92D050"/>
                    </a:solidFill>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224"/>
                  </a:rPr>
                  <a:t>Ceph</a:t>
                </a:r>
                <a:r>
                  <a:rPr kumimoji="0" lang="en-US" altLang="ja-JP" sz="571" i="1" u="sng" kern="0" dirty="0">
                    <a:solidFill>
                      <a:srgbClr val="92D050"/>
                    </a:solidFill>
                    <a:effectLst>
                      <a:outerShdw blurRad="38100" dist="38100" dir="2700000" algn="tl">
                        <a:srgbClr val="000000">
                          <a:alpha val="43137"/>
                        </a:srgbClr>
                      </a:outerShdw>
                    </a:effectLst>
                    <a:latin typeface="Meiryo UI" pitchFamily="50" charset="-128"/>
                    <a:ea typeface="Meiryo UI" pitchFamily="50" charset="-128"/>
                    <a:cs typeface="Meiryo UI" pitchFamily="50" charset="-128"/>
                  </a:rPr>
                  <a:t>*</a:t>
                </a:r>
              </a:p>
              <a:p>
                <a:endParaRPr kumimoji="0" lang="en-US" altLang="ja-JP" sz="571" u="sng" kern="0" dirty="0">
                  <a:latin typeface="Meiryo UI" pitchFamily="50" charset="-128"/>
                  <a:ea typeface="Meiryo UI" pitchFamily="50" charset="-128"/>
                  <a:cs typeface="Meiryo UI" pitchFamily="50" charset="-128"/>
                </a:endParaRPr>
              </a:p>
              <a:p>
                <a:pPr defTabSz="466484">
                  <a:defRPr/>
                </a:pPr>
                <a:endParaRPr kumimoji="0" lang="en-US" altLang="ja-JP" sz="571" kern="0" dirty="0">
                  <a:solidFill>
                    <a:srgbClr val="000000"/>
                  </a:solidFill>
                  <a:latin typeface="Meiryo UI" pitchFamily="50" charset="-128"/>
                  <a:ea typeface="Meiryo UI" pitchFamily="50" charset="-128"/>
                  <a:cs typeface="Meiryo UI" pitchFamily="50" charset="-128"/>
                </a:endParaRPr>
              </a:p>
            </p:txBody>
          </p:sp>
          <p:sp>
            <p:nvSpPr>
              <p:cNvPr id="250" name="テキスト ボックス 249"/>
              <p:cNvSpPr txBox="1"/>
              <p:nvPr/>
            </p:nvSpPr>
            <p:spPr bwMode="gray">
              <a:xfrm>
                <a:off x="5587792" y="1352440"/>
                <a:ext cx="3340694" cy="421557"/>
              </a:xfrm>
              <a:prstGeom prst="rect">
                <a:avLst/>
              </a:prstGeom>
              <a:solidFill>
                <a:srgbClr val="FFE5E5"/>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pPr defTabSz="653156">
                  <a:buClr>
                    <a:srgbClr val="44546A"/>
                  </a:buClr>
                  <a:defRPr/>
                </a:pPr>
                <a:r>
                  <a:rPr kumimoji="0" lang="ja-JP" altLang="en-US" sz="571" kern="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データ蓄積</a:t>
                </a:r>
                <a:r>
                  <a:rPr kumimoji="0" lang="en-US" altLang="ja-JP" sz="571" kern="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a:t>
                </a:r>
              </a:p>
              <a:p>
                <a:pPr defTabSz="653156">
                  <a:buClr>
                    <a:srgbClr val="44546A"/>
                  </a:buClr>
                  <a:defRPr/>
                </a:pPr>
                <a:r>
                  <a:rPr kumimoji="0" lang="ja-JP" altLang="en-US" sz="571" kern="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分散ファイルシステム</a:t>
                </a:r>
              </a:p>
            </p:txBody>
          </p:sp>
        </p:grpSp>
        <p:grpSp>
          <p:nvGrpSpPr>
            <p:cNvPr id="251" name="グループ化 250"/>
            <p:cNvGrpSpPr/>
            <p:nvPr/>
          </p:nvGrpSpPr>
          <p:grpSpPr>
            <a:xfrm>
              <a:off x="3124158" y="542122"/>
              <a:ext cx="891134" cy="700420"/>
              <a:chOff x="5688121" y="1402070"/>
              <a:chExt cx="3254673" cy="823357"/>
            </a:xfrm>
          </p:grpSpPr>
          <p:sp>
            <p:nvSpPr>
              <p:cNvPr id="252" name="正方形/長方形 251"/>
              <p:cNvSpPr/>
              <p:nvPr/>
            </p:nvSpPr>
            <p:spPr bwMode="gray">
              <a:xfrm>
                <a:off x="5688124" y="1531277"/>
                <a:ext cx="3253700" cy="694150"/>
              </a:xfrm>
              <a:prstGeom prst="rect">
                <a:avLst/>
              </a:prstGeom>
              <a:solidFill>
                <a:sysClr val="window" lastClr="FFFFFF"/>
              </a:solidFill>
              <a:ln w="9525">
                <a:solidFill>
                  <a:sysClr val="windowText" lastClr="000000"/>
                </a:solidFill>
                <a:miter lim="800000"/>
                <a:headEnd/>
                <a:tailEnd/>
              </a:ln>
            </p:spPr>
            <p:txBody>
              <a:bodyPr lIns="25714" rIns="25714" anchor="t"/>
              <a:lstStyle/>
              <a:p>
                <a:r>
                  <a:rPr kumimoji="0" lang="en-US" altLang="ja-JP" sz="571" kern="0" dirty="0">
                    <a:latin typeface="Meiryo UI" pitchFamily="50" charset="-128"/>
                    <a:ea typeface="Meiryo UI" pitchFamily="50" charset="-128"/>
                    <a:cs typeface="Meiryo UI" pitchFamily="50" charset="-128"/>
                    <a:hlinkClick r:id="rId49"/>
                  </a:rPr>
                  <a:t>Hadoop MapReduce</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a:latin typeface="Meiryo UI" pitchFamily="50" charset="-128"/>
                    <a:ea typeface="Meiryo UI" pitchFamily="50" charset="-128"/>
                    <a:cs typeface="Meiryo UI" pitchFamily="50" charset="-128"/>
                    <a:hlinkClick r:id="rId49"/>
                  </a:rPr>
                  <a:t>Hadoop YARN</a:t>
                </a:r>
                <a:endParaRPr kumimoji="0" lang="en-US" altLang="ja-JP" sz="571" kern="0" dirty="0">
                  <a:latin typeface="Meiryo UI" pitchFamily="50" charset="-128"/>
                  <a:ea typeface="Meiryo UI" pitchFamily="50" charset="-128"/>
                  <a:cs typeface="Meiryo UI" pitchFamily="50" charset="-128"/>
                </a:endParaRPr>
              </a:p>
              <a:p>
                <a:pPr defTabSz="466484">
                  <a:defRPr/>
                </a:pPr>
                <a:r>
                  <a:rPr kumimoji="0" lang="en-US" altLang="ja-JP" sz="571" kern="0" dirty="0">
                    <a:solidFill>
                      <a:srgbClr val="000000"/>
                    </a:solidFill>
                    <a:latin typeface="Meiryo UI" pitchFamily="50" charset="-128"/>
                    <a:ea typeface="Meiryo UI" pitchFamily="50" charset="-128"/>
                    <a:cs typeface="Meiryo UI" pitchFamily="50" charset="-128"/>
                    <a:hlinkClick r:id="rId280"/>
                  </a:rPr>
                  <a:t>Apache </a:t>
                </a:r>
                <a:r>
                  <a:rPr kumimoji="0" lang="en-US" altLang="ja-JP" sz="571" kern="0" dirty="0" err="1">
                    <a:solidFill>
                      <a:srgbClr val="000000"/>
                    </a:solidFill>
                    <a:latin typeface="Meiryo UI" pitchFamily="50" charset="-128"/>
                    <a:ea typeface="Meiryo UI" pitchFamily="50" charset="-128"/>
                    <a:cs typeface="Meiryo UI" pitchFamily="50" charset="-128"/>
                    <a:hlinkClick r:id="rId280"/>
                  </a:rPr>
                  <a:t>Tez</a:t>
                </a:r>
                <a:endParaRPr kumimoji="0" lang="en-US" altLang="ja-JP" sz="571" kern="0" dirty="0">
                  <a:solidFill>
                    <a:srgbClr val="000000"/>
                  </a:solidFill>
                  <a:latin typeface="Meiryo UI" pitchFamily="50" charset="-128"/>
                  <a:ea typeface="Meiryo UI" pitchFamily="50" charset="-128"/>
                  <a:cs typeface="Meiryo UI" pitchFamily="50" charset="-128"/>
                </a:endParaRPr>
              </a:p>
              <a:p>
                <a:pPr defTabSz="466484">
                  <a:defRPr/>
                </a:pPr>
                <a:r>
                  <a:rPr kumimoji="0" lang="en-US" altLang="ja-JP" sz="571" kern="0" dirty="0">
                    <a:solidFill>
                      <a:srgbClr val="000000"/>
                    </a:solidFill>
                    <a:latin typeface="Meiryo UI" pitchFamily="50" charset="-128"/>
                    <a:ea typeface="Meiryo UI" pitchFamily="50" charset="-128"/>
                    <a:cs typeface="Meiryo UI" pitchFamily="50" charset="-128"/>
                    <a:hlinkClick r:id="rId281"/>
                  </a:rPr>
                  <a:t>Apache </a:t>
                </a:r>
                <a:r>
                  <a:rPr kumimoji="0" lang="en-US" altLang="ja-JP" sz="571" kern="0" dirty="0" err="1">
                    <a:solidFill>
                      <a:srgbClr val="000000"/>
                    </a:solidFill>
                    <a:latin typeface="Meiryo UI" pitchFamily="50" charset="-128"/>
                    <a:ea typeface="Meiryo UI" pitchFamily="50" charset="-128"/>
                    <a:cs typeface="Meiryo UI" pitchFamily="50" charset="-128"/>
                    <a:hlinkClick r:id="rId281"/>
                  </a:rPr>
                  <a:t>Mesos</a:t>
                </a:r>
                <a:endParaRPr kumimoji="0" lang="en-US" altLang="ja-JP" sz="571" kern="0" dirty="0">
                  <a:solidFill>
                    <a:srgbClr val="000000"/>
                  </a:solidFill>
                  <a:latin typeface="Meiryo UI" pitchFamily="50" charset="-128"/>
                  <a:ea typeface="Meiryo UI" pitchFamily="50" charset="-128"/>
                  <a:cs typeface="Meiryo UI" pitchFamily="50" charset="-128"/>
                </a:endParaRPr>
              </a:p>
              <a:p>
                <a:pPr defTabSz="466484">
                  <a:defRPr/>
                </a:pPr>
                <a:r>
                  <a:rPr kumimoji="0" lang="en-US" altLang="ja-JP" sz="571" kern="0" dirty="0">
                    <a:solidFill>
                      <a:srgbClr val="000000"/>
                    </a:solidFill>
                    <a:latin typeface="Meiryo UI" pitchFamily="50" charset="-128"/>
                    <a:ea typeface="Meiryo UI" pitchFamily="50" charset="-128"/>
                    <a:cs typeface="Meiryo UI" pitchFamily="50" charset="-128"/>
                    <a:hlinkClick r:id="rId279"/>
                  </a:rPr>
                  <a:t>Apache Spark</a:t>
                </a:r>
                <a:endParaRPr kumimoji="0" lang="en-US" altLang="ja-JP" sz="571" kern="0" dirty="0">
                  <a:solidFill>
                    <a:srgbClr val="000000"/>
                  </a:solidFill>
                  <a:latin typeface="Meiryo UI" pitchFamily="50" charset="-128"/>
                  <a:ea typeface="Meiryo UI" pitchFamily="50" charset="-128"/>
                  <a:cs typeface="Meiryo UI" pitchFamily="50" charset="-128"/>
                </a:endParaRPr>
              </a:p>
              <a:p>
                <a:pPr defTabSz="466484">
                  <a:defRPr/>
                </a:pPr>
                <a:r>
                  <a:rPr kumimoji="0" lang="en-US" altLang="ja-JP" sz="571" kern="0" dirty="0">
                    <a:solidFill>
                      <a:srgbClr val="000000"/>
                    </a:solidFill>
                    <a:latin typeface="Meiryo UI" pitchFamily="50" charset="-128"/>
                    <a:ea typeface="Meiryo UI" pitchFamily="50" charset="-128"/>
                    <a:cs typeface="Meiryo UI" pitchFamily="50" charset="-128"/>
                    <a:hlinkClick r:id="rId282"/>
                  </a:rPr>
                  <a:t>Apache </a:t>
                </a:r>
                <a:r>
                  <a:rPr kumimoji="0" lang="en-US" altLang="ja-JP" sz="571" kern="0" dirty="0" err="1">
                    <a:solidFill>
                      <a:srgbClr val="000000"/>
                    </a:solidFill>
                    <a:latin typeface="Meiryo UI" pitchFamily="50" charset="-128"/>
                    <a:ea typeface="Meiryo UI" pitchFamily="50" charset="-128"/>
                    <a:cs typeface="Meiryo UI" pitchFamily="50" charset="-128"/>
                    <a:hlinkClick r:id="rId282"/>
                  </a:rPr>
                  <a:t>Oozie</a:t>
                </a:r>
                <a:endParaRPr kumimoji="0" lang="en-US" altLang="ja-JP" sz="571" kern="0" dirty="0">
                  <a:solidFill>
                    <a:srgbClr val="000000"/>
                  </a:solidFill>
                  <a:latin typeface="Meiryo UI" pitchFamily="50" charset="-128"/>
                  <a:ea typeface="Meiryo UI" pitchFamily="50" charset="-128"/>
                  <a:cs typeface="Meiryo UI" pitchFamily="50" charset="-128"/>
                </a:endParaRPr>
              </a:p>
              <a:p>
                <a:pPr defTabSz="466484">
                  <a:defRPr/>
                </a:pPr>
                <a:endParaRPr kumimoji="0" lang="en-US" altLang="ja-JP" sz="571" kern="0" dirty="0">
                  <a:solidFill>
                    <a:srgbClr val="000000"/>
                  </a:solidFill>
                  <a:latin typeface="Meiryo UI" pitchFamily="50" charset="-128"/>
                  <a:ea typeface="Meiryo UI" pitchFamily="50" charset="-128"/>
                  <a:cs typeface="Meiryo UI" pitchFamily="50" charset="-128"/>
                </a:endParaRPr>
              </a:p>
              <a:p>
                <a:pPr defTabSz="466484">
                  <a:defRPr/>
                </a:pPr>
                <a:endParaRPr kumimoji="0" lang="en-US" altLang="ja-JP" sz="571" kern="0" dirty="0">
                  <a:solidFill>
                    <a:srgbClr val="000000"/>
                  </a:solidFill>
                  <a:latin typeface="Meiryo UI" pitchFamily="50" charset="-128"/>
                  <a:ea typeface="Meiryo UI" pitchFamily="50" charset="-128"/>
                  <a:cs typeface="Meiryo UI" pitchFamily="50" charset="-128"/>
                </a:endParaRPr>
              </a:p>
            </p:txBody>
          </p:sp>
          <p:sp>
            <p:nvSpPr>
              <p:cNvPr id="253" name="テキスト ボックス 252"/>
              <p:cNvSpPr txBox="1"/>
              <p:nvPr/>
            </p:nvSpPr>
            <p:spPr bwMode="gray">
              <a:xfrm>
                <a:off x="5688121" y="1402070"/>
                <a:ext cx="3254673" cy="131819"/>
              </a:xfrm>
              <a:prstGeom prst="rect">
                <a:avLst/>
              </a:prstGeom>
              <a:solidFill>
                <a:srgbClr val="FFE5E5"/>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pPr defTabSz="653156">
                  <a:buClr>
                    <a:srgbClr val="44546A"/>
                  </a:buClr>
                  <a:defRPr/>
                </a:pPr>
                <a:r>
                  <a:rPr kumimoji="0" lang="ja-JP" altLang="en-US" sz="571" kern="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分散処理基盤</a:t>
                </a:r>
              </a:p>
            </p:txBody>
          </p:sp>
        </p:grpSp>
        <p:grpSp>
          <p:nvGrpSpPr>
            <p:cNvPr id="254" name="グループ化 253"/>
            <p:cNvGrpSpPr/>
            <p:nvPr/>
          </p:nvGrpSpPr>
          <p:grpSpPr>
            <a:xfrm>
              <a:off x="4105609" y="1189003"/>
              <a:ext cx="890890" cy="499524"/>
              <a:chOff x="5688124" y="1400369"/>
              <a:chExt cx="3130117" cy="657446"/>
            </a:xfrm>
          </p:grpSpPr>
          <p:sp>
            <p:nvSpPr>
              <p:cNvPr id="255" name="正方形/長方形 254"/>
              <p:cNvSpPr/>
              <p:nvPr/>
            </p:nvSpPr>
            <p:spPr bwMode="gray">
              <a:xfrm>
                <a:off x="5688124" y="1540338"/>
                <a:ext cx="3130117" cy="517477"/>
              </a:xfrm>
              <a:prstGeom prst="rect">
                <a:avLst/>
              </a:prstGeom>
              <a:solidFill>
                <a:sysClr val="window" lastClr="FFFFFF"/>
              </a:solidFill>
              <a:ln w="9525">
                <a:solidFill>
                  <a:sysClr val="windowText" lastClr="000000"/>
                </a:solidFill>
                <a:miter lim="800000"/>
                <a:headEnd/>
                <a:tailEnd/>
              </a:ln>
            </p:spPr>
            <p:txBody>
              <a:bodyPr lIns="25714" rIns="25714" anchor="t"/>
              <a:lstStyle/>
              <a:p>
                <a:r>
                  <a:rPr kumimoji="0" lang="en-US" altLang="ja-JP" sz="571" kern="0" dirty="0">
                    <a:latin typeface="Meiryo UI" pitchFamily="50" charset="-128"/>
                    <a:ea typeface="Meiryo UI" pitchFamily="50" charset="-128"/>
                    <a:cs typeface="Meiryo UI" pitchFamily="50" charset="-128"/>
                    <a:hlinkClick r:id="rId283"/>
                  </a:rPr>
                  <a:t>Apache Drill</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a:latin typeface="Meiryo UI" pitchFamily="50" charset="-128"/>
                    <a:ea typeface="Meiryo UI" pitchFamily="50" charset="-128"/>
                    <a:cs typeface="Meiryo UI" pitchFamily="50" charset="-128"/>
                    <a:hlinkClick r:id="rId284"/>
                  </a:rPr>
                  <a:t>Apache Hive</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err="1">
                    <a:latin typeface="Meiryo UI" pitchFamily="50" charset="-128"/>
                    <a:ea typeface="Meiryo UI" pitchFamily="50" charset="-128"/>
                    <a:cs typeface="Meiryo UI" pitchFamily="50" charset="-128"/>
                    <a:hlinkClick r:id="rId285"/>
                  </a:rPr>
                  <a:t>Impara</a:t>
                </a:r>
                <a:endParaRPr kumimoji="0" lang="en-US" altLang="ja-JP" sz="571" kern="0" dirty="0">
                  <a:latin typeface="Meiryo UI" pitchFamily="50" charset="-128"/>
                  <a:ea typeface="Meiryo UI" pitchFamily="50" charset="-128"/>
                  <a:cs typeface="Meiryo UI" pitchFamily="50" charset="-128"/>
                </a:endParaRPr>
              </a:p>
              <a:p>
                <a:pPr defTabSz="466484">
                  <a:defRPr/>
                </a:pPr>
                <a:r>
                  <a:rPr kumimoji="0" lang="en-US" altLang="ja-JP" sz="571" u="sng" kern="0" dirty="0">
                    <a:latin typeface="Meiryo UI" pitchFamily="50" charset="-128"/>
                    <a:ea typeface="Meiryo UI" pitchFamily="50" charset="-128"/>
                    <a:cs typeface="Meiryo UI" pitchFamily="50" charset="-128"/>
                    <a:hlinkClick r:id="rId279"/>
                  </a:rPr>
                  <a:t>Apache Spark</a:t>
                </a:r>
                <a:r>
                  <a:rPr kumimoji="0" lang="en-US" altLang="ja-JP" sz="571" kern="0" dirty="0">
                    <a:solidFill>
                      <a:srgbClr val="000000"/>
                    </a:solidFill>
                    <a:latin typeface="Meiryo UI" pitchFamily="50" charset="-128"/>
                    <a:ea typeface="Meiryo UI" pitchFamily="50" charset="-128"/>
                    <a:cs typeface="Meiryo UI" pitchFamily="50" charset="-128"/>
                    <a:hlinkClick r:id="rId279"/>
                  </a:rPr>
                  <a:t>SQL</a:t>
                </a:r>
                <a:endParaRPr kumimoji="0" lang="en-US" altLang="ja-JP" sz="571" kern="0" dirty="0">
                  <a:solidFill>
                    <a:srgbClr val="000000"/>
                  </a:solidFill>
                  <a:latin typeface="Meiryo UI" pitchFamily="50" charset="-128"/>
                  <a:ea typeface="Meiryo UI" pitchFamily="50" charset="-128"/>
                  <a:cs typeface="Meiryo UI" pitchFamily="50" charset="-128"/>
                </a:endParaRPr>
              </a:p>
              <a:p>
                <a:pPr defTabSz="466484">
                  <a:defRPr/>
                </a:pPr>
                <a:endParaRPr kumimoji="0" lang="en-US" altLang="ja-JP" sz="571" kern="0" dirty="0">
                  <a:solidFill>
                    <a:srgbClr val="000000"/>
                  </a:solidFill>
                  <a:latin typeface="Meiryo UI" pitchFamily="50" charset="-128"/>
                  <a:ea typeface="Meiryo UI" pitchFamily="50" charset="-128"/>
                  <a:cs typeface="Meiryo UI" pitchFamily="50" charset="-128"/>
                </a:endParaRPr>
              </a:p>
            </p:txBody>
          </p:sp>
          <p:sp>
            <p:nvSpPr>
              <p:cNvPr id="256" name="テキスト ボックス 255"/>
              <p:cNvSpPr txBox="1"/>
              <p:nvPr/>
            </p:nvSpPr>
            <p:spPr bwMode="gray">
              <a:xfrm>
                <a:off x="5688127" y="1400369"/>
                <a:ext cx="3127919" cy="168425"/>
              </a:xfrm>
              <a:prstGeom prst="rect">
                <a:avLst/>
              </a:prstGeom>
              <a:solidFill>
                <a:srgbClr val="FFE5E5"/>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pPr defTabSz="653156">
                  <a:buClr>
                    <a:srgbClr val="44546A"/>
                  </a:buClr>
                  <a:defRPr/>
                </a:pPr>
                <a:r>
                  <a:rPr kumimoji="0" lang="ja-JP" altLang="en-US" sz="571" kern="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準リアルタイムクエリ</a:t>
                </a:r>
              </a:p>
            </p:txBody>
          </p:sp>
        </p:grpSp>
        <p:grpSp>
          <p:nvGrpSpPr>
            <p:cNvPr id="260" name="グループ化 259"/>
            <p:cNvGrpSpPr/>
            <p:nvPr/>
          </p:nvGrpSpPr>
          <p:grpSpPr>
            <a:xfrm>
              <a:off x="5081797" y="1677047"/>
              <a:ext cx="903764" cy="203177"/>
              <a:chOff x="5688124" y="1423378"/>
              <a:chExt cx="3240360" cy="350616"/>
            </a:xfrm>
          </p:grpSpPr>
          <p:sp>
            <p:nvSpPr>
              <p:cNvPr id="261" name="正方形/長方形 260"/>
              <p:cNvSpPr/>
              <p:nvPr/>
            </p:nvSpPr>
            <p:spPr bwMode="gray">
              <a:xfrm>
                <a:off x="5688124" y="1540402"/>
                <a:ext cx="3240360" cy="233592"/>
              </a:xfrm>
              <a:prstGeom prst="rect">
                <a:avLst/>
              </a:prstGeom>
              <a:solidFill>
                <a:sysClr val="window" lastClr="FFFFFF"/>
              </a:solidFill>
              <a:ln w="9525">
                <a:solidFill>
                  <a:sysClr val="windowText" lastClr="000000"/>
                </a:solidFill>
                <a:miter lim="800000"/>
                <a:headEnd/>
                <a:tailEnd/>
              </a:ln>
            </p:spPr>
            <p:txBody>
              <a:bodyPr lIns="25714" rIns="25714" anchor="t"/>
              <a:lstStyle/>
              <a:p>
                <a:r>
                  <a:rPr kumimoji="0" lang="en-US" altLang="ja-JP" sz="571" i="1" kern="0" dirty="0">
                    <a:solidFill>
                      <a:srgbClr val="92D050"/>
                    </a:solidFill>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118"/>
                  </a:rPr>
                  <a:t>MongoDB</a:t>
                </a:r>
                <a:r>
                  <a:rPr kumimoji="0" lang="en-US" altLang="ja-JP" sz="571" i="1" kern="0" dirty="0">
                    <a:solidFill>
                      <a:srgbClr val="92D050"/>
                    </a:solidFill>
                    <a:effectLst>
                      <a:outerShdw blurRad="38100" dist="38100" dir="2700000" algn="tl">
                        <a:srgbClr val="000000">
                          <a:alpha val="43137"/>
                        </a:srgbClr>
                      </a:outerShdw>
                    </a:effectLst>
                    <a:latin typeface="Meiryo UI" pitchFamily="50" charset="-128"/>
                    <a:ea typeface="Meiryo UI" pitchFamily="50" charset="-128"/>
                    <a:cs typeface="Meiryo UI" pitchFamily="50" charset="-128"/>
                  </a:rPr>
                  <a:t>*</a:t>
                </a:r>
              </a:p>
              <a:p>
                <a:endParaRPr kumimoji="0" lang="en-US" altLang="ja-JP" sz="571" i="1" kern="0" dirty="0">
                  <a:solidFill>
                    <a:srgbClr val="92D050"/>
                  </a:solidFill>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p:txBody>
          </p:sp>
          <p:sp>
            <p:nvSpPr>
              <p:cNvPr id="262" name="テキスト ボックス 261"/>
              <p:cNvSpPr txBox="1"/>
              <p:nvPr/>
            </p:nvSpPr>
            <p:spPr bwMode="gray">
              <a:xfrm>
                <a:off x="5688124" y="1423378"/>
                <a:ext cx="3240360" cy="182938"/>
              </a:xfrm>
              <a:prstGeom prst="rect">
                <a:avLst/>
              </a:prstGeom>
              <a:solidFill>
                <a:srgbClr val="FFE5E5"/>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pPr defTabSz="653156">
                  <a:buClr>
                    <a:srgbClr val="44546A"/>
                  </a:buClr>
                  <a:defRPr/>
                </a:pPr>
                <a:r>
                  <a:rPr kumimoji="0" lang="ja-JP" altLang="en-US" sz="571" kern="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ドキュメント指向</a:t>
                </a:r>
                <a:r>
                  <a:rPr kumimoji="0" lang="en-US" altLang="ja-JP" sz="571" kern="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DB</a:t>
                </a:r>
                <a:endParaRPr kumimoji="0" lang="ja-JP" altLang="en-US" sz="571" kern="0" dirty="0">
                  <a:solidFill>
                    <a:prstClr val="black"/>
                  </a:solidFill>
                  <a:latin typeface="Meiryo UI" panose="020B0604030504040204" pitchFamily="50" charset="-128"/>
                  <a:ea typeface="Meiryo UI" panose="020B0604030504040204" pitchFamily="50" charset="-128"/>
                  <a:cs typeface="Meiryo UI" panose="020B0604030504040204" pitchFamily="50" charset="-128"/>
                </a:endParaRPr>
              </a:p>
            </p:txBody>
          </p:sp>
        </p:grpSp>
        <p:grpSp>
          <p:nvGrpSpPr>
            <p:cNvPr id="263" name="グループ化 262"/>
            <p:cNvGrpSpPr/>
            <p:nvPr/>
          </p:nvGrpSpPr>
          <p:grpSpPr>
            <a:xfrm>
              <a:off x="4115610" y="548059"/>
              <a:ext cx="880891" cy="602734"/>
              <a:chOff x="5778660" y="1402745"/>
              <a:chExt cx="3110206" cy="739373"/>
            </a:xfrm>
          </p:grpSpPr>
          <p:sp>
            <p:nvSpPr>
              <p:cNvPr id="264" name="正方形/長方形 263"/>
              <p:cNvSpPr/>
              <p:nvPr/>
            </p:nvSpPr>
            <p:spPr bwMode="gray">
              <a:xfrm>
                <a:off x="5778660" y="1549713"/>
                <a:ext cx="3110206" cy="592405"/>
              </a:xfrm>
              <a:prstGeom prst="rect">
                <a:avLst/>
              </a:prstGeom>
              <a:solidFill>
                <a:sysClr val="window" lastClr="FFFFFF"/>
              </a:solidFill>
              <a:ln w="9525">
                <a:solidFill>
                  <a:sysClr val="windowText" lastClr="000000"/>
                </a:solidFill>
                <a:miter lim="800000"/>
                <a:headEnd/>
                <a:tailEnd/>
              </a:ln>
            </p:spPr>
            <p:txBody>
              <a:bodyPr lIns="25714" rIns="25714" anchor="t"/>
              <a:lstStyle/>
              <a:p>
                <a:r>
                  <a:rPr kumimoji="0" lang="en-US" altLang="ja-JP" sz="571" kern="0" dirty="0" err="1">
                    <a:latin typeface="Meiryo UI" pitchFamily="50" charset="-128"/>
                    <a:ea typeface="Meiryo UI" pitchFamily="50" charset="-128"/>
                    <a:cs typeface="Meiryo UI" pitchFamily="50" charset="-128"/>
                    <a:hlinkClick r:id="rId286"/>
                  </a:rPr>
                  <a:t>infinispan</a:t>
                </a:r>
                <a:endParaRPr kumimoji="0" lang="en-US" altLang="ja-JP" sz="571" kern="0" dirty="0">
                  <a:latin typeface="Meiryo UI" pitchFamily="50" charset="-128"/>
                  <a:ea typeface="Meiryo UI" pitchFamily="50" charset="-128"/>
                  <a:cs typeface="Meiryo UI" pitchFamily="50" charset="-128"/>
                </a:endParaRPr>
              </a:p>
              <a:p>
                <a:r>
                  <a:rPr kumimoji="0" lang="en-US" altLang="ja-JP" sz="571" i="1" u="sng" kern="0" dirty="0">
                    <a:solidFill>
                      <a:srgbClr val="92D050"/>
                    </a:solidFill>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115"/>
                  </a:rPr>
                  <a:t>Apache Cassandra</a:t>
                </a:r>
                <a:r>
                  <a:rPr kumimoji="0" lang="en-US" altLang="ja-JP" sz="571" i="1" u="sng" kern="0" dirty="0">
                    <a:solidFill>
                      <a:srgbClr val="92D050"/>
                    </a:solidFill>
                    <a:effectLst>
                      <a:outerShdw blurRad="38100" dist="38100" dir="2700000" algn="tl">
                        <a:srgbClr val="000000">
                          <a:alpha val="43137"/>
                        </a:srgbClr>
                      </a:outerShdw>
                    </a:effectLst>
                    <a:latin typeface="Meiryo UI" pitchFamily="50" charset="-128"/>
                    <a:ea typeface="Meiryo UI" pitchFamily="50" charset="-128"/>
                    <a:cs typeface="Meiryo UI" pitchFamily="50" charset="-128"/>
                  </a:rPr>
                  <a:t>*</a:t>
                </a:r>
              </a:p>
              <a:p>
                <a:r>
                  <a:rPr kumimoji="0" lang="en-US" altLang="ja-JP" sz="571" u="sng" kern="0" dirty="0" err="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287"/>
                  </a:rPr>
                  <a:t>Redis</a:t>
                </a:r>
                <a:endParaRPr kumimoji="0" lang="en-US" altLang="ja-JP" sz="571" u="sng"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r>
                  <a:rPr kumimoji="0" lang="en-US" altLang="ja-JP" sz="571" i="1" u="sng" kern="0" dirty="0" err="1">
                    <a:latin typeface="Meiryo UI" pitchFamily="50" charset="-128"/>
                    <a:ea typeface="Meiryo UI" pitchFamily="50" charset="-128"/>
                    <a:cs typeface="Meiryo UI" pitchFamily="50" charset="-128"/>
                    <a:hlinkClick r:id="rId119"/>
                  </a:rPr>
                  <a:t>Riak</a:t>
                </a:r>
                <a:r>
                  <a:rPr kumimoji="0" lang="en-US" altLang="ja-JP" sz="571" i="1" u="sng" kern="0" dirty="0">
                    <a:solidFill>
                      <a:srgbClr val="92D050"/>
                    </a:solidFill>
                    <a:latin typeface="Meiryo UI" pitchFamily="50" charset="-128"/>
                    <a:ea typeface="Meiryo UI" pitchFamily="50" charset="-128"/>
                    <a:cs typeface="Meiryo UI" pitchFamily="50" charset="-128"/>
                  </a:rPr>
                  <a:t>*</a:t>
                </a:r>
                <a:endParaRPr kumimoji="0" lang="en-US" altLang="ja-JP" sz="571" i="1" u="sng" kern="0" dirty="0">
                  <a:latin typeface="Meiryo UI" pitchFamily="50" charset="-128"/>
                  <a:ea typeface="Meiryo UI" pitchFamily="50" charset="-128"/>
                  <a:cs typeface="Meiryo UI" pitchFamily="50" charset="-128"/>
                </a:endParaRPr>
              </a:p>
              <a:p>
                <a:r>
                  <a:rPr kumimoji="0" lang="en-US" altLang="ja-JP" sz="571" u="sng" kern="0" dirty="0">
                    <a:latin typeface="Meiryo UI" pitchFamily="50" charset="-128"/>
                    <a:ea typeface="Meiryo UI" pitchFamily="50" charset="-128"/>
                    <a:cs typeface="Meiryo UI" pitchFamily="50" charset="-128"/>
                    <a:hlinkClick r:id="rId288"/>
                  </a:rPr>
                  <a:t>Apache </a:t>
                </a:r>
                <a:r>
                  <a:rPr kumimoji="0" lang="en-US" altLang="ja-JP" sz="571" u="sng" kern="0" dirty="0" err="1">
                    <a:latin typeface="Meiryo UI" pitchFamily="50" charset="-128"/>
                    <a:ea typeface="Meiryo UI" pitchFamily="50" charset="-128"/>
                    <a:cs typeface="Meiryo UI" pitchFamily="50" charset="-128"/>
                    <a:hlinkClick r:id="rId288"/>
                  </a:rPr>
                  <a:t>HBase</a:t>
                </a:r>
                <a:endParaRPr kumimoji="0" lang="en-US" altLang="ja-JP" sz="571" u="sng" kern="0" dirty="0">
                  <a:latin typeface="Meiryo UI" pitchFamily="50" charset="-128"/>
                  <a:ea typeface="Meiryo UI" pitchFamily="50" charset="-128"/>
                  <a:cs typeface="Meiryo UI" pitchFamily="50" charset="-128"/>
                </a:endParaRPr>
              </a:p>
              <a:p>
                <a:pPr defTabSz="466484">
                  <a:defRPr/>
                </a:pPr>
                <a:endParaRPr kumimoji="0" lang="en-US" altLang="ja-JP" sz="571" kern="0" dirty="0">
                  <a:solidFill>
                    <a:srgbClr val="000000"/>
                  </a:solidFill>
                  <a:latin typeface="Meiryo UI" pitchFamily="50" charset="-128"/>
                  <a:ea typeface="Meiryo UI" pitchFamily="50" charset="-128"/>
                  <a:cs typeface="Meiryo UI" pitchFamily="50" charset="-128"/>
                </a:endParaRPr>
              </a:p>
            </p:txBody>
          </p:sp>
          <p:sp>
            <p:nvSpPr>
              <p:cNvPr id="265" name="テキスト ボックス 264"/>
              <p:cNvSpPr txBox="1"/>
              <p:nvPr/>
            </p:nvSpPr>
            <p:spPr bwMode="gray">
              <a:xfrm>
                <a:off x="5778660" y="1402745"/>
                <a:ext cx="3107999" cy="146553"/>
              </a:xfrm>
              <a:prstGeom prst="rect">
                <a:avLst/>
              </a:prstGeom>
              <a:solidFill>
                <a:srgbClr val="FFE5E5"/>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pPr defTabSz="653156">
                  <a:buClr>
                    <a:srgbClr val="44546A"/>
                  </a:buClr>
                  <a:defRPr/>
                </a:pPr>
                <a:r>
                  <a:rPr kumimoji="0" lang="en-US" altLang="ja-JP" sz="571" kern="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KVS</a:t>
                </a:r>
                <a:endParaRPr kumimoji="0" lang="ja-JP" altLang="en-US" sz="571" kern="0" dirty="0">
                  <a:solidFill>
                    <a:prstClr val="black"/>
                  </a:solidFill>
                  <a:latin typeface="Meiryo UI" panose="020B0604030504040204" pitchFamily="50" charset="-128"/>
                  <a:ea typeface="Meiryo UI" panose="020B0604030504040204" pitchFamily="50" charset="-128"/>
                  <a:cs typeface="Meiryo UI" panose="020B0604030504040204" pitchFamily="50" charset="-128"/>
                </a:endParaRPr>
              </a:p>
            </p:txBody>
          </p:sp>
        </p:grpSp>
        <p:grpSp>
          <p:nvGrpSpPr>
            <p:cNvPr id="266" name="グループ化 265"/>
            <p:cNvGrpSpPr/>
            <p:nvPr/>
          </p:nvGrpSpPr>
          <p:grpSpPr>
            <a:xfrm>
              <a:off x="5073558" y="2015885"/>
              <a:ext cx="904653" cy="291259"/>
              <a:chOff x="5688124" y="1408585"/>
              <a:chExt cx="3240360" cy="642248"/>
            </a:xfrm>
          </p:grpSpPr>
          <p:sp>
            <p:nvSpPr>
              <p:cNvPr id="267" name="正方形/長方形 266"/>
              <p:cNvSpPr/>
              <p:nvPr/>
            </p:nvSpPr>
            <p:spPr bwMode="gray">
              <a:xfrm>
                <a:off x="5688124" y="1568593"/>
                <a:ext cx="3240360" cy="482240"/>
              </a:xfrm>
              <a:prstGeom prst="rect">
                <a:avLst/>
              </a:prstGeom>
              <a:solidFill>
                <a:sysClr val="window" lastClr="FFFFFF"/>
              </a:solidFill>
              <a:ln w="9525">
                <a:solidFill>
                  <a:sysClr val="windowText" lastClr="000000"/>
                </a:solidFill>
                <a:miter lim="800000"/>
                <a:headEnd/>
                <a:tailEnd/>
              </a:ln>
            </p:spPr>
            <p:txBody>
              <a:bodyPr lIns="25714" rIns="25714" anchor="t"/>
              <a:lstStyle/>
              <a:p>
                <a:r>
                  <a:rPr kumimoji="0" lang="en-US" altLang="ja-JP" sz="571" i="1" kern="0" dirty="0" err="1">
                    <a:solidFill>
                      <a:srgbClr val="92D050"/>
                    </a:solidFill>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103"/>
                  </a:rPr>
                  <a:t>Talend</a:t>
                </a:r>
                <a:r>
                  <a:rPr kumimoji="0" lang="en-US" altLang="ja-JP" sz="571" i="1" kern="0" dirty="0">
                    <a:solidFill>
                      <a:srgbClr val="92D050"/>
                    </a:solidFill>
                    <a:effectLst>
                      <a:outerShdw blurRad="38100" dist="38100" dir="2700000" algn="tl">
                        <a:srgbClr val="000000">
                          <a:alpha val="43137"/>
                        </a:srgbClr>
                      </a:outerShdw>
                    </a:effectLst>
                    <a:latin typeface="Meiryo UI" pitchFamily="50" charset="-128"/>
                    <a:ea typeface="Meiryo UI" pitchFamily="50" charset="-128"/>
                    <a:cs typeface="Meiryo UI" pitchFamily="50" charset="-128"/>
                  </a:rPr>
                  <a:t>*</a:t>
                </a:r>
              </a:p>
              <a:p>
                <a:pPr defTabSz="466484">
                  <a:defRPr/>
                </a:pPr>
                <a:endParaRPr kumimoji="0" lang="en-US" altLang="ja-JP" sz="571" kern="0" dirty="0">
                  <a:solidFill>
                    <a:srgbClr val="000000"/>
                  </a:solidFill>
                  <a:latin typeface="Meiryo UI" pitchFamily="50" charset="-128"/>
                  <a:ea typeface="Meiryo UI" pitchFamily="50" charset="-128"/>
                  <a:cs typeface="Meiryo UI" pitchFamily="50" charset="-128"/>
                </a:endParaRPr>
              </a:p>
            </p:txBody>
          </p:sp>
          <p:sp>
            <p:nvSpPr>
              <p:cNvPr id="268" name="テキスト ボックス 267"/>
              <p:cNvSpPr txBox="1"/>
              <p:nvPr/>
            </p:nvSpPr>
            <p:spPr bwMode="gray">
              <a:xfrm>
                <a:off x="5688124" y="1408585"/>
                <a:ext cx="3240360" cy="212074"/>
              </a:xfrm>
              <a:prstGeom prst="rect">
                <a:avLst/>
              </a:prstGeom>
              <a:solidFill>
                <a:srgbClr val="FFE5E5"/>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pPr defTabSz="653156">
                  <a:buClr>
                    <a:srgbClr val="44546A"/>
                  </a:buClr>
                  <a:defRPr/>
                </a:pPr>
                <a:r>
                  <a:rPr kumimoji="0" lang="en-US" altLang="ja-JP" sz="571" kern="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ETL</a:t>
                </a:r>
                <a:endParaRPr kumimoji="0" lang="ja-JP" altLang="en-US" sz="571" kern="0" dirty="0">
                  <a:solidFill>
                    <a:prstClr val="black"/>
                  </a:solidFill>
                  <a:latin typeface="Meiryo UI" panose="020B0604030504040204" pitchFamily="50" charset="-128"/>
                  <a:ea typeface="Meiryo UI" panose="020B0604030504040204" pitchFamily="50" charset="-128"/>
                  <a:cs typeface="Meiryo UI" panose="020B0604030504040204" pitchFamily="50" charset="-128"/>
                </a:endParaRPr>
              </a:p>
            </p:txBody>
          </p:sp>
        </p:grpSp>
        <p:grpSp>
          <p:nvGrpSpPr>
            <p:cNvPr id="269" name="グループ化 268"/>
            <p:cNvGrpSpPr/>
            <p:nvPr/>
          </p:nvGrpSpPr>
          <p:grpSpPr>
            <a:xfrm>
              <a:off x="5093717" y="551077"/>
              <a:ext cx="898987" cy="571734"/>
              <a:chOff x="5512361" y="1308690"/>
              <a:chExt cx="3416126" cy="825150"/>
            </a:xfrm>
          </p:grpSpPr>
          <p:sp>
            <p:nvSpPr>
              <p:cNvPr id="270" name="正方形/長方形 269"/>
              <p:cNvSpPr/>
              <p:nvPr/>
            </p:nvSpPr>
            <p:spPr bwMode="gray">
              <a:xfrm>
                <a:off x="5514736" y="1540337"/>
                <a:ext cx="3413746" cy="593503"/>
              </a:xfrm>
              <a:prstGeom prst="rect">
                <a:avLst/>
              </a:prstGeom>
              <a:solidFill>
                <a:sysClr val="window" lastClr="FFFFFF"/>
              </a:solidFill>
              <a:ln w="9525">
                <a:solidFill>
                  <a:sysClr val="windowText" lastClr="000000"/>
                </a:solidFill>
                <a:miter lim="800000"/>
                <a:headEnd/>
                <a:tailEnd/>
              </a:ln>
            </p:spPr>
            <p:txBody>
              <a:bodyPr lIns="25714" rIns="25714" anchor="t"/>
              <a:lstStyle/>
              <a:p>
                <a:r>
                  <a:rPr kumimoji="0" lang="en-US" altLang="ja-JP" sz="571" kern="0" dirty="0">
                    <a:latin typeface="Meiryo UI" pitchFamily="50" charset="-128"/>
                    <a:ea typeface="Meiryo UI" pitchFamily="50" charset="-128"/>
                    <a:cs typeface="Meiryo UI" pitchFamily="50" charset="-128"/>
                    <a:hlinkClick r:id="rId289"/>
                  </a:rPr>
                  <a:t>Pentaho</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a:latin typeface="Meiryo UI" pitchFamily="50" charset="-128"/>
                    <a:ea typeface="Meiryo UI" pitchFamily="50" charset="-128"/>
                    <a:cs typeface="Meiryo UI" pitchFamily="50" charset="-128"/>
                    <a:hlinkClick r:id="rId290"/>
                  </a:rPr>
                  <a:t>Pentaho DI</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a:latin typeface="Meiryo UI" pitchFamily="50" charset="-128"/>
                    <a:ea typeface="Meiryo UI" pitchFamily="50" charset="-128"/>
                    <a:cs typeface="Meiryo UI" pitchFamily="50" charset="-128"/>
                    <a:hlinkClick r:id="rId291"/>
                  </a:rPr>
                  <a:t>Pentaho Reporting</a:t>
                </a:r>
                <a:endParaRPr kumimoji="0" lang="en-US" altLang="ja-JP" sz="571" kern="0" dirty="0">
                  <a:latin typeface="Meiryo UI" pitchFamily="50" charset="-128"/>
                  <a:ea typeface="Meiryo UI" pitchFamily="50" charset="-128"/>
                  <a:cs typeface="Meiryo UI" pitchFamily="50" charset="-128"/>
                </a:endParaRPr>
              </a:p>
              <a:p>
                <a:pPr defTabSz="466484">
                  <a:defRPr/>
                </a:pPr>
                <a:endParaRPr kumimoji="0" lang="en-US" altLang="ja-JP" sz="571" kern="0" dirty="0">
                  <a:latin typeface="Meiryo UI" pitchFamily="50" charset="-128"/>
                  <a:ea typeface="Meiryo UI" pitchFamily="50" charset="-128"/>
                  <a:cs typeface="Meiryo UI" pitchFamily="50" charset="-128"/>
                </a:endParaRPr>
              </a:p>
              <a:p>
                <a:pPr defTabSz="466484">
                  <a:defRPr/>
                </a:pPr>
                <a:endParaRPr kumimoji="0" lang="en-US" altLang="ja-JP" sz="571" kern="0" dirty="0">
                  <a:solidFill>
                    <a:srgbClr val="000000"/>
                  </a:solidFill>
                  <a:latin typeface="Meiryo UI" pitchFamily="50" charset="-128"/>
                  <a:ea typeface="Meiryo UI" pitchFamily="50" charset="-128"/>
                  <a:cs typeface="Meiryo UI" pitchFamily="50" charset="-128"/>
                </a:endParaRPr>
              </a:p>
            </p:txBody>
          </p:sp>
          <p:sp>
            <p:nvSpPr>
              <p:cNvPr id="271" name="テキスト ボックス 270"/>
              <p:cNvSpPr txBox="1"/>
              <p:nvPr/>
            </p:nvSpPr>
            <p:spPr bwMode="gray">
              <a:xfrm>
                <a:off x="5512361" y="1308690"/>
                <a:ext cx="3416126" cy="231716"/>
              </a:xfrm>
              <a:prstGeom prst="rect">
                <a:avLst/>
              </a:prstGeom>
              <a:solidFill>
                <a:srgbClr val="FFE5E5"/>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pPr defTabSz="653156">
                  <a:buClr>
                    <a:srgbClr val="44546A"/>
                  </a:buClr>
                  <a:defRPr/>
                </a:pPr>
                <a:r>
                  <a:rPr kumimoji="0" lang="en-US" altLang="ja-JP" sz="571" kern="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BA</a:t>
                </a:r>
                <a:r>
                  <a:rPr kumimoji="0" lang="ja-JP" altLang="en-US" sz="571" kern="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a:t>
                </a:r>
                <a:r>
                  <a:rPr kumimoji="0" lang="en-US" altLang="ja-JP" sz="571" kern="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BI</a:t>
                </a:r>
                <a:endParaRPr kumimoji="0" lang="ja-JP" altLang="en-US" sz="571" kern="0" dirty="0">
                  <a:solidFill>
                    <a:prstClr val="black"/>
                  </a:solidFill>
                  <a:latin typeface="Meiryo UI" panose="020B0604030504040204" pitchFamily="50" charset="-128"/>
                  <a:ea typeface="Meiryo UI" panose="020B0604030504040204" pitchFamily="50" charset="-128"/>
                  <a:cs typeface="Meiryo UI" panose="020B0604030504040204" pitchFamily="50" charset="-128"/>
                </a:endParaRPr>
              </a:p>
            </p:txBody>
          </p:sp>
        </p:grpSp>
        <p:grpSp>
          <p:nvGrpSpPr>
            <p:cNvPr id="275" name="グループ化 274"/>
            <p:cNvGrpSpPr/>
            <p:nvPr/>
          </p:nvGrpSpPr>
          <p:grpSpPr>
            <a:xfrm>
              <a:off x="5090808" y="1307602"/>
              <a:ext cx="901837" cy="230899"/>
              <a:chOff x="5688124" y="1367263"/>
              <a:chExt cx="3240360" cy="509150"/>
            </a:xfrm>
          </p:grpSpPr>
          <p:sp>
            <p:nvSpPr>
              <p:cNvPr id="276" name="正方形/長方形 275"/>
              <p:cNvSpPr/>
              <p:nvPr/>
            </p:nvSpPr>
            <p:spPr bwMode="gray">
              <a:xfrm>
                <a:off x="5688124" y="1540338"/>
                <a:ext cx="3240360" cy="336075"/>
              </a:xfrm>
              <a:prstGeom prst="rect">
                <a:avLst/>
              </a:prstGeom>
              <a:solidFill>
                <a:sysClr val="window" lastClr="FFFFFF"/>
              </a:solidFill>
              <a:ln w="9525">
                <a:solidFill>
                  <a:sysClr val="windowText" lastClr="000000"/>
                </a:solidFill>
                <a:miter lim="800000"/>
                <a:headEnd/>
                <a:tailEnd/>
              </a:ln>
            </p:spPr>
            <p:txBody>
              <a:bodyPr lIns="25714" rIns="25714" anchor="t"/>
              <a:lstStyle/>
              <a:p>
                <a:r>
                  <a:rPr kumimoji="0" lang="en-US" altLang="ja-JP" sz="571" i="1" kern="0" dirty="0" err="1">
                    <a:solidFill>
                      <a:srgbClr val="92D050"/>
                    </a:solidFill>
                    <a:latin typeface="Meiryo UI" pitchFamily="50" charset="-128"/>
                    <a:ea typeface="Meiryo UI" pitchFamily="50" charset="-128"/>
                    <a:cs typeface="Meiryo UI" pitchFamily="50" charset="-128"/>
                    <a:hlinkClick r:id="rId120"/>
                  </a:rPr>
                  <a:t>VoltDB</a:t>
                </a:r>
                <a:r>
                  <a:rPr kumimoji="0" lang="en-US" altLang="ja-JP" sz="571" i="1" kern="0" dirty="0">
                    <a:solidFill>
                      <a:srgbClr val="92D050"/>
                    </a:solidFill>
                    <a:latin typeface="Meiryo UI" pitchFamily="50" charset="-128"/>
                    <a:ea typeface="Meiryo UI" pitchFamily="50" charset="-128"/>
                    <a:cs typeface="Meiryo UI" pitchFamily="50" charset="-128"/>
                  </a:rPr>
                  <a:t>*</a:t>
                </a:r>
              </a:p>
            </p:txBody>
          </p:sp>
          <p:sp>
            <p:nvSpPr>
              <p:cNvPr id="277" name="テキスト ボックス 276"/>
              <p:cNvSpPr txBox="1"/>
              <p:nvPr/>
            </p:nvSpPr>
            <p:spPr bwMode="gray">
              <a:xfrm>
                <a:off x="5688124" y="1367263"/>
                <a:ext cx="3240360" cy="171947"/>
              </a:xfrm>
              <a:prstGeom prst="rect">
                <a:avLst/>
              </a:prstGeom>
              <a:solidFill>
                <a:srgbClr val="FFE5E5"/>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pPr defTabSz="653156">
                  <a:buClr>
                    <a:srgbClr val="44546A"/>
                  </a:buClr>
                  <a:defRPr/>
                </a:pPr>
                <a:r>
                  <a:rPr kumimoji="0" lang="ja-JP" altLang="en-US" sz="571" kern="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インメモリ</a:t>
                </a:r>
                <a:r>
                  <a:rPr kumimoji="0" lang="en-US" altLang="ja-JP" sz="571" kern="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DB</a:t>
                </a:r>
                <a:endParaRPr kumimoji="0" lang="ja-JP" altLang="en-US" sz="571" kern="0" dirty="0">
                  <a:solidFill>
                    <a:prstClr val="black"/>
                  </a:solidFill>
                  <a:latin typeface="Meiryo UI" panose="020B0604030504040204" pitchFamily="50" charset="-128"/>
                  <a:ea typeface="Meiryo UI" panose="020B0604030504040204" pitchFamily="50" charset="-128"/>
                  <a:cs typeface="Meiryo UI" panose="020B0604030504040204" pitchFamily="50" charset="-128"/>
                </a:endParaRPr>
              </a:p>
            </p:txBody>
          </p:sp>
        </p:grpSp>
        <p:grpSp>
          <p:nvGrpSpPr>
            <p:cNvPr id="278" name="グループ化 277"/>
            <p:cNvGrpSpPr/>
            <p:nvPr/>
          </p:nvGrpSpPr>
          <p:grpSpPr>
            <a:xfrm>
              <a:off x="4099174" y="2582462"/>
              <a:ext cx="888730" cy="309456"/>
              <a:chOff x="5587829" y="1407243"/>
              <a:chExt cx="3208625" cy="519931"/>
            </a:xfrm>
          </p:grpSpPr>
          <p:sp>
            <p:nvSpPr>
              <p:cNvPr id="279" name="正方形/長方形 278"/>
              <p:cNvSpPr/>
              <p:nvPr/>
            </p:nvSpPr>
            <p:spPr bwMode="gray">
              <a:xfrm>
                <a:off x="5592798" y="1538876"/>
                <a:ext cx="3203656" cy="388298"/>
              </a:xfrm>
              <a:prstGeom prst="rect">
                <a:avLst/>
              </a:prstGeom>
              <a:solidFill>
                <a:sysClr val="window" lastClr="FFFFFF"/>
              </a:solidFill>
              <a:ln w="9525">
                <a:solidFill>
                  <a:sysClr val="windowText" lastClr="000000"/>
                </a:solidFill>
                <a:miter lim="800000"/>
                <a:headEnd/>
                <a:tailEnd/>
              </a:ln>
            </p:spPr>
            <p:txBody>
              <a:bodyPr lIns="25714" rIns="25714" anchor="t"/>
              <a:lstStyle/>
              <a:p>
                <a:r>
                  <a:rPr kumimoji="0" lang="en-US" altLang="ja-JP" sz="571" u="sng" kern="0" dirty="0">
                    <a:latin typeface="Meiryo UI" pitchFamily="50" charset="-128"/>
                    <a:ea typeface="Meiryo UI" pitchFamily="50" charset="-128"/>
                    <a:cs typeface="Meiryo UI" pitchFamily="50" charset="-128"/>
                    <a:hlinkClick r:id="rId292"/>
                  </a:rPr>
                  <a:t>R</a:t>
                </a:r>
                <a:endParaRPr kumimoji="0" lang="en-US" altLang="ja-JP" sz="571" u="sng" kern="0" dirty="0">
                  <a:latin typeface="Meiryo UI" pitchFamily="50" charset="-128"/>
                  <a:ea typeface="Meiryo UI" pitchFamily="50" charset="-128"/>
                  <a:cs typeface="Meiryo UI" pitchFamily="50" charset="-128"/>
                </a:endParaRPr>
              </a:p>
              <a:p>
                <a:r>
                  <a:rPr kumimoji="0" lang="en-US" altLang="ja-JP" sz="571" u="sng" kern="0" dirty="0" err="1">
                    <a:latin typeface="Meiryo UI" pitchFamily="50" charset="-128"/>
                    <a:ea typeface="Meiryo UI" pitchFamily="50" charset="-128"/>
                    <a:cs typeface="Meiryo UI" pitchFamily="50" charset="-128"/>
                    <a:hlinkClick r:id="rId293"/>
                  </a:rPr>
                  <a:t>Mlib</a:t>
                </a:r>
                <a:endParaRPr kumimoji="0" lang="en-US" altLang="ja-JP" sz="571" u="sng" kern="0" dirty="0">
                  <a:latin typeface="Meiryo UI" pitchFamily="50" charset="-128"/>
                  <a:ea typeface="Meiryo UI" pitchFamily="50" charset="-128"/>
                  <a:cs typeface="Meiryo UI" pitchFamily="50" charset="-128"/>
                </a:endParaRPr>
              </a:p>
              <a:p>
                <a:pPr defTabSz="466484">
                  <a:defRPr/>
                </a:pPr>
                <a:endParaRPr kumimoji="0" lang="en-US" altLang="ja-JP" sz="571" kern="0" dirty="0">
                  <a:solidFill>
                    <a:srgbClr val="000000"/>
                  </a:solidFill>
                  <a:latin typeface="Meiryo UI" pitchFamily="50" charset="-128"/>
                  <a:ea typeface="Meiryo UI" pitchFamily="50" charset="-128"/>
                  <a:cs typeface="Meiryo UI" pitchFamily="50" charset="-128"/>
                </a:endParaRPr>
              </a:p>
              <a:p>
                <a:pPr defTabSz="466484">
                  <a:defRPr/>
                </a:pPr>
                <a:endParaRPr kumimoji="0" lang="en-US" altLang="ja-JP" sz="571" kern="0" dirty="0">
                  <a:solidFill>
                    <a:srgbClr val="000000"/>
                  </a:solidFill>
                  <a:latin typeface="Meiryo UI" pitchFamily="50" charset="-128"/>
                  <a:ea typeface="Meiryo UI" pitchFamily="50" charset="-128"/>
                  <a:cs typeface="Meiryo UI" pitchFamily="50" charset="-128"/>
                </a:endParaRPr>
              </a:p>
            </p:txBody>
          </p:sp>
          <p:sp>
            <p:nvSpPr>
              <p:cNvPr id="280" name="テキスト ボックス 279"/>
              <p:cNvSpPr txBox="1"/>
              <p:nvPr/>
            </p:nvSpPr>
            <p:spPr bwMode="gray">
              <a:xfrm>
                <a:off x="5587829" y="1407243"/>
                <a:ext cx="3206204" cy="131065"/>
              </a:xfrm>
              <a:prstGeom prst="rect">
                <a:avLst/>
              </a:prstGeom>
              <a:solidFill>
                <a:srgbClr val="FFE5E5"/>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pPr defTabSz="653156">
                  <a:buClr>
                    <a:srgbClr val="44546A"/>
                  </a:buClr>
                  <a:defRPr/>
                </a:pPr>
                <a:r>
                  <a:rPr kumimoji="0" lang="ja-JP" altLang="en-US" sz="571" kern="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データ分析</a:t>
                </a:r>
              </a:p>
            </p:txBody>
          </p:sp>
        </p:grpSp>
        <p:pic>
          <p:nvPicPr>
            <p:cNvPr id="1026" name="Picture 2" descr="クリエイティブ・コモンズ・ライセンス"/>
            <p:cNvPicPr>
              <a:picLocks noChangeAspect="1" noChangeArrowheads="1"/>
            </p:cNvPicPr>
            <p:nvPr/>
          </p:nvPicPr>
          <p:blipFill>
            <a:blip r:embed="rId294">
              <a:extLst>
                <a:ext uri="{28A0092B-C50C-407E-A947-70E740481C1C}">
                  <a14:useLocalDpi xmlns:a14="http://schemas.microsoft.com/office/drawing/2010/main" val="0"/>
                </a:ext>
              </a:extLst>
            </a:blip>
            <a:srcRect/>
            <a:stretch>
              <a:fillRect/>
            </a:stretch>
          </p:blipFill>
          <p:spPr bwMode="auto">
            <a:xfrm>
              <a:off x="8206082" y="147937"/>
              <a:ext cx="598714" cy="210911"/>
            </a:xfrm>
            <a:prstGeom prst="rect">
              <a:avLst/>
            </a:prstGeom>
            <a:noFill/>
            <a:extLst>
              <a:ext uri="{909E8E84-426E-40DD-AFC4-6F175D3DCCD1}">
                <a14:hiddenFill xmlns:a14="http://schemas.microsoft.com/office/drawing/2010/main">
                  <a:solidFill>
                    <a:srgbClr val="FFFFFF"/>
                  </a:solidFill>
                </a14:hiddenFill>
              </a:ext>
            </a:extLst>
          </p:spPr>
        </p:pic>
        <p:sp>
          <p:nvSpPr>
            <p:cNvPr id="28" name="テキスト ボックス 27"/>
            <p:cNvSpPr txBox="1"/>
            <p:nvPr/>
          </p:nvSpPr>
          <p:spPr>
            <a:xfrm>
              <a:off x="5529861" y="147937"/>
              <a:ext cx="2739853" cy="224229"/>
            </a:xfrm>
            <a:prstGeom prst="rect">
              <a:avLst/>
            </a:prstGeom>
            <a:noFill/>
          </p:spPr>
          <p:txBody>
            <a:bodyPr wrap="none" rtlCol="0">
              <a:spAutoFit/>
            </a:bodyPr>
            <a:lstStyle/>
            <a:p>
              <a:r>
                <a:rPr lang="en-US" altLang="ja-JP" sz="857" dirty="0"/>
                <a:t>©  </a:t>
              </a:r>
              <a:r>
                <a:rPr lang="ja-JP" altLang="en-US" sz="857" dirty="0"/>
                <a:t>インプレス</a:t>
              </a:r>
              <a:r>
                <a:rPr lang="en-US" altLang="ja-JP" sz="857" dirty="0"/>
                <a:t>IT Leaders</a:t>
              </a:r>
              <a:r>
                <a:rPr lang="ja-JP" altLang="en-US" sz="857" dirty="0"/>
                <a:t> 、日本</a:t>
              </a:r>
              <a:r>
                <a:rPr lang="en-US" altLang="ja-JP" sz="857" dirty="0"/>
                <a:t>OSS</a:t>
              </a:r>
              <a:r>
                <a:rPr lang="ja-JP" altLang="en-US" sz="857" dirty="0"/>
                <a:t>推進フォーラム</a:t>
              </a:r>
              <a:r>
                <a:rPr lang="en-US" altLang="ja-JP" sz="857" dirty="0"/>
                <a:t> </a:t>
              </a:r>
              <a:endParaRPr lang="ja-JP" altLang="en-US" sz="857" dirty="0"/>
            </a:p>
          </p:txBody>
        </p:sp>
        <p:sp>
          <p:nvSpPr>
            <p:cNvPr id="29" name="テキスト ボックス 28"/>
            <p:cNvSpPr txBox="1"/>
            <p:nvPr/>
          </p:nvSpPr>
          <p:spPr>
            <a:xfrm>
              <a:off x="45783" y="6582452"/>
              <a:ext cx="1962856" cy="268022"/>
            </a:xfrm>
            <a:prstGeom prst="rect">
              <a:avLst/>
            </a:prstGeom>
            <a:noFill/>
          </p:spPr>
          <p:txBody>
            <a:bodyPr wrap="square" rtlCol="0">
              <a:spAutoFit/>
            </a:bodyPr>
            <a:lstStyle/>
            <a:p>
              <a:pPr algn="l"/>
              <a:r>
                <a:rPr lang="ja-JP" altLang="en-US" sz="571" dirty="0">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cs typeface="Meiryo UI" panose="020B0604030504040204" pitchFamily="50" charset="-128"/>
                </a:rPr>
                <a:t>影文字</a:t>
              </a:r>
              <a:r>
                <a:rPr lang="en-US" altLang="ja-JP" sz="571" dirty="0">
                  <a:latin typeface="Meiryo UI" panose="020B0604030504040204" pitchFamily="50" charset="-128"/>
                  <a:ea typeface="Meiryo UI" panose="020B0604030504040204" pitchFamily="50" charset="-128"/>
                  <a:cs typeface="Meiryo UI" panose="020B0604030504040204" pitchFamily="50" charset="-128"/>
                </a:rPr>
                <a:t>:</a:t>
              </a:r>
              <a:r>
                <a:rPr lang="ja-JP" altLang="en-US" sz="571" dirty="0">
                  <a:latin typeface="Meiryo UI" panose="020B0604030504040204" pitchFamily="50" charset="-128"/>
                  <a:ea typeface="Meiryo UI" panose="020B0604030504040204" pitchFamily="50" charset="-128"/>
                  <a:cs typeface="Meiryo UI" panose="020B0604030504040204" pitchFamily="50" charset="-128"/>
                </a:rPr>
                <a:t>クラウド技術部会の結果で使用頻度大のもの</a:t>
              </a:r>
              <a:endParaRPr lang="en-US" altLang="ja-JP" sz="571" dirty="0">
                <a:latin typeface="Meiryo UI" panose="020B0604030504040204" pitchFamily="50" charset="-128"/>
                <a:ea typeface="Meiryo UI" panose="020B0604030504040204" pitchFamily="50" charset="-128"/>
                <a:cs typeface="Meiryo UI" panose="020B0604030504040204" pitchFamily="50" charset="-128"/>
              </a:endParaRPr>
            </a:p>
            <a:p>
              <a:pPr algn="l"/>
              <a:r>
                <a:rPr lang="ja-JP" altLang="en-US" sz="571" dirty="0">
                  <a:latin typeface="Meiryo UI" panose="020B0604030504040204" pitchFamily="50" charset="-128"/>
                  <a:ea typeface="Meiryo UI" panose="020B0604030504040204" pitchFamily="50" charset="-128"/>
                  <a:cs typeface="Meiryo UI" panose="020B0604030504040204" pitchFamily="50" charset="-128"/>
                </a:rPr>
                <a:t>斜字</a:t>
              </a:r>
              <a:r>
                <a:rPr lang="en-US" altLang="ja-JP" sz="571">
                  <a:latin typeface="Meiryo UI" panose="020B0604030504040204" pitchFamily="50" charset="-128"/>
                  <a:ea typeface="Meiryo UI" panose="020B0604030504040204" pitchFamily="50" charset="-128"/>
                  <a:cs typeface="Meiryo UI" panose="020B0604030504040204" pitchFamily="50" charset="-128"/>
                </a:rPr>
                <a:t>+</a:t>
              </a:r>
              <a:r>
                <a:rPr lang="ja-JP" altLang="en-US" sz="571">
                  <a:latin typeface="Meiryo UI" panose="020B0604030504040204" pitchFamily="50" charset="-128"/>
                  <a:ea typeface="Meiryo UI" panose="020B0604030504040204" pitchFamily="50" charset="-128"/>
                  <a:cs typeface="Meiryo UI" panose="020B0604030504040204" pitchFamily="50" charset="-128"/>
                </a:rPr>
                <a:t>緑</a:t>
              </a:r>
              <a:r>
                <a:rPr lang="ja-JP" altLang="en-US" sz="571" dirty="0">
                  <a:latin typeface="Meiryo UI" panose="020B0604030504040204" pitchFamily="50" charset="-128"/>
                  <a:ea typeface="Meiryo UI" panose="020B0604030504040204" pitchFamily="50" charset="-128"/>
                  <a:cs typeface="Meiryo UI" panose="020B0604030504040204" pitchFamily="50" charset="-128"/>
                </a:rPr>
                <a:t>の</a:t>
              </a:r>
              <a:r>
                <a:rPr lang="ja-JP" altLang="en-US" sz="571" dirty="0">
                  <a:solidFill>
                    <a:srgbClr val="92D050"/>
                  </a:solidFill>
                  <a:latin typeface="Meiryo UI" panose="020B0604030504040204" pitchFamily="50" charset="-128"/>
                  <a:ea typeface="Meiryo UI" panose="020B0604030504040204" pitchFamily="50" charset="-128"/>
                  <a:cs typeface="Meiryo UI" panose="020B0604030504040204" pitchFamily="50" charset="-128"/>
                </a:rPr>
                <a:t>*</a:t>
              </a:r>
              <a:r>
                <a:rPr lang="ja-JP" altLang="en-US" sz="571" dirty="0">
                  <a:latin typeface="Meiryo UI" panose="020B0604030504040204" pitchFamily="50" charset="-128"/>
                  <a:ea typeface="Meiryo UI" panose="020B0604030504040204" pitchFamily="50" charset="-128"/>
                  <a:cs typeface="Meiryo UI" panose="020B0604030504040204" pitchFamily="50" charset="-128"/>
                </a:rPr>
                <a:t>印</a:t>
              </a:r>
              <a:r>
                <a:rPr lang="en-US" altLang="ja-JP" sz="571" dirty="0">
                  <a:latin typeface="Meiryo UI" panose="020B0604030504040204" pitchFamily="50" charset="-128"/>
                  <a:ea typeface="Meiryo UI" panose="020B0604030504040204" pitchFamily="50" charset="-128"/>
                  <a:cs typeface="Meiryo UI" panose="020B0604030504040204" pitchFamily="50" charset="-128"/>
                </a:rPr>
                <a:t>:</a:t>
              </a:r>
              <a:r>
                <a:rPr lang="en-US" altLang="ja-JP" sz="571" dirty="0" err="1">
                  <a:latin typeface="Meiryo UI" panose="020B0604030504040204" pitchFamily="50" charset="-128"/>
                  <a:ea typeface="Meiryo UI" panose="020B0604030504040204" pitchFamily="50" charset="-128"/>
                  <a:cs typeface="Meiryo UI" panose="020B0604030504040204" pitchFamily="50" charset="-128"/>
                </a:rPr>
                <a:t>Bigdata</a:t>
              </a:r>
              <a:r>
                <a:rPr lang="ja-JP" altLang="en-US" sz="571" dirty="0">
                  <a:latin typeface="Meiryo UI" panose="020B0604030504040204" pitchFamily="50" charset="-128"/>
                  <a:ea typeface="Meiryo UI" panose="020B0604030504040204" pitchFamily="50" charset="-128"/>
                  <a:cs typeface="Meiryo UI" panose="020B0604030504040204" pitchFamily="50" charset="-128"/>
                </a:rPr>
                <a:t>と他のカテゴリで重複しているもの</a:t>
              </a:r>
            </a:p>
          </p:txBody>
        </p:sp>
      </p:grpSp>
    </p:spTree>
    <p:extLst>
      <p:ext uri="{BB962C8B-B14F-4D97-AF65-F5344CB8AC3E}">
        <p14:creationId xmlns:p14="http://schemas.microsoft.com/office/powerpoint/2010/main" val="24529834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グループ化 29"/>
          <p:cNvGrpSpPr/>
          <p:nvPr/>
        </p:nvGrpSpPr>
        <p:grpSpPr>
          <a:xfrm>
            <a:off x="1569786" y="60054"/>
            <a:ext cx="9051429" cy="6790420"/>
            <a:chOff x="45783" y="60054"/>
            <a:chExt cx="9051429" cy="6790420"/>
          </a:xfrm>
        </p:grpSpPr>
        <p:sp>
          <p:nvSpPr>
            <p:cNvPr id="18" name="Freeform 1"/>
            <p:cNvSpPr>
              <a:spLocks noChangeArrowheads="1"/>
            </p:cNvSpPr>
            <p:nvPr/>
          </p:nvSpPr>
          <p:spPr bwMode="auto">
            <a:xfrm>
              <a:off x="45783" y="60054"/>
              <a:ext cx="9051429" cy="6762857"/>
            </a:xfrm>
            <a:custGeom>
              <a:avLst/>
              <a:gdLst>
                <a:gd name="T0" fmla="*/ 110 w 26729"/>
                <a:gd name="T1" fmla="*/ 11 h 16277"/>
                <a:gd name="T2" fmla="*/ 110 w 26729"/>
                <a:gd name="T3" fmla="*/ 1 h 16277"/>
                <a:gd name="T4" fmla="*/ 56 w 26729"/>
                <a:gd name="T5" fmla="*/ 14 h 16277"/>
                <a:gd name="T6" fmla="*/ 18 w 26729"/>
                <a:gd name="T7" fmla="*/ 47 h 16277"/>
                <a:gd name="T8" fmla="*/ 1 w 26729"/>
                <a:gd name="T9" fmla="*/ 110 h 16277"/>
                <a:gd name="T10" fmla="*/ 1 w 26729"/>
                <a:gd name="T11" fmla="*/ 16166 h 16277"/>
                <a:gd name="T12" fmla="*/ 14 w 26729"/>
                <a:gd name="T13" fmla="*/ 16220 h 16277"/>
                <a:gd name="T14" fmla="*/ 47 w 26729"/>
                <a:gd name="T15" fmla="*/ 16258 h 16277"/>
                <a:gd name="T16" fmla="*/ 110 w 26729"/>
                <a:gd name="T17" fmla="*/ 16276 h 16277"/>
                <a:gd name="T18" fmla="*/ 26618 w 26729"/>
                <a:gd name="T19" fmla="*/ 16276 h 16277"/>
                <a:gd name="T20" fmla="*/ 26672 w 26729"/>
                <a:gd name="T21" fmla="*/ 16262 h 16277"/>
                <a:gd name="T22" fmla="*/ 26711 w 26729"/>
                <a:gd name="T23" fmla="*/ 16229 h 16277"/>
                <a:gd name="T24" fmla="*/ 26728 w 26729"/>
                <a:gd name="T25" fmla="*/ 16166 h 16277"/>
                <a:gd name="T26" fmla="*/ 26728 w 26729"/>
                <a:gd name="T27" fmla="*/ 110 h 16277"/>
                <a:gd name="T28" fmla="*/ 26714 w 26729"/>
                <a:gd name="T29" fmla="*/ 56 h 16277"/>
                <a:gd name="T30" fmla="*/ 26682 w 26729"/>
                <a:gd name="T31" fmla="*/ 18 h 16277"/>
                <a:gd name="T32" fmla="*/ 26618 w 26729"/>
                <a:gd name="T33" fmla="*/ 1 h 16277"/>
                <a:gd name="T34" fmla="*/ 110 w 26729"/>
                <a:gd name="T35" fmla="*/ 1 h 16277"/>
                <a:gd name="T36" fmla="*/ 110 w 26729"/>
                <a:gd name="T37" fmla="*/ 11 h 16277"/>
                <a:gd name="T38" fmla="*/ 110 w 26729"/>
                <a:gd name="T39" fmla="*/ 20 h 16277"/>
                <a:gd name="T40" fmla="*/ 26618 w 26729"/>
                <a:gd name="T41" fmla="*/ 20 h 16277"/>
                <a:gd name="T42" fmla="*/ 26670 w 26729"/>
                <a:gd name="T43" fmla="*/ 34 h 16277"/>
                <a:gd name="T44" fmla="*/ 26703 w 26729"/>
                <a:gd name="T45" fmla="*/ 81 h 16277"/>
                <a:gd name="T46" fmla="*/ 26708 w 26729"/>
                <a:gd name="T47" fmla="*/ 102 h 16277"/>
                <a:gd name="T48" fmla="*/ 26708 w 26729"/>
                <a:gd name="T49" fmla="*/ 108 h 16277"/>
                <a:gd name="T50" fmla="*/ 26708 w 26729"/>
                <a:gd name="T51" fmla="*/ 110 h 16277"/>
                <a:gd name="T52" fmla="*/ 26708 w 26729"/>
                <a:gd name="T53" fmla="*/ 16166 h 16277"/>
                <a:gd name="T54" fmla="*/ 26694 w 26729"/>
                <a:gd name="T55" fmla="*/ 16218 h 16277"/>
                <a:gd name="T56" fmla="*/ 26647 w 26729"/>
                <a:gd name="T57" fmla="*/ 16251 h 16277"/>
                <a:gd name="T58" fmla="*/ 26627 w 26729"/>
                <a:gd name="T59" fmla="*/ 16255 h 16277"/>
                <a:gd name="T60" fmla="*/ 26620 w 26729"/>
                <a:gd name="T61" fmla="*/ 16255 h 16277"/>
                <a:gd name="T62" fmla="*/ 26619 w 26729"/>
                <a:gd name="T63" fmla="*/ 16255 h 16277"/>
                <a:gd name="T64" fmla="*/ 26618 w 26729"/>
                <a:gd name="T65" fmla="*/ 16255 h 16277"/>
                <a:gd name="T66" fmla="*/ 110 w 26729"/>
                <a:gd name="T67" fmla="*/ 16255 h 16277"/>
                <a:gd name="T68" fmla="*/ 58 w 26729"/>
                <a:gd name="T69" fmla="*/ 16242 h 16277"/>
                <a:gd name="T70" fmla="*/ 26 w 26729"/>
                <a:gd name="T71" fmla="*/ 16195 h 16277"/>
                <a:gd name="T72" fmla="*/ 21 w 26729"/>
                <a:gd name="T73" fmla="*/ 16174 h 16277"/>
                <a:gd name="T74" fmla="*/ 21 w 26729"/>
                <a:gd name="T75" fmla="*/ 16168 h 16277"/>
                <a:gd name="T76" fmla="*/ 20 w 26729"/>
                <a:gd name="T77" fmla="*/ 16167 h 16277"/>
                <a:gd name="T78" fmla="*/ 20 w 26729"/>
                <a:gd name="T79" fmla="*/ 16166 h 16277"/>
                <a:gd name="T80" fmla="*/ 20 w 26729"/>
                <a:gd name="T81" fmla="*/ 110 h 16277"/>
                <a:gd name="T82" fmla="*/ 34 w 26729"/>
                <a:gd name="T83" fmla="*/ 58 h 16277"/>
                <a:gd name="T84" fmla="*/ 81 w 26729"/>
                <a:gd name="T85" fmla="*/ 26 h 16277"/>
                <a:gd name="T86" fmla="*/ 102 w 26729"/>
                <a:gd name="T87" fmla="*/ 21 h 16277"/>
                <a:gd name="T88" fmla="*/ 108 w 26729"/>
                <a:gd name="T89" fmla="*/ 21 h 16277"/>
                <a:gd name="T90" fmla="*/ 110 w 26729"/>
                <a:gd name="T91" fmla="*/ 20 h 16277"/>
                <a:gd name="T92" fmla="*/ 110 w 26729"/>
                <a:gd name="T93" fmla="*/ 11 h 16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6729" h="16277">
                  <a:moveTo>
                    <a:pt x="110" y="11"/>
                  </a:moveTo>
                  <a:lnTo>
                    <a:pt x="110" y="1"/>
                  </a:lnTo>
                  <a:cubicBezTo>
                    <a:pt x="109" y="1"/>
                    <a:pt x="83" y="0"/>
                    <a:pt x="56" y="14"/>
                  </a:cubicBezTo>
                  <a:cubicBezTo>
                    <a:pt x="42" y="21"/>
                    <a:pt x="28" y="31"/>
                    <a:pt x="18" y="47"/>
                  </a:cubicBezTo>
                  <a:cubicBezTo>
                    <a:pt x="8" y="63"/>
                    <a:pt x="0" y="84"/>
                    <a:pt x="1" y="110"/>
                  </a:cubicBezTo>
                  <a:lnTo>
                    <a:pt x="1" y="16166"/>
                  </a:lnTo>
                  <a:cubicBezTo>
                    <a:pt x="1" y="16167"/>
                    <a:pt x="0" y="16193"/>
                    <a:pt x="14" y="16220"/>
                  </a:cubicBezTo>
                  <a:cubicBezTo>
                    <a:pt x="21" y="16234"/>
                    <a:pt x="31" y="16248"/>
                    <a:pt x="47" y="16258"/>
                  </a:cubicBezTo>
                  <a:cubicBezTo>
                    <a:pt x="63" y="16268"/>
                    <a:pt x="84" y="16276"/>
                    <a:pt x="110" y="16276"/>
                  </a:cubicBezTo>
                  <a:lnTo>
                    <a:pt x="26618" y="16276"/>
                  </a:lnTo>
                  <a:cubicBezTo>
                    <a:pt x="26620" y="16275"/>
                    <a:pt x="26645" y="16276"/>
                    <a:pt x="26672" y="16262"/>
                  </a:cubicBezTo>
                  <a:cubicBezTo>
                    <a:pt x="26686" y="16255"/>
                    <a:pt x="26700" y="16245"/>
                    <a:pt x="26711" y="16229"/>
                  </a:cubicBezTo>
                  <a:cubicBezTo>
                    <a:pt x="26721" y="16213"/>
                    <a:pt x="26728" y="16192"/>
                    <a:pt x="26728" y="16166"/>
                  </a:cubicBezTo>
                  <a:lnTo>
                    <a:pt x="26728" y="110"/>
                  </a:lnTo>
                  <a:cubicBezTo>
                    <a:pt x="26727" y="109"/>
                    <a:pt x="26728" y="83"/>
                    <a:pt x="26714" y="56"/>
                  </a:cubicBezTo>
                  <a:cubicBezTo>
                    <a:pt x="26708" y="42"/>
                    <a:pt x="26697" y="28"/>
                    <a:pt x="26682" y="18"/>
                  </a:cubicBezTo>
                  <a:cubicBezTo>
                    <a:pt x="26666" y="8"/>
                    <a:pt x="26645" y="0"/>
                    <a:pt x="26618" y="1"/>
                  </a:cubicBezTo>
                  <a:lnTo>
                    <a:pt x="110" y="1"/>
                  </a:lnTo>
                  <a:lnTo>
                    <a:pt x="110" y="11"/>
                  </a:lnTo>
                  <a:lnTo>
                    <a:pt x="110" y="20"/>
                  </a:lnTo>
                  <a:lnTo>
                    <a:pt x="26618" y="20"/>
                  </a:lnTo>
                  <a:cubicBezTo>
                    <a:pt x="26642" y="21"/>
                    <a:pt x="26658" y="26"/>
                    <a:pt x="26670" y="34"/>
                  </a:cubicBezTo>
                  <a:cubicBezTo>
                    <a:pt x="26689" y="47"/>
                    <a:pt x="26698" y="65"/>
                    <a:pt x="26703" y="81"/>
                  </a:cubicBezTo>
                  <a:cubicBezTo>
                    <a:pt x="26706" y="89"/>
                    <a:pt x="26707" y="97"/>
                    <a:pt x="26708" y="102"/>
                  </a:cubicBezTo>
                  <a:cubicBezTo>
                    <a:pt x="26708" y="104"/>
                    <a:pt x="26708" y="106"/>
                    <a:pt x="26708" y="108"/>
                  </a:cubicBezTo>
                  <a:lnTo>
                    <a:pt x="26708" y="110"/>
                  </a:lnTo>
                  <a:lnTo>
                    <a:pt x="26708" y="16166"/>
                  </a:lnTo>
                  <a:cubicBezTo>
                    <a:pt x="26708" y="16190"/>
                    <a:pt x="26702" y="16206"/>
                    <a:pt x="26694" y="16218"/>
                  </a:cubicBezTo>
                  <a:cubicBezTo>
                    <a:pt x="26682" y="16237"/>
                    <a:pt x="26663" y="16246"/>
                    <a:pt x="26647" y="16251"/>
                  </a:cubicBezTo>
                  <a:cubicBezTo>
                    <a:pt x="26639" y="16253"/>
                    <a:pt x="26631" y="16254"/>
                    <a:pt x="26627" y="16255"/>
                  </a:cubicBezTo>
                  <a:cubicBezTo>
                    <a:pt x="26624" y="16255"/>
                    <a:pt x="26622" y="16255"/>
                    <a:pt x="26620" y="16255"/>
                  </a:cubicBezTo>
                  <a:lnTo>
                    <a:pt x="26619" y="16255"/>
                  </a:lnTo>
                  <a:lnTo>
                    <a:pt x="26618" y="16255"/>
                  </a:lnTo>
                  <a:lnTo>
                    <a:pt x="110" y="16255"/>
                  </a:lnTo>
                  <a:cubicBezTo>
                    <a:pt x="86" y="16255"/>
                    <a:pt x="71" y="16250"/>
                    <a:pt x="58" y="16242"/>
                  </a:cubicBezTo>
                  <a:cubicBezTo>
                    <a:pt x="39" y="16229"/>
                    <a:pt x="30" y="16211"/>
                    <a:pt x="26" y="16195"/>
                  </a:cubicBezTo>
                  <a:cubicBezTo>
                    <a:pt x="23" y="16187"/>
                    <a:pt x="22" y="16179"/>
                    <a:pt x="21" y="16174"/>
                  </a:cubicBezTo>
                  <a:cubicBezTo>
                    <a:pt x="21" y="16172"/>
                    <a:pt x="21" y="16170"/>
                    <a:pt x="21" y="16168"/>
                  </a:cubicBezTo>
                  <a:lnTo>
                    <a:pt x="20" y="16167"/>
                  </a:lnTo>
                  <a:lnTo>
                    <a:pt x="20" y="16166"/>
                  </a:lnTo>
                  <a:lnTo>
                    <a:pt x="20" y="110"/>
                  </a:lnTo>
                  <a:cubicBezTo>
                    <a:pt x="21" y="86"/>
                    <a:pt x="26" y="71"/>
                    <a:pt x="34" y="58"/>
                  </a:cubicBezTo>
                  <a:cubicBezTo>
                    <a:pt x="47" y="39"/>
                    <a:pt x="65" y="30"/>
                    <a:pt x="81" y="26"/>
                  </a:cubicBezTo>
                  <a:cubicBezTo>
                    <a:pt x="89" y="23"/>
                    <a:pt x="96" y="22"/>
                    <a:pt x="102" y="21"/>
                  </a:cubicBezTo>
                  <a:cubicBezTo>
                    <a:pt x="104" y="21"/>
                    <a:pt x="106" y="21"/>
                    <a:pt x="108" y="21"/>
                  </a:cubicBezTo>
                  <a:lnTo>
                    <a:pt x="110" y="20"/>
                  </a:lnTo>
                  <a:lnTo>
                    <a:pt x="110" y="11"/>
                  </a:lnTo>
                </a:path>
              </a:pathLst>
            </a:custGeom>
            <a:solidFill>
              <a:srgbClr val="00A6E7"/>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t"/>
            <a:lstStyle/>
            <a:p>
              <a:pPr algn="l"/>
              <a:r>
                <a:rPr lang="en-US" altLang="ja-JP" sz="1286" dirty="0">
                  <a:latin typeface="Meiryo UI" panose="020B0604030504040204" pitchFamily="50" charset="-128"/>
                  <a:ea typeface="Meiryo UI" panose="020B0604030504040204" pitchFamily="50" charset="-128"/>
                  <a:cs typeface="Meiryo UI" panose="020B0604030504040204" pitchFamily="50" charset="-128"/>
                </a:rPr>
                <a:t>OSS</a:t>
              </a:r>
              <a:r>
                <a:rPr lang="ja-JP" altLang="en-US" sz="1286" dirty="0">
                  <a:latin typeface="Meiryo UI" panose="020B0604030504040204" pitchFamily="50" charset="-128"/>
                  <a:ea typeface="Meiryo UI" panose="020B0604030504040204" pitchFamily="50" charset="-128"/>
                  <a:cs typeface="Meiryo UI" panose="020B0604030504040204" pitchFamily="50" charset="-128"/>
                </a:rPr>
                <a:t>鳥瞰図 </a:t>
              </a:r>
              <a:r>
                <a:rPr lang="en-US" altLang="ja-JP" sz="1286">
                  <a:latin typeface="Meiryo UI" panose="020B0604030504040204" pitchFamily="50" charset="-128"/>
                  <a:ea typeface="Meiryo UI" panose="020B0604030504040204" pitchFamily="50" charset="-128"/>
                  <a:cs typeface="Meiryo UI" panose="020B0604030504040204" pitchFamily="50" charset="-128"/>
                </a:rPr>
                <a:t>2015</a:t>
              </a:r>
              <a:endParaRPr lang="ja-JP" altLang="en-US" sz="1286">
                <a:latin typeface="Meiryo UI" panose="020B0604030504040204" pitchFamily="50" charset="-128"/>
                <a:ea typeface="Meiryo UI" panose="020B0604030504040204" pitchFamily="50" charset="-128"/>
                <a:cs typeface="Meiryo UI" panose="020B0604030504040204" pitchFamily="50" charset="-128"/>
              </a:endParaRPr>
            </a:p>
          </p:txBody>
        </p:sp>
        <p:sp>
          <p:nvSpPr>
            <p:cNvPr id="5" name="Freeform 50"/>
            <p:cNvSpPr>
              <a:spLocks noChangeArrowheads="1"/>
            </p:cNvSpPr>
            <p:nvPr/>
          </p:nvSpPr>
          <p:spPr bwMode="auto">
            <a:xfrm>
              <a:off x="103199" y="368660"/>
              <a:ext cx="2861912" cy="1919138"/>
            </a:xfrm>
            <a:custGeom>
              <a:avLst/>
              <a:gdLst>
                <a:gd name="T0" fmla="*/ 8335 w 8336"/>
                <a:gd name="T1" fmla="*/ 4819 h 4820"/>
                <a:gd name="T2" fmla="*/ 0 w 8336"/>
                <a:gd name="T3" fmla="*/ 4819 h 4820"/>
                <a:gd name="T4" fmla="*/ 0 w 8336"/>
                <a:gd name="T5" fmla="*/ 0 h 4820"/>
                <a:gd name="T6" fmla="*/ 8335 w 8336"/>
                <a:gd name="T7" fmla="*/ 0 h 4820"/>
                <a:gd name="T8" fmla="*/ 8335 w 8336"/>
                <a:gd name="T9" fmla="*/ 4819 h 4820"/>
              </a:gdLst>
              <a:ahLst/>
              <a:cxnLst>
                <a:cxn ang="0">
                  <a:pos x="T0" y="T1"/>
                </a:cxn>
                <a:cxn ang="0">
                  <a:pos x="T2" y="T3"/>
                </a:cxn>
                <a:cxn ang="0">
                  <a:pos x="T4" y="T5"/>
                </a:cxn>
                <a:cxn ang="0">
                  <a:pos x="T6" y="T7"/>
                </a:cxn>
                <a:cxn ang="0">
                  <a:pos x="T8" y="T9"/>
                </a:cxn>
              </a:cxnLst>
              <a:rect l="0" t="0" r="r" b="b"/>
              <a:pathLst>
                <a:path w="8336" h="4820">
                  <a:moveTo>
                    <a:pt x="8335" y="4819"/>
                  </a:moveTo>
                  <a:lnTo>
                    <a:pt x="0" y="4819"/>
                  </a:lnTo>
                  <a:lnTo>
                    <a:pt x="0" y="0"/>
                  </a:lnTo>
                  <a:lnTo>
                    <a:pt x="8335" y="0"/>
                  </a:lnTo>
                  <a:lnTo>
                    <a:pt x="8335" y="4819"/>
                  </a:lnTo>
                </a:path>
              </a:pathLst>
            </a:custGeom>
            <a:solidFill>
              <a:srgbClr val="FCD697"/>
            </a:solidFill>
            <a:ln w="9525" cap="flat">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t"/>
            <a:lstStyle/>
            <a:p>
              <a:r>
                <a:rPr lang="ja-JP" altLang="en-US" sz="571">
                  <a:latin typeface="Meiryo UI" panose="020B0604030504040204" pitchFamily="50" charset="-128"/>
                  <a:ea typeface="Meiryo UI" panose="020B0604030504040204" pitchFamily="50" charset="-128"/>
                  <a:cs typeface="Meiryo UI" panose="020B0604030504040204" pitchFamily="50" charset="-128"/>
                </a:rPr>
                <a:t>デスクトップ・業務アプリケーション</a:t>
              </a:r>
            </a:p>
          </p:txBody>
        </p:sp>
        <p:sp>
          <p:nvSpPr>
            <p:cNvPr id="7" name="Freeform 196"/>
            <p:cNvSpPr>
              <a:spLocks noChangeArrowheads="1"/>
            </p:cNvSpPr>
            <p:nvPr/>
          </p:nvSpPr>
          <p:spPr bwMode="auto">
            <a:xfrm>
              <a:off x="100131" y="4348180"/>
              <a:ext cx="1921323" cy="2139136"/>
            </a:xfrm>
            <a:custGeom>
              <a:avLst/>
              <a:gdLst>
                <a:gd name="T0" fmla="*/ 8335 w 8336"/>
                <a:gd name="T1" fmla="*/ 3826 h 3827"/>
                <a:gd name="T2" fmla="*/ 0 w 8336"/>
                <a:gd name="T3" fmla="*/ 3826 h 3827"/>
                <a:gd name="T4" fmla="*/ 0 w 8336"/>
                <a:gd name="T5" fmla="*/ 0 h 3827"/>
                <a:gd name="T6" fmla="*/ 8335 w 8336"/>
                <a:gd name="T7" fmla="*/ 0 h 3827"/>
                <a:gd name="T8" fmla="*/ 8335 w 8336"/>
                <a:gd name="T9" fmla="*/ 3826 h 3827"/>
              </a:gdLst>
              <a:ahLst/>
              <a:cxnLst>
                <a:cxn ang="0">
                  <a:pos x="T0" y="T1"/>
                </a:cxn>
                <a:cxn ang="0">
                  <a:pos x="T2" y="T3"/>
                </a:cxn>
                <a:cxn ang="0">
                  <a:pos x="T4" y="T5"/>
                </a:cxn>
                <a:cxn ang="0">
                  <a:pos x="T6" y="T7"/>
                </a:cxn>
                <a:cxn ang="0">
                  <a:pos x="T8" y="T9"/>
                </a:cxn>
              </a:cxnLst>
              <a:rect l="0" t="0" r="r" b="b"/>
              <a:pathLst>
                <a:path w="8336" h="3827">
                  <a:moveTo>
                    <a:pt x="8335" y="3826"/>
                  </a:moveTo>
                  <a:lnTo>
                    <a:pt x="0" y="3826"/>
                  </a:lnTo>
                  <a:lnTo>
                    <a:pt x="0" y="0"/>
                  </a:lnTo>
                  <a:lnTo>
                    <a:pt x="8335" y="0"/>
                  </a:lnTo>
                  <a:lnTo>
                    <a:pt x="8335" y="3826"/>
                  </a:lnTo>
                </a:path>
              </a:pathLst>
            </a:custGeom>
            <a:solidFill>
              <a:srgbClr val="F3F8FC"/>
            </a:solidFill>
            <a:ln w="9525" cap="flat">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t"/>
            <a:lstStyle/>
            <a:p>
              <a:r>
                <a:rPr lang="ja-JP" altLang="en-US" sz="571" dirty="0">
                  <a:latin typeface="Meiryo UI" panose="020B0604030504040204" pitchFamily="50" charset="-128"/>
                  <a:ea typeface="Meiryo UI" panose="020B0604030504040204" pitchFamily="50" charset="-128"/>
                  <a:cs typeface="Meiryo UI" panose="020B0604030504040204" pitchFamily="50" charset="-128"/>
                </a:rPr>
                <a:t>運用管理</a:t>
              </a:r>
            </a:p>
          </p:txBody>
        </p:sp>
        <p:sp>
          <p:nvSpPr>
            <p:cNvPr id="8" name="Freeform 262"/>
            <p:cNvSpPr>
              <a:spLocks noChangeArrowheads="1"/>
            </p:cNvSpPr>
            <p:nvPr/>
          </p:nvSpPr>
          <p:spPr bwMode="auto">
            <a:xfrm>
              <a:off x="6160900" y="394086"/>
              <a:ext cx="2825558" cy="826328"/>
            </a:xfrm>
            <a:custGeom>
              <a:avLst/>
              <a:gdLst>
                <a:gd name="T0" fmla="*/ 2657 w 2658"/>
                <a:gd name="T1" fmla="*/ 3074 h 3075"/>
                <a:gd name="T2" fmla="*/ 0 w 2658"/>
                <a:gd name="T3" fmla="*/ 3074 h 3075"/>
                <a:gd name="T4" fmla="*/ 0 w 2658"/>
                <a:gd name="T5" fmla="*/ 0 h 3075"/>
                <a:gd name="T6" fmla="*/ 2657 w 2658"/>
                <a:gd name="T7" fmla="*/ 0 h 3075"/>
                <a:gd name="T8" fmla="*/ 2657 w 2658"/>
                <a:gd name="T9" fmla="*/ 3074 h 3075"/>
              </a:gdLst>
              <a:ahLst/>
              <a:cxnLst>
                <a:cxn ang="0">
                  <a:pos x="T0" y="T1"/>
                </a:cxn>
                <a:cxn ang="0">
                  <a:pos x="T2" y="T3"/>
                </a:cxn>
                <a:cxn ang="0">
                  <a:pos x="T4" y="T5"/>
                </a:cxn>
                <a:cxn ang="0">
                  <a:pos x="T6" y="T7"/>
                </a:cxn>
                <a:cxn ang="0">
                  <a:pos x="T8" y="T9"/>
                </a:cxn>
              </a:cxnLst>
              <a:rect l="0" t="0" r="r" b="b"/>
              <a:pathLst>
                <a:path w="2658" h="3075">
                  <a:moveTo>
                    <a:pt x="2657" y="3074"/>
                  </a:moveTo>
                  <a:lnTo>
                    <a:pt x="0" y="3074"/>
                  </a:lnTo>
                  <a:lnTo>
                    <a:pt x="0" y="0"/>
                  </a:lnTo>
                  <a:lnTo>
                    <a:pt x="2657" y="0"/>
                  </a:lnTo>
                  <a:lnTo>
                    <a:pt x="2657" y="3074"/>
                  </a:lnTo>
                </a:path>
              </a:pathLst>
            </a:custGeom>
            <a:solidFill>
              <a:srgbClr val="EFE9CB"/>
            </a:solidFill>
            <a:ln w="9525" cap="flat">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t"/>
            <a:lstStyle/>
            <a:p>
              <a:r>
                <a:rPr lang="ja-JP" altLang="en-US" sz="571">
                  <a:latin typeface="Meiryo UI" panose="020B0604030504040204" pitchFamily="50" charset="-128"/>
                  <a:ea typeface="Meiryo UI" panose="020B0604030504040204" pitchFamily="50" charset="-128"/>
                  <a:cs typeface="Meiryo UI" panose="020B0604030504040204" pitchFamily="50" charset="-128"/>
                </a:rPr>
                <a:t>検索、分散処理</a:t>
              </a:r>
            </a:p>
          </p:txBody>
        </p:sp>
        <p:sp>
          <p:nvSpPr>
            <p:cNvPr id="10" name="Freeform 368"/>
            <p:cNvSpPr>
              <a:spLocks noChangeArrowheads="1"/>
            </p:cNvSpPr>
            <p:nvPr/>
          </p:nvSpPr>
          <p:spPr bwMode="auto">
            <a:xfrm>
              <a:off x="6143964" y="3643786"/>
              <a:ext cx="2829082" cy="1598814"/>
            </a:xfrm>
            <a:custGeom>
              <a:avLst/>
              <a:gdLst>
                <a:gd name="T0" fmla="*/ 8098 w 8099"/>
                <a:gd name="T1" fmla="*/ 4327 h 4328"/>
                <a:gd name="T2" fmla="*/ 0 w 8099"/>
                <a:gd name="T3" fmla="*/ 4327 h 4328"/>
                <a:gd name="T4" fmla="*/ 0 w 8099"/>
                <a:gd name="T5" fmla="*/ 0 h 4328"/>
                <a:gd name="T6" fmla="*/ 8098 w 8099"/>
                <a:gd name="T7" fmla="*/ 0 h 4328"/>
                <a:gd name="T8" fmla="*/ 8098 w 8099"/>
                <a:gd name="T9" fmla="*/ 4327 h 4328"/>
              </a:gdLst>
              <a:ahLst/>
              <a:cxnLst>
                <a:cxn ang="0">
                  <a:pos x="T0" y="T1"/>
                </a:cxn>
                <a:cxn ang="0">
                  <a:pos x="T2" y="T3"/>
                </a:cxn>
                <a:cxn ang="0">
                  <a:pos x="T4" y="T5"/>
                </a:cxn>
                <a:cxn ang="0">
                  <a:pos x="T6" y="T7"/>
                </a:cxn>
                <a:cxn ang="0">
                  <a:pos x="T8" y="T9"/>
                </a:cxn>
              </a:cxnLst>
              <a:rect l="0" t="0" r="r" b="b"/>
              <a:pathLst>
                <a:path w="8099" h="4328">
                  <a:moveTo>
                    <a:pt x="8098" y="4327"/>
                  </a:moveTo>
                  <a:lnTo>
                    <a:pt x="0" y="4327"/>
                  </a:lnTo>
                  <a:lnTo>
                    <a:pt x="0" y="0"/>
                  </a:lnTo>
                  <a:lnTo>
                    <a:pt x="8098" y="0"/>
                  </a:lnTo>
                  <a:lnTo>
                    <a:pt x="8098" y="4327"/>
                  </a:lnTo>
                </a:path>
              </a:pathLst>
            </a:custGeom>
            <a:solidFill>
              <a:srgbClr val="F0BFA6"/>
            </a:solidFill>
            <a:ln w="9525" cap="flat">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t"/>
            <a:lstStyle/>
            <a:p>
              <a:r>
                <a:rPr lang="ja-JP" altLang="en-US" sz="571">
                  <a:latin typeface="Meiryo UI" panose="020B0604030504040204" pitchFamily="50" charset="-128"/>
                  <a:ea typeface="Meiryo UI" panose="020B0604030504040204" pitchFamily="50" charset="-128"/>
                  <a:cs typeface="Meiryo UI" panose="020B0604030504040204" pitchFamily="50" charset="-128"/>
                </a:rPr>
                <a:t>セキュリティ</a:t>
              </a:r>
            </a:p>
          </p:txBody>
        </p:sp>
        <p:sp>
          <p:nvSpPr>
            <p:cNvPr id="11" name="Freeform 429"/>
            <p:cNvSpPr>
              <a:spLocks noChangeArrowheads="1"/>
            </p:cNvSpPr>
            <p:nvPr/>
          </p:nvSpPr>
          <p:spPr bwMode="auto">
            <a:xfrm>
              <a:off x="6143140" y="5274831"/>
              <a:ext cx="2829082" cy="1404494"/>
            </a:xfrm>
            <a:custGeom>
              <a:avLst/>
              <a:gdLst>
                <a:gd name="T0" fmla="*/ 8098 w 8099"/>
                <a:gd name="T1" fmla="*/ 3044 h 3045"/>
                <a:gd name="T2" fmla="*/ 0 w 8099"/>
                <a:gd name="T3" fmla="*/ 3044 h 3045"/>
                <a:gd name="T4" fmla="*/ 0 w 8099"/>
                <a:gd name="T5" fmla="*/ 0 h 3045"/>
                <a:gd name="T6" fmla="*/ 8098 w 8099"/>
                <a:gd name="T7" fmla="*/ 0 h 3045"/>
                <a:gd name="T8" fmla="*/ 8098 w 8099"/>
                <a:gd name="T9" fmla="*/ 3044 h 3045"/>
              </a:gdLst>
              <a:ahLst/>
              <a:cxnLst>
                <a:cxn ang="0">
                  <a:pos x="T0" y="T1"/>
                </a:cxn>
                <a:cxn ang="0">
                  <a:pos x="T2" y="T3"/>
                </a:cxn>
                <a:cxn ang="0">
                  <a:pos x="T4" y="T5"/>
                </a:cxn>
                <a:cxn ang="0">
                  <a:pos x="T6" y="T7"/>
                </a:cxn>
                <a:cxn ang="0">
                  <a:pos x="T8" y="T9"/>
                </a:cxn>
              </a:cxnLst>
              <a:rect l="0" t="0" r="r" b="b"/>
              <a:pathLst>
                <a:path w="8099" h="3045">
                  <a:moveTo>
                    <a:pt x="8098" y="3044"/>
                  </a:moveTo>
                  <a:lnTo>
                    <a:pt x="0" y="3044"/>
                  </a:lnTo>
                  <a:lnTo>
                    <a:pt x="0" y="0"/>
                  </a:lnTo>
                  <a:lnTo>
                    <a:pt x="8098" y="0"/>
                  </a:lnTo>
                  <a:lnTo>
                    <a:pt x="8098" y="3044"/>
                  </a:lnTo>
                </a:path>
              </a:pathLst>
            </a:custGeom>
            <a:solidFill>
              <a:srgbClr val="E6E6E7"/>
            </a:solidFill>
            <a:ln w="9525" cap="flat">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t"/>
            <a:lstStyle/>
            <a:p>
              <a:r>
                <a:rPr lang="ja-JP" altLang="en-US" sz="571">
                  <a:solidFill>
                    <a:schemeClr val="accent2"/>
                  </a:solidFill>
                  <a:latin typeface="Meiryo UI" panose="020B0604030504040204" pitchFamily="50" charset="-128"/>
                  <a:ea typeface="Meiryo UI" panose="020B0604030504040204" pitchFamily="50" charset="-128"/>
                  <a:cs typeface="Meiryo UI" panose="020B0604030504040204" pitchFamily="50" charset="-128"/>
                </a:rPr>
                <a:t>ファイルサーバー、メールサーバーなど</a:t>
              </a:r>
            </a:p>
          </p:txBody>
        </p:sp>
        <p:sp>
          <p:nvSpPr>
            <p:cNvPr id="12" name="Freeform 129"/>
            <p:cNvSpPr>
              <a:spLocks noChangeArrowheads="1"/>
            </p:cNvSpPr>
            <p:nvPr/>
          </p:nvSpPr>
          <p:spPr bwMode="auto">
            <a:xfrm>
              <a:off x="103199" y="2400315"/>
              <a:ext cx="2861912" cy="1852729"/>
            </a:xfrm>
            <a:custGeom>
              <a:avLst/>
              <a:gdLst>
                <a:gd name="T0" fmla="*/ 8335 w 8336"/>
                <a:gd name="T1" fmla="*/ 4223 h 4224"/>
                <a:gd name="T2" fmla="*/ 0 w 8336"/>
                <a:gd name="T3" fmla="*/ 4223 h 4224"/>
                <a:gd name="T4" fmla="*/ 0 w 8336"/>
                <a:gd name="T5" fmla="*/ 0 h 4224"/>
                <a:gd name="T6" fmla="*/ 8335 w 8336"/>
                <a:gd name="T7" fmla="*/ 0 h 4224"/>
                <a:gd name="T8" fmla="*/ 8335 w 8336"/>
                <a:gd name="T9" fmla="*/ 4223 h 4224"/>
              </a:gdLst>
              <a:ahLst/>
              <a:cxnLst>
                <a:cxn ang="0">
                  <a:pos x="T0" y="T1"/>
                </a:cxn>
                <a:cxn ang="0">
                  <a:pos x="T2" y="T3"/>
                </a:cxn>
                <a:cxn ang="0">
                  <a:pos x="T4" y="T5"/>
                </a:cxn>
                <a:cxn ang="0">
                  <a:pos x="T6" y="T7"/>
                </a:cxn>
                <a:cxn ang="0">
                  <a:pos x="T8" y="T9"/>
                </a:cxn>
              </a:cxnLst>
              <a:rect l="0" t="0" r="r" b="b"/>
              <a:pathLst>
                <a:path w="8336" h="4224">
                  <a:moveTo>
                    <a:pt x="8335" y="4223"/>
                  </a:moveTo>
                  <a:lnTo>
                    <a:pt x="0" y="4223"/>
                  </a:lnTo>
                  <a:lnTo>
                    <a:pt x="0" y="0"/>
                  </a:lnTo>
                  <a:lnTo>
                    <a:pt x="8335" y="0"/>
                  </a:lnTo>
                  <a:lnTo>
                    <a:pt x="8335" y="4223"/>
                  </a:lnTo>
                </a:path>
              </a:pathLst>
            </a:custGeom>
            <a:solidFill>
              <a:srgbClr val="BED1BA"/>
            </a:solidFill>
            <a:ln w="9525" cap="flat">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t"/>
            <a:lstStyle/>
            <a:p>
              <a:r>
                <a:rPr lang="en-US" altLang="ja-JP" sz="571">
                  <a:latin typeface="Meiryo UI" panose="020B0604030504040204" pitchFamily="50" charset="-128"/>
                  <a:ea typeface="Meiryo UI" panose="020B0604030504040204" pitchFamily="50" charset="-128"/>
                  <a:cs typeface="Meiryo UI" panose="020B0604030504040204" pitchFamily="50" charset="-128"/>
                </a:rPr>
                <a:t>Web/AP </a:t>
              </a:r>
              <a:r>
                <a:rPr lang="ja-JP" altLang="en-US" sz="571">
                  <a:latin typeface="Meiryo UI" panose="020B0604030504040204" pitchFamily="50" charset="-128"/>
                  <a:ea typeface="Meiryo UI" panose="020B0604030504040204" pitchFamily="50" charset="-128"/>
                  <a:cs typeface="Meiryo UI" panose="020B0604030504040204" pitchFamily="50" charset="-128"/>
                </a:rPr>
                <a:t>サーバー、データベース</a:t>
              </a:r>
            </a:p>
          </p:txBody>
        </p:sp>
        <p:sp>
          <p:nvSpPr>
            <p:cNvPr id="13" name="Freeform 6"/>
            <p:cNvSpPr>
              <a:spLocks noChangeArrowheads="1"/>
            </p:cNvSpPr>
            <p:nvPr/>
          </p:nvSpPr>
          <p:spPr bwMode="auto">
            <a:xfrm>
              <a:off x="2050167" y="4342533"/>
              <a:ext cx="943250" cy="2421716"/>
            </a:xfrm>
            <a:custGeom>
              <a:avLst/>
              <a:gdLst>
                <a:gd name="T0" fmla="*/ 2735 w 2736"/>
                <a:gd name="T1" fmla="*/ 4819 h 4820"/>
                <a:gd name="T2" fmla="*/ 0 w 2736"/>
                <a:gd name="T3" fmla="*/ 4819 h 4820"/>
                <a:gd name="T4" fmla="*/ 0 w 2736"/>
                <a:gd name="T5" fmla="*/ 0 h 4820"/>
                <a:gd name="T6" fmla="*/ 2735 w 2736"/>
                <a:gd name="T7" fmla="*/ 0 h 4820"/>
                <a:gd name="T8" fmla="*/ 2735 w 2736"/>
                <a:gd name="T9" fmla="*/ 4819 h 4820"/>
              </a:gdLst>
              <a:ahLst/>
              <a:cxnLst>
                <a:cxn ang="0">
                  <a:pos x="T0" y="T1"/>
                </a:cxn>
                <a:cxn ang="0">
                  <a:pos x="T2" y="T3"/>
                </a:cxn>
                <a:cxn ang="0">
                  <a:pos x="T4" y="T5"/>
                </a:cxn>
                <a:cxn ang="0">
                  <a:pos x="T6" y="T7"/>
                </a:cxn>
                <a:cxn ang="0">
                  <a:pos x="T8" y="T9"/>
                </a:cxn>
              </a:cxnLst>
              <a:rect l="0" t="0" r="r" b="b"/>
              <a:pathLst>
                <a:path w="2736" h="4820">
                  <a:moveTo>
                    <a:pt x="2735" y="4819"/>
                  </a:moveTo>
                  <a:lnTo>
                    <a:pt x="0" y="4819"/>
                  </a:lnTo>
                  <a:lnTo>
                    <a:pt x="0" y="0"/>
                  </a:lnTo>
                  <a:lnTo>
                    <a:pt x="2735" y="0"/>
                  </a:lnTo>
                  <a:lnTo>
                    <a:pt x="2735" y="4819"/>
                  </a:lnTo>
                </a:path>
              </a:pathLst>
            </a:custGeom>
            <a:solidFill>
              <a:srgbClr val="F4F7F3"/>
            </a:solidFill>
            <a:ln w="9525" cap="flat">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t"/>
            <a:lstStyle/>
            <a:p>
              <a:r>
                <a:rPr lang="en-US" altLang="ja-JP" sz="571">
                  <a:latin typeface="Meiryo UI" panose="020B0604030504040204" pitchFamily="50" charset="-128"/>
                  <a:ea typeface="Meiryo UI" panose="020B0604030504040204" pitchFamily="50" charset="-128"/>
                  <a:cs typeface="Meiryo UI" panose="020B0604030504040204" pitchFamily="50" charset="-128"/>
                </a:rPr>
                <a:t>Web</a:t>
              </a:r>
              <a:r>
                <a:rPr lang="ja-JP" altLang="en-US" sz="571">
                  <a:latin typeface="Meiryo UI" panose="020B0604030504040204" pitchFamily="50" charset="-128"/>
                  <a:ea typeface="Meiryo UI" panose="020B0604030504040204" pitchFamily="50" charset="-128"/>
                  <a:cs typeface="Meiryo UI" panose="020B0604030504040204" pitchFamily="50" charset="-128"/>
                </a:rPr>
                <a:t>サイト構築</a:t>
              </a:r>
            </a:p>
          </p:txBody>
        </p:sp>
        <p:sp>
          <p:nvSpPr>
            <p:cNvPr id="14" name="Freeform 297"/>
            <p:cNvSpPr>
              <a:spLocks noChangeArrowheads="1"/>
            </p:cNvSpPr>
            <p:nvPr/>
          </p:nvSpPr>
          <p:spPr bwMode="auto">
            <a:xfrm>
              <a:off x="6156048" y="1272902"/>
              <a:ext cx="2829082" cy="2350896"/>
            </a:xfrm>
            <a:custGeom>
              <a:avLst/>
              <a:gdLst>
                <a:gd name="T0" fmla="*/ 8098 w 8099"/>
                <a:gd name="T1" fmla="*/ 5292 h 5293"/>
                <a:gd name="T2" fmla="*/ 0 w 8099"/>
                <a:gd name="T3" fmla="*/ 5292 h 5293"/>
                <a:gd name="T4" fmla="*/ 0 w 8099"/>
                <a:gd name="T5" fmla="*/ 0 h 5293"/>
                <a:gd name="T6" fmla="*/ 8098 w 8099"/>
                <a:gd name="T7" fmla="*/ 0 h 5293"/>
                <a:gd name="T8" fmla="*/ 8098 w 8099"/>
                <a:gd name="T9" fmla="*/ 5292 h 5293"/>
              </a:gdLst>
              <a:ahLst/>
              <a:cxnLst>
                <a:cxn ang="0">
                  <a:pos x="T0" y="T1"/>
                </a:cxn>
                <a:cxn ang="0">
                  <a:pos x="T2" y="T3"/>
                </a:cxn>
                <a:cxn ang="0">
                  <a:pos x="T4" y="T5"/>
                </a:cxn>
                <a:cxn ang="0">
                  <a:pos x="T6" y="T7"/>
                </a:cxn>
                <a:cxn ang="0">
                  <a:pos x="T8" y="T9"/>
                </a:cxn>
              </a:cxnLst>
              <a:rect l="0" t="0" r="r" b="b"/>
              <a:pathLst>
                <a:path w="8099" h="5293">
                  <a:moveTo>
                    <a:pt x="8098" y="5292"/>
                  </a:moveTo>
                  <a:lnTo>
                    <a:pt x="0" y="5292"/>
                  </a:lnTo>
                  <a:lnTo>
                    <a:pt x="0" y="0"/>
                  </a:lnTo>
                  <a:lnTo>
                    <a:pt x="8098" y="0"/>
                  </a:lnTo>
                  <a:lnTo>
                    <a:pt x="8098" y="5292"/>
                  </a:lnTo>
                </a:path>
              </a:pathLst>
            </a:custGeom>
            <a:solidFill>
              <a:srgbClr val="C6BFDF"/>
            </a:solidFill>
            <a:ln w="9525" cap="flat">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t"/>
            <a:lstStyle/>
            <a:p>
              <a:r>
                <a:rPr lang="ja-JP" altLang="en-US" sz="571" dirty="0">
                  <a:latin typeface="Meiryo UI" panose="020B0604030504040204" pitchFamily="50" charset="-128"/>
                  <a:ea typeface="Meiryo UI" panose="020B0604030504040204" pitchFamily="50" charset="-128"/>
                  <a:cs typeface="Meiryo UI" panose="020B0604030504040204" pitchFamily="50" charset="-128"/>
                </a:rPr>
                <a:t>開発支援</a:t>
              </a:r>
            </a:p>
          </p:txBody>
        </p:sp>
        <p:sp>
          <p:nvSpPr>
            <p:cNvPr id="16" name="Freeform 33"/>
            <p:cNvSpPr>
              <a:spLocks noChangeArrowheads="1"/>
            </p:cNvSpPr>
            <p:nvPr/>
          </p:nvSpPr>
          <p:spPr bwMode="auto">
            <a:xfrm>
              <a:off x="3015235" y="3031364"/>
              <a:ext cx="3001772" cy="3717726"/>
            </a:xfrm>
            <a:custGeom>
              <a:avLst/>
              <a:gdLst>
                <a:gd name="T0" fmla="*/ 0 w 3904"/>
                <a:gd name="T1" fmla="*/ 3595 h 3596"/>
                <a:gd name="T2" fmla="*/ 3903 w 3904"/>
                <a:gd name="T3" fmla="*/ 3595 h 3596"/>
                <a:gd name="T4" fmla="*/ 3903 w 3904"/>
                <a:gd name="T5" fmla="*/ 0 h 3596"/>
                <a:gd name="T6" fmla="*/ 0 w 3904"/>
                <a:gd name="T7" fmla="*/ 0 h 3596"/>
                <a:gd name="T8" fmla="*/ 0 w 3904"/>
                <a:gd name="T9" fmla="*/ 3595 h 3596"/>
              </a:gdLst>
              <a:ahLst/>
              <a:cxnLst>
                <a:cxn ang="0">
                  <a:pos x="T0" y="T1"/>
                </a:cxn>
                <a:cxn ang="0">
                  <a:pos x="T2" y="T3"/>
                </a:cxn>
                <a:cxn ang="0">
                  <a:pos x="T4" y="T5"/>
                </a:cxn>
                <a:cxn ang="0">
                  <a:pos x="T6" y="T7"/>
                </a:cxn>
                <a:cxn ang="0">
                  <a:pos x="T8" y="T9"/>
                </a:cxn>
              </a:cxnLst>
              <a:rect l="0" t="0" r="r" b="b"/>
              <a:pathLst>
                <a:path w="3904" h="3596">
                  <a:moveTo>
                    <a:pt x="0" y="3595"/>
                  </a:moveTo>
                  <a:lnTo>
                    <a:pt x="3903" y="3595"/>
                  </a:lnTo>
                  <a:lnTo>
                    <a:pt x="3903" y="0"/>
                  </a:lnTo>
                  <a:lnTo>
                    <a:pt x="0" y="0"/>
                  </a:lnTo>
                  <a:lnTo>
                    <a:pt x="0" y="3595"/>
                  </a:lnTo>
                </a:path>
              </a:pathLst>
            </a:custGeom>
            <a:solidFill>
              <a:srgbClr val="BAD9EA"/>
            </a:solidFill>
            <a:ln w="9525" cap="flat">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t"/>
            <a:lstStyle/>
            <a:p>
              <a:r>
                <a:rPr lang="en-US" altLang="ja-JP" sz="571">
                  <a:latin typeface="Meiryo UI" panose="020B0604030504040204" pitchFamily="50" charset="-128"/>
                  <a:ea typeface="Meiryo UI" panose="020B0604030504040204" pitchFamily="50" charset="-128"/>
                  <a:cs typeface="Meiryo UI" panose="020B0604030504040204" pitchFamily="50" charset="-128"/>
                </a:rPr>
                <a:t>OS</a:t>
              </a:r>
              <a:r>
                <a:rPr lang="ja-JP" altLang="en-US" sz="571">
                  <a:latin typeface="Meiryo UI" panose="020B0604030504040204" pitchFamily="50" charset="-128"/>
                  <a:ea typeface="Meiryo UI" panose="020B0604030504040204" pitchFamily="50" charset="-128"/>
                  <a:cs typeface="Meiryo UI" panose="020B0604030504040204" pitchFamily="50" charset="-128"/>
                </a:rPr>
                <a:t>、仮想化、クラウド</a:t>
              </a:r>
            </a:p>
          </p:txBody>
        </p:sp>
        <p:grpSp>
          <p:nvGrpSpPr>
            <p:cNvPr id="4" name="グループ化 3"/>
            <p:cNvGrpSpPr/>
            <p:nvPr/>
          </p:nvGrpSpPr>
          <p:grpSpPr>
            <a:xfrm>
              <a:off x="1101829" y="548059"/>
              <a:ext cx="892319" cy="332034"/>
              <a:chOff x="1518262" y="786348"/>
              <a:chExt cx="1249247" cy="464848"/>
            </a:xfrm>
          </p:grpSpPr>
          <p:sp>
            <p:nvSpPr>
              <p:cNvPr id="35" name="正方形/長方形 34"/>
              <p:cNvSpPr/>
              <p:nvPr/>
            </p:nvSpPr>
            <p:spPr bwMode="gray">
              <a:xfrm>
                <a:off x="1518262" y="931510"/>
                <a:ext cx="1249247" cy="319686"/>
              </a:xfrm>
              <a:prstGeom prst="rect">
                <a:avLst/>
              </a:prstGeom>
              <a:solidFill>
                <a:schemeClr val="bg1"/>
              </a:solidFill>
              <a:ln w="9525">
                <a:solidFill>
                  <a:schemeClr val="tx1"/>
                </a:solidFill>
                <a:miter lim="800000"/>
                <a:headEnd/>
                <a:tailEnd/>
              </a:ln>
            </p:spPr>
            <p:txBody>
              <a:bodyPr lIns="25714" rIns="25714" anchor="t"/>
              <a:lstStyle/>
              <a:p>
                <a:r>
                  <a:rPr kumimoji="0" lang="en-US" altLang="ja-JP" sz="571" kern="0" dirty="0" err="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2"/>
                  </a:rPr>
                  <a:t>SpagoBI</a:t>
                </a:r>
                <a:endPar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p:txBody>
          </p:sp>
          <p:sp>
            <p:nvSpPr>
              <p:cNvPr id="36" name="テキスト ボックス 35"/>
              <p:cNvSpPr txBox="1"/>
              <p:nvPr/>
            </p:nvSpPr>
            <p:spPr bwMode="gray">
              <a:xfrm>
                <a:off x="1518262" y="786348"/>
                <a:ext cx="1249247" cy="145232"/>
              </a:xfrm>
              <a:prstGeom prst="rect">
                <a:avLst/>
              </a:prstGeom>
              <a:solidFill>
                <a:srgbClr val="FEEBCD"/>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en-US" altLang="ja-JP" sz="571">
                    <a:latin typeface="Meiryo UI" panose="020B0604030504040204" pitchFamily="50" charset="-128"/>
                    <a:ea typeface="Meiryo UI" panose="020B0604030504040204" pitchFamily="50" charset="-128"/>
                    <a:cs typeface="Meiryo UI" panose="020B0604030504040204" pitchFamily="50" charset="-128"/>
                  </a:rPr>
                  <a:t>BI</a:t>
                </a:r>
                <a:endParaRPr lang="ja-JP" altLang="en-US" sz="571" dirty="0">
                  <a:latin typeface="Meiryo UI" panose="020B0604030504040204" pitchFamily="50" charset="-128"/>
                  <a:ea typeface="Meiryo UI" panose="020B0604030504040204" pitchFamily="50" charset="-128"/>
                  <a:cs typeface="Meiryo UI" panose="020B0604030504040204" pitchFamily="50" charset="-128"/>
                </a:endParaRPr>
              </a:p>
            </p:txBody>
          </p:sp>
        </p:grpSp>
        <p:grpSp>
          <p:nvGrpSpPr>
            <p:cNvPr id="2" name="グループ化 1"/>
            <p:cNvGrpSpPr/>
            <p:nvPr/>
          </p:nvGrpSpPr>
          <p:grpSpPr>
            <a:xfrm>
              <a:off x="2037341" y="912844"/>
              <a:ext cx="892319" cy="498284"/>
              <a:chOff x="2843368" y="786348"/>
              <a:chExt cx="1249247" cy="697598"/>
            </a:xfrm>
          </p:grpSpPr>
          <p:sp>
            <p:nvSpPr>
              <p:cNvPr id="38" name="正方形/長方形 37"/>
              <p:cNvSpPr/>
              <p:nvPr/>
            </p:nvSpPr>
            <p:spPr bwMode="gray">
              <a:xfrm>
                <a:off x="2843368" y="931507"/>
                <a:ext cx="1249247" cy="552439"/>
              </a:xfrm>
              <a:prstGeom prst="rect">
                <a:avLst/>
              </a:prstGeom>
              <a:solidFill>
                <a:schemeClr val="bg1"/>
              </a:solidFill>
              <a:ln w="9525">
                <a:solidFill>
                  <a:schemeClr val="tx1"/>
                </a:solidFill>
                <a:miter lim="800000"/>
                <a:headEnd/>
                <a:tailEnd/>
              </a:ln>
            </p:spPr>
            <p:txBody>
              <a:bodyPr lIns="25714" rIns="25714" anchor="t"/>
              <a:lstStyle/>
              <a:p>
                <a:r>
                  <a:rPr kumimoji="0" lang="en-US" altLang="ja-JP" sz="571" kern="0" dirty="0" err="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3"/>
                  </a:rPr>
                  <a:t>ADempiere</a:t>
                </a:r>
                <a:endPar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r>
                  <a:rPr kumimoji="0" lang="en-US" altLang="ja-JP" sz="571" kern="0" dirty="0" err="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4"/>
                  </a:rPr>
                  <a:t>Compiere</a:t>
                </a:r>
                <a:endPar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r>
                  <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5"/>
                  </a:rPr>
                  <a:t>ERP5</a:t>
                </a:r>
                <a:endPar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r>
                  <a:rPr kumimoji="0" lang="en-US" altLang="ja-JP" sz="571" kern="0" dirty="0" err="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6"/>
                  </a:rPr>
                  <a:t>Openbravo</a:t>
                </a:r>
                <a:endPar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p:txBody>
          </p:sp>
          <p:sp>
            <p:nvSpPr>
              <p:cNvPr id="39" name="テキスト ボックス 38"/>
              <p:cNvSpPr txBox="1"/>
              <p:nvPr/>
            </p:nvSpPr>
            <p:spPr bwMode="gray">
              <a:xfrm>
                <a:off x="2843368" y="786348"/>
                <a:ext cx="1249247" cy="145231"/>
              </a:xfrm>
              <a:prstGeom prst="rect">
                <a:avLst/>
              </a:prstGeom>
              <a:solidFill>
                <a:srgbClr val="FEEBCD"/>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en-US" altLang="ja-JP" sz="571">
                    <a:latin typeface="Meiryo UI" panose="020B0604030504040204" pitchFamily="50" charset="-128"/>
                    <a:ea typeface="Meiryo UI" panose="020B0604030504040204" pitchFamily="50" charset="-128"/>
                    <a:cs typeface="Meiryo UI" panose="020B0604030504040204" pitchFamily="50" charset="-128"/>
                  </a:rPr>
                  <a:t>ERP</a:t>
                </a:r>
                <a:endParaRPr lang="ja-JP" altLang="en-US" sz="571" dirty="0">
                  <a:latin typeface="Meiryo UI" panose="020B0604030504040204" pitchFamily="50" charset="-128"/>
                  <a:ea typeface="Meiryo UI" panose="020B0604030504040204" pitchFamily="50" charset="-128"/>
                  <a:cs typeface="Meiryo UI" panose="020B0604030504040204" pitchFamily="50" charset="-128"/>
                </a:endParaRPr>
              </a:p>
            </p:txBody>
          </p:sp>
        </p:grpSp>
        <p:grpSp>
          <p:nvGrpSpPr>
            <p:cNvPr id="40" name="グループ化 39"/>
            <p:cNvGrpSpPr/>
            <p:nvPr/>
          </p:nvGrpSpPr>
          <p:grpSpPr>
            <a:xfrm>
              <a:off x="1092968" y="957245"/>
              <a:ext cx="892319" cy="323332"/>
              <a:chOff x="5688124" y="1408586"/>
              <a:chExt cx="3240360" cy="410859"/>
            </a:xfrm>
          </p:grpSpPr>
          <p:sp>
            <p:nvSpPr>
              <p:cNvPr id="41" name="正方形/長方形 40"/>
              <p:cNvSpPr/>
              <p:nvPr/>
            </p:nvSpPr>
            <p:spPr bwMode="gray">
              <a:xfrm>
                <a:off x="5688124" y="1540341"/>
                <a:ext cx="3240360" cy="279104"/>
              </a:xfrm>
              <a:prstGeom prst="rect">
                <a:avLst/>
              </a:prstGeom>
              <a:solidFill>
                <a:schemeClr val="bg1"/>
              </a:solidFill>
              <a:ln w="9525">
                <a:solidFill>
                  <a:schemeClr val="tx1"/>
                </a:solidFill>
                <a:miter lim="800000"/>
                <a:headEnd/>
                <a:tailEnd/>
              </a:ln>
            </p:spPr>
            <p:txBody>
              <a:bodyPr lIns="25714" rIns="25714" anchor="t"/>
              <a:lstStyle/>
              <a:p>
                <a:r>
                  <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7"/>
                  </a:rPr>
                  <a:t>Apache OpenOffice</a:t>
                </a:r>
                <a:endPar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r>
                  <a:rPr kumimoji="0" lang="en-US" altLang="ja-JP" sz="571" kern="0" dirty="0">
                    <a:latin typeface="Meiryo UI" pitchFamily="50" charset="-128"/>
                    <a:ea typeface="Meiryo UI" pitchFamily="50" charset="-128"/>
                    <a:cs typeface="Meiryo UI" pitchFamily="50" charset="-128"/>
                    <a:hlinkClick r:id="rId8"/>
                  </a:rPr>
                  <a:t>LibreOffice</a:t>
                </a:r>
                <a:endParaRPr kumimoji="0" lang="en-US" altLang="ja-JP" sz="571" kern="0" dirty="0">
                  <a:latin typeface="Meiryo UI" pitchFamily="50" charset="-128"/>
                  <a:ea typeface="Meiryo UI" pitchFamily="50" charset="-128"/>
                  <a:cs typeface="Meiryo UI" pitchFamily="50" charset="-128"/>
                </a:endParaRPr>
              </a:p>
            </p:txBody>
          </p:sp>
          <p:sp>
            <p:nvSpPr>
              <p:cNvPr id="42" name="テキスト ボックス 41"/>
              <p:cNvSpPr txBox="1"/>
              <p:nvPr/>
            </p:nvSpPr>
            <p:spPr bwMode="gray">
              <a:xfrm>
                <a:off x="5688124" y="1408586"/>
                <a:ext cx="3240360" cy="131819"/>
              </a:xfrm>
              <a:prstGeom prst="rect">
                <a:avLst/>
              </a:prstGeom>
              <a:solidFill>
                <a:srgbClr val="FEEBCD"/>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ja-JP" altLang="en-US" sz="571">
                    <a:latin typeface="Meiryo UI" panose="020B0604030504040204" pitchFamily="50" charset="-128"/>
                    <a:ea typeface="Meiryo UI" panose="020B0604030504040204" pitchFamily="50" charset="-128"/>
                    <a:cs typeface="Meiryo UI" panose="020B0604030504040204" pitchFamily="50" charset="-128"/>
                  </a:rPr>
                  <a:t>オフィススイート</a:t>
                </a:r>
                <a:endParaRPr lang="ja-JP" altLang="en-US" sz="571" dirty="0">
                  <a:latin typeface="Meiryo UI" panose="020B0604030504040204" pitchFamily="50" charset="-128"/>
                  <a:ea typeface="Meiryo UI" panose="020B0604030504040204" pitchFamily="50" charset="-128"/>
                  <a:cs typeface="Meiryo UI" panose="020B0604030504040204" pitchFamily="50" charset="-128"/>
                </a:endParaRPr>
              </a:p>
            </p:txBody>
          </p:sp>
        </p:grpSp>
        <p:grpSp>
          <p:nvGrpSpPr>
            <p:cNvPr id="6" name="グループ化 5"/>
            <p:cNvGrpSpPr/>
            <p:nvPr/>
          </p:nvGrpSpPr>
          <p:grpSpPr>
            <a:xfrm>
              <a:off x="142354" y="1676984"/>
              <a:ext cx="887884" cy="572856"/>
              <a:chOff x="193155" y="2502725"/>
              <a:chExt cx="1249247" cy="801998"/>
            </a:xfrm>
          </p:grpSpPr>
          <p:sp>
            <p:nvSpPr>
              <p:cNvPr id="44" name="正方形/長方形 43"/>
              <p:cNvSpPr/>
              <p:nvPr/>
            </p:nvSpPr>
            <p:spPr bwMode="gray">
              <a:xfrm>
                <a:off x="193155" y="2647886"/>
                <a:ext cx="1249247" cy="656837"/>
              </a:xfrm>
              <a:prstGeom prst="rect">
                <a:avLst/>
              </a:prstGeom>
              <a:solidFill>
                <a:schemeClr val="bg1"/>
              </a:solidFill>
              <a:ln w="9525">
                <a:solidFill>
                  <a:schemeClr val="tx1"/>
                </a:solidFill>
                <a:miter lim="800000"/>
                <a:headEnd/>
                <a:tailEnd/>
              </a:ln>
            </p:spPr>
            <p:txBody>
              <a:bodyPr lIns="25714" rIns="25714" anchor="t"/>
              <a:lstStyle/>
              <a:p>
                <a:pPr defTabSz="653156">
                  <a:defRPr/>
                </a:pPr>
                <a:r>
                  <a:rPr kumimoji="0" lang="en-US" altLang="ja-JP" sz="571" kern="0" dirty="0">
                    <a:latin typeface="Meiryo UI" pitchFamily="50" charset="-128"/>
                    <a:ea typeface="Meiryo UI" pitchFamily="50" charset="-128"/>
                    <a:cs typeface="Meiryo UI" pitchFamily="50" charset="-128"/>
                    <a:hlinkClick r:id="rId9"/>
                  </a:rPr>
                  <a:t>Blender</a:t>
                </a:r>
                <a:endParaRPr kumimoji="0" lang="en-US" altLang="ja-JP" sz="571" kern="0" dirty="0">
                  <a:latin typeface="Meiryo UI" pitchFamily="50" charset="-128"/>
                  <a:ea typeface="Meiryo UI" pitchFamily="50" charset="-128"/>
                  <a:cs typeface="Meiryo UI" pitchFamily="50" charset="-128"/>
                </a:endParaRPr>
              </a:p>
              <a:p>
                <a:pPr defTabSz="653156">
                  <a:defRPr/>
                </a:pPr>
                <a:r>
                  <a:rPr kumimoji="0" lang="en-US" altLang="ja-JP" sz="571" kern="0" dirty="0" err="1">
                    <a:latin typeface="Meiryo UI" pitchFamily="50" charset="-128"/>
                    <a:ea typeface="Meiryo UI" pitchFamily="50" charset="-128"/>
                    <a:cs typeface="Meiryo UI" pitchFamily="50" charset="-128"/>
                    <a:hlinkClick r:id="rId10"/>
                  </a:rPr>
                  <a:t>osCommerce</a:t>
                </a:r>
                <a:endParaRPr kumimoji="0" lang="en-US" altLang="ja-JP" sz="571" kern="0" dirty="0">
                  <a:latin typeface="Meiryo UI" pitchFamily="50" charset="-128"/>
                  <a:ea typeface="Meiryo UI" pitchFamily="50" charset="-128"/>
                  <a:cs typeface="Meiryo UI" pitchFamily="50" charset="-128"/>
                </a:endParaRPr>
              </a:p>
              <a:p>
                <a:pPr defTabSz="653156">
                  <a:defRPr/>
                </a:pPr>
                <a:r>
                  <a:rPr kumimoji="0" lang="en-US" altLang="ja-JP" sz="571" kern="0" dirty="0">
                    <a:latin typeface="Meiryo UI" pitchFamily="50" charset="-128"/>
                    <a:ea typeface="Meiryo UI" pitchFamily="50" charset="-128"/>
                    <a:cs typeface="Meiryo UI" pitchFamily="50" charset="-128"/>
                    <a:hlinkClick r:id="rId11"/>
                  </a:rPr>
                  <a:t>Quantum GIS</a:t>
                </a:r>
                <a:endParaRPr kumimoji="0" lang="en-US" altLang="ja-JP" sz="571" kern="0" dirty="0">
                  <a:latin typeface="Meiryo UI" pitchFamily="50" charset="-128"/>
                  <a:ea typeface="Meiryo UI" pitchFamily="50" charset="-128"/>
                  <a:cs typeface="Meiryo UI" pitchFamily="50" charset="-128"/>
                </a:endParaRPr>
              </a:p>
              <a:p>
                <a:pPr defTabSz="653156">
                  <a:defRPr/>
                </a:pPr>
                <a:r>
                  <a:rPr kumimoji="0" lang="en-US" altLang="ja-JP" sz="571" u="sng" kern="0" dirty="0">
                    <a:latin typeface="Meiryo UI" pitchFamily="50" charset="-128"/>
                    <a:ea typeface="Meiryo UI" pitchFamily="50" charset="-128"/>
                    <a:cs typeface="Meiryo UI" pitchFamily="50" charset="-128"/>
                    <a:hlinkClick r:id="rId12"/>
                  </a:rPr>
                  <a:t>SAS</a:t>
                </a:r>
                <a:endParaRPr kumimoji="0" lang="en-US" altLang="ja-JP" sz="571" u="sng" kern="0" dirty="0">
                  <a:latin typeface="Meiryo UI" pitchFamily="50" charset="-128"/>
                  <a:ea typeface="Meiryo UI" pitchFamily="50" charset="-128"/>
                  <a:cs typeface="Meiryo UI" pitchFamily="50" charset="-128"/>
                </a:endParaRPr>
              </a:p>
              <a:p>
                <a:pPr defTabSz="653156">
                  <a:defRPr/>
                </a:pPr>
                <a:r>
                  <a:rPr kumimoji="0" lang="en-US" altLang="ja-JP" sz="571" kern="0" dirty="0">
                    <a:latin typeface="Meiryo UI" pitchFamily="50" charset="-128"/>
                    <a:ea typeface="Meiryo UI" pitchFamily="50" charset="-128"/>
                    <a:cs typeface="Meiryo UI" pitchFamily="50" charset="-128"/>
                    <a:hlinkClick r:id="rId13"/>
                  </a:rPr>
                  <a:t>WEKA</a:t>
                </a:r>
                <a:endParaRPr kumimoji="0" lang="en-US" altLang="ja-JP" sz="571" kern="0" dirty="0">
                  <a:latin typeface="Meiryo UI" pitchFamily="50" charset="-128"/>
                  <a:ea typeface="Meiryo UI" pitchFamily="50" charset="-128"/>
                  <a:cs typeface="Meiryo UI" pitchFamily="50" charset="-128"/>
                </a:endParaRPr>
              </a:p>
            </p:txBody>
          </p:sp>
          <p:sp>
            <p:nvSpPr>
              <p:cNvPr id="45" name="テキスト ボックス 44"/>
              <p:cNvSpPr txBox="1"/>
              <p:nvPr/>
            </p:nvSpPr>
            <p:spPr bwMode="gray">
              <a:xfrm>
                <a:off x="193155" y="2502725"/>
                <a:ext cx="1249247" cy="145161"/>
              </a:xfrm>
              <a:prstGeom prst="rect">
                <a:avLst/>
              </a:prstGeom>
              <a:solidFill>
                <a:srgbClr val="FEEBCD"/>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ja-JP" altLang="en-US" sz="571" dirty="0">
                    <a:latin typeface="Meiryo UI" panose="020B0604030504040204" pitchFamily="50" charset="-128"/>
                    <a:ea typeface="Meiryo UI" panose="020B0604030504040204" pitchFamily="50" charset="-128"/>
                    <a:cs typeface="Meiryo UI" panose="020B0604030504040204" pitchFamily="50" charset="-128"/>
                  </a:rPr>
                  <a:t>専門ソフトウェア</a:t>
                </a:r>
                <a:r>
                  <a:rPr lang="en-US" altLang="ja-JP" sz="571" dirty="0">
                    <a:latin typeface="Meiryo UI" panose="020B0604030504040204" pitchFamily="50" charset="-128"/>
                    <a:ea typeface="Meiryo UI" panose="020B0604030504040204" pitchFamily="50" charset="-128"/>
                    <a:cs typeface="Meiryo UI" panose="020B0604030504040204" pitchFamily="50" charset="-128"/>
                  </a:rPr>
                  <a:t>(CAD</a:t>
                </a:r>
                <a:r>
                  <a:rPr lang="ja-JP" altLang="en-US" sz="571" dirty="0">
                    <a:latin typeface="Meiryo UI" panose="020B0604030504040204" pitchFamily="50" charset="-128"/>
                    <a:ea typeface="Meiryo UI" panose="020B0604030504040204" pitchFamily="50" charset="-128"/>
                    <a:cs typeface="Meiryo UI" panose="020B0604030504040204" pitchFamily="50" charset="-128"/>
                  </a:rPr>
                  <a:t>など</a:t>
                </a:r>
                <a:r>
                  <a:rPr lang="en-US" altLang="ja-JP" sz="571" dirty="0">
                    <a:latin typeface="Meiryo UI" panose="020B0604030504040204" pitchFamily="50" charset="-128"/>
                    <a:ea typeface="Meiryo UI" panose="020B0604030504040204" pitchFamily="50" charset="-128"/>
                    <a:cs typeface="Meiryo UI" panose="020B0604030504040204" pitchFamily="50" charset="-128"/>
                  </a:rPr>
                  <a:t>)</a:t>
                </a:r>
                <a:endParaRPr lang="ja-JP" altLang="en-US" sz="571" dirty="0">
                  <a:latin typeface="Meiryo UI" panose="020B0604030504040204" pitchFamily="50" charset="-128"/>
                  <a:ea typeface="Meiryo UI" panose="020B0604030504040204" pitchFamily="50" charset="-128"/>
                  <a:cs typeface="Meiryo UI" panose="020B0604030504040204" pitchFamily="50" charset="-128"/>
                </a:endParaRPr>
              </a:p>
            </p:txBody>
          </p:sp>
        </p:grpSp>
        <p:grpSp>
          <p:nvGrpSpPr>
            <p:cNvPr id="3" name="グループ化 2"/>
            <p:cNvGrpSpPr/>
            <p:nvPr/>
          </p:nvGrpSpPr>
          <p:grpSpPr>
            <a:xfrm>
              <a:off x="2034258" y="538754"/>
              <a:ext cx="892319" cy="341340"/>
              <a:chOff x="1513251" y="1421709"/>
              <a:chExt cx="1249247" cy="477876"/>
            </a:xfrm>
          </p:grpSpPr>
          <p:sp>
            <p:nvSpPr>
              <p:cNvPr id="47" name="正方形/長方形 46"/>
              <p:cNvSpPr/>
              <p:nvPr/>
            </p:nvSpPr>
            <p:spPr bwMode="gray">
              <a:xfrm>
                <a:off x="1513251" y="1566871"/>
                <a:ext cx="1249247" cy="332714"/>
              </a:xfrm>
              <a:prstGeom prst="rect">
                <a:avLst/>
              </a:prstGeom>
              <a:solidFill>
                <a:schemeClr val="bg1"/>
              </a:solidFill>
              <a:ln w="9525">
                <a:solidFill>
                  <a:schemeClr val="tx1"/>
                </a:solidFill>
                <a:miter lim="800000"/>
                <a:headEnd/>
                <a:tailEnd/>
              </a:ln>
            </p:spPr>
            <p:txBody>
              <a:bodyPr lIns="25714" rIns="25714" anchor="t"/>
              <a:lstStyle/>
              <a:p>
                <a:r>
                  <a:rPr kumimoji="0" lang="en-US" altLang="ja-JP" sz="571" kern="0" dirty="0" err="1">
                    <a:latin typeface="Meiryo UI" pitchFamily="50" charset="-128"/>
                    <a:ea typeface="Meiryo UI" pitchFamily="50" charset="-128"/>
                    <a:cs typeface="Meiryo UI" pitchFamily="50" charset="-128"/>
                    <a:hlinkClick r:id="rId14"/>
                  </a:rPr>
                  <a:t>OpenPSA</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err="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15"/>
                  </a:rPr>
                  <a:t>SugarCRM</a:t>
                </a:r>
                <a:endPar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p:txBody>
          </p:sp>
          <p:sp>
            <p:nvSpPr>
              <p:cNvPr id="48" name="テキスト ボックス 47"/>
              <p:cNvSpPr txBox="1"/>
              <p:nvPr/>
            </p:nvSpPr>
            <p:spPr bwMode="gray">
              <a:xfrm>
                <a:off x="1513251" y="1421709"/>
                <a:ext cx="1249247" cy="145232"/>
              </a:xfrm>
              <a:prstGeom prst="rect">
                <a:avLst/>
              </a:prstGeom>
              <a:solidFill>
                <a:srgbClr val="FEEBCD"/>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en-US" altLang="ja-JP" sz="571">
                    <a:latin typeface="Meiryo UI" panose="020B0604030504040204" pitchFamily="50" charset="-128"/>
                    <a:ea typeface="Meiryo UI" panose="020B0604030504040204" pitchFamily="50" charset="-128"/>
                    <a:cs typeface="Meiryo UI" panose="020B0604030504040204" pitchFamily="50" charset="-128"/>
                  </a:rPr>
                  <a:t>CRM</a:t>
                </a:r>
                <a:endParaRPr lang="ja-JP" altLang="en-US" sz="571" dirty="0">
                  <a:latin typeface="Meiryo UI" panose="020B0604030504040204" pitchFamily="50" charset="-128"/>
                  <a:ea typeface="Meiryo UI" panose="020B0604030504040204" pitchFamily="50" charset="-128"/>
                  <a:cs typeface="Meiryo UI" panose="020B0604030504040204" pitchFamily="50" charset="-128"/>
                </a:endParaRPr>
              </a:p>
            </p:txBody>
          </p:sp>
        </p:grpSp>
        <p:sp>
          <p:nvSpPr>
            <p:cNvPr id="50" name="正方形/長方形 49"/>
            <p:cNvSpPr/>
            <p:nvPr/>
          </p:nvSpPr>
          <p:spPr bwMode="gray">
            <a:xfrm>
              <a:off x="1084473" y="1763041"/>
              <a:ext cx="892319" cy="484446"/>
            </a:xfrm>
            <a:prstGeom prst="rect">
              <a:avLst/>
            </a:prstGeom>
            <a:solidFill>
              <a:schemeClr val="bg1"/>
            </a:solidFill>
            <a:ln w="9525">
              <a:solidFill>
                <a:schemeClr val="tx1"/>
              </a:solidFill>
              <a:miter lim="800000"/>
              <a:headEnd/>
              <a:tailEnd/>
            </a:ln>
          </p:spPr>
          <p:txBody>
            <a:bodyPr lIns="25714" rIns="25714" anchor="t"/>
            <a:lstStyle/>
            <a:p>
              <a:r>
                <a:rPr kumimoji="0" lang="en-US" altLang="ja-JP" sz="571" kern="0" dirty="0" err="1">
                  <a:latin typeface="Meiryo UI" pitchFamily="50" charset="-128"/>
                  <a:ea typeface="Meiryo UI" pitchFamily="50" charset="-128"/>
                  <a:cs typeface="Meiryo UI" pitchFamily="50" charset="-128"/>
                  <a:hlinkClick r:id="rId16"/>
                </a:rPr>
                <a:t>Aipo</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err="1">
                  <a:latin typeface="Meiryo UI" pitchFamily="50" charset="-128"/>
                  <a:ea typeface="Meiryo UI" pitchFamily="50" charset="-128"/>
                  <a:cs typeface="Meiryo UI" pitchFamily="50" charset="-128"/>
                  <a:hlinkClick r:id="rId17"/>
                </a:rPr>
                <a:t>eGroupware</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a:latin typeface="Meiryo UI" pitchFamily="50" charset="-128"/>
                  <a:ea typeface="Meiryo UI" pitchFamily="50" charset="-128"/>
                  <a:cs typeface="Meiryo UI" pitchFamily="50" charset="-128"/>
                  <a:hlinkClick r:id="rId18"/>
                </a:rPr>
                <a:t>Thetis</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a:latin typeface="Meiryo UI" pitchFamily="50" charset="-128"/>
                  <a:ea typeface="Meiryo UI" pitchFamily="50" charset="-128"/>
                  <a:cs typeface="Meiryo UI" pitchFamily="50" charset="-128"/>
                  <a:hlinkClick r:id="rId19"/>
                </a:rPr>
                <a:t>TUTOS</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err="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20"/>
                </a:rPr>
                <a:t>Zimbra</a:t>
              </a:r>
              <a:endPar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p:txBody>
        </p:sp>
        <p:sp>
          <p:nvSpPr>
            <p:cNvPr id="51" name="テキスト ボックス 50"/>
            <p:cNvSpPr txBox="1"/>
            <p:nvPr/>
          </p:nvSpPr>
          <p:spPr bwMode="gray">
            <a:xfrm>
              <a:off x="1084473" y="1656093"/>
              <a:ext cx="892319" cy="103736"/>
            </a:xfrm>
            <a:prstGeom prst="rect">
              <a:avLst/>
            </a:prstGeom>
            <a:solidFill>
              <a:srgbClr val="FEEBCD"/>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ja-JP" altLang="en-US" sz="571">
                  <a:latin typeface="Meiryo UI" panose="020B0604030504040204" pitchFamily="50" charset="-128"/>
                  <a:ea typeface="Meiryo UI" panose="020B0604030504040204" pitchFamily="50" charset="-128"/>
                  <a:cs typeface="Meiryo UI" panose="020B0604030504040204" pitchFamily="50" charset="-128"/>
                </a:rPr>
                <a:t>グループウェア</a:t>
              </a:r>
              <a:endParaRPr lang="ja-JP" altLang="en-US" sz="571" dirty="0">
                <a:latin typeface="Meiryo UI" panose="020B0604030504040204" pitchFamily="50" charset="-128"/>
                <a:ea typeface="Meiryo UI" panose="020B0604030504040204" pitchFamily="50" charset="-128"/>
                <a:cs typeface="Meiryo UI" panose="020B0604030504040204" pitchFamily="50" charset="-128"/>
              </a:endParaRPr>
            </a:p>
          </p:txBody>
        </p:sp>
        <p:grpSp>
          <p:nvGrpSpPr>
            <p:cNvPr id="27" name="グループ化 26"/>
            <p:cNvGrpSpPr/>
            <p:nvPr/>
          </p:nvGrpSpPr>
          <p:grpSpPr>
            <a:xfrm>
              <a:off x="2037340" y="1443039"/>
              <a:ext cx="892319" cy="251940"/>
              <a:chOff x="2834884" y="2092757"/>
              <a:chExt cx="1249247" cy="352716"/>
            </a:xfrm>
          </p:grpSpPr>
          <p:sp>
            <p:nvSpPr>
              <p:cNvPr id="53" name="正方形/長方形 52"/>
              <p:cNvSpPr/>
              <p:nvPr/>
            </p:nvSpPr>
            <p:spPr bwMode="gray">
              <a:xfrm>
                <a:off x="2834884" y="2237917"/>
                <a:ext cx="1249247" cy="207556"/>
              </a:xfrm>
              <a:prstGeom prst="rect">
                <a:avLst/>
              </a:prstGeom>
              <a:solidFill>
                <a:schemeClr val="bg1"/>
              </a:solidFill>
              <a:ln w="9525">
                <a:solidFill>
                  <a:schemeClr val="tx1"/>
                </a:solidFill>
                <a:miter lim="800000"/>
                <a:headEnd/>
                <a:tailEnd/>
              </a:ln>
            </p:spPr>
            <p:txBody>
              <a:bodyPr lIns="25714" rIns="25714" anchor="t"/>
              <a:lstStyle/>
              <a:p>
                <a:r>
                  <a:rPr kumimoji="0" lang="en-US" altLang="ja-JP" sz="571" kern="0" dirty="0" err="1">
                    <a:latin typeface="Meiryo UI" pitchFamily="50" charset="-128"/>
                    <a:ea typeface="Meiryo UI" pitchFamily="50" charset="-128"/>
                    <a:cs typeface="Meiryo UI" pitchFamily="50" charset="-128"/>
                    <a:hlinkClick r:id="rId21"/>
                  </a:rPr>
                  <a:t>MosP</a:t>
                </a:r>
                <a:endParaRPr kumimoji="0" lang="en-US" altLang="ja-JP" sz="571" kern="0" dirty="0">
                  <a:latin typeface="Meiryo UI" pitchFamily="50" charset="-128"/>
                  <a:ea typeface="Meiryo UI" pitchFamily="50" charset="-128"/>
                  <a:cs typeface="Meiryo UI" pitchFamily="50" charset="-128"/>
                </a:endParaRPr>
              </a:p>
            </p:txBody>
          </p:sp>
          <p:sp>
            <p:nvSpPr>
              <p:cNvPr id="54" name="テキスト ボックス 53"/>
              <p:cNvSpPr txBox="1"/>
              <p:nvPr/>
            </p:nvSpPr>
            <p:spPr bwMode="gray">
              <a:xfrm>
                <a:off x="2834884" y="2092757"/>
                <a:ext cx="1249247" cy="145232"/>
              </a:xfrm>
              <a:prstGeom prst="rect">
                <a:avLst/>
              </a:prstGeom>
              <a:solidFill>
                <a:srgbClr val="FEEBCD"/>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ja-JP" altLang="en-US" sz="571">
                    <a:latin typeface="Meiryo UI" panose="020B0604030504040204" pitchFamily="50" charset="-128"/>
                    <a:ea typeface="Meiryo UI" panose="020B0604030504040204" pitchFamily="50" charset="-128"/>
                    <a:cs typeface="Meiryo UI" panose="020B0604030504040204" pitchFamily="50" charset="-128"/>
                  </a:rPr>
                  <a:t>人事・給与</a:t>
                </a:r>
                <a:endParaRPr lang="ja-JP" altLang="en-US" sz="571" dirty="0">
                  <a:latin typeface="Meiryo UI" panose="020B0604030504040204" pitchFamily="50" charset="-128"/>
                  <a:ea typeface="Meiryo UI" panose="020B0604030504040204" pitchFamily="50" charset="-128"/>
                  <a:cs typeface="Meiryo UI" panose="020B0604030504040204" pitchFamily="50" charset="-128"/>
                </a:endParaRPr>
              </a:p>
            </p:txBody>
          </p:sp>
        </p:grpSp>
        <p:grpSp>
          <p:nvGrpSpPr>
            <p:cNvPr id="55" name="グループ化 54"/>
            <p:cNvGrpSpPr/>
            <p:nvPr/>
          </p:nvGrpSpPr>
          <p:grpSpPr>
            <a:xfrm>
              <a:off x="2030977" y="1808454"/>
              <a:ext cx="892319" cy="404478"/>
              <a:chOff x="5688124" y="1408586"/>
              <a:chExt cx="3240360" cy="513971"/>
            </a:xfrm>
          </p:grpSpPr>
          <p:sp>
            <p:nvSpPr>
              <p:cNvPr id="56" name="正方形/長方形 55"/>
              <p:cNvSpPr/>
              <p:nvPr/>
            </p:nvSpPr>
            <p:spPr bwMode="gray">
              <a:xfrm>
                <a:off x="5688124" y="1540338"/>
                <a:ext cx="3240360" cy="382219"/>
              </a:xfrm>
              <a:prstGeom prst="rect">
                <a:avLst/>
              </a:prstGeom>
              <a:solidFill>
                <a:schemeClr val="bg1"/>
              </a:solidFill>
              <a:ln w="9525">
                <a:solidFill>
                  <a:schemeClr val="tx1"/>
                </a:solidFill>
                <a:miter lim="800000"/>
                <a:headEnd/>
                <a:tailEnd/>
              </a:ln>
            </p:spPr>
            <p:txBody>
              <a:bodyPr lIns="25714" rIns="25714" anchor="t"/>
              <a:lstStyle/>
              <a:p>
                <a:r>
                  <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22"/>
                  </a:rPr>
                  <a:t>Asterisk</a:t>
                </a:r>
                <a:endPar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r>
                  <a:rPr kumimoji="0" lang="en-US" altLang="ja-JP" sz="571" kern="0" dirty="0" err="1">
                    <a:latin typeface="Meiryo UI" pitchFamily="50" charset="-128"/>
                    <a:ea typeface="Meiryo UI" pitchFamily="50" charset="-128"/>
                    <a:cs typeface="Meiryo UI" pitchFamily="50" charset="-128"/>
                    <a:hlinkClick r:id="rId23"/>
                  </a:rPr>
                  <a:t>FreeSWITCH</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24"/>
                  </a:rPr>
                  <a:t>OTRS</a:t>
                </a:r>
                <a:endPar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p:txBody>
          </p:sp>
          <p:sp>
            <p:nvSpPr>
              <p:cNvPr id="57" name="テキスト ボックス 56"/>
              <p:cNvSpPr txBox="1"/>
              <p:nvPr/>
            </p:nvSpPr>
            <p:spPr bwMode="gray">
              <a:xfrm>
                <a:off x="5688124" y="1408586"/>
                <a:ext cx="3240360" cy="131819"/>
              </a:xfrm>
              <a:prstGeom prst="rect">
                <a:avLst/>
              </a:prstGeom>
              <a:solidFill>
                <a:srgbClr val="FEEBCD"/>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ja-JP" altLang="en-US" sz="571">
                    <a:latin typeface="Meiryo UI" panose="020B0604030504040204" pitchFamily="50" charset="-128"/>
                    <a:ea typeface="Meiryo UI" panose="020B0604030504040204" pitchFamily="50" charset="-128"/>
                    <a:cs typeface="Meiryo UI" panose="020B0604030504040204" pitchFamily="50" charset="-128"/>
                  </a:rPr>
                  <a:t>オペレーション、製造管理</a:t>
                </a:r>
                <a:endParaRPr lang="ja-JP" altLang="en-US" sz="571" dirty="0">
                  <a:latin typeface="Meiryo UI" panose="020B0604030504040204" pitchFamily="50" charset="-128"/>
                  <a:ea typeface="Meiryo UI" panose="020B0604030504040204" pitchFamily="50" charset="-128"/>
                  <a:cs typeface="Meiryo UI" panose="020B0604030504040204" pitchFamily="50" charset="-128"/>
                </a:endParaRPr>
              </a:p>
            </p:txBody>
          </p:sp>
        </p:grpSp>
        <p:grpSp>
          <p:nvGrpSpPr>
            <p:cNvPr id="61" name="グループ化 60"/>
            <p:cNvGrpSpPr/>
            <p:nvPr/>
          </p:nvGrpSpPr>
          <p:grpSpPr>
            <a:xfrm>
              <a:off x="2096290" y="4488767"/>
              <a:ext cx="855598" cy="1890071"/>
              <a:chOff x="5688124" y="1408586"/>
              <a:chExt cx="3107011" cy="2401727"/>
            </a:xfrm>
          </p:grpSpPr>
          <p:sp>
            <p:nvSpPr>
              <p:cNvPr id="62" name="正方形/長方形 61"/>
              <p:cNvSpPr/>
              <p:nvPr/>
            </p:nvSpPr>
            <p:spPr bwMode="gray">
              <a:xfrm>
                <a:off x="5688127" y="1540339"/>
                <a:ext cx="3107008" cy="2269974"/>
              </a:xfrm>
              <a:prstGeom prst="rect">
                <a:avLst/>
              </a:prstGeom>
              <a:solidFill>
                <a:schemeClr val="bg1"/>
              </a:solidFill>
              <a:ln w="9525">
                <a:solidFill>
                  <a:schemeClr val="tx1"/>
                </a:solidFill>
                <a:miter lim="800000"/>
                <a:headEnd/>
                <a:tailEnd/>
              </a:ln>
            </p:spPr>
            <p:txBody>
              <a:bodyPr lIns="25714" rIns="25714" anchor="t"/>
              <a:lstStyle/>
              <a:p>
                <a:r>
                  <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25"/>
                  </a:rPr>
                  <a:t>Alfresco</a:t>
                </a:r>
                <a:endPar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r>
                  <a:rPr kumimoji="0" lang="en-US" altLang="ja-JP" sz="571" kern="0" dirty="0">
                    <a:latin typeface="Meiryo UI" pitchFamily="50" charset="-128"/>
                    <a:ea typeface="Meiryo UI" pitchFamily="50" charset="-128"/>
                    <a:cs typeface="Meiryo UI" pitchFamily="50" charset="-128"/>
                    <a:hlinkClick r:id="rId26"/>
                  </a:rPr>
                  <a:t>Apache Lenya</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err="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27"/>
                  </a:rPr>
                  <a:t>DotNetNuke</a:t>
                </a:r>
                <a:endPar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r>
                  <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28"/>
                  </a:rPr>
                  <a:t>Drupal</a:t>
                </a:r>
                <a:endPar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r>
                  <a:rPr kumimoji="0" lang="en-US" altLang="ja-JP" sz="571" kern="0" dirty="0" err="1">
                    <a:latin typeface="Meiryo UI" pitchFamily="50" charset="-128"/>
                    <a:ea typeface="Meiryo UI" pitchFamily="50" charset="-128"/>
                    <a:cs typeface="Meiryo UI" pitchFamily="50" charset="-128"/>
                    <a:hlinkClick r:id="rId29"/>
                  </a:rPr>
                  <a:t>eZ</a:t>
                </a:r>
                <a:r>
                  <a:rPr kumimoji="0" lang="en-US" altLang="ja-JP" sz="571" kern="0" dirty="0">
                    <a:latin typeface="Meiryo UI" pitchFamily="50" charset="-128"/>
                    <a:ea typeface="Meiryo UI" pitchFamily="50" charset="-128"/>
                    <a:cs typeface="Meiryo UI" pitchFamily="50" charset="-128"/>
                    <a:hlinkClick r:id="rId29"/>
                  </a:rPr>
                  <a:t> Publish</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err="1">
                    <a:latin typeface="Meiryo UI" pitchFamily="50" charset="-128"/>
                    <a:ea typeface="Meiryo UI" pitchFamily="50" charset="-128"/>
                    <a:cs typeface="Meiryo UI" pitchFamily="50" charset="-128"/>
                    <a:hlinkClick r:id="rId30"/>
                  </a:rPr>
                  <a:t>GateIn</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err="1">
                    <a:latin typeface="Meiryo UI" pitchFamily="50" charset="-128"/>
                    <a:ea typeface="Meiryo UI" pitchFamily="50" charset="-128"/>
                    <a:cs typeface="Meiryo UI" pitchFamily="50" charset="-128"/>
                    <a:hlinkClick r:id="rId31"/>
                  </a:rPr>
                  <a:t>Geeklog</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32"/>
                  </a:rPr>
                  <a:t>Joomla!</a:t>
                </a:r>
                <a:endPar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r>
                  <a:rPr kumimoji="0" lang="en-US" altLang="ja-JP" sz="571" kern="0" dirty="0" err="1">
                    <a:latin typeface="Meiryo UI" pitchFamily="50" charset="-128"/>
                    <a:ea typeface="Meiryo UI" pitchFamily="50" charset="-128"/>
                    <a:cs typeface="Meiryo UI" pitchFamily="50" charset="-128"/>
                    <a:hlinkClick r:id="rId33"/>
                  </a:rPr>
                  <a:t>Liferay</a:t>
                </a:r>
                <a:r>
                  <a:rPr kumimoji="0" lang="en-US" altLang="ja-JP" sz="571" kern="0" dirty="0">
                    <a:latin typeface="Meiryo UI" pitchFamily="50" charset="-128"/>
                    <a:ea typeface="Meiryo UI" pitchFamily="50" charset="-128"/>
                    <a:cs typeface="Meiryo UI" pitchFamily="50" charset="-128"/>
                    <a:hlinkClick r:id="rId33"/>
                  </a:rPr>
                  <a:t> Portal</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err="1">
                    <a:latin typeface="Meiryo UI" pitchFamily="50" charset="-128"/>
                    <a:ea typeface="Meiryo UI" pitchFamily="50" charset="-128"/>
                    <a:cs typeface="Meiryo UI" pitchFamily="50" charset="-128"/>
                    <a:hlinkClick r:id="rId34"/>
                  </a:rPr>
                  <a:t>moodle</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a:latin typeface="Meiryo UI" pitchFamily="50" charset="-128"/>
                    <a:ea typeface="Meiryo UI" pitchFamily="50" charset="-128"/>
                    <a:cs typeface="Meiryo UI" pitchFamily="50" charset="-128"/>
                    <a:hlinkClick r:id="rId35"/>
                  </a:rPr>
                  <a:t>Movable Type Open Source</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err="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36"/>
                  </a:rPr>
                  <a:t>NetCommons</a:t>
                </a:r>
                <a:endPar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r>
                  <a:rPr kumimoji="0" lang="en-US" altLang="ja-JP" sz="571" kern="0" dirty="0" err="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37"/>
                  </a:rPr>
                  <a:t>OpenPNE</a:t>
                </a:r>
                <a:endPar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r>
                  <a:rPr kumimoji="0" lang="en-US" altLang="ja-JP" sz="571" kern="0" dirty="0" err="1">
                    <a:latin typeface="Meiryo UI" pitchFamily="50" charset="-128"/>
                    <a:ea typeface="Meiryo UI" pitchFamily="50" charset="-128"/>
                    <a:cs typeface="Meiryo UI" pitchFamily="50" charset="-128"/>
                    <a:hlinkClick r:id="rId38"/>
                  </a:rPr>
                  <a:t>Plone</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err="1">
                    <a:latin typeface="Meiryo UI" pitchFamily="50" charset="-128"/>
                    <a:ea typeface="Meiryo UI" pitchFamily="50" charset="-128"/>
                    <a:cs typeface="Meiryo UI" pitchFamily="50" charset="-128"/>
                    <a:hlinkClick r:id="rId39"/>
                  </a:rPr>
                  <a:t>PukiWiki</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err="1">
                    <a:latin typeface="Meiryo UI" pitchFamily="50" charset="-128"/>
                    <a:ea typeface="Meiryo UI" pitchFamily="50" charset="-128"/>
                    <a:cs typeface="Meiryo UI" pitchFamily="50" charset="-128"/>
                    <a:hlinkClick r:id="rId40"/>
                  </a:rPr>
                  <a:t>TextPattern</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41"/>
                  </a:rPr>
                  <a:t>WordPress</a:t>
                </a:r>
                <a:endPar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r>
                  <a:rPr kumimoji="0" lang="en-US" altLang="ja-JP" sz="571" kern="0" dirty="0" err="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42"/>
                  </a:rPr>
                  <a:t>Xoops</a:t>
                </a:r>
                <a:endPar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r>
                  <a:rPr kumimoji="0" lang="en-US" altLang="ja-JP" sz="571" kern="0" dirty="0">
                    <a:latin typeface="Meiryo UI" pitchFamily="50" charset="-128"/>
                    <a:ea typeface="Meiryo UI" pitchFamily="50" charset="-128"/>
                    <a:cs typeface="Meiryo UI" pitchFamily="50" charset="-128"/>
                    <a:hlinkClick r:id="rId43"/>
                  </a:rPr>
                  <a:t>XOOPS cube</a:t>
                </a:r>
                <a:endParaRPr kumimoji="0" lang="en-US" altLang="ja-JP" sz="571" kern="0" dirty="0">
                  <a:latin typeface="Meiryo UI" pitchFamily="50" charset="-128"/>
                  <a:ea typeface="Meiryo UI" pitchFamily="50" charset="-128"/>
                  <a:cs typeface="Meiryo UI" pitchFamily="50" charset="-128"/>
                </a:endParaRPr>
              </a:p>
            </p:txBody>
          </p:sp>
          <p:sp>
            <p:nvSpPr>
              <p:cNvPr id="63" name="テキスト ボックス 62"/>
              <p:cNvSpPr txBox="1"/>
              <p:nvPr/>
            </p:nvSpPr>
            <p:spPr bwMode="gray">
              <a:xfrm>
                <a:off x="5688124" y="1408586"/>
                <a:ext cx="3107010" cy="137567"/>
              </a:xfrm>
              <a:prstGeom prst="rect">
                <a:avLst/>
              </a:prstGeom>
              <a:solidFill>
                <a:srgbClr val="D0DDCD"/>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en-US" altLang="ja-JP" sz="571">
                    <a:latin typeface="Meiryo UI" panose="020B0604030504040204" pitchFamily="50" charset="-128"/>
                    <a:ea typeface="Meiryo UI" panose="020B0604030504040204" pitchFamily="50" charset="-128"/>
                    <a:cs typeface="Meiryo UI" panose="020B0604030504040204" pitchFamily="50" charset="-128"/>
                  </a:rPr>
                  <a:t>CMS</a:t>
                </a:r>
                <a:r>
                  <a:rPr lang="ja-JP" altLang="en-US" sz="571">
                    <a:latin typeface="Meiryo UI" panose="020B0604030504040204" pitchFamily="50" charset="-128"/>
                    <a:ea typeface="Meiryo UI" panose="020B0604030504040204" pitchFamily="50" charset="-128"/>
                    <a:cs typeface="Meiryo UI" panose="020B0604030504040204" pitchFamily="50" charset="-128"/>
                  </a:rPr>
                  <a:t>・ポータル</a:t>
                </a:r>
                <a:endParaRPr lang="ja-JP" altLang="en-US" sz="571" dirty="0">
                  <a:latin typeface="Meiryo UI" panose="020B0604030504040204" pitchFamily="50" charset="-128"/>
                  <a:ea typeface="Meiryo UI" panose="020B0604030504040204" pitchFamily="50" charset="-128"/>
                  <a:cs typeface="Meiryo UI" panose="020B0604030504040204" pitchFamily="50" charset="-128"/>
                </a:endParaRPr>
              </a:p>
            </p:txBody>
          </p:sp>
        </p:grpSp>
        <p:grpSp>
          <p:nvGrpSpPr>
            <p:cNvPr id="67" name="グループ化 66"/>
            <p:cNvGrpSpPr/>
            <p:nvPr/>
          </p:nvGrpSpPr>
          <p:grpSpPr>
            <a:xfrm>
              <a:off x="6191321" y="572613"/>
              <a:ext cx="892319" cy="606191"/>
              <a:chOff x="5688124" y="1408586"/>
              <a:chExt cx="3240360" cy="770292"/>
            </a:xfrm>
          </p:grpSpPr>
          <p:sp>
            <p:nvSpPr>
              <p:cNvPr id="68" name="正方形/長方形 67"/>
              <p:cNvSpPr/>
              <p:nvPr/>
            </p:nvSpPr>
            <p:spPr bwMode="gray">
              <a:xfrm>
                <a:off x="5688124" y="1540339"/>
                <a:ext cx="3240360" cy="638539"/>
              </a:xfrm>
              <a:prstGeom prst="rect">
                <a:avLst/>
              </a:prstGeom>
              <a:solidFill>
                <a:schemeClr val="bg1"/>
              </a:solidFill>
              <a:ln w="9525">
                <a:solidFill>
                  <a:schemeClr val="tx1"/>
                </a:solidFill>
                <a:miter lim="800000"/>
                <a:headEnd/>
                <a:tailEnd/>
              </a:ln>
            </p:spPr>
            <p:txBody>
              <a:bodyPr lIns="25714" rIns="25714" anchor="t"/>
              <a:lstStyle/>
              <a:p>
                <a:r>
                  <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44"/>
                  </a:rPr>
                  <a:t>Apache Lucene</a:t>
                </a:r>
                <a:endPar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r>
                  <a:rPr kumimoji="0" lang="en-US" altLang="ja-JP" sz="571" u="sng" kern="0" dirty="0" err="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45"/>
                  </a:rPr>
                  <a:t>Elasticsearch</a:t>
                </a:r>
                <a:endParaRPr kumimoji="0" lang="en-US" altLang="ja-JP" sz="571" u="sng"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r>
                  <a:rPr kumimoji="0" lang="en-US" altLang="ja-JP" sz="571" u="sng" kern="0" dirty="0" err="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46"/>
                  </a:rPr>
                  <a:t>Kibana</a:t>
                </a:r>
                <a:endParaRPr kumimoji="0" lang="en-US" altLang="ja-JP" sz="571" u="sng"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endParaRPr kumimoji="0" lang="en-US" altLang="ja-JP" sz="571" u="sng"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p:txBody>
          </p:sp>
          <p:sp>
            <p:nvSpPr>
              <p:cNvPr id="69" name="テキスト ボックス 68"/>
              <p:cNvSpPr txBox="1"/>
              <p:nvPr/>
            </p:nvSpPr>
            <p:spPr bwMode="gray">
              <a:xfrm>
                <a:off x="5688124" y="1408586"/>
                <a:ext cx="3240360" cy="131819"/>
              </a:xfrm>
              <a:prstGeom prst="rect">
                <a:avLst/>
              </a:prstGeom>
              <a:solidFill>
                <a:srgbClr val="F8F5E6"/>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ja-JP" altLang="en-US" sz="571">
                    <a:latin typeface="Meiryo UI" panose="020B0604030504040204" pitchFamily="50" charset="-128"/>
                    <a:ea typeface="Meiryo UI" panose="020B0604030504040204" pitchFamily="50" charset="-128"/>
                    <a:cs typeface="Meiryo UI" panose="020B0604030504040204" pitchFamily="50" charset="-128"/>
                  </a:rPr>
                  <a:t>検索エンジン</a:t>
                </a:r>
                <a:endParaRPr lang="ja-JP" altLang="en-US" sz="571" dirty="0">
                  <a:latin typeface="Meiryo UI" panose="020B0604030504040204" pitchFamily="50" charset="-128"/>
                  <a:ea typeface="Meiryo UI" panose="020B0604030504040204" pitchFamily="50" charset="-128"/>
                  <a:cs typeface="Meiryo UI" panose="020B0604030504040204" pitchFamily="50" charset="-128"/>
                </a:endParaRPr>
              </a:p>
            </p:txBody>
          </p:sp>
        </p:grpSp>
        <p:grpSp>
          <p:nvGrpSpPr>
            <p:cNvPr id="70" name="グループ化 69"/>
            <p:cNvGrpSpPr/>
            <p:nvPr/>
          </p:nvGrpSpPr>
          <p:grpSpPr>
            <a:xfrm>
              <a:off x="2096290" y="6399751"/>
              <a:ext cx="855599" cy="327306"/>
              <a:chOff x="5688124" y="1408586"/>
              <a:chExt cx="3240360" cy="415910"/>
            </a:xfrm>
          </p:grpSpPr>
          <p:sp>
            <p:nvSpPr>
              <p:cNvPr id="71" name="正方形/長方形 70"/>
              <p:cNvSpPr/>
              <p:nvPr/>
            </p:nvSpPr>
            <p:spPr bwMode="gray">
              <a:xfrm>
                <a:off x="5688124" y="1540339"/>
                <a:ext cx="3240360" cy="284157"/>
              </a:xfrm>
              <a:prstGeom prst="rect">
                <a:avLst/>
              </a:prstGeom>
              <a:solidFill>
                <a:schemeClr val="bg1"/>
              </a:solidFill>
              <a:ln w="9525">
                <a:solidFill>
                  <a:schemeClr val="tx1"/>
                </a:solidFill>
                <a:miter lim="800000"/>
                <a:headEnd/>
                <a:tailEnd/>
              </a:ln>
            </p:spPr>
            <p:txBody>
              <a:bodyPr lIns="25714" rIns="25714" anchor="t"/>
              <a:lstStyle/>
              <a:p>
                <a:r>
                  <a:rPr kumimoji="0" lang="en-US" altLang="ja-JP" sz="571" kern="0" dirty="0">
                    <a:latin typeface="Meiryo UI" pitchFamily="50" charset="-128"/>
                    <a:ea typeface="Meiryo UI" pitchFamily="50" charset="-128"/>
                    <a:cs typeface="Meiryo UI" pitchFamily="50" charset="-128"/>
                    <a:hlinkClick r:id="rId47"/>
                  </a:rPr>
                  <a:t>EC-Cube</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a:latin typeface="Meiryo UI" pitchFamily="50" charset="-128"/>
                    <a:ea typeface="Meiryo UI" pitchFamily="50" charset="-128"/>
                    <a:cs typeface="Meiryo UI" pitchFamily="50" charset="-128"/>
                    <a:hlinkClick r:id="rId48"/>
                  </a:rPr>
                  <a:t>Zen Cart</a:t>
                </a:r>
                <a:endParaRPr kumimoji="0" lang="en-US" altLang="ja-JP" sz="571" kern="0" dirty="0">
                  <a:latin typeface="Meiryo UI" pitchFamily="50" charset="-128"/>
                  <a:ea typeface="Meiryo UI" pitchFamily="50" charset="-128"/>
                  <a:cs typeface="Meiryo UI" pitchFamily="50" charset="-128"/>
                </a:endParaRPr>
              </a:p>
            </p:txBody>
          </p:sp>
          <p:sp>
            <p:nvSpPr>
              <p:cNvPr id="72" name="テキスト ボックス 71"/>
              <p:cNvSpPr txBox="1"/>
              <p:nvPr/>
            </p:nvSpPr>
            <p:spPr bwMode="gray">
              <a:xfrm>
                <a:off x="5688124" y="1408586"/>
                <a:ext cx="3240360" cy="131819"/>
              </a:xfrm>
              <a:prstGeom prst="rect">
                <a:avLst/>
              </a:prstGeom>
              <a:solidFill>
                <a:srgbClr val="D0DDCD"/>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en-US" altLang="ja-JP" sz="571">
                    <a:latin typeface="Meiryo UI" panose="020B0604030504040204" pitchFamily="50" charset="-128"/>
                    <a:ea typeface="Meiryo UI" panose="020B0604030504040204" pitchFamily="50" charset="-128"/>
                    <a:cs typeface="Meiryo UI" panose="020B0604030504040204" pitchFamily="50" charset="-128"/>
                  </a:rPr>
                  <a:t>e</a:t>
                </a:r>
                <a:r>
                  <a:rPr lang="ja-JP" altLang="en-US" sz="571">
                    <a:latin typeface="Meiryo UI" panose="020B0604030504040204" pitchFamily="50" charset="-128"/>
                    <a:ea typeface="Meiryo UI" panose="020B0604030504040204" pitchFamily="50" charset="-128"/>
                    <a:cs typeface="Meiryo UI" panose="020B0604030504040204" pitchFamily="50" charset="-128"/>
                  </a:rPr>
                  <a:t>コマース</a:t>
                </a:r>
                <a:endParaRPr lang="ja-JP" altLang="en-US" sz="571" dirty="0">
                  <a:latin typeface="Meiryo UI" panose="020B0604030504040204" pitchFamily="50" charset="-128"/>
                  <a:ea typeface="Meiryo UI" panose="020B0604030504040204" pitchFamily="50" charset="-128"/>
                  <a:cs typeface="Meiryo UI" panose="020B0604030504040204" pitchFamily="50" charset="-128"/>
                </a:endParaRPr>
              </a:p>
            </p:txBody>
          </p:sp>
        </p:grpSp>
        <p:grpSp>
          <p:nvGrpSpPr>
            <p:cNvPr id="73" name="グループ化 72"/>
            <p:cNvGrpSpPr/>
            <p:nvPr/>
          </p:nvGrpSpPr>
          <p:grpSpPr>
            <a:xfrm>
              <a:off x="7146886" y="564381"/>
              <a:ext cx="892319" cy="517543"/>
              <a:chOff x="5688124" y="1408586"/>
              <a:chExt cx="3240360" cy="657645"/>
            </a:xfrm>
          </p:grpSpPr>
          <p:sp>
            <p:nvSpPr>
              <p:cNvPr id="74" name="正方形/長方形 73"/>
              <p:cNvSpPr/>
              <p:nvPr/>
            </p:nvSpPr>
            <p:spPr bwMode="gray">
              <a:xfrm>
                <a:off x="5688124" y="1540339"/>
                <a:ext cx="3240360" cy="525892"/>
              </a:xfrm>
              <a:prstGeom prst="rect">
                <a:avLst/>
              </a:prstGeom>
              <a:solidFill>
                <a:schemeClr val="bg1"/>
              </a:solidFill>
              <a:ln w="9525">
                <a:solidFill>
                  <a:schemeClr val="tx1"/>
                </a:solidFill>
                <a:miter lim="800000"/>
                <a:headEnd/>
                <a:tailEnd/>
              </a:ln>
            </p:spPr>
            <p:txBody>
              <a:bodyPr lIns="25714" rIns="25714" anchor="t"/>
              <a:lstStyle/>
              <a:p>
                <a:r>
                  <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49"/>
                  </a:rPr>
                  <a:t>Apache Hadoop</a:t>
                </a:r>
                <a:endParaRPr kumimoji="0" lang="en-US" altLang="ja-JP" sz="571" u="sng" kern="0" dirty="0">
                  <a:latin typeface="Meiryo UI" pitchFamily="50" charset="-128"/>
                  <a:ea typeface="Meiryo UI" pitchFamily="50" charset="-128"/>
                  <a:cs typeface="Meiryo UI" pitchFamily="50" charset="-128"/>
                </a:endParaRPr>
              </a:p>
              <a:p>
                <a:r>
                  <a:rPr kumimoji="0" lang="en-US" altLang="ja-JP" sz="571" u="sng" kern="0" dirty="0">
                    <a:latin typeface="Meiryo UI" pitchFamily="50" charset="-128"/>
                    <a:ea typeface="Meiryo UI" pitchFamily="50" charset="-128"/>
                    <a:cs typeface="Meiryo UI" pitchFamily="50" charset="-128"/>
                    <a:hlinkClick r:id="rId50"/>
                  </a:rPr>
                  <a:t>Apache </a:t>
                </a:r>
                <a:r>
                  <a:rPr kumimoji="0" lang="en-US" altLang="ja-JP" sz="571" u="sng" kern="0" dirty="0" err="1">
                    <a:latin typeface="Meiryo UI" pitchFamily="50" charset="-128"/>
                    <a:ea typeface="Meiryo UI" pitchFamily="50" charset="-128"/>
                    <a:cs typeface="Meiryo UI" pitchFamily="50" charset="-128"/>
                    <a:hlinkClick r:id="rId50"/>
                  </a:rPr>
                  <a:t>Sqoop</a:t>
                </a:r>
                <a:endParaRPr kumimoji="0" lang="en-US" altLang="ja-JP" sz="571" u="sng" kern="0" dirty="0">
                  <a:latin typeface="Meiryo UI" pitchFamily="50" charset="-128"/>
                  <a:ea typeface="Meiryo UI" pitchFamily="50" charset="-128"/>
                  <a:cs typeface="Meiryo UI" pitchFamily="50" charset="-128"/>
                </a:endParaRPr>
              </a:p>
              <a:p>
                <a:r>
                  <a:rPr kumimoji="0" lang="en-US" altLang="ja-JP" sz="571" u="sng" kern="0" dirty="0">
                    <a:latin typeface="Meiryo UI" pitchFamily="50" charset="-128"/>
                    <a:ea typeface="Meiryo UI" pitchFamily="50" charset="-128"/>
                    <a:cs typeface="Meiryo UI" pitchFamily="50" charset="-128"/>
                    <a:hlinkClick r:id="rId51"/>
                  </a:rPr>
                  <a:t>Apache Storm</a:t>
                </a:r>
                <a:endParaRPr kumimoji="0" lang="en-US" altLang="ja-JP" sz="571" u="sng" kern="0" dirty="0">
                  <a:latin typeface="Meiryo UI" pitchFamily="50" charset="-128"/>
                  <a:ea typeface="Meiryo UI" pitchFamily="50" charset="-128"/>
                  <a:cs typeface="Meiryo UI" pitchFamily="50" charset="-128"/>
                </a:endParaRPr>
              </a:p>
              <a:p>
                <a:r>
                  <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52"/>
                  </a:rPr>
                  <a:t>Ganglia</a:t>
                </a:r>
                <a:endPar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p:txBody>
          </p:sp>
          <p:sp>
            <p:nvSpPr>
              <p:cNvPr id="75" name="テキスト ボックス 74"/>
              <p:cNvSpPr txBox="1"/>
              <p:nvPr/>
            </p:nvSpPr>
            <p:spPr bwMode="gray">
              <a:xfrm>
                <a:off x="5688124" y="1408586"/>
                <a:ext cx="3240360" cy="131819"/>
              </a:xfrm>
              <a:prstGeom prst="rect">
                <a:avLst/>
              </a:prstGeom>
              <a:solidFill>
                <a:srgbClr val="F8F5E6"/>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ja-JP" altLang="en-US" sz="571">
                    <a:latin typeface="Meiryo UI" panose="020B0604030504040204" pitchFamily="50" charset="-128"/>
                    <a:ea typeface="Meiryo UI" panose="020B0604030504040204" pitchFamily="50" charset="-128"/>
                    <a:cs typeface="Meiryo UI" panose="020B0604030504040204" pitchFamily="50" charset="-128"/>
                  </a:rPr>
                  <a:t>分散処理</a:t>
                </a:r>
                <a:endParaRPr lang="ja-JP" altLang="en-US" sz="571" dirty="0">
                  <a:latin typeface="Meiryo UI" panose="020B0604030504040204" pitchFamily="50" charset="-128"/>
                  <a:ea typeface="Meiryo UI" panose="020B0604030504040204" pitchFamily="50" charset="-128"/>
                  <a:cs typeface="Meiryo UI" panose="020B0604030504040204" pitchFamily="50" charset="-128"/>
                </a:endParaRPr>
              </a:p>
            </p:txBody>
          </p:sp>
        </p:grpSp>
        <p:grpSp>
          <p:nvGrpSpPr>
            <p:cNvPr id="76" name="グループ化 75"/>
            <p:cNvGrpSpPr/>
            <p:nvPr/>
          </p:nvGrpSpPr>
          <p:grpSpPr>
            <a:xfrm>
              <a:off x="6193061" y="1305262"/>
              <a:ext cx="893388" cy="769347"/>
              <a:chOff x="5684244" y="1311969"/>
              <a:chExt cx="3244240" cy="977615"/>
            </a:xfrm>
          </p:grpSpPr>
          <p:sp>
            <p:nvSpPr>
              <p:cNvPr id="77" name="正方形/長方形 76"/>
              <p:cNvSpPr/>
              <p:nvPr/>
            </p:nvSpPr>
            <p:spPr bwMode="gray">
              <a:xfrm>
                <a:off x="5688124" y="1443788"/>
                <a:ext cx="3240360" cy="845796"/>
              </a:xfrm>
              <a:prstGeom prst="rect">
                <a:avLst/>
              </a:prstGeom>
              <a:solidFill>
                <a:schemeClr val="bg1"/>
              </a:solidFill>
              <a:ln w="9525">
                <a:solidFill>
                  <a:schemeClr val="tx1"/>
                </a:solidFill>
                <a:miter lim="800000"/>
                <a:headEnd/>
                <a:tailEnd/>
              </a:ln>
            </p:spPr>
            <p:txBody>
              <a:bodyPr lIns="25714" rIns="25714" anchor="t"/>
              <a:lstStyle/>
              <a:p>
                <a:r>
                  <a:rPr kumimoji="0" lang="en-US" altLang="ja-JP" sz="571" kern="0" dirty="0">
                    <a:latin typeface="Meiryo UI" pitchFamily="50" charset="-128"/>
                    <a:ea typeface="Meiryo UI" pitchFamily="50" charset="-128"/>
                    <a:cs typeface="Meiryo UI" pitchFamily="50" charset="-128"/>
                    <a:hlinkClick r:id="rId53"/>
                  </a:rPr>
                  <a:t>Apache Ant</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a:latin typeface="Meiryo UI" pitchFamily="50" charset="-128"/>
                    <a:ea typeface="Meiryo UI" pitchFamily="50" charset="-128"/>
                    <a:cs typeface="Meiryo UI" pitchFamily="50" charset="-128"/>
                    <a:hlinkClick r:id="rId54"/>
                  </a:rPr>
                  <a:t>Apache Maven</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err="1">
                    <a:latin typeface="Meiryo UI" pitchFamily="50" charset="-128"/>
                    <a:ea typeface="Meiryo UI" pitchFamily="50" charset="-128"/>
                    <a:cs typeface="Meiryo UI" pitchFamily="50" charset="-128"/>
                    <a:hlinkClick r:id="rId55"/>
                  </a:rPr>
                  <a:t>Cobertura</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56"/>
                  </a:rPr>
                  <a:t>Eclipse</a:t>
                </a:r>
                <a:endPar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r>
                  <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57"/>
                  </a:rPr>
                  <a:t>NetBeans</a:t>
                </a:r>
                <a:endPar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r>
                  <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58"/>
                  </a:rPr>
                  <a:t>Ruby on Rails</a:t>
                </a:r>
                <a:endPar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r>
                  <a:rPr kumimoji="0" lang="en-US" altLang="ja-JP" sz="571" kern="0" dirty="0" err="1">
                    <a:latin typeface="Meiryo UI" pitchFamily="50" charset="-128"/>
                    <a:ea typeface="Meiryo UI" pitchFamily="50" charset="-128"/>
                    <a:cs typeface="Meiryo UI" pitchFamily="50" charset="-128"/>
                    <a:hlinkClick r:id="rId59"/>
                  </a:rPr>
                  <a:t>Gerrit</a:t>
                </a:r>
                <a:r>
                  <a:rPr kumimoji="0" lang="en-US" altLang="ja-JP" sz="571" kern="0" dirty="0">
                    <a:latin typeface="Meiryo UI" pitchFamily="50" charset="-128"/>
                    <a:ea typeface="Meiryo UI" pitchFamily="50" charset="-128"/>
                    <a:cs typeface="Meiryo UI" pitchFamily="50" charset="-128"/>
                    <a:hlinkClick r:id="rId59"/>
                  </a:rPr>
                  <a:t> Code Review</a:t>
                </a:r>
                <a:endParaRPr kumimoji="0" lang="en-US" altLang="ja-JP" sz="571" kern="0" dirty="0">
                  <a:latin typeface="Meiryo UI" pitchFamily="50" charset="-128"/>
                  <a:ea typeface="Meiryo UI" pitchFamily="50" charset="-128"/>
                  <a:cs typeface="Meiryo UI" pitchFamily="50" charset="-128"/>
                </a:endParaRPr>
              </a:p>
            </p:txBody>
          </p:sp>
          <p:sp>
            <p:nvSpPr>
              <p:cNvPr id="78" name="テキスト ボックス 77"/>
              <p:cNvSpPr txBox="1"/>
              <p:nvPr/>
            </p:nvSpPr>
            <p:spPr bwMode="gray">
              <a:xfrm>
                <a:off x="5684244" y="1311969"/>
                <a:ext cx="3240360" cy="131819"/>
              </a:xfrm>
              <a:prstGeom prst="rect">
                <a:avLst/>
              </a:prstGeom>
              <a:solidFill>
                <a:srgbClr val="E3E0F0"/>
              </a:solidFill>
              <a:ln w="9525" cap="flat">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ja-JP" altLang="en-US" sz="571" dirty="0">
                    <a:latin typeface="Meiryo UI" panose="020B0604030504040204" pitchFamily="50" charset="-128"/>
                    <a:ea typeface="Meiryo UI" panose="020B0604030504040204" pitchFamily="50" charset="-128"/>
                    <a:cs typeface="Meiryo UI" panose="020B0604030504040204" pitchFamily="50" charset="-128"/>
                  </a:rPr>
                  <a:t>統合開発環境</a:t>
                </a:r>
                <a:r>
                  <a:rPr lang="en-US" altLang="ja-JP" sz="571" dirty="0">
                    <a:latin typeface="Meiryo UI" panose="020B0604030504040204" pitchFamily="50" charset="-128"/>
                    <a:ea typeface="Meiryo UI" panose="020B0604030504040204" pitchFamily="50" charset="-128"/>
                    <a:cs typeface="Meiryo UI" panose="020B0604030504040204" pitchFamily="50" charset="-128"/>
                  </a:rPr>
                  <a:t>/</a:t>
                </a:r>
                <a:r>
                  <a:rPr lang="ja-JP" altLang="en-US" sz="571" dirty="0">
                    <a:latin typeface="Meiryo UI" panose="020B0604030504040204" pitchFamily="50" charset="-128"/>
                    <a:ea typeface="Meiryo UI" panose="020B0604030504040204" pitchFamily="50" charset="-128"/>
                    <a:cs typeface="Meiryo UI" panose="020B0604030504040204" pitchFamily="50" charset="-128"/>
                  </a:rPr>
                  <a:t>ビルド支援</a:t>
                </a:r>
              </a:p>
            </p:txBody>
          </p:sp>
        </p:grpSp>
        <p:grpSp>
          <p:nvGrpSpPr>
            <p:cNvPr id="79" name="グループ化 78"/>
            <p:cNvGrpSpPr/>
            <p:nvPr/>
          </p:nvGrpSpPr>
          <p:grpSpPr>
            <a:xfrm>
              <a:off x="6194129" y="2098775"/>
              <a:ext cx="892319" cy="589576"/>
              <a:chOff x="5688124" y="1408586"/>
              <a:chExt cx="3240360" cy="749179"/>
            </a:xfrm>
          </p:grpSpPr>
          <p:sp>
            <p:nvSpPr>
              <p:cNvPr id="80" name="正方形/長方形 79"/>
              <p:cNvSpPr/>
              <p:nvPr/>
            </p:nvSpPr>
            <p:spPr bwMode="gray">
              <a:xfrm>
                <a:off x="5688124" y="1540339"/>
                <a:ext cx="3240360" cy="617426"/>
              </a:xfrm>
              <a:prstGeom prst="rect">
                <a:avLst/>
              </a:prstGeom>
              <a:solidFill>
                <a:schemeClr val="bg1"/>
              </a:solidFill>
              <a:ln w="9525">
                <a:solidFill>
                  <a:schemeClr val="tx1"/>
                </a:solidFill>
                <a:miter lim="800000"/>
                <a:headEnd/>
                <a:tailEnd/>
              </a:ln>
            </p:spPr>
            <p:txBody>
              <a:bodyPr lIns="25714" rIns="25714" anchor="t"/>
              <a:lstStyle/>
              <a:p>
                <a:r>
                  <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60"/>
                  </a:rPr>
                  <a:t>Apache Subversion</a:t>
                </a:r>
                <a:endPar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r>
                  <a:rPr kumimoji="0" lang="en-US" altLang="ja-JP" sz="571" kern="0" dirty="0">
                    <a:latin typeface="Meiryo UI" pitchFamily="50" charset="-128"/>
                    <a:ea typeface="Meiryo UI" pitchFamily="50" charset="-128"/>
                    <a:cs typeface="Meiryo UI" pitchFamily="50" charset="-128"/>
                    <a:hlinkClick r:id="rId61"/>
                  </a:rPr>
                  <a:t>Bazaar</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a:latin typeface="Meiryo UI" pitchFamily="50" charset="-128"/>
                    <a:ea typeface="Meiryo UI" pitchFamily="50" charset="-128"/>
                    <a:cs typeface="Meiryo UI" pitchFamily="50" charset="-128"/>
                    <a:hlinkClick r:id="rId62"/>
                  </a:rPr>
                  <a:t>CVS</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err="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63"/>
                  </a:rPr>
                  <a:t>Git</a:t>
                </a:r>
                <a:endPar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r>
                  <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64"/>
                  </a:rPr>
                  <a:t>Mercurial</a:t>
                </a:r>
                <a:endPar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p:txBody>
          </p:sp>
          <p:sp>
            <p:nvSpPr>
              <p:cNvPr id="81" name="テキスト ボックス 80"/>
              <p:cNvSpPr txBox="1"/>
              <p:nvPr/>
            </p:nvSpPr>
            <p:spPr bwMode="gray">
              <a:xfrm>
                <a:off x="5688124" y="1408586"/>
                <a:ext cx="3240360" cy="131819"/>
              </a:xfrm>
              <a:prstGeom prst="rect">
                <a:avLst/>
              </a:prstGeom>
              <a:solidFill>
                <a:srgbClr val="E3E0F0"/>
              </a:solidFill>
              <a:ln w="9525" cap="flat">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ja-JP" altLang="en-US" sz="571">
                    <a:latin typeface="Meiryo UI" panose="020B0604030504040204" pitchFamily="50" charset="-128"/>
                    <a:ea typeface="Meiryo UI" panose="020B0604030504040204" pitchFamily="50" charset="-128"/>
                    <a:cs typeface="Meiryo UI" panose="020B0604030504040204" pitchFamily="50" charset="-128"/>
                  </a:rPr>
                  <a:t>バージョン管理</a:t>
                </a:r>
                <a:endParaRPr lang="ja-JP" altLang="en-US" sz="571" dirty="0">
                  <a:latin typeface="Meiryo UI" panose="020B0604030504040204" pitchFamily="50" charset="-128"/>
                  <a:ea typeface="Meiryo UI" panose="020B0604030504040204" pitchFamily="50" charset="-128"/>
                  <a:cs typeface="Meiryo UI" panose="020B0604030504040204" pitchFamily="50" charset="-128"/>
                </a:endParaRPr>
              </a:p>
            </p:txBody>
          </p:sp>
        </p:grpSp>
        <p:grpSp>
          <p:nvGrpSpPr>
            <p:cNvPr id="82" name="グループ化 81"/>
            <p:cNvGrpSpPr/>
            <p:nvPr/>
          </p:nvGrpSpPr>
          <p:grpSpPr>
            <a:xfrm>
              <a:off x="7122187" y="1381297"/>
              <a:ext cx="892319" cy="1651255"/>
              <a:chOff x="5688124" y="1408586"/>
              <a:chExt cx="3240360" cy="2098261"/>
            </a:xfrm>
          </p:grpSpPr>
          <p:sp>
            <p:nvSpPr>
              <p:cNvPr id="83" name="正方形/長方形 82"/>
              <p:cNvSpPr/>
              <p:nvPr/>
            </p:nvSpPr>
            <p:spPr bwMode="gray">
              <a:xfrm>
                <a:off x="5688124" y="1540341"/>
                <a:ext cx="3240360" cy="1966506"/>
              </a:xfrm>
              <a:prstGeom prst="rect">
                <a:avLst/>
              </a:prstGeom>
              <a:solidFill>
                <a:schemeClr val="bg1"/>
              </a:solidFill>
              <a:ln w="9525">
                <a:solidFill>
                  <a:schemeClr val="tx1"/>
                </a:solidFill>
                <a:miter lim="800000"/>
                <a:headEnd/>
                <a:tailEnd/>
              </a:ln>
            </p:spPr>
            <p:txBody>
              <a:bodyPr lIns="25714" rIns="25714" anchor="t"/>
              <a:lstStyle/>
              <a:p>
                <a:r>
                  <a:rPr kumimoji="0" lang="en-US" altLang="ja-JP" sz="571" kern="0" dirty="0">
                    <a:latin typeface="Meiryo UI" pitchFamily="50" charset="-128"/>
                    <a:ea typeface="Meiryo UI" pitchFamily="50" charset="-128"/>
                    <a:cs typeface="Meiryo UI" pitchFamily="50" charset="-128"/>
                    <a:hlinkClick r:id="rId65"/>
                  </a:rPr>
                  <a:t>Apache </a:t>
                </a:r>
                <a:r>
                  <a:rPr kumimoji="0" lang="en-US" altLang="ja-JP" sz="571" kern="0" dirty="0" err="1">
                    <a:latin typeface="Meiryo UI" pitchFamily="50" charset="-128"/>
                    <a:ea typeface="Meiryo UI" pitchFamily="50" charset="-128"/>
                    <a:cs typeface="Meiryo UI" pitchFamily="50" charset="-128"/>
                    <a:hlinkClick r:id="rId65"/>
                  </a:rPr>
                  <a:t>ActiveMQ</a:t>
                </a:r>
                <a:endParaRPr kumimoji="0" lang="en-US" altLang="ja-JP" sz="571" kern="0" dirty="0">
                  <a:latin typeface="Meiryo UI" pitchFamily="50" charset="-128"/>
                  <a:ea typeface="Meiryo UI" pitchFamily="50" charset="-128"/>
                  <a:cs typeface="Meiryo UI" pitchFamily="50" charset="-128"/>
                </a:endParaRPr>
              </a:p>
              <a:p>
                <a:r>
                  <a:rPr kumimoji="0" lang="en-US" altLang="ja-JP" sz="571" u="sng"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66"/>
                  </a:rPr>
                  <a:t>Apache S4</a:t>
                </a:r>
                <a:endParaRPr kumimoji="0" lang="en-US" altLang="ja-JP" sz="571" u="sng"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r>
                  <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67"/>
                  </a:rPr>
                  <a:t>Apache Struts</a:t>
                </a:r>
                <a:endPar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r>
                  <a:rPr kumimoji="0" lang="en-US" altLang="ja-JP" sz="571" kern="0" dirty="0">
                    <a:latin typeface="Meiryo UI" pitchFamily="50" charset="-128"/>
                    <a:ea typeface="Meiryo UI" pitchFamily="50" charset="-128"/>
                    <a:cs typeface="Meiryo UI" pitchFamily="50" charset="-128"/>
                    <a:hlinkClick r:id="rId68"/>
                  </a:rPr>
                  <a:t>Dojo Toolkit</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a:latin typeface="Meiryo UI" pitchFamily="50" charset="-128"/>
                    <a:ea typeface="Meiryo UI" pitchFamily="50" charset="-128"/>
                    <a:cs typeface="Meiryo UI" pitchFamily="50" charset="-128"/>
                    <a:hlinkClick r:id="rId69"/>
                  </a:rPr>
                  <a:t>Eclipse TPTP</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err="1">
                    <a:latin typeface="Meiryo UI" pitchFamily="50" charset="-128"/>
                    <a:ea typeface="Meiryo UI" pitchFamily="50" charset="-128"/>
                    <a:cs typeface="Meiryo UI" pitchFamily="50" charset="-128"/>
                    <a:hlinkClick r:id="rId70"/>
                  </a:rPr>
                  <a:t>Ehcache</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a:latin typeface="Meiryo UI" pitchFamily="50" charset="-128"/>
                    <a:ea typeface="Meiryo UI" pitchFamily="50" charset="-128"/>
                    <a:cs typeface="Meiryo UI" pitchFamily="50" charset="-128"/>
                    <a:hlinkClick r:id="rId71"/>
                  </a:rPr>
                  <a:t>EMMA</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72"/>
                  </a:rPr>
                  <a:t>Hibernate</a:t>
                </a:r>
                <a:endPar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r>
                  <a:rPr kumimoji="0" lang="en-US" altLang="ja-JP" sz="571" kern="0" dirty="0" err="1">
                    <a:latin typeface="Meiryo UI" pitchFamily="50" charset="-128"/>
                    <a:ea typeface="Meiryo UI" pitchFamily="50" charset="-128"/>
                    <a:cs typeface="Meiryo UI" pitchFamily="50" charset="-128"/>
                    <a:hlinkClick r:id="rId73"/>
                  </a:rPr>
                  <a:t>JBoss</a:t>
                </a:r>
                <a:r>
                  <a:rPr kumimoji="0" lang="en-US" altLang="ja-JP" sz="571" kern="0" dirty="0">
                    <a:latin typeface="Meiryo UI" pitchFamily="50" charset="-128"/>
                    <a:ea typeface="Meiryo UI" pitchFamily="50" charset="-128"/>
                    <a:cs typeface="Meiryo UI" pitchFamily="50" charset="-128"/>
                    <a:hlinkClick r:id="rId73"/>
                  </a:rPr>
                  <a:t> Seam</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err="1">
                    <a:latin typeface="Meiryo UI" pitchFamily="50" charset="-128"/>
                    <a:ea typeface="Meiryo UI" pitchFamily="50" charset="-128"/>
                    <a:cs typeface="Meiryo UI" pitchFamily="50" charset="-128"/>
                    <a:hlinkClick r:id="rId74"/>
                  </a:rPr>
                  <a:t>Jetspeed</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a:latin typeface="Meiryo UI" pitchFamily="50" charset="-128"/>
                    <a:ea typeface="Meiryo UI" pitchFamily="50" charset="-128"/>
                    <a:cs typeface="Meiryo UI" pitchFamily="50" charset="-128"/>
                    <a:hlinkClick r:id="rId75"/>
                  </a:rPr>
                  <a:t>jQuery</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err="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76"/>
                  </a:rPr>
                  <a:t>MyBatis</a:t>
                </a:r>
                <a:endPar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r>
                  <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77"/>
                  </a:rPr>
                  <a:t>Seasar2</a:t>
                </a:r>
                <a:endPar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r>
                  <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78"/>
                  </a:rPr>
                  <a:t>Spring</a:t>
                </a:r>
                <a:endPar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r>
                  <a:rPr kumimoji="0" lang="en-US" altLang="ja-JP" sz="571" kern="0" dirty="0">
                    <a:latin typeface="Meiryo UI" pitchFamily="50" charset="-128"/>
                    <a:ea typeface="Meiryo UI" pitchFamily="50" charset="-128"/>
                    <a:cs typeface="Meiryo UI" pitchFamily="50" charset="-128"/>
                    <a:hlinkClick r:id="rId79"/>
                  </a:rPr>
                  <a:t>YUI (Yahoo UI Library)</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err="1">
                    <a:latin typeface="Meiryo UI" pitchFamily="50" charset="-128"/>
                    <a:ea typeface="Meiryo UI" pitchFamily="50" charset="-128"/>
                    <a:cs typeface="Meiryo UI" pitchFamily="50" charset="-128"/>
                    <a:hlinkClick r:id="rId80"/>
                  </a:rPr>
                  <a:t>Zope</a:t>
                </a:r>
                <a:endParaRPr kumimoji="0" lang="en-US" altLang="ja-JP" sz="571" kern="0" dirty="0">
                  <a:latin typeface="Meiryo UI" pitchFamily="50" charset="-128"/>
                  <a:ea typeface="Meiryo UI" pitchFamily="50" charset="-128"/>
                  <a:cs typeface="Meiryo UI" pitchFamily="50" charset="-128"/>
                </a:endParaRPr>
              </a:p>
            </p:txBody>
          </p:sp>
          <p:sp>
            <p:nvSpPr>
              <p:cNvPr id="84" name="テキスト ボックス 83"/>
              <p:cNvSpPr txBox="1"/>
              <p:nvPr/>
            </p:nvSpPr>
            <p:spPr bwMode="gray">
              <a:xfrm>
                <a:off x="5688124" y="1408586"/>
                <a:ext cx="3240360" cy="131819"/>
              </a:xfrm>
              <a:prstGeom prst="rect">
                <a:avLst/>
              </a:prstGeom>
              <a:solidFill>
                <a:srgbClr val="E3E0F0"/>
              </a:solidFill>
              <a:ln w="9525" cap="flat">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ja-JP" altLang="en-US" sz="571">
                    <a:latin typeface="Meiryo UI" panose="020B0604030504040204" pitchFamily="50" charset="-128"/>
                    <a:ea typeface="Meiryo UI" panose="020B0604030504040204" pitchFamily="50" charset="-128"/>
                    <a:cs typeface="Meiryo UI" panose="020B0604030504040204" pitchFamily="50" charset="-128"/>
                  </a:rPr>
                  <a:t>開発フレームワーク</a:t>
                </a:r>
                <a:endParaRPr lang="ja-JP" altLang="en-US" sz="571" dirty="0">
                  <a:latin typeface="Meiryo UI" panose="020B0604030504040204" pitchFamily="50" charset="-128"/>
                  <a:ea typeface="Meiryo UI" panose="020B0604030504040204" pitchFamily="50" charset="-128"/>
                  <a:cs typeface="Meiryo UI" panose="020B0604030504040204" pitchFamily="50" charset="-128"/>
                </a:endParaRPr>
              </a:p>
            </p:txBody>
          </p:sp>
        </p:grpSp>
        <p:grpSp>
          <p:nvGrpSpPr>
            <p:cNvPr id="88" name="グループ化 87"/>
            <p:cNvGrpSpPr/>
            <p:nvPr/>
          </p:nvGrpSpPr>
          <p:grpSpPr>
            <a:xfrm>
              <a:off x="7117834" y="3235605"/>
              <a:ext cx="1824356" cy="363931"/>
              <a:chOff x="5688124" y="1408586"/>
              <a:chExt cx="3240360" cy="462451"/>
            </a:xfrm>
          </p:grpSpPr>
          <p:sp>
            <p:nvSpPr>
              <p:cNvPr id="89" name="正方形/長方形 88"/>
              <p:cNvSpPr/>
              <p:nvPr/>
            </p:nvSpPr>
            <p:spPr bwMode="gray">
              <a:xfrm>
                <a:off x="5688124" y="1540339"/>
                <a:ext cx="3240360" cy="330698"/>
              </a:xfrm>
              <a:prstGeom prst="rect">
                <a:avLst/>
              </a:prstGeom>
              <a:solidFill>
                <a:schemeClr val="bg1"/>
              </a:solidFill>
              <a:ln w="9525">
                <a:solidFill>
                  <a:schemeClr val="tx1"/>
                </a:solidFill>
                <a:miter lim="800000"/>
                <a:headEnd/>
                <a:tailEnd/>
              </a:ln>
            </p:spPr>
            <p:txBody>
              <a:bodyPr lIns="25714" rIns="25714" anchor="t"/>
              <a:lstStyle/>
              <a:p>
                <a:r>
                  <a:rPr kumimoji="0" lang="en-US" altLang="ja-JP" sz="571" kern="0" dirty="0" err="1">
                    <a:latin typeface="Meiryo UI" pitchFamily="50" charset="-128"/>
                    <a:ea typeface="Meiryo UI" pitchFamily="50" charset="-128"/>
                    <a:cs typeface="Meiryo UI" pitchFamily="50" charset="-128"/>
                    <a:hlinkClick r:id="rId81"/>
                  </a:rPr>
                  <a:t>iReport</a:t>
                </a:r>
                <a:r>
                  <a:rPr kumimoji="0" lang="en-US" altLang="ja-JP" sz="571" kern="0" dirty="0">
                    <a:latin typeface="Meiryo UI" pitchFamily="50" charset="-128"/>
                    <a:ea typeface="Meiryo UI" pitchFamily="50" charset="-128"/>
                    <a:cs typeface="Meiryo UI" pitchFamily="50" charset="-128"/>
                    <a:hlinkClick r:id="rId81"/>
                  </a:rPr>
                  <a:t> Open Source Edition</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err="1">
                    <a:latin typeface="Meiryo UI" pitchFamily="50" charset="-128"/>
                    <a:ea typeface="Meiryo UI" pitchFamily="50" charset="-128"/>
                    <a:cs typeface="Meiryo UI" pitchFamily="50" charset="-128"/>
                    <a:hlinkClick r:id="rId81"/>
                  </a:rPr>
                  <a:t>JasperReports</a:t>
                </a:r>
                <a:r>
                  <a:rPr kumimoji="0" lang="en-US" altLang="ja-JP" sz="571" kern="0" dirty="0">
                    <a:latin typeface="Meiryo UI" pitchFamily="50" charset="-128"/>
                    <a:ea typeface="Meiryo UI" pitchFamily="50" charset="-128"/>
                    <a:cs typeface="Meiryo UI" pitchFamily="50" charset="-128"/>
                    <a:hlinkClick r:id="rId81"/>
                  </a:rPr>
                  <a:t> Open Source Edition</a:t>
                </a:r>
                <a:endParaRPr kumimoji="0" lang="en-US" altLang="ja-JP" sz="571" kern="0" dirty="0">
                  <a:latin typeface="Meiryo UI" pitchFamily="50" charset="-128"/>
                  <a:ea typeface="Meiryo UI" pitchFamily="50" charset="-128"/>
                  <a:cs typeface="Meiryo UI" pitchFamily="50" charset="-128"/>
                </a:endParaRPr>
              </a:p>
            </p:txBody>
          </p:sp>
          <p:sp>
            <p:nvSpPr>
              <p:cNvPr id="90" name="テキスト ボックス 89"/>
              <p:cNvSpPr txBox="1"/>
              <p:nvPr/>
            </p:nvSpPr>
            <p:spPr bwMode="gray">
              <a:xfrm>
                <a:off x="5688124" y="1408586"/>
                <a:ext cx="3240360" cy="131819"/>
              </a:xfrm>
              <a:prstGeom prst="rect">
                <a:avLst/>
              </a:prstGeom>
              <a:solidFill>
                <a:srgbClr val="E3E0F0"/>
              </a:solidFill>
              <a:ln w="9525" cap="flat">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ja-JP" altLang="en-US" sz="571" dirty="0">
                    <a:latin typeface="Meiryo UI" panose="020B0604030504040204" pitchFamily="50" charset="-128"/>
                    <a:ea typeface="Meiryo UI" panose="020B0604030504040204" pitchFamily="50" charset="-128"/>
                    <a:cs typeface="Meiryo UI" panose="020B0604030504040204" pitchFamily="50" charset="-128"/>
                  </a:rPr>
                  <a:t>帳票ツール</a:t>
                </a:r>
              </a:p>
            </p:txBody>
          </p:sp>
        </p:grpSp>
        <p:grpSp>
          <p:nvGrpSpPr>
            <p:cNvPr id="92" name="グループ化 91"/>
            <p:cNvGrpSpPr/>
            <p:nvPr/>
          </p:nvGrpSpPr>
          <p:grpSpPr>
            <a:xfrm>
              <a:off x="6196765" y="2706371"/>
              <a:ext cx="892319" cy="849451"/>
              <a:chOff x="5688124" y="1408586"/>
              <a:chExt cx="3240360" cy="1079403"/>
            </a:xfrm>
          </p:grpSpPr>
          <p:sp>
            <p:nvSpPr>
              <p:cNvPr id="93" name="正方形/長方形 92"/>
              <p:cNvSpPr/>
              <p:nvPr/>
            </p:nvSpPr>
            <p:spPr bwMode="gray">
              <a:xfrm>
                <a:off x="5688124" y="1540340"/>
                <a:ext cx="3240360" cy="947649"/>
              </a:xfrm>
              <a:prstGeom prst="rect">
                <a:avLst/>
              </a:prstGeom>
              <a:solidFill>
                <a:schemeClr val="bg1"/>
              </a:solidFill>
              <a:ln w="9525">
                <a:solidFill>
                  <a:schemeClr val="tx1"/>
                </a:solidFill>
                <a:miter lim="800000"/>
                <a:headEnd/>
                <a:tailEnd/>
              </a:ln>
            </p:spPr>
            <p:txBody>
              <a:bodyPr lIns="25714" rIns="25714" anchor="t"/>
              <a:lstStyle/>
              <a:p>
                <a:r>
                  <a:rPr kumimoji="0" lang="en-US" altLang="ja-JP" sz="571" kern="0" dirty="0" err="1">
                    <a:latin typeface="Meiryo UI" pitchFamily="50" charset="-128"/>
                    <a:ea typeface="Meiryo UI" pitchFamily="50" charset="-128"/>
                    <a:cs typeface="Meiryo UI" pitchFamily="50" charset="-128"/>
                    <a:hlinkClick r:id="rId82"/>
                  </a:rPr>
                  <a:t>gcc</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err="1">
                    <a:latin typeface="Meiryo UI" pitchFamily="50" charset="-128"/>
                    <a:ea typeface="Meiryo UI" pitchFamily="50" charset="-128"/>
                    <a:cs typeface="Meiryo UI" pitchFamily="50" charset="-128"/>
                    <a:hlinkClick r:id="rId83"/>
                  </a:rPr>
                  <a:t>OpenJDK</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84"/>
                  </a:rPr>
                  <a:t>Perl</a:t>
                </a:r>
                <a:endPar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r>
                  <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85"/>
                  </a:rPr>
                  <a:t>PHP</a:t>
                </a:r>
                <a:endPar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r>
                  <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86"/>
                  </a:rPr>
                  <a:t>Python</a:t>
                </a:r>
                <a:endPar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r>
                  <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87"/>
                  </a:rPr>
                  <a:t>Ruby</a:t>
                </a:r>
                <a:endPar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r>
                  <a:rPr kumimoji="0" lang="en-US" altLang="ja-JP" sz="571" kern="0" dirty="0">
                    <a:latin typeface="Meiryo UI" pitchFamily="50" charset="-128"/>
                    <a:ea typeface="Meiryo UI" pitchFamily="50" charset="-128"/>
                    <a:cs typeface="Meiryo UI" pitchFamily="50" charset="-128"/>
                    <a:hlinkClick r:id="rId88"/>
                  </a:rPr>
                  <a:t>Scala</a:t>
                </a:r>
                <a:endParaRPr kumimoji="0" lang="en-US" altLang="ja-JP" sz="571" kern="0" dirty="0">
                  <a:latin typeface="Meiryo UI" pitchFamily="50" charset="-128"/>
                  <a:ea typeface="Meiryo UI" pitchFamily="50" charset="-128"/>
                  <a:cs typeface="Meiryo UI" pitchFamily="50" charset="-128"/>
                </a:endParaRPr>
              </a:p>
            </p:txBody>
          </p:sp>
          <p:sp>
            <p:nvSpPr>
              <p:cNvPr id="94" name="テキスト ボックス 93"/>
              <p:cNvSpPr txBox="1"/>
              <p:nvPr/>
            </p:nvSpPr>
            <p:spPr bwMode="gray">
              <a:xfrm>
                <a:off x="5688124" y="1408586"/>
                <a:ext cx="3240360" cy="131819"/>
              </a:xfrm>
              <a:prstGeom prst="rect">
                <a:avLst/>
              </a:prstGeom>
              <a:solidFill>
                <a:srgbClr val="E3E0F0"/>
              </a:solidFill>
              <a:ln w="9525" cap="flat">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ja-JP" altLang="en-US" sz="571">
                    <a:latin typeface="Meiryo UI" panose="020B0604030504040204" pitchFamily="50" charset="-128"/>
                    <a:ea typeface="Meiryo UI" panose="020B0604030504040204" pitchFamily="50" charset="-128"/>
                    <a:cs typeface="Meiryo UI" panose="020B0604030504040204" pitchFamily="50" charset="-128"/>
                  </a:rPr>
                  <a:t>開発言語</a:t>
                </a:r>
                <a:endParaRPr lang="ja-JP" altLang="en-US" sz="571" dirty="0">
                  <a:latin typeface="Meiryo UI" panose="020B0604030504040204" pitchFamily="50" charset="-128"/>
                  <a:ea typeface="Meiryo UI" panose="020B0604030504040204" pitchFamily="50" charset="-128"/>
                  <a:cs typeface="Meiryo UI" panose="020B0604030504040204" pitchFamily="50" charset="-128"/>
                </a:endParaRPr>
              </a:p>
            </p:txBody>
          </p:sp>
        </p:grpSp>
        <p:grpSp>
          <p:nvGrpSpPr>
            <p:cNvPr id="95" name="グループ化 94"/>
            <p:cNvGrpSpPr/>
            <p:nvPr/>
          </p:nvGrpSpPr>
          <p:grpSpPr>
            <a:xfrm>
              <a:off x="8059281" y="1380461"/>
              <a:ext cx="892319" cy="586332"/>
              <a:chOff x="5688124" y="1408586"/>
              <a:chExt cx="3240360" cy="745056"/>
            </a:xfrm>
          </p:grpSpPr>
          <p:sp>
            <p:nvSpPr>
              <p:cNvPr id="96" name="正方形/長方形 95"/>
              <p:cNvSpPr/>
              <p:nvPr/>
            </p:nvSpPr>
            <p:spPr bwMode="gray">
              <a:xfrm>
                <a:off x="5688124" y="1540340"/>
                <a:ext cx="3240360" cy="613302"/>
              </a:xfrm>
              <a:prstGeom prst="rect">
                <a:avLst/>
              </a:prstGeom>
              <a:solidFill>
                <a:schemeClr val="bg1"/>
              </a:solidFill>
              <a:ln w="9525">
                <a:solidFill>
                  <a:schemeClr val="tx1"/>
                </a:solidFill>
                <a:miter lim="800000"/>
                <a:headEnd/>
                <a:tailEnd/>
              </a:ln>
            </p:spPr>
            <p:txBody>
              <a:bodyPr lIns="25714" rIns="25714" anchor="t"/>
              <a:lstStyle/>
              <a:p>
                <a:r>
                  <a:rPr kumimoji="0" lang="en-US" altLang="ja-JP" sz="571" kern="0" dirty="0">
                    <a:latin typeface="Meiryo UI" pitchFamily="50" charset="-128"/>
                    <a:ea typeface="Meiryo UI" pitchFamily="50" charset="-128"/>
                    <a:cs typeface="Meiryo UI" pitchFamily="50" charset="-128"/>
                    <a:hlinkClick r:id="rId89"/>
                  </a:rPr>
                  <a:t>Bugzilla</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90"/>
                  </a:rPr>
                  <a:t>mantis</a:t>
                </a:r>
                <a:endPar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r>
                  <a:rPr kumimoji="0" lang="en-US" altLang="ja-JP" sz="571" kern="0" dirty="0" err="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91"/>
                  </a:rPr>
                  <a:t>OpenProj</a:t>
                </a:r>
                <a:endPar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r>
                  <a:rPr kumimoji="0" lang="en-US" altLang="ja-JP" sz="571" kern="0" dirty="0" err="1">
                    <a:latin typeface="Meiryo UI" pitchFamily="50" charset="-128"/>
                    <a:ea typeface="Meiryo UI" pitchFamily="50" charset="-128"/>
                    <a:cs typeface="Meiryo UI" pitchFamily="50" charset="-128"/>
                    <a:hlinkClick r:id="rId92"/>
                  </a:rPr>
                  <a:t>Redmine</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err="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93"/>
                  </a:rPr>
                  <a:t>Trac</a:t>
                </a:r>
                <a:endPar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p:txBody>
          </p:sp>
          <p:sp>
            <p:nvSpPr>
              <p:cNvPr id="97" name="テキスト ボックス 96"/>
              <p:cNvSpPr txBox="1"/>
              <p:nvPr/>
            </p:nvSpPr>
            <p:spPr bwMode="gray">
              <a:xfrm>
                <a:off x="5688124" y="1408586"/>
                <a:ext cx="3240360" cy="131819"/>
              </a:xfrm>
              <a:prstGeom prst="rect">
                <a:avLst/>
              </a:prstGeom>
              <a:solidFill>
                <a:srgbClr val="E3E0F0"/>
              </a:solidFill>
              <a:ln w="9525" cap="flat">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ja-JP" altLang="en-US" sz="571">
                    <a:latin typeface="Meiryo UI" panose="020B0604030504040204" pitchFamily="50" charset="-128"/>
                    <a:ea typeface="Meiryo UI" panose="020B0604030504040204" pitchFamily="50" charset="-128"/>
                    <a:cs typeface="Meiryo UI" panose="020B0604030504040204" pitchFamily="50" charset="-128"/>
                  </a:rPr>
                  <a:t>プロジェクト管理</a:t>
                </a:r>
                <a:endParaRPr lang="ja-JP" altLang="en-US" sz="571" dirty="0">
                  <a:latin typeface="Meiryo UI" panose="020B0604030504040204" pitchFamily="50" charset="-128"/>
                  <a:ea typeface="Meiryo UI" panose="020B0604030504040204" pitchFamily="50" charset="-128"/>
                  <a:cs typeface="Meiryo UI" panose="020B0604030504040204" pitchFamily="50" charset="-128"/>
                </a:endParaRPr>
              </a:p>
            </p:txBody>
          </p:sp>
        </p:grpSp>
        <p:grpSp>
          <p:nvGrpSpPr>
            <p:cNvPr id="15" name="グループ化 14"/>
            <p:cNvGrpSpPr/>
            <p:nvPr/>
          </p:nvGrpSpPr>
          <p:grpSpPr>
            <a:xfrm>
              <a:off x="137968" y="2580519"/>
              <a:ext cx="892319" cy="1011190"/>
              <a:chOff x="193155" y="3612727"/>
              <a:chExt cx="1249247" cy="1415666"/>
            </a:xfrm>
          </p:grpSpPr>
          <p:sp>
            <p:nvSpPr>
              <p:cNvPr id="99" name="正方形/長方形 98"/>
              <p:cNvSpPr/>
              <p:nvPr/>
            </p:nvSpPr>
            <p:spPr bwMode="gray">
              <a:xfrm>
                <a:off x="193155" y="3757885"/>
                <a:ext cx="1249247" cy="1270508"/>
              </a:xfrm>
              <a:prstGeom prst="rect">
                <a:avLst/>
              </a:prstGeom>
              <a:solidFill>
                <a:schemeClr val="bg1"/>
              </a:solidFill>
              <a:ln w="9525">
                <a:solidFill>
                  <a:schemeClr val="tx1"/>
                </a:solidFill>
                <a:miter lim="800000"/>
                <a:headEnd/>
                <a:tailEnd/>
              </a:ln>
            </p:spPr>
            <p:txBody>
              <a:bodyPr lIns="25714" rIns="25714" anchor="t"/>
              <a:lstStyle/>
              <a:p>
                <a:pPr defTabSz="653156">
                  <a:defRPr/>
                </a:pPr>
                <a:r>
                  <a:rPr kumimoji="0" lang="en-US" altLang="ja-JP" sz="571" kern="0" dirty="0">
                    <a:latin typeface="Meiryo UI" pitchFamily="50" charset="-128"/>
                    <a:ea typeface="Meiryo UI" pitchFamily="50" charset="-128"/>
                    <a:cs typeface="Meiryo UI" pitchFamily="50" charset="-128"/>
                    <a:hlinkClick r:id="rId94"/>
                  </a:rPr>
                  <a:t>Apache Bench</a:t>
                </a:r>
                <a:endParaRPr kumimoji="0" lang="en-US" altLang="ja-JP" sz="571" kern="0" dirty="0">
                  <a:latin typeface="Meiryo UI" pitchFamily="50" charset="-128"/>
                  <a:ea typeface="Meiryo UI" pitchFamily="50" charset="-128"/>
                  <a:cs typeface="Meiryo UI" pitchFamily="50" charset="-128"/>
                </a:endParaRPr>
              </a:p>
              <a:p>
                <a:pPr defTabSz="653156">
                  <a:defRPr/>
                </a:pPr>
                <a:r>
                  <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94"/>
                  </a:rPr>
                  <a:t>Apache HTTP Server</a:t>
                </a:r>
                <a:endPar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pPr defTabSz="653156">
                  <a:defRPr/>
                </a:pPr>
                <a:r>
                  <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95"/>
                  </a:rPr>
                  <a:t>Apache Tomcat</a:t>
                </a:r>
                <a:endPar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pPr defTabSz="653156">
                  <a:defRPr/>
                </a:pPr>
                <a:r>
                  <a:rPr kumimoji="0" lang="en-US" altLang="ja-JP" sz="571" kern="0" dirty="0" err="1">
                    <a:latin typeface="Meiryo UI" pitchFamily="50" charset="-128"/>
                    <a:ea typeface="Meiryo UI" pitchFamily="50" charset="-128"/>
                    <a:cs typeface="Meiryo UI" pitchFamily="50" charset="-128"/>
                    <a:hlinkClick r:id="rId96"/>
                  </a:rPr>
                  <a:t>Appweb</a:t>
                </a:r>
                <a:endParaRPr kumimoji="0" lang="en-US" altLang="ja-JP" sz="571" kern="0" dirty="0">
                  <a:latin typeface="Meiryo UI" pitchFamily="50" charset="-128"/>
                  <a:ea typeface="Meiryo UI" pitchFamily="50" charset="-128"/>
                  <a:cs typeface="Meiryo UI" pitchFamily="50" charset="-128"/>
                </a:endParaRPr>
              </a:p>
              <a:p>
                <a:pPr defTabSz="653156">
                  <a:defRPr/>
                </a:pPr>
                <a:r>
                  <a:rPr kumimoji="0" lang="en-US" altLang="ja-JP" sz="571" kern="0" dirty="0" err="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97"/>
                  </a:rPr>
                  <a:t>GlassFish</a:t>
                </a:r>
                <a:endPar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pPr defTabSz="653156">
                  <a:defRPr/>
                </a:pPr>
                <a:r>
                  <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98"/>
                  </a:rPr>
                  <a:t>Jetty</a:t>
                </a:r>
                <a:endPar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pPr defTabSz="653156">
                  <a:defRPr/>
                </a:pPr>
                <a:r>
                  <a:rPr kumimoji="0" lang="en-US" altLang="ja-JP" sz="571" kern="0" dirty="0" err="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99"/>
                  </a:rPr>
                  <a:t>lighttpd</a:t>
                </a:r>
                <a:endPar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pPr defTabSz="653156">
                  <a:defRPr/>
                </a:pPr>
                <a:r>
                  <a:rPr kumimoji="0" lang="en-US" altLang="ja-JP" sz="571" kern="0" dirty="0">
                    <a:latin typeface="Meiryo UI" pitchFamily="50" charset="-128"/>
                    <a:ea typeface="Meiryo UI" pitchFamily="50" charset="-128"/>
                    <a:cs typeface="Meiryo UI" pitchFamily="50" charset="-128"/>
                  </a:rPr>
                  <a:t>TUX Web Server</a:t>
                </a:r>
              </a:p>
              <a:p>
                <a:pPr defTabSz="653156">
                  <a:defRPr/>
                </a:pPr>
                <a:r>
                  <a:rPr kumimoji="0" lang="en-US" altLang="ja-JP" sz="571" kern="0" dirty="0" err="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100"/>
                  </a:rPr>
                  <a:t>WildFly</a:t>
                </a:r>
                <a:endPar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p:txBody>
          </p:sp>
          <p:sp>
            <p:nvSpPr>
              <p:cNvPr id="100" name="テキスト ボックス 99"/>
              <p:cNvSpPr txBox="1"/>
              <p:nvPr/>
            </p:nvSpPr>
            <p:spPr bwMode="gray">
              <a:xfrm>
                <a:off x="193155" y="3612727"/>
                <a:ext cx="1249247" cy="145232"/>
              </a:xfrm>
              <a:prstGeom prst="rect">
                <a:avLst/>
              </a:prstGeom>
              <a:solidFill>
                <a:srgbClr val="E0E9DE"/>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en-US" altLang="ja-JP" sz="571" dirty="0">
                    <a:latin typeface="Meiryo UI" panose="020B0604030504040204" pitchFamily="50" charset="-128"/>
                    <a:ea typeface="Meiryo UI" panose="020B0604030504040204" pitchFamily="50" charset="-128"/>
                    <a:cs typeface="Meiryo UI" panose="020B0604030504040204" pitchFamily="50" charset="-128"/>
                  </a:rPr>
                  <a:t>Web/AP</a:t>
                </a:r>
                <a:r>
                  <a:rPr lang="ja-JP" altLang="en-US" sz="571" dirty="0">
                    <a:latin typeface="Meiryo UI" panose="020B0604030504040204" pitchFamily="50" charset="-128"/>
                    <a:ea typeface="Meiryo UI" panose="020B0604030504040204" pitchFamily="50" charset="-128"/>
                    <a:cs typeface="Meiryo UI" panose="020B0604030504040204" pitchFamily="50" charset="-128"/>
                  </a:rPr>
                  <a:t> サーバー</a:t>
                </a:r>
              </a:p>
            </p:txBody>
          </p:sp>
        </p:grpSp>
        <p:grpSp>
          <p:nvGrpSpPr>
            <p:cNvPr id="101" name="グループ化 100"/>
            <p:cNvGrpSpPr/>
            <p:nvPr/>
          </p:nvGrpSpPr>
          <p:grpSpPr>
            <a:xfrm>
              <a:off x="134471" y="3653302"/>
              <a:ext cx="892319" cy="498731"/>
              <a:chOff x="5688124" y="1408586"/>
              <a:chExt cx="3240360" cy="633741"/>
            </a:xfrm>
          </p:grpSpPr>
          <p:sp>
            <p:nvSpPr>
              <p:cNvPr id="102" name="正方形/長方形 101"/>
              <p:cNvSpPr/>
              <p:nvPr/>
            </p:nvSpPr>
            <p:spPr bwMode="gray">
              <a:xfrm>
                <a:off x="5688124" y="1540337"/>
                <a:ext cx="3240360" cy="501990"/>
              </a:xfrm>
              <a:prstGeom prst="rect">
                <a:avLst/>
              </a:prstGeom>
              <a:solidFill>
                <a:schemeClr val="bg1"/>
              </a:solidFill>
              <a:ln w="9525">
                <a:solidFill>
                  <a:schemeClr val="tx1"/>
                </a:solidFill>
                <a:miter lim="800000"/>
                <a:headEnd/>
                <a:tailEnd/>
              </a:ln>
            </p:spPr>
            <p:txBody>
              <a:bodyPr lIns="25714" rIns="25714" anchor="t"/>
              <a:lstStyle/>
              <a:p>
                <a:pPr defTabSz="653156">
                  <a:defRPr/>
                </a:pPr>
                <a:r>
                  <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101"/>
                  </a:rPr>
                  <a:t>Apache Axis2</a:t>
                </a:r>
                <a:endPar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pPr defTabSz="653156">
                  <a:defRPr/>
                </a:pPr>
                <a:r>
                  <a:rPr kumimoji="0" lang="en-US" altLang="ja-JP" sz="571" kern="0" dirty="0">
                    <a:latin typeface="Meiryo UI" pitchFamily="50" charset="-128"/>
                    <a:ea typeface="Meiryo UI" pitchFamily="50" charset="-128"/>
                    <a:cs typeface="Meiryo UI" pitchFamily="50" charset="-128"/>
                    <a:hlinkClick r:id="rId102" action="ppaction://hlinkfile"/>
                  </a:rPr>
                  <a:t>Apache </a:t>
                </a:r>
                <a:r>
                  <a:rPr kumimoji="0" lang="en-US" altLang="ja-JP" sz="571" kern="0" dirty="0" err="1">
                    <a:latin typeface="Meiryo UI" pitchFamily="50" charset="-128"/>
                    <a:ea typeface="Meiryo UI" pitchFamily="50" charset="-128"/>
                    <a:cs typeface="Meiryo UI" pitchFamily="50" charset="-128"/>
                    <a:hlinkClick r:id="rId102" action="ppaction://hlinkfile"/>
                  </a:rPr>
                  <a:t>ServiceMIX</a:t>
                </a:r>
                <a:endParaRPr kumimoji="0" lang="en-US" altLang="ja-JP" sz="571" kern="0" dirty="0">
                  <a:latin typeface="Meiryo UI" pitchFamily="50" charset="-128"/>
                  <a:ea typeface="Meiryo UI" pitchFamily="50" charset="-128"/>
                  <a:cs typeface="Meiryo UI" pitchFamily="50" charset="-128"/>
                </a:endParaRPr>
              </a:p>
              <a:p>
                <a:pPr defTabSz="653156">
                  <a:defRPr/>
                </a:pPr>
                <a:r>
                  <a:rPr kumimoji="0" lang="en-US" altLang="ja-JP" sz="571" kern="0" dirty="0" err="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103"/>
                  </a:rPr>
                  <a:t>Talend</a:t>
                </a:r>
                <a:endPar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pPr defTabSz="653156">
                  <a:defRPr/>
                </a:pPr>
                <a:r>
                  <a:rPr kumimoji="0" lang="en-US" altLang="ja-JP" sz="571" kern="0" dirty="0" err="1">
                    <a:latin typeface="Meiryo UI" pitchFamily="50" charset="-128"/>
                    <a:ea typeface="Meiryo UI" pitchFamily="50" charset="-128"/>
                    <a:cs typeface="Meiryo UI" pitchFamily="50" charset="-128"/>
                    <a:hlinkClick r:id="rId104"/>
                  </a:rPr>
                  <a:t>Talend</a:t>
                </a:r>
                <a:r>
                  <a:rPr kumimoji="0" lang="en-US" altLang="ja-JP" sz="571" kern="0" dirty="0">
                    <a:latin typeface="Meiryo UI" pitchFamily="50" charset="-128"/>
                    <a:ea typeface="Meiryo UI" pitchFamily="50" charset="-128"/>
                    <a:cs typeface="Meiryo UI" pitchFamily="50" charset="-128"/>
                    <a:hlinkClick r:id="rId104"/>
                  </a:rPr>
                  <a:t> Open Studio</a:t>
                </a:r>
                <a:endParaRPr kumimoji="0" lang="en-US" altLang="ja-JP" sz="571" kern="0" dirty="0">
                  <a:latin typeface="Meiryo UI" pitchFamily="50" charset="-128"/>
                  <a:ea typeface="Meiryo UI" pitchFamily="50" charset="-128"/>
                  <a:cs typeface="Meiryo UI" pitchFamily="50" charset="-128"/>
                </a:endParaRPr>
              </a:p>
            </p:txBody>
          </p:sp>
          <p:sp>
            <p:nvSpPr>
              <p:cNvPr id="103" name="テキスト ボックス 102"/>
              <p:cNvSpPr txBox="1"/>
              <p:nvPr/>
            </p:nvSpPr>
            <p:spPr bwMode="gray">
              <a:xfrm>
                <a:off x="5688124" y="1408586"/>
                <a:ext cx="3240360" cy="131819"/>
              </a:xfrm>
              <a:prstGeom prst="rect">
                <a:avLst/>
              </a:prstGeom>
              <a:solidFill>
                <a:srgbClr val="E0E9DE"/>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en-US" altLang="ja-JP" sz="571">
                    <a:latin typeface="Meiryo UI" panose="020B0604030504040204" pitchFamily="50" charset="-128"/>
                    <a:ea typeface="Meiryo UI" panose="020B0604030504040204" pitchFamily="50" charset="-128"/>
                    <a:cs typeface="Meiryo UI" panose="020B0604030504040204" pitchFamily="50" charset="-128"/>
                  </a:rPr>
                  <a:t>EAI/ESB</a:t>
                </a:r>
                <a:endParaRPr lang="ja-JP" altLang="en-US" sz="571" dirty="0">
                  <a:latin typeface="Meiryo UI" panose="020B0604030504040204" pitchFamily="50" charset="-128"/>
                  <a:ea typeface="Meiryo UI" panose="020B0604030504040204" pitchFamily="50" charset="-128"/>
                  <a:cs typeface="Meiryo UI" panose="020B0604030504040204" pitchFamily="50" charset="-128"/>
                </a:endParaRPr>
              </a:p>
            </p:txBody>
          </p:sp>
        </p:grpSp>
        <p:grpSp>
          <p:nvGrpSpPr>
            <p:cNvPr id="22" name="グループ化 21"/>
            <p:cNvGrpSpPr/>
            <p:nvPr/>
          </p:nvGrpSpPr>
          <p:grpSpPr>
            <a:xfrm>
              <a:off x="1084473" y="2580520"/>
              <a:ext cx="895549" cy="670001"/>
              <a:chOff x="1518262" y="3612727"/>
              <a:chExt cx="1253769" cy="938001"/>
            </a:xfrm>
          </p:grpSpPr>
          <p:sp>
            <p:nvSpPr>
              <p:cNvPr id="105" name="正方形/長方形 104"/>
              <p:cNvSpPr/>
              <p:nvPr/>
            </p:nvSpPr>
            <p:spPr bwMode="gray">
              <a:xfrm>
                <a:off x="1522784" y="3749794"/>
                <a:ext cx="1249247" cy="800934"/>
              </a:xfrm>
              <a:prstGeom prst="rect">
                <a:avLst/>
              </a:prstGeom>
              <a:solidFill>
                <a:schemeClr val="bg1"/>
              </a:solidFill>
              <a:ln w="9525">
                <a:solidFill>
                  <a:schemeClr val="tx1"/>
                </a:solidFill>
                <a:miter lim="800000"/>
                <a:headEnd/>
                <a:tailEnd/>
              </a:ln>
            </p:spPr>
            <p:txBody>
              <a:bodyPr lIns="25714" rIns="25714" anchor="t"/>
              <a:lstStyle/>
              <a:p>
                <a:pPr defTabSz="653156">
                  <a:defRPr/>
                </a:pPr>
                <a:r>
                  <a:rPr kumimoji="0" lang="en-US" altLang="ja-JP" sz="571" kern="0" dirty="0">
                    <a:latin typeface="Meiryo UI" pitchFamily="50" charset="-128"/>
                    <a:ea typeface="Meiryo UI" pitchFamily="50" charset="-128"/>
                    <a:cs typeface="Meiryo UI" pitchFamily="50" charset="-128"/>
                    <a:hlinkClick r:id="rId105"/>
                  </a:rPr>
                  <a:t>Apache Derby</a:t>
                </a:r>
                <a:endParaRPr kumimoji="0" lang="en-US" altLang="ja-JP" sz="571" kern="0" dirty="0">
                  <a:latin typeface="Meiryo UI" pitchFamily="50" charset="-128"/>
                  <a:ea typeface="Meiryo UI" pitchFamily="50" charset="-128"/>
                  <a:cs typeface="Meiryo UI" pitchFamily="50" charset="-128"/>
                </a:endParaRPr>
              </a:p>
              <a:p>
                <a:pPr defTabSz="653156">
                  <a:defRPr/>
                </a:pPr>
                <a:r>
                  <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106"/>
                  </a:rPr>
                  <a:t>Firebird</a:t>
                </a:r>
                <a:endPar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pPr defTabSz="653156">
                  <a:defRPr/>
                </a:pPr>
                <a:r>
                  <a:rPr kumimoji="0" lang="en-US" altLang="ja-JP" sz="571" kern="0" dirty="0" err="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107"/>
                  </a:rPr>
                  <a:t>MariaDB</a:t>
                </a:r>
                <a:endPar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pPr defTabSz="653156">
                  <a:defRPr/>
                </a:pPr>
                <a:r>
                  <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108"/>
                  </a:rPr>
                  <a:t>MySQL</a:t>
                </a:r>
                <a:endPar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pPr defTabSz="653156">
                  <a:defRPr/>
                </a:pPr>
                <a:r>
                  <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109"/>
                  </a:rPr>
                  <a:t>PostgreSQL</a:t>
                </a:r>
                <a:endPar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pPr defTabSz="653156">
                  <a:defRPr/>
                </a:pPr>
                <a:r>
                  <a:rPr kumimoji="0" lang="en-US" altLang="ja-JP" sz="571" kern="0" dirty="0">
                    <a:latin typeface="Meiryo UI" pitchFamily="50" charset="-128"/>
                    <a:ea typeface="Meiryo UI" pitchFamily="50" charset="-128"/>
                    <a:cs typeface="Meiryo UI" pitchFamily="50" charset="-128"/>
                    <a:hlinkClick r:id="rId110"/>
                  </a:rPr>
                  <a:t>SQLite</a:t>
                </a:r>
                <a:endParaRPr kumimoji="0" lang="en-US" altLang="ja-JP" sz="571" kern="0" dirty="0">
                  <a:latin typeface="Meiryo UI" pitchFamily="50" charset="-128"/>
                  <a:ea typeface="Meiryo UI" pitchFamily="50" charset="-128"/>
                  <a:cs typeface="Meiryo UI" pitchFamily="50" charset="-128"/>
                </a:endParaRPr>
              </a:p>
            </p:txBody>
          </p:sp>
          <p:sp>
            <p:nvSpPr>
              <p:cNvPr id="106" name="テキスト ボックス 105"/>
              <p:cNvSpPr txBox="1"/>
              <p:nvPr/>
            </p:nvSpPr>
            <p:spPr bwMode="gray">
              <a:xfrm>
                <a:off x="1518262" y="3612727"/>
                <a:ext cx="1249247" cy="145232"/>
              </a:xfrm>
              <a:prstGeom prst="rect">
                <a:avLst/>
              </a:prstGeom>
              <a:solidFill>
                <a:srgbClr val="E0E9DE"/>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ja-JP" altLang="en-US" sz="571">
                    <a:latin typeface="Meiryo UI" panose="020B0604030504040204" pitchFamily="50" charset="-128"/>
                    <a:ea typeface="Meiryo UI" panose="020B0604030504040204" pitchFamily="50" charset="-128"/>
                    <a:cs typeface="Meiryo UI" panose="020B0604030504040204" pitchFamily="50" charset="-128"/>
                  </a:rPr>
                  <a:t>データベース</a:t>
                </a:r>
                <a:endParaRPr lang="ja-JP" altLang="en-US" sz="571" dirty="0">
                  <a:latin typeface="Meiryo UI" panose="020B0604030504040204" pitchFamily="50" charset="-128"/>
                  <a:ea typeface="Meiryo UI" panose="020B0604030504040204" pitchFamily="50" charset="-128"/>
                  <a:cs typeface="Meiryo UI" panose="020B0604030504040204" pitchFamily="50" charset="-128"/>
                </a:endParaRPr>
              </a:p>
            </p:txBody>
          </p:sp>
        </p:grpSp>
        <p:grpSp>
          <p:nvGrpSpPr>
            <p:cNvPr id="17" name="グループ化 16"/>
            <p:cNvGrpSpPr/>
            <p:nvPr/>
          </p:nvGrpSpPr>
          <p:grpSpPr>
            <a:xfrm>
              <a:off x="1084473" y="3654706"/>
              <a:ext cx="892319" cy="263283"/>
              <a:chOff x="1518262" y="4992585"/>
              <a:chExt cx="1249247" cy="368596"/>
            </a:xfrm>
          </p:grpSpPr>
          <p:sp>
            <p:nvSpPr>
              <p:cNvPr id="108" name="正方形/長方形 107"/>
              <p:cNvSpPr/>
              <p:nvPr/>
            </p:nvSpPr>
            <p:spPr bwMode="gray">
              <a:xfrm>
                <a:off x="1518262" y="5137744"/>
                <a:ext cx="1249247" cy="223437"/>
              </a:xfrm>
              <a:prstGeom prst="rect">
                <a:avLst/>
              </a:prstGeom>
              <a:solidFill>
                <a:schemeClr val="bg1"/>
              </a:solidFill>
              <a:ln w="9525">
                <a:solidFill>
                  <a:schemeClr val="tx1"/>
                </a:solidFill>
                <a:miter lim="800000"/>
                <a:headEnd/>
                <a:tailEnd/>
              </a:ln>
            </p:spPr>
            <p:txBody>
              <a:bodyPr lIns="25714" rIns="25714" anchor="t"/>
              <a:lstStyle/>
              <a:p>
                <a:pPr defTabSz="653156">
                  <a:defRPr/>
                </a:pPr>
                <a:r>
                  <a:rPr kumimoji="0" lang="en-US" altLang="ja-JP" sz="571" u="sng" kern="0" dirty="0" err="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111"/>
                  </a:rPr>
                  <a:t>Esper</a:t>
                </a:r>
                <a:endParaRPr kumimoji="0" lang="en-US" altLang="ja-JP" sz="571" u="sng"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p:txBody>
          </p:sp>
          <p:sp>
            <p:nvSpPr>
              <p:cNvPr id="109" name="テキスト ボックス 108"/>
              <p:cNvSpPr txBox="1"/>
              <p:nvPr/>
            </p:nvSpPr>
            <p:spPr bwMode="gray">
              <a:xfrm>
                <a:off x="1518262" y="4992585"/>
                <a:ext cx="1249247" cy="145232"/>
              </a:xfrm>
              <a:prstGeom prst="rect">
                <a:avLst/>
              </a:prstGeom>
              <a:solidFill>
                <a:srgbClr val="E0E9DE"/>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en-US" altLang="ja-JP" sz="571">
                    <a:latin typeface="Meiryo UI" panose="020B0604030504040204" pitchFamily="50" charset="-128"/>
                    <a:ea typeface="Meiryo UI" panose="020B0604030504040204" pitchFamily="50" charset="-128"/>
                    <a:cs typeface="Meiryo UI" panose="020B0604030504040204" pitchFamily="50" charset="-128"/>
                  </a:rPr>
                  <a:t>DB</a:t>
                </a:r>
                <a:r>
                  <a:rPr lang="ja-JP" altLang="en-US" sz="571">
                    <a:latin typeface="Meiryo UI" panose="020B0604030504040204" pitchFamily="50" charset="-128"/>
                    <a:ea typeface="Meiryo UI" panose="020B0604030504040204" pitchFamily="50" charset="-128"/>
                    <a:cs typeface="Meiryo UI" panose="020B0604030504040204" pitchFamily="50" charset="-128"/>
                  </a:rPr>
                  <a:t>クラスタリング</a:t>
                </a:r>
                <a:endParaRPr lang="ja-JP" altLang="en-US" sz="571" dirty="0">
                  <a:latin typeface="Meiryo UI" panose="020B0604030504040204" pitchFamily="50" charset="-128"/>
                  <a:ea typeface="Meiryo UI" panose="020B0604030504040204" pitchFamily="50" charset="-128"/>
                  <a:cs typeface="Meiryo UI" panose="020B0604030504040204" pitchFamily="50" charset="-128"/>
                </a:endParaRPr>
              </a:p>
            </p:txBody>
          </p:sp>
        </p:grpSp>
        <p:grpSp>
          <p:nvGrpSpPr>
            <p:cNvPr id="110" name="グループ化 109"/>
            <p:cNvGrpSpPr/>
            <p:nvPr/>
          </p:nvGrpSpPr>
          <p:grpSpPr>
            <a:xfrm>
              <a:off x="2030978" y="2580520"/>
              <a:ext cx="892319" cy="334108"/>
              <a:chOff x="5688124" y="1408586"/>
              <a:chExt cx="3240360" cy="424553"/>
            </a:xfrm>
          </p:grpSpPr>
          <p:sp>
            <p:nvSpPr>
              <p:cNvPr id="111" name="正方形/長方形 110"/>
              <p:cNvSpPr/>
              <p:nvPr/>
            </p:nvSpPr>
            <p:spPr bwMode="gray">
              <a:xfrm>
                <a:off x="5688124" y="1540339"/>
                <a:ext cx="3240360" cy="292800"/>
              </a:xfrm>
              <a:prstGeom prst="rect">
                <a:avLst/>
              </a:prstGeom>
              <a:solidFill>
                <a:schemeClr val="bg1"/>
              </a:solidFill>
              <a:ln w="9525">
                <a:solidFill>
                  <a:schemeClr val="tx1"/>
                </a:solidFill>
                <a:miter lim="800000"/>
                <a:headEnd/>
                <a:tailEnd/>
              </a:ln>
            </p:spPr>
            <p:txBody>
              <a:bodyPr lIns="25714" rIns="25714" anchor="t"/>
              <a:lstStyle/>
              <a:p>
                <a:pPr defTabSz="653156">
                  <a:defRPr/>
                </a:pPr>
                <a:r>
                  <a:rPr kumimoji="0" lang="en-US" altLang="ja-JP" sz="571" kern="0" dirty="0" err="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112"/>
                  </a:rPr>
                  <a:t>phpMyAdmin</a:t>
                </a:r>
                <a:endPar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pPr defTabSz="653156">
                  <a:defRPr/>
                </a:pPr>
                <a:r>
                  <a:rPr kumimoji="0" lang="en-US" altLang="ja-JP" sz="571" kern="0" dirty="0" err="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113"/>
                  </a:rPr>
                  <a:t>phpPgAdmin</a:t>
                </a:r>
                <a:endPar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p:txBody>
          </p:sp>
          <p:sp>
            <p:nvSpPr>
              <p:cNvPr id="112" name="テキスト ボックス 111"/>
              <p:cNvSpPr txBox="1"/>
              <p:nvPr/>
            </p:nvSpPr>
            <p:spPr bwMode="gray">
              <a:xfrm>
                <a:off x="5688124" y="1408586"/>
                <a:ext cx="3240360" cy="131819"/>
              </a:xfrm>
              <a:prstGeom prst="rect">
                <a:avLst/>
              </a:prstGeom>
              <a:solidFill>
                <a:srgbClr val="E0E9DE"/>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en-US" altLang="ja-JP" sz="571">
                    <a:latin typeface="Meiryo UI" panose="020B0604030504040204" pitchFamily="50" charset="-128"/>
                    <a:ea typeface="Meiryo UI" panose="020B0604030504040204" pitchFamily="50" charset="-128"/>
                    <a:cs typeface="Meiryo UI" panose="020B0604030504040204" pitchFamily="50" charset="-128"/>
                  </a:rPr>
                  <a:t>DB</a:t>
                </a:r>
                <a:r>
                  <a:rPr lang="ja-JP" altLang="en-US" sz="571">
                    <a:latin typeface="Meiryo UI" panose="020B0604030504040204" pitchFamily="50" charset="-128"/>
                    <a:ea typeface="Meiryo UI" panose="020B0604030504040204" pitchFamily="50" charset="-128"/>
                    <a:cs typeface="Meiryo UI" panose="020B0604030504040204" pitchFamily="50" charset="-128"/>
                  </a:rPr>
                  <a:t>管理</a:t>
                </a:r>
                <a:endParaRPr lang="ja-JP" altLang="en-US" sz="571" dirty="0">
                  <a:latin typeface="Meiryo UI" panose="020B0604030504040204" pitchFamily="50" charset="-128"/>
                  <a:ea typeface="Meiryo UI" panose="020B0604030504040204" pitchFamily="50" charset="-128"/>
                  <a:cs typeface="Meiryo UI" panose="020B0604030504040204" pitchFamily="50" charset="-128"/>
                </a:endParaRPr>
              </a:p>
            </p:txBody>
          </p:sp>
        </p:grpSp>
        <p:grpSp>
          <p:nvGrpSpPr>
            <p:cNvPr id="23" name="グループ化 22"/>
            <p:cNvGrpSpPr/>
            <p:nvPr/>
          </p:nvGrpSpPr>
          <p:grpSpPr>
            <a:xfrm>
              <a:off x="2030978" y="2969652"/>
              <a:ext cx="892319" cy="246505"/>
              <a:chOff x="2843368" y="4157512"/>
              <a:chExt cx="1249247" cy="345107"/>
            </a:xfrm>
          </p:grpSpPr>
          <p:sp>
            <p:nvSpPr>
              <p:cNvPr id="114" name="正方形/長方形 113"/>
              <p:cNvSpPr/>
              <p:nvPr/>
            </p:nvSpPr>
            <p:spPr bwMode="gray">
              <a:xfrm>
                <a:off x="2843368" y="4302670"/>
                <a:ext cx="1249247" cy="199949"/>
              </a:xfrm>
              <a:prstGeom prst="rect">
                <a:avLst/>
              </a:prstGeom>
              <a:solidFill>
                <a:schemeClr val="bg1"/>
              </a:solidFill>
              <a:ln w="9525">
                <a:solidFill>
                  <a:schemeClr val="tx1"/>
                </a:solidFill>
                <a:miter lim="800000"/>
                <a:headEnd/>
                <a:tailEnd/>
              </a:ln>
            </p:spPr>
            <p:txBody>
              <a:bodyPr lIns="25714" rIns="25714" anchor="t"/>
              <a:lstStyle/>
              <a:p>
                <a:pPr defTabSz="653156">
                  <a:defRPr/>
                </a:pPr>
                <a:r>
                  <a:rPr kumimoji="0" lang="en-US" altLang="ja-JP" sz="571" kern="0" dirty="0" err="1">
                    <a:latin typeface="Meiryo UI" pitchFamily="50" charset="-128"/>
                    <a:ea typeface="Meiryo UI" pitchFamily="50" charset="-128"/>
                    <a:cs typeface="Meiryo UI" pitchFamily="50" charset="-128"/>
                    <a:hlinkClick r:id="rId114"/>
                  </a:rPr>
                  <a:t>JBoss</a:t>
                </a:r>
                <a:r>
                  <a:rPr kumimoji="0" lang="en-US" altLang="ja-JP" sz="571" kern="0" dirty="0">
                    <a:latin typeface="Meiryo UI" pitchFamily="50" charset="-128"/>
                    <a:ea typeface="Meiryo UI" pitchFamily="50" charset="-128"/>
                    <a:cs typeface="Meiryo UI" pitchFamily="50" charset="-128"/>
                    <a:hlinkClick r:id="rId114"/>
                  </a:rPr>
                  <a:t> </a:t>
                </a:r>
                <a:r>
                  <a:rPr kumimoji="0" lang="en-US" altLang="ja-JP" sz="571" kern="0" dirty="0" err="1">
                    <a:latin typeface="Meiryo UI" pitchFamily="50" charset="-128"/>
                    <a:ea typeface="Meiryo UI" pitchFamily="50" charset="-128"/>
                    <a:cs typeface="Meiryo UI" pitchFamily="50" charset="-128"/>
                    <a:hlinkClick r:id="rId114"/>
                  </a:rPr>
                  <a:t>jBPM</a:t>
                </a:r>
                <a:endParaRPr kumimoji="0" lang="en-US" altLang="ja-JP" sz="571" kern="0" dirty="0">
                  <a:latin typeface="Meiryo UI" pitchFamily="50" charset="-128"/>
                  <a:ea typeface="Meiryo UI" pitchFamily="50" charset="-128"/>
                  <a:cs typeface="Meiryo UI" pitchFamily="50" charset="-128"/>
                </a:endParaRPr>
              </a:p>
            </p:txBody>
          </p:sp>
          <p:sp>
            <p:nvSpPr>
              <p:cNvPr id="115" name="テキスト ボックス 114"/>
              <p:cNvSpPr txBox="1"/>
              <p:nvPr/>
            </p:nvSpPr>
            <p:spPr bwMode="gray">
              <a:xfrm>
                <a:off x="2843368" y="4157512"/>
                <a:ext cx="1249247" cy="145231"/>
              </a:xfrm>
              <a:prstGeom prst="rect">
                <a:avLst/>
              </a:prstGeom>
              <a:solidFill>
                <a:srgbClr val="E0E9DE"/>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en-US" altLang="ja-JP" sz="571">
                    <a:latin typeface="Meiryo UI" panose="020B0604030504040204" pitchFamily="50" charset="-128"/>
                    <a:ea typeface="Meiryo UI" panose="020B0604030504040204" pitchFamily="50" charset="-128"/>
                    <a:cs typeface="Meiryo UI" panose="020B0604030504040204" pitchFamily="50" charset="-128"/>
                  </a:rPr>
                  <a:t>BPM</a:t>
                </a:r>
                <a:endParaRPr lang="ja-JP" altLang="en-US" sz="571" dirty="0">
                  <a:latin typeface="Meiryo UI" panose="020B0604030504040204" pitchFamily="50" charset="-128"/>
                  <a:ea typeface="Meiryo UI" panose="020B0604030504040204" pitchFamily="50" charset="-128"/>
                  <a:cs typeface="Meiryo UI" panose="020B0604030504040204" pitchFamily="50" charset="-128"/>
                </a:endParaRPr>
              </a:p>
            </p:txBody>
          </p:sp>
        </p:grpSp>
        <p:grpSp>
          <p:nvGrpSpPr>
            <p:cNvPr id="24" name="グループ化 23"/>
            <p:cNvGrpSpPr/>
            <p:nvPr/>
          </p:nvGrpSpPr>
          <p:grpSpPr>
            <a:xfrm>
              <a:off x="2030976" y="3286280"/>
              <a:ext cx="892319" cy="320492"/>
              <a:chOff x="2843368" y="4811091"/>
              <a:chExt cx="1249247" cy="448689"/>
            </a:xfrm>
          </p:grpSpPr>
          <p:sp>
            <p:nvSpPr>
              <p:cNvPr id="117" name="正方形/長方形 116"/>
              <p:cNvSpPr/>
              <p:nvPr/>
            </p:nvSpPr>
            <p:spPr bwMode="gray">
              <a:xfrm>
                <a:off x="2843368" y="4956249"/>
                <a:ext cx="1249247" cy="303531"/>
              </a:xfrm>
              <a:prstGeom prst="rect">
                <a:avLst/>
              </a:prstGeom>
              <a:solidFill>
                <a:schemeClr val="bg1"/>
              </a:solidFill>
              <a:ln w="9525">
                <a:solidFill>
                  <a:schemeClr val="tx1"/>
                </a:solidFill>
                <a:miter lim="800000"/>
                <a:headEnd/>
                <a:tailEnd/>
              </a:ln>
            </p:spPr>
            <p:txBody>
              <a:bodyPr lIns="25714" rIns="25714" anchor="t"/>
              <a:lstStyle/>
              <a:p>
                <a:pPr defTabSz="653156">
                  <a:defRPr/>
                </a:pPr>
                <a:r>
                  <a:rPr kumimoji="0" lang="en-US" altLang="ja-JP" sz="571" u="sng"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115"/>
                  </a:rPr>
                  <a:t>Apache Cassandra</a:t>
                </a:r>
                <a:endParaRPr kumimoji="0" lang="en-US" altLang="ja-JP" sz="571" u="sng"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pPr defTabSz="653156">
                  <a:defRPr/>
                </a:pPr>
                <a:r>
                  <a:rPr kumimoji="0" lang="en-US" altLang="ja-JP" sz="571" kern="0" dirty="0">
                    <a:latin typeface="Meiryo UI" pitchFamily="50" charset="-128"/>
                    <a:ea typeface="Meiryo UI" pitchFamily="50" charset="-128"/>
                    <a:cs typeface="Meiryo UI" pitchFamily="50" charset="-128"/>
                    <a:hlinkClick r:id="rId116"/>
                  </a:rPr>
                  <a:t>Apache </a:t>
                </a:r>
                <a:r>
                  <a:rPr kumimoji="0" lang="en-US" altLang="ja-JP" sz="571" kern="0" dirty="0" err="1">
                    <a:latin typeface="Meiryo UI" pitchFamily="50" charset="-128"/>
                    <a:ea typeface="Meiryo UI" pitchFamily="50" charset="-128"/>
                    <a:cs typeface="Meiryo UI" pitchFamily="50" charset="-128"/>
                    <a:hlinkClick r:id="rId116"/>
                  </a:rPr>
                  <a:t>CouchDB</a:t>
                </a:r>
                <a:endParaRPr kumimoji="0" lang="en-US" altLang="ja-JP" sz="571" kern="0" dirty="0">
                  <a:latin typeface="Meiryo UI" pitchFamily="50" charset="-128"/>
                  <a:ea typeface="Meiryo UI" pitchFamily="50" charset="-128"/>
                  <a:cs typeface="Meiryo UI" pitchFamily="50" charset="-128"/>
                </a:endParaRPr>
              </a:p>
            </p:txBody>
          </p:sp>
          <p:sp>
            <p:nvSpPr>
              <p:cNvPr id="118" name="テキスト ボックス 117"/>
              <p:cNvSpPr txBox="1"/>
              <p:nvPr/>
            </p:nvSpPr>
            <p:spPr bwMode="gray">
              <a:xfrm>
                <a:off x="2843368" y="4811091"/>
                <a:ext cx="1249247" cy="145231"/>
              </a:xfrm>
              <a:prstGeom prst="rect">
                <a:avLst/>
              </a:prstGeom>
              <a:solidFill>
                <a:srgbClr val="E0E9DE"/>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en-US" altLang="ja-JP" sz="571">
                    <a:latin typeface="Meiryo UI" panose="020B0604030504040204" pitchFamily="50" charset="-128"/>
                    <a:ea typeface="Meiryo UI" panose="020B0604030504040204" pitchFamily="50" charset="-128"/>
                    <a:cs typeface="Meiryo UI" panose="020B0604030504040204" pitchFamily="50" charset="-128"/>
                  </a:rPr>
                  <a:t>KVS</a:t>
                </a:r>
                <a:endParaRPr lang="ja-JP" altLang="en-US" sz="571" dirty="0">
                  <a:latin typeface="Meiryo UI" panose="020B0604030504040204" pitchFamily="50" charset="-128"/>
                  <a:ea typeface="Meiryo UI" panose="020B0604030504040204" pitchFamily="50" charset="-128"/>
                  <a:cs typeface="Meiryo UI" panose="020B0604030504040204" pitchFamily="50" charset="-128"/>
                </a:endParaRPr>
              </a:p>
            </p:txBody>
          </p:sp>
        </p:grpSp>
        <p:grpSp>
          <p:nvGrpSpPr>
            <p:cNvPr id="25" name="グループ化 24"/>
            <p:cNvGrpSpPr/>
            <p:nvPr/>
          </p:nvGrpSpPr>
          <p:grpSpPr>
            <a:xfrm>
              <a:off x="2021454" y="3672925"/>
              <a:ext cx="892319" cy="495694"/>
              <a:chOff x="2843366" y="5380180"/>
              <a:chExt cx="1249247" cy="693972"/>
            </a:xfrm>
          </p:grpSpPr>
          <p:sp>
            <p:nvSpPr>
              <p:cNvPr id="120" name="正方形/長方形 119"/>
              <p:cNvSpPr/>
              <p:nvPr/>
            </p:nvSpPr>
            <p:spPr bwMode="gray">
              <a:xfrm>
                <a:off x="2843366" y="5525338"/>
                <a:ext cx="1249247" cy="548814"/>
              </a:xfrm>
              <a:prstGeom prst="rect">
                <a:avLst/>
              </a:prstGeom>
              <a:solidFill>
                <a:schemeClr val="bg1"/>
              </a:solidFill>
              <a:ln w="9525">
                <a:solidFill>
                  <a:schemeClr val="tx1"/>
                </a:solidFill>
                <a:miter lim="800000"/>
                <a:headEnd/>
                <a:tailEnd/>
              </a:ln>
            </p:spPr>
            <p:txBody>
              <a:bodyPr lIns="25714" rIns="25714" anchor="t"/>
              <a:lstStyle/>
              <a:p>
                <a:pPr defTabSz="653156">
                  <a:defRPr/>
                </a:pPr>
                <a:r>
                  <a:rPr kumimoji="0" lang="en-US" altLang="ja-JP" sz="571" kern="0" dirty="0" err="1">
                    <a:latin typeface="Meiryo UI" pitchFamily="50" charset="-128"/>
                    <a:ea typeface="Meiryo UI" pitchFamily="50" charset="-128"/>
                    <a:cs typeface="Meiryo UI" pitchFamily="50" charset="-128"/>
                    <a:hlinkClick r:id="rId117"/>
                  </a:rPr>
                  <a:t>memcached</a:t>
                </a:r>
                <a:endParaRPr kumimoji="0" lang="en-US" altLang="ja-JP" sz="571" kern="0" dirty="0">
                  <a:latin typeface="Meiryo UI" pitchFamily="50" charset="-128"/>
                  <a:ea typeface="Meiryo UI" pitchFamily="50" charset="-128"/>
                  <a:cs typeface="Meiryo UI" pitchFamily="50" charset="-128"/>
                </a:endParaRPr>
              </a:p>
              <a:p>
                <a:pPr defTabSz="653156">
                  <a:defRPr/>
                </a:pPr>
                <a:r>
                  <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118"/>
                  </a:rPr>
                  <a:t>MongoDB</a:t>
                </a:r>
                <a:endPar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pPr defTabSz="653156">
                  <a:defRPr/>
                </a:pPr>
                <a:r>
                  <a:rPr kumimoji="0" lang="en-US" altLang="ja-JP" sz="571" u="sng" kern="0" dirty="0" err="1">
                    <a:latin typeface="Meiryo UI" pitchFamily="50" charset="-128"/>
                    <a:ea typeface="Meiryo UI" pitchFamily="50" charset="-128"/>
                    <a:cs typeface="Meiryo UI" pitchFamily="50" charset="-128"/>
                    <a:hlinkClick r:id="rId119"/>
                  </a:rPr>
                  <a:t>Riak</a:t>
                </a:r>
                <a:endParaRPr kumimoji="0" lang="en-US" altLang="ja-JP" sz="571" u="sng" kern="0" dirty="0">
                  <a:latin typeface="Meiryo UI" pitchFamily="50" charset="-128"/>
                  <a:ea typeface="Meiryo UI" pitchFamily="50" charset="-128"/>
                  <a:cs typeface="Meiryo UI" pitchFamily="50" charset="-128"/>
                </a:endParaRPr>
              </a:p>
              <a:p>
                <a:pPr defTabSz="653156">
                  <a:defRPr/>
                </a:pPr>
                <a:r>
                  <a:rPr kumimoji="0" lang="en-US" altLang="ja-JP" sz="571" u="sng" kern="0" dirty="0" err="1">
                    <a:latin typeface="Meiryo UI" pitchFamily="50" charset="-128"/>
                    <a:ea typeface="Meiryo UI" pitchFamily="50" charset="-128"/>
                    <a:cs typeface="Meiryo UI" pitchFamily="50" charset="-128"/>
                    <a:hlinkClick r:id="rId120"/>
                  </a:rPr>
                  <a:t>VoltDB</a:t>
                </a:r>
                <a:endParaRPr kumimoji="0" lang="en-US" altLang="ja-JP" sz="571" u="sng" kern="0" dirty="0">
                  <a:latin typeface="Meiryo UI" pitchFamily="50" charset="-128"/>
                  <a:ea typeface="Meiryo UI" pitchFamily="50" charset="-128"/>
                  <a:cs typeface="Meiryo UI" pitchFamily="50" charset="-128"/>
                </a:endParaRPr>
              </a:p>
            </p:txBody>
          </p:sp>
          <p:sp>
            <p:nvSpPr>
              <p:cNvPr id="121" name="テキスト ボックス 120"/>
              <p:cNvSpPr txBox="1"/>
              <p:nvPr/>
            </p:nvSpPr>
            <p:spPr bwMode="gray">
              <a:xfrm>
                <a:off x="2843366" y="5380180"/>
                <a:ext cx="1249247" cy="145232"/>
              </a:xfrm>
              <a:prstGeom prst="rect">
                <a:avLst/>
              </a:prstGeom>
              <a:solidFill>
                <a:srgbClr val="E0E9DE"/>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en-US" altLang="ja-JP" sz="571" dirty="0">
                    <a:latin typeface="Meiryo UI" panose="020B0604030504040204" pitchFamily="50" charset="-128"/>
                    <a:ea typeface="Meiryo UI" panose="020B0604030504040204" pitchFamily="50" charset="-128"/>
                    <a:cs typeface="Meiryo UI" panose="020B0604030504040204" pitchFamily="50" charset="-128"/>
                  </a:rPr>
                  <a:t>NoSQL</a:t>
                </a:r>
                <a:endParaRPr lang="ja-JP" altLang="en-US" sz="571" dirty="0">
                  <a:latin typeface="Meiryo UI" panose="020B0604030504040204" pitchFamily="50" charset="-128"/>
                  <a:ea typeface="Meiryo UI" panose="020B0604030504040204" pitchFamily="50" charset="-128"/>
                  <a:cs typeface="Meiryo UI" panose="020B0604030504040204" pitchFamily="50" charset="-128"/>
                </a:endParaRPr>
              </a:p>
            </p:txBody>
          </p:sp>
        </p:grpSp>
        <p:grpSp>
          <p:nvGrpSpPr>
            <p:cNvPr id="122" name="グループ化 121"/>
            <p:cNvGrpSpPr/>
            <p:nvPr/>
          </p:nvGrpSpPr>
          <p:grpSpPr>
            <a:xfrm>
              <a:off x="6170139" y="3807481"/>
              <a:ext cx="892319" cy="515151"/>
              <a:chOff x="5688124" y="1408586"/>
              <a:chExt cx="3240360" cy="654607"/>
            </a:xfrm>
          </p:grpSpPr>
          <p:sp>
            <p:nvSpPr>
              <p:cNvPr id="123" name="正方形/長方形 122"/>
              <p:cNvSpPr/>
              <p:nvPr/>
            </p:nvSpPr>
            <p:spPr bwMode="gray">
              <a:xfrm>
                <a:off x="5688124" y="1540340"/>
                <a:ext cx="3240360" cy="522853"/>
              </a:xfrm>
              <a:prstGeom prst="rect">
                <a:avLst/>
              </a:prstGeom>
              <a:solidFill>
                <a:schemeClr val="bg1"/>
              </a:solidFill>
              <a:ln w="9525">
                <a:solidFill>
                  <a:schemeClr val="tx1"/>
                </a:solidFill>
                <a:miter lim="800000"/>
                <a:headEnd/>
                <a:tailEnd/>
              </a:ln>
            </p:spPr>
            <p:txBody>
              <a:bodyPr lIns="25714" rIns="25714" anchor="t"/>
              <a:lstStyle/>
              <a:p>
                <a:r>
                  <a:rPr kumimoji="0" lang="en-US" altLang="ja-JP" sz="571" kern="0" dirty="0">
                    <a:latin typeface="Meiryo UI" pitchFamily="50" charset="-128"/>
                    <a:ea typeface="Meiryo UI" pitchFamily="50" charset="-128"/>
                    <a:cs typeface="Meiryo UI" pitchFamily="50" charset="-128"/>
                    <a:hlinkClick r:id="rId121"/>
                  </a:rPr>
                  <a:t>Apache </a:t>
                </a:r>
                <a:r>
                  <a:rPr kumimoji="0" lang="en-US" altLang="ja-JP" sz="571" kern="0" dirty="0" err="1">
                    <a:latin typeface="Meiryo UI" pitchFamily="50" charset="-128"/>
                    <a:ea typeface="Meiryo UI" pitchFamily="50" charset="-128"/>
                    <a:cs typeface="Meiryo UI" pitchFamily="50" charset="-128"/>
                    <a:hlinkClick r:id="rId121"/>
                  </a:rPr>
                  <a:t>SpamAssasin</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err="1">
                    <a:latin typeface="Meiryo UI" pitchFamily="50" charset="-128"/>
                    <a:ea typeface="Meiryo UI" pitchFamily="50" charset="-128"/>
                    <a:cs typeface="Meiryo UI" pitchFamily="50" charset="-128"/>
                    <a:hlinkClick r:id="rId122"/>
                  </a:rPr>
                  <a:t>ClamAV</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a:latin typeface="Meiryo UI" pitchFamily="50" charset="-128"/>
                    <a:ea typeface="Meiryo UI" pitchFamily="50" charset="-128"/>
                    <a:cs typeface="Meiryo UI" pitchFamily="50" charset="-128"/>
                    <a:hlinkClick r:id="rId123"/>
                  </a:rPr>
                  <a:t>Nessus</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a:latin typeface="Meiryo UI" pitchFamily="50" charset="-128"/>
                    <a:ea typeface="Meiryo UI" pitchFamily="50" charset="-128"/>
                    <a:cs typeface="Meiryo UI" pitchFamily="50" charset="-128"/>
                    <a:hlinkClick r:id="rId124"/>
                  </a:rPr>
                  <a:t>swatch</a:t>
                </a:r>
                <a:endParaRPr kumimoji="0" lang="en-US" altLang="ja-JP" sz="571" kern="0" dirty="0">
                  <a:latin typeface="Meiryo UI" pitchFamily="50" charset="-128"/>
                  <a:ea typeface="Meiryo UI" pitchFamily="50" charset="-128"/>
                  <a:cs typeface="Meiryo UI" pitchFamily="50" charset="-128"/>
                </a:endParaRPr>
              </a:p>
            </p:txBody>
          </p:sp>
          <p:sp>
            <p:nvSpPr>
              <p:cNvPr id="124" name="テキスト ボックス 123"/>
              <p:cNvSpPr txBox="1"/>
              <p:nvPr/>
            </p:nvSpPr>
            <p:spPr bwMode="gray">
              <a:xfrm>
                <a:off x="5688124" y="1408586"/>
                <a:ext cx="3240360" cy="131819"/>
              </a:xfrm>
              <a:prstGeom prst="rect">
                <a:avLst/>
              </a:prstGeom>
              <a:solidFill>
                <a:srgbClr val="F9E1D4"/>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ja-JP" altLang="en-US" sz="571">
                    <a:latin typeface="Meiryo UI" panose="020B0604030504040204" pitchFamily="50" charset="-128"/>
                    <a:ea typeface="Meiryo UI" panose="020B0604030504040204" pitchFamily="50" charset="-128"/>
                    <a:cs typeface="Meiryo UI" panose="020B0604030504040204" pitchFamily="50" charset="-128"/>
                  </a:rPr>
                  <a:t>アンチウィルス</a:t>
                </a:r>
                <a:r>
                  <a:rPr lang="en-US" altLang="ja-JP" sz="571">
                    <a:latin typeface="Meiryo UI" panose="020B0604030504040204" pitchFamily="50" charset="-128"/>
                    <a:ea typeface="Meiryo UI" panose="020B0604030504040204" pitchFamily="50" charset="-128"/>
                    <a:cs typeface="Meiryo UI" panose="020B0604030504040204" pitchFamily="50" charset="-128"/>
                  </a:rPr>
                  <a:t>/ </a:t>
                </a:r>
                <a:r>
                  <a:rPr lang="ja-JP" altLang="en-US" sz="571">
                    <a:latin typeface="Meiryo UI" panose="020B0604030504040204" pitchFamily="50" charset="-128"/>
                    <a:ea typeface="Meiryo UI" panose="020B0604030504040204" pitchFamily="50" charset="-128"/>
                    <a:cs typeface="Meiryo UI" panose="020B0604030504040204" pitchFamily="50" charset="-128"/>
                  </a:rPr>
                  <a:t>脆弱性管理</a:t>
                </a:r>
                <a:endParaRPr lang="ja-JP" altLang="en-US" sz="571" dirty="0">
                  <a:latin typeface="Meiryo UI" panose="020B0604030504040204" pitchFamily="50" charset="-128"/>
                  <a:ea typeface="Meiryo UI" panose="020B0604030504040204" pitchFamily="50" charset="-128"/>
                  <a:cs typeface="Meiryo UI" panose="020B0604030504040204" pitchFamily="50" charset="-128"/>
                </a:endParaRPr>
              </a:p>
            </p:txBody>
          </p:sp>
        </p:grpSp>
        <p:grpSp>
          <p:nvGrpSpPr>
            <p:cNvPr id="125" name="グループ化 124"/>
            <p:cNvGrpSpPr/>
            <p:nvPr/>
          </p:nvGrpSpPr>
          <p:grpSpPr>
            <a:xfrm>
              <a:off x="7098656" y="4870899"/>
              <a:ext cx="892319" cy="330650"/>
              <a:chOff x="5688124" y="1408586"/>
              <a:chExt cx="3240360" cy="420160"/>
            </a:xfrm>
          </p:grpSpPr>
          <p:sp>
            <p:nvSpPr>
              <p:cNvPr id="126" name="正方形/長方形 125"/>
              <p:cNvSpPr/>
              <p:nvPr/>
            </p:nvSpPr>
            <p:spPr bwMode="gray">
              <a:xfrm>
                <a:off x="5688124" y="1540339"/>
                <a:ext cx="3240360" cy="288407"/>
              </a:xfrm>
              <a:prstGeom prst="rect">
                <a:avLst/>
              </a:prstGeom>
              <a:solidFill>
                <a:schemeClr val="bg1"/>
              </a:solidFill>
              <a:ln w="9525">
                <a:solidFill>
                  <a:schemeClr val="tx1"/>
                </a:solidFill>
                <a:miter lim="800000"/>
                <a:headEnd/>
                <a:tailEnd/>
              </a:ln>
            </p:spPr>
            <p:txBody>
              <a:bodyPr lIns="25714" rIns="25714" anchor="t"/>
              <a:lstStyle/>
              <a:p>
                <a:r>
                  <a:rPr kumimoji="0" lang="en-US" altLang="ja-JP" sz="571" kern="0" dirty="0" err="1">
                    <a:latin typeface="Meiryo UI" pitchFamily="50" charset="-128"/>
                    <a:ea typeface="Meiryo UI" pitchFamily="50" charset="-128"/>
                    <a:cs typeface="Meiryo UI" pitchFamily="50" charset="-128"/>
                    <a:hlinkClick r:id="rId125"/>
                  </a:rPr>
                  <a:t>preludeIDS</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a:latin typeface="Meiryo UI" pitchFamily="50" charset="-128"/>
                    <a:ea typeface="Meiryo UI" pitchFamily="50" charset="-128"/>
                    <a:cs typeface="Meiryo UI" pitchFamily="50" charset="-128"/>
                    <a:hlinkClick r:id="rId126"/>
                  </a:rPr>
                  <a:t>Snort</a:t>
                </a:r>
                <a:endParaRPr kumimoji="0" lang="en-US" altLang="ja-JP" sz="571" kern="0" dirty="0">
                  <a:latin typeface="Meiryo UI" pitchFamily="50" charset="-128"/>
                  <a:ea typeface="Meiryo UI" pitchFamily="50" charset="-128"/>
                  <a:cs typeface="Meiryo UI" pitchFamily="50" charset="-128"/>
                </a:endParaRPr>
              </a:p>
            </p:txBody>
          </p:sp>
          <p:sp>
            <p:nvSpPr>
              <p:cNvPr id="127" name="テキスト ボックス 126"/>
              <p:cNvSpPr txBox="1"/>
              <p:nvPr/>
            </p:nvSpPr>
            <p:spPr bwMode="gray">
              <a:xfrm>
                <a:off x="5688124" y="1408586"/>
                <a:ext cx="3240360" cy="131819"/>
              </a:xfrm>
              <a:prstGeom prst="rect">
                <a:avLst/>
              </a:prstGeom>
              <a:solidFill>
                <a:srgbClr val="F9E1D4"/>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en-US" altLang="ja-JP" sz="571">
                    <a:latin typeface="Meiryo UI" panose="020B0604030504040204" pitchFamily="50" charset="-128"/>
                    <a:ea typeface="Meiryo UI" panose="020B0604030504040204" pitchFamily="50" charset="-128"/>
                    <a:cs typeface="Meiryo UI" panose="020B0604030504040204" pitchFamily="50" charset="-128"/>
                  </a:rPr>
                  <a:t>IDS/IPS/SIEM</a:t>
                </a:r>
                <a:endParaRPr lang="ja-JP" altLang="en-US" sz="571" dirty="0">
                  <a:latin typeface="Meiryo UI" panose="020B0604030504040204" pitchFamily="50" charset="-128"/>
                  <a:ea typeface="Meiryo UI" panose="020B0604030504040204" pitchFamily="50" charset="-128"/>
                  <a:cs typeface="Meiryo UI" panose="020B0604030504040204" pitchFamily="50" charset="-128"/>
                </a:endParaRPr>
              </a:p>
            </p:txBody>
          </p:sp>
        </p:grpSp>
        <p:grpSp>
          <p:nvGrpSpPr>
            <p:cNvPr id="128" name="グループ化 127"/>
            <p:cNvGrpSpPr/>
            <p:nvPr/>
          </p:nvGrpSpPr>
          <p:grpSpPr>
            <a:xfrm>
              <a:off x="7096718" y="3801938"/>
              <a:ext cx="894257" cy="518906"/>
              <a:chOff x="5688124" y="1408586"/>
              <a:chExt cx="3247397" cy="659379"/>
            </a:xfrm>
          </p:grpSpPr>
          <p:sp>
            <p:nvSpPr>
              <p:cNvPr id="129" name="正方形/長方形 128"/>
              <p:cNvSpPr/>
              <p:nvPr/>
            </p:nvSpPr>
            <p:spPr bwMode="gray">
              <a:xfrm>
                <a:off x="5695161" y="1543505"/>
                <a:ext cx="3240360" cy="524460"/>
              </a:xfrm>
              <a:prstGeom prst="rect">
                <a:avLst/>
              </a:prstGeom>
              <a:solidFill>
                <a:schemeClr val="bg1"/>
              </a:solidFill>
              <a:ln w="9525">
                <a:solidFill>
                  <a:schemeClr val="tx1"/>
                </a:solidFill>
                <a:miter lim="800000"/>
                <a:headEnd/>
                <a:tailEnd/>
              </a:ln>
            </p:spPr>
            <p:txBody>
              <a:bodyPr lIns="25714" rIns="25714" anchor="t"/>
              <a:lstStyle/>
              <a:p>
                <a:r>
                  <a:rPr kumimoji="0" lang="en-US" altLang="ja-JP" sz="571" kern="0" dirty="0" err="1">
                    <a:latin typeface="Meiryo UI" pitchFamily="50" charset="-128"/>
                    <a:ea typeface="Meiryo UI" pitchFamily="50" charset="-128"/>
                    <a:cs typeface="Meiryo UI" pitchFamily="50" charset="-128"/>
                    <a:hlinkClick r:id="rId127"/>
                  </a:rPr>
                  <a:t>OpenSSH</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128"/>
                  </a:rPr>
                  <a:t>OpenSSL</a:t>
                </a:r>
                <a:endPar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r>
                  <a:rPr kumimoji="0" lang="en-US" altLang="ja-JP" sz="571" kern="0" dirty="0" err="1">
                    <a:latin typeface="Meiryo UI" pitchFamily="50" charset="-128"/>
                    <a:ea typeface="Meiryo UI" pitchFamily="50" charset="-128"/>
                    <a:cs typeface="Meiryo UI" pitchFamily="50" charset="-128"/>
                    <a:hlinkClick r:id="rId129"/>
                  </a:rPr>
                  <a:t>OpenVPN</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a:latin typeface="Meiryo UI" pitchFamily="50" charset="-128"/>
                    <a:ea typeface="Meiryo UI" pitchFamily="50" charset="-128"/>
                    <a:cs typeface="Meiryo UI" pitchFamily="50" charset="-128"/>
                    <a:hlinkClick r:id="rId130"/>
                  </a:rPr>
                  <a:t>Tor</a:t>
                </a:r>
                <a:endParaRPr kumimoji="0" lang="en-US" altLang="ja-JP" sz="571" kern="0" dirty="0">
                  <a:latin typeface="Meiryo UI" pitchFamily="50" charset="-128"/>
                  <a:ea typeface="Meiryo UI" pitchFamily="50" charset="-128"/>
                  <a:cs typeface="Meiryo UI" pitchFamily="50" charset="-128"/>
                </a:endParaRPr>
              </a:p>
            </p:txBody>
          </p:sp>
          <p:sp>
            <p:nvSpPr>
              <p:cNvPr id="130" name="テキスト ボックス 129"/>
              <p:cNvSpPr txBox="1"/>
              <p:nvPr/>
            </p:nvSpPr>
            <p:spPr bwMode="gray">
              <a:xfrm>
                <a:off x="5688124" y="1408586"/>
                <a:ext cx="3240360" cy="131819"/>
              </a:xfrm>
              <a:prstGeom prst="rect">
                <a:avLst/>
              </a:prstGeom>
              <a:solidFill>
                <a:srgbClr val="F9E1D4"/>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en-US" altLang="ja-JP" sz="571">
                    <a:latin typeface="Meiryo UI" panose="020B0604030504040204" pitchFamily="50" charset="-128"/>
                    <a:ea typeface="Meiryo UI" panose="020B0604030504040204" pitchFamily="50" charset="-128"/>
                    <a:cs typeface="Meiryo UI" panose="020B0604030504040204" pitchFamily="50" charset="-128"/>
                  </a:rPr>
                  <a:t>SSL/VPN/SSH</a:t>
                </a:r>
                <a:endParaRPr lang="ja-JP" altLang="en-US" sz="571" dirty="0">
                  <a:latin typeface="Meiryo UI" panose="020B0604030504040204" pitchFamily="50" charset="-128"/>
                  <a:ea typeface="Meiryo UI" panose="020B0604030504040204" pitchFamily="50" charset="-128"/>
                  <a:cs typeface="Meiryo UI" panose="020B0604030504040204" pitchFamily="50" charset="-128"/>
                </a:endParaRPr>
              </a:p>
            </p:txBody>
          </p:sp>
        </p:grpSp>
        <p:grpSp>
          <p:nvGrpSpPr>
            <p:cNvPr id="131" name="グループ化 130"/>
            <p:cNvGrpSpPr/>
            <p:nvPr/>
          </p:nvGrpSpPr>
          <p:grpSpPr>
            <a:xfrm>
              <a:off x="7089894" y="4353072"/>
              <a:ext cx="892319" cy="493738"/>
              <a:chOff x="5688124" y="1408586"/>
              <a:chExt cx="3240360" cy="627397"/>
            </a:xfrm>
          </p:grpSpPr>
          <p:sp>
            <p:nvSpPr>
              <p:cNvPr id="132" name="正方形/長方形 131"/>
              <p:cNvSpPr/>
              <p:nvPr/>
            </p:nvSpPr>
            <p:spPr bwMode="gray">
              <a:xfrm>
                <a:off x="5688124" y="1540339"/>
                <a:ext cx="3240360" cy="495644"/>
              </a:xfrm>
              <a:prstGeom prst="rect">
                <a:avLst/>
              </a:prstGeom>
              <a:solidFill>
                <a:schemeClr val="bg1"/>
              </a:solidFill>
              <a:ln w="9525">
                <a:solidFill>
                  <a:schemeClr val="tx1"/>
                </a:solidFill>
                <a:miter lim="800000"/>
                <a:headEnd/>
                <a:tailEnd/>
              </a:ln>
            </p:spPr>
            <p:txBody>
              <a:bodyPr lIns="25714" rIns="25714" anchor="t"/>
              <a:lstStyle/>
              <a:p>
                <a:r>
                  <a:rPr kumimoji="0" lang="en-US" altLang="ja-JP" sz="571" kern="0" dirty="0" err="1">
                    <a:latin typeface="Meiryo UI" pitchFamily="50" charset="-128"/>
                    <a:ea typeface="Meiryo UI" pitchFamily="50" charset="-128"/>
                    <a:cs typeface="Meiryo UI" pitchFamily="50" charset="-128"/>
                    <a:hlinkClick r:id="rId131"/>
                  </a:rPr>
                  <a:t>IPCop</a:t>
                </a:r>
                <a:r>
                  <a:rPr kumimoji="0" lang="en-US" altLang="ja-JP" sz="571" kern="0" dirty="0">
                    <a:latin typeface="Meiryo UI" pitchFamily="50" charset="-128"/>
                    <a:ea typeface="Meiryo UI" pitchFamily="50" charset="-128"/>
                    <a:cs typeface="Meiryo UI" pitchFamily="50" charset="-128"/>
                    <a:hlinkClick r:id="rId131"/>
                  </a:rPr>
                  <a:t> Firewall</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err="1">
                    <a:latin typeface="Meiryo UI" pitchFamily="50" charset="-128"/>
                    <a:ea typeface="Meiryo UI" pitchFamily="50" charset="-128"/>
                    <a:cs typeface="Meiryo UI" pitchFamily="50" charset="-128"/>
                    <a:hlinkClick r:id="rId132"/>
                  </a:rPr>
                  <a:t>iptables</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err="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133"/>
                  </a:rPr>
                  <a:t>nginx</a:t>
                </a:r>
                <a:endPar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r>
                  <a:rPr kumimoji="0" lang="en-US" altLang="ja-JP" sz="571" kern="0" dirty="0">
                    <a:latin typeface="Meiryo UI" pitchFamily="50" charset="-128"/>
                    <a:ea typeface="Meiryo UI" pitchFamily="50" charset="-128"/>
                    <a:cs typeface="Meiryo UI" pitchFamily="50" charset="-128"/>
                    <a:hlinkClick r:id="rId134"/>
                  </a:rPr>
                  <a:t>Squid</a:t>
                </a:r>
                <a:endParaRPr kumimoji="0" lang="en-US" altLang="ja-JP" sz="571" kern="0" dirty="0">
                  <a:latin typeface="Meiryo UI" pitchFamily="50" charset="-128"/>
                  <a:ea typeface="Meiryo UI" pitchFamily="50" charset="-128"/>
                  <a:cs typeface="Meiryo UI" pitchFamily="50" charset="-128"/>
                </a:endParaRPr>
              </a:p>
            </p:txBody>
          </p:sp>
          <p:sp>
            <p:nvSpPr>
              <p:cNvPr id="133" name="テキスト ボックス 132"/>
              <p:cNvSpPr txBox="1"/>
              <p:nvPr/>
            </p:nvSpPr>
            <p:spPr bwMode="gray">
              <a:xfrm>
                <a:off x="5688124" y="1408586"/>
                <a:ext cx="3240360" cy="131819"/>
              </a:xfrm>
              <a:prstGeom prst="rect">
                <a:avLst/>
              </a:prstGeom>
              <a:solidFill>
                <a:srgbClr val="F9E1D4"/>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ja-JP" altLang="en-US" sz="571">
                    <a:latin typeface="Meiryo UI" panose="020B0604030504040204" pitchFamily="50" charset="-128"/>
                    <a:ea typeface="Meiryo UI" panose="020B0604030504040204" pitchFamily="50" charset="-128"/>
                    <a:cs typeface="Meiryo UI" panose="020B0604030504040204" pitchFamily="50" charset="-128"/>
                  </a:rPr>
                  <a:t>プロキシ</a:t>
                </a:r>
                <a:r>
                  <a:rPr lang="en-US" altLang="ja-JP" sz="571">
                    <a:latin typeface="Meiryo UI" panose="020B0604030504040204" pitchFamily="50" charset="-128"/>
                    <a:ea typeface="Meiryo UI" panose="020B0604030504040204" pitchFamily="50" charset="-128"/>
                    <a:cs typeface="Meiryo UI" panose="020B0604030504040204" pitchFamily="50" charset="-128"/>
                  </a:rPr>
                  <a:t>/ </a:t>
                </a:r>
                <a:r>
                  <a:rPr lang="ja-JP" altLang="en-US" sz="571">
                    <a:latin typeface="Meiryo UI" panose="020B0604030504040204" pitchFamily="50" charset="-128"/>
                    <a:ea typeface="Meiryo UI" panose="020B0604030504040204" pitchFamily="50" charset="-128"/>
                    <a:cs typeface="Meiryo UI" panose="020B0604030504040204" pitchFamily="50" charset="-128"/>
                  </a:rPr>
                  <a:t>ファイアウォール</a:t>
                </a:r>
                <a:endParaRPr lang="ja-JP" altLang="en-US" sz="571" dirty="0">
                  <a:latin typeface="Meiryo UI" panose="020B0604030504040204" pitchFamily="50" charset="-128"/>
                  <a:ea typeface="Meiryo UI" panose="020B0604030504040204" pitchFamily="50" charset="-128"/>
                  <a:cs typeface="Meiryo UI" panose="020B0604030504040204" pitchFamily="50" charset="-128"/>
                </a:endParaRPr>
              </a:p>
            </p:txBody>
          </p:sp>
        </p:grpSp>
        <p:grpSp>
          <p:nvGrpSpPr>
            <p:cNvPr id="134" name="グループ化 133"/>
            <p:cNvGrpSpPr/>
            <p:nvPr/>
          </p:nvGrpSpPr>
          <p:grpSpPr>
            <a:xfrm>
              <a:off x="8030013" y="3797618"/>
              <a:ext cx="892319" cy="1146376"/>
              <a:chOff x="5688124" y="1408586"/>
              <a:chExt cx="3240360" cy="1456710"/>
            </a:xfrm>
          </p:grpSpPr>
          <p:sp>
            <p:nvSpPr>
              <p:cNvPr id="135" name="正方形/長方形 134"/>
              <p:cNvSpPr/>
              <p:nvPr/>
            </p:nvSpPr>
            <p:spPr bwMode="gray">
              <a:xfrm>
                <a:off x="5688124" y="1540336"/>
                <a:ext cx="3240360" cy="1324960"/>
              </a:xfrm>
              <a:prstGeom prst="rect">
                <a:avLst/>
              </a:prstGeom>
              <a:solidFill>
                <a:schemeClr val="bg1"/>
              </a:solidFill>
              <a:ln w="9525">
                <a:solidFill>
                  <a:schemeClr val="tx1"/>
                </a:solidFill>
                <a:miter lim="800000"/>
                <a:headEnd/>
                <a:tailEnd/>
              </a:ln>
            </p:spPr>
            <p:txBody>
              <a:bodyPr lIns="25714" rIns="25714" anchor="t"/>
              <a:lstStyle/>
              <a:p>
                <a:r>
                  <a:rPr kumimoji="0" lang="en-US" altLang="ja-JP" sz="571" kern="0" dirty="0">
                    <a:latin typeface="Meiryo UI" panose="020B0604030504040204" pitchFamily="50" charset="-128"/>
                    <a:ea typeface="Meiryo UI" panose="020B0604030504040204" pitchFamily="50" charset="-128"/>
                    <a:cs typeface="Meiryo UI" panose="020B0604030504040204" pitchFamily="50" charset="-128"/>
                    <a:hlinkClick r:id="rId135"/>
                  </a:rPr>
                  <a:t>CAS</a:t>
                </a:r>
                <a:endParaRPr kumimoji="0" lang="en-US" altLang="ja-JP" sz="571" kern="0" dirty="0">
                  <a:latin typeface="Meiryo UI" panose="020B0604030504040204" pitchFamily="50" charset="-128"/>
                  <a:ea typeface="Meiryo UI" panose="020B0604030504040204" pitchFamily="50" charset="-128"/>
                  <a:cs typeface="Meiryo UI" panose="020B0604030504040204" pitchFamily="50" charset="-128"/>
                </a:endParaRPr>
              </a:p>
              <a:p>
                <a:r>
                  <a:rPr kumimoji="0" lang="en-US" altLang="ja-JP" sz="571" kern="0" dirty="0" err="1">
                    <a:latin typeface="Meiryo UI" panose="020B0604030504040204" pitchFamily="50" charset="-128"/>
                    <a:ea typeface="Meiryo UI" panose="020B0604030504040204" pitchFamily="50" charset="-128"/>
                    <a:cs typeface="Meiryo UI" panose="020B0604030504040204" pitchFamily="50" charset="-128"/>
                    <a:hlinkClick r:id="rId136"/>
                  </a:rPr>
                  <a:t>FreeRADIUS</a:t>
                </a:r>
                <a:endParaRPr kumimoji="0" lang="en-US" altLang="ja-JP" sz="571" kern="0" dirty="0">
                  <a:latin typeface="Meiryo UI" panose="020B0604030504040204" pitchFamily="50" charset="-128"/>
                  <a:ea typeface="Meiryo UI" panose="020B0604030504040204" pitchFamily="50" charset="-128"/>
                  <a:cs typeface="Meiryo UI" panose="020B0604030504040204" pitchFamily="50" charset="-128"/>
                </a:endParaRPr>
              </a:p>
              <a:p>
                <a:r>
                  <a:rPr kumimoji="0" lang="en-US" altLang="ja-JP" sz="571" kern="0" dirty="0" err="1">
                    <a:latin typeface="Meiryo UI" panose="020B0604030504040204" pitchFamily="50" charset="-128"/>
                    <a:ea typeface="Meiryo UI" panose="020B0604030504040204" pitchFamily="50" charset="-128"/>
                    <a:cs typeface="Meiryo UI" panose="020B0604030504040204" pitchFamily="50" charset="-128"/>
                    <a:hlinkClick r:id="rId137"/>
                  </a:rPr>
                  <a:t>GnuPG</a:t>
                </a:r>
                <a:endParaRPr kumimoji="0" lang="en-US" altLang="ja-JP" sz="571" kern="0" dirty="0">
                  <a:latin typeface="Meiryo UI" panose="020B0604030504040204" pitchFamily="50" charset="-128"/>
                  <a:ea typeface="Meiryo UI" panose="020B0604030504040204" pitchFamily="50" charset="-128"/>
                  <a:cs typeface="Meiryo UI" panose="020B0604030504040204" pitchFamily="50" charset="-128"/>
                </a:endParaRPr>
              </a:p>
              <a:p>
                <a:r>
                  <a:rPr kumimoji="0" lang="en-US" altLang="ja-JP" sz="571" u="sng" kern="0" dirty="0">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cs typeface="Meiryo UI" panose="020B0604030504040204" pitchFamily="50" charset="-128"/>
                    <a:hlinkClick r:id="rId138"/>
                  </a:rPr>
                  <a:t>Kerberos</a:t>
                </a:r>
                <a:endParaRPr kumimoji="0" lang="en-US" altLang="ja-JP" sz="571" u="sng" kern="0" dirty="0">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cs typeface="Meiryo UI" panose="020B0604030504040204" pitchFamily="50" charset="-128"/>
                </a:endParaRPr>
              </a:p>
              <a:p>
                <a:r>
                  <a:rPr kumimoji="0" lang="en-US" altLang="ja-JP" sz="571" kern="0" dirty="0" err="1">
                    <a:latin typeface="Meiryo UI" panose="020B0604030504040204" pitchFamily="50" charset="-128"/>
                    <a:ea typeface="Meiryo UI" panose="020B0604030504040204" pitchFamily="50" charset="-128"/>
                    <a:cs typeface="Meiryo UI" panose="020B0604030504040204" pitchFamily="50" charset="-128"/>
                    <a:hlinkClick r:id="rId139"/>
                  </a:rPr>
                  <a:t>OpenAM</a:t>
                </a:r>
                <a:endParaRPr kumimoji="0" lang="en-US" altLang="ja-JP" sz="571" kern="0" dirty="0">
                  <a:latin typeface="Meiryo UI" panose="020B0604030504040204" pitchFamily="50" charset="-128"/>
                  <a:ea typeface="Meiryo UI" panose="020B0604030504040204" pitchFamily="50" charset="-128"/>
                  <a:cs typeface="Meiryo UI" panose="020B0604030504040204" pitchFamily="50" charset="-128"/>
                </a:endParaRPr>
              </a:p>
              <a:p>
                <a:r>
                  <a:rPr kumimoji="0" lang="en-US" altLang="ja-JP" sz="571" kern="0" dirty="0" err="1">
                    <a:latin typeface="Meiryo UI" panose="020B0604030504040204" pitchFamily="50" charset="-128"/>
                    <a:ea typeface="Meiryo UI" panose="020B0604030504040204" pitchFamily="50" charset="-128"/>
                    <a:cs typeface="Meiryo UI" panose="020B0604030504040204" pitchFamily="50" charset="-128"/>
                    <a:hlinkClick r:id="rId140"/>
                  </a:rPr>
                  <a:t>OpenDS</a:t>
                </a:r>
                <a:endParaRPr kumimoji="0" lang="en-US" altLang="ja-JP" sz="571" kern="0" dirty="0">
                  <a:latin typeface="Meiryo UI" panose="020B0604030504040204" pitchFamily="50" charset="-128"/>
                  <a:ea typeface="Meiryo UI" panose="020B0604030504040204" pitchFamily="50" charset="-128"/>
                  <a:cs typeface="Meiryo UI" panose="020B0604030504040204" pitchFamily="50" charset="-128"/>
                </a:endParaRPr>
              </a:p>
              <a:p>
                <a:r>
                  <a:rPr kumimoji="0" lang="en-US" altLang="ja-JP" sz="571" kern="0" dirty="0" err="1">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cs typeface="Meiryo UI" panose="020B0604030504040204" pitchFamily="50" charset="-128"/>
                    <a:hlinkClick r:id="rId141"/>
                  </a:rPr>
                  <a:t>OpenSSO</a:t>
                </a:r>
                <a:endParaRPr kumimoji="0" lang="en-US" altLang="ja-JP" sz="571" kern="0" dirty="0">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cs typeface="Meiryo UI" panose="020B0604030504040204" pitchFamily="50" charset="-128"/>
                </a:endParaRPr>
              </a:p>
              <a:p>
                <a:r>
                  <a:rPr kumimoji="0" lang="en-US" altLang="ja-JP" sz="571" kern="0" dirty="0">
                    <a:latin typeface="Meiryo UI" panose="020B0604030504040204" pitchFamily="50" charset="-128"/>
                    <a:ea typeface="Meiryo UI" panose="020B0604030504040204" pitchFamily="50" charset="-128"/>
                    <a:cs typeface="Meiryo UI" panose="020B0604030504040204" pitchFamily="50" charset="-128"/>
                    <a:hlinkClick r:id="rId142"/>
                  </a:rPr>
                  <a:t>PAM</a:t>
                </a:r>
                <a:endParaRPr kumimoji="0" lang="en-US" altLang="ja-JP" sz="571" kern="0" dirty="0">
                  <a:latin typeface="Meiryo UI" panose="020B0604030504040204" pitchFamily="50" charset="-128"/>
                  <a:ea typeface="Meiryo UI" panose="020B0604030504040204" pitchFamily="50" charset="-128"/>
                  <a:cs typeface="Meiryo UI" panose="020B0604030504040204" pitchFamily="50" charset="-128"/>
                </a:endParaRPr>
              </a:p>
              <a:p>
                <a:r>
                  <a:rPr kumimoji="0" lang="en-US" altLang="ja-JP" sz="571" kern="0" dirty="0">
                    <a:latin typeface="Meiryo UI" panose="020B0604030504040204" pitchFamily="50" charset="-128"/>
                    <a:ea typeface="Meiryo UI" panose="020B0604030504040204" pitchFamily="50" charset="-128"/>
                    <a:cs typeface="Meiryo UI" panose="020B0604030504040204" pitchFamily="50" charset="-128"/>
                    <a:hlinkClick r:id="rId143"/>
                  </a:rPr>
                  <a:t>TOMOYO Linux</a:t>
                </a:r>
                <a:endParaRPr kumimoji="0" lang="en-US" altLang="ja-JP" sz="571" kern="0" dirty="0">
                  <a:latin typeface="Meiryo UI" panose="020B0604030504040204" pitchFamily="50" charset="-128"/>
                  <a:ea typeface="Meiryo UI" panose="020B0604030504040204" pitchFamily="50" charset="-128"/>
                  <a:cs typeface="Meiryo UI" panose="020B0604030504040204" pitchFamily="50" charset="-128"/>
                </a:endParaRPr>
              </a:p>
              <a:p>
                <a:r>
                  <a:rPr kumimoji="0" lang="en-US" altLang="ja-JP" sz="571" kern="0" dirty="0" err="1">
                    <a:latin typeface="Meiryo UI" panose="020B0604030504040204" pitchFamily="50" charset="-128"/>
                    <a:ea typeface="Meiryo UI" panose="020B0604030504040204" pitchFamily="50" charset="-128"/>
                    <a:cs typeface="Meiryo UI" panose="020B0604030504040204" pitchFamily="50" charset="-128"/>
                    <a:hlinkClick r:id="rId144"/>
                  </a:rPr>
                  <a:t>usermin</a:t>
                </a:r>
                <a:endParaRPr kumimoji="0" lang="en-US" altLang="ja-JP" sz="571" kern="0" dirty="0">
                  <a:latin typeface="Meiryo UI" panose="020B0604030504040204" pitchFamily="50" charset="-128"/>
                  <a:ea typeface="Meiryo UI" panose="020B0604030504040204" pitchFamily="50" charset="-128"/>
                  <a:cs typeface="Meiryo UI" panose="020B0604030504040204" pitchFamily="50" charset="-128"/>
                </a:endParaRPr>
              </a:p>
              <a:p>
                <a:r>
                  <a:rPr kumimoji="0" lang="en-US" altLang="ja-JP" sz="571" kern="0" dirty="0" err="1">
                    <a:latin typeface="Meiryo UI" panose="020B0604030504040204" pitchFamily="50" charset="-128"/>
                    <a:ea typeface="Meiryo UI" panose="020B0604030504040204" pitchFamily="50" charset="-128"/>
                    <a:cs typeface="Meiryo UI" panose="020B0604030504040204" pitchFamily="50" charset="-128"/>
                    <a:hlinkClick r:id="rId145"/>
                  </a:rPr>
                  <a:t>webmin</a:t>
                </a:r>
                <a:endParaRPr kumimoji="0" lang="en-US" altLang="ja-JP" sz="571" kern="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136" name="テキスト ボックス 135"/>
              <p:cNvSpPr txBox="1"/>
              <p:nvPr/>
            </p:nvSpPr>
            <p:spPr bwMode="gray">
              <a:xfrm>
                <a:off x="5688124" y="1408586"/>
                <a:ext cx="3240360" cy="131819"/>
              </a:xfrm>
              <a:prstGeom prst="rect">
                <a:avLst/>
              </a:prstGeom>
              <a:solidFill>
                <a:srgbClr val="F9E1D4"/>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ja-JP" altLang="en-US" sz="571">
                    <a:latin typeface="Meiryo UI" panose="020B0604030504040204" pitchFamily="50" charset="-128"/>
                    <a:ea typeface="Meiryo UI" panose="020B0604030504040204" pitchFamily="50" charset="-128"/>
                    <a:cs typeface="Meiryo UI" panose="020B0604030504040204" pitchFamily="50" charset="-128"/>
                  </a:rPr>
                  <a:t>認証・アクセス管理</a:t>
                </a:r>
                <a:endParaRPr lang="ja-JP" altLang="en-US" sz="571" dirty="0">
                  <a:latin typeface="Meiryo UI" panose="020B0604030504040204" pitchFamily="50" charset="-128"/>
                  <a:ea typeface="Meiryo UI" panose="020B0604030504040204" pitchFamily="50" charset="-128"/>
                  <a:cs typeface="Meiryo UI" panose="020B0604030504040204" pitchFamily="50" charset="-128"/>
                </a:endParaRPr>
              </a:p>
            </p:txBody>
          </p:sp>
        </p:grpSp>
        <p:grpSp>
          <p:nvGrpSpPr>
            <p:cNvPr id="137" name="グループ化 136"/>
            <p:cNvGrpSpPr/>
            <p:nvPr/>
          </p:nvGrpSpPr>
          <p:grpSpPr>
            <a:xfrm>
              <a:off x="6170138" y="4348821"/>
              <a:ext cx="892319" cy="596737"/>
              <a:chOff x="5688124" y="1408586"/>
              <a:chExt cx="3240360" cy="758279"/>
            </a:xfrm>
          </p:grpSpPr>
          <p:sp>
            <p:nvSpPr>
              <p:cNvPr id="138" name="正方形/長方形 137"/>
              <p:cNvSpPr/>
              <p:nvPr/>
            </p:nvSpPr>
            <p:spPr bwMode="gray">
              <a:xfrm>
                <a:off x="5688124" y="1540339"/>
                <a:ext cx="3240360" cy="626526"/>
              </a:xfrm>
              <a:prstGeom prst="rect">
                <a:avLst/>
              </a:prstGeom>
              <a:solidFill>
                <a:schemeClr val="bg1"/>
              </a:solidFill>
              <a:ln w="9525">
                <a:solidFill>
                  <a:schemeClr val="tx1"/>
                </a:solidFill>
                <a:miter lim="800000"/>
                <a:headEnd/>
                <a:tailEnd/>
              </a:ln>
            </p:spPr>
            <p:txBody>
              <a:bodyPr lIns="25714" rIns="25714" anchor="t"/>
              <a:lstStyle/>
              <a:p>
                <a:pPr>
                  <a:defRPr/>
                </a:pPr>
                <a:r>
                  <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146"/>
                  </a:rPr>
                  <a:t>389 Directory Server</a:t>
                </a:r>
              </a:p>
              <a:p>
                <a:pPr>
                  <a:defRPr/>
                </a:pPr>
                <a:r>
                  <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146"/>
                  </a:rPr>
                  <a:t>(Fedora Directory Server)</a:t>
                </a:r>
                <a:endPar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pPr>
                  <a:defRPr/>
                </a:pPr>
                <a:r>
                  <a:rPr kumimoji="0" lang="en-US" altLang="ja-JP" sz="571" kern="0" dirty="0">
                    <a:latin typeface="Meiryo UI" pitchFamily="50" charset="-128"/>
                    <a:ea typeface="Meiryo UI" pitchFamily="50" charset="-128"/>
                    <a:cs typeface="Meiryo UI" pitchFamily="50" charset="-128"/>
                    <a:hlinkClick r:id="rId147"/>
                  </a:rPr>
                  <a:t>Apache Directory</a:t>
                </a:r>
                <a:endParaRPr kumimoji="0" lang="en-US" altLang="ja-JP" sz="571" kern="0" dirty="0">
                  <a:latin typeface="Meiryo UI" pitchFamily="50" charset="-128"/>
                  <a:ea typeface="Meiryo UI" pitchFamily="50" charset="-128"/>
                  <a:cs typeface="Meiryo UI" pitchFamily="50" charset="-128"/>
                </a:endParaRPr>
              </a:p>
              <a:p>
                <a:pPr>
                  <a:defRPr/>
                </a:pPr>
                <a:r>
                  <a:rPr kumimoji="0" lang="en-US" altLang="ja-JP" sz="571" u="sng" kern="0" dirty="0" err="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148"/>
                  </a:rPr>
                  <a:t>OpenLDAP</a:t>
                </a:r>
                <a:endParaRPr kumimoji="0" lang="en-US" altLang="ja-JP" sz="571" u="sng"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p:txBody>
          </p:sp>
          <p:sp>
            <p:nvSpPr>
              <p:cNvPr id="139" name="テキスト ボックス 138"/>
              <p:cNvSpPr txBox="1"/>
              <p:nvPr/>
            </p:nvSpPr>
            <p:spPr bwMode="gray">
              <a:xfrm>
                <a:off x="5688124" y="1408586"/>
                <a:ext cx="3240360" cy="131819"/>
              </a:xfrm>
              <a:prstGeom prst="rect">
                <a:avLst/>
              </a:prstGeom>
              <a:solidFill>
                <a:srgbClr val="F9E1D4"/>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ja-JP" altLang="en-US" sz="571" dirty="0">
                    <a:latin typeface="Meiryo UI" panose="020B0604030504040204" pitchFamily="50" charset="-128"/>
                    <a:ea typeface="Meiryo UI" panose="020B0604030504040204" pitchFamily="50" charset="-128"/>
                    <a:cs typeface="Meiryo UI" panose="020B0604030504040204" pitchFamily="50" charset="-128"/>
                  </a:rPr>
                  <a:t>ディレクトリサービス</a:t>
                </a:r>
              </a:p>
            </p:txBody>
          </p:sp>
        </p:grpSp>
        <p:grpSp>
          <p:nvGrpSpPr>
            <p:cNvPr id="140" name="グループ化 139"/>
            <p:cNvGrpSpPr/>
            <p:nvPr/>
          </p:nvGrpSpPr>
          <p:grpSpPr>
            <a:xfrm>
              <a:off x="8019896" y="4965043"/>
              <a:ext cx="892319" cy="242702"/>
              <a:chOff x="5688124" y="1408585"/>
              <a:chExt cx="3240360" cy="339830"/>
            </a:xfrm>
          </p:grpSpPr>
          <p:sp>
            <p:nvSpPr>
              <p:cNvPr id="141" name="正方形/長方形 140"/>
              <p:cNvSpPr/>
              <p:nvPr/>
            </p:nvSpPr>
            <p:spPr bwMode="gray">
              <a:xfrm>
                <a:off x="5688124" y="1540339"/>
                <a:ext cx="3240360" cy="208076"/>
              </a:xfrm>
              <a:prstGeom prst="rect">
                <a:avLst/>
              </a:prstGeom>
              <a:solidFill>
                <a:schemeClr val="bg1"/>
              </a:solidFill>
              <a:ln w="9525">
                <a:solidFill>
                  <a:schemeClr val="tx1"/>
                </a:solidFill>
                <a:miter lim="800000"/>
                <a:headEnd/>
                <a:tailEnd/>
              </a:ln>
            </p:spPr>
            <p:txBody>
              <a:bodyPr lIns="25714" rIns="25714" anchor="t"/>
              <a:lstStyle/>
              <a:p>
                <a:endParaRPr kumimoji="0" lang="en-US" altLang="ja-JP" sz="571" kern="0" dirty="0">
                  <a:latin typeface="Meiryo UI" pitchFamily="50" charset="-128"/>
                  <a:ea typeface="Meiryo UI" pitchFamily="50" charset="-128"/>
                  <a:cs typeface="Meiryo UI" pitchFamily="50" charset="-128"/>
                </a:endParaRPr>
              </a:p>
            </p:txBody>
          </p:sp>
          <p:sp>
            <p:nvSpPr>
              <p:cNvPr id="142" name="テキスト ボックス 141"/>
              <p:cNvSpPr txBox="1"/>
              <p:nvPr/>
            </p:nvSpPr>
            <p:spPr bwMode="gray">
              <a:xfrm>
                <a:off x="5688124" y="1408585"/>
                <a:ext cx="3240360" cy="131819"/>
              </a:xfrm>
              <a:prstGeom prst="rect">
                <a:avLst/>
              </a:prstGeom>
              <a:solidFill>
                <a:srgbClr val="F9E1D4"/>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en-US" altLang="ja-JP" sz="571" dirty="0">
                    <a:latin typeface="Meiryo UI" panose="020B0604030504040204" pitchFamily="50" charset="-128"/>
                    <a:ea typeface="Meiryo UI" panose="020B0604030504040204" pitchFamily="50" charset="-128"/>
                    <a:cs typeface="Meiryo UI" panose="020B0604030504040204" pitchFamily="50" charset="-128"/>
                  </a:rPr>
                  <a:t>ID</a:t>
                </a:r>
                <a:r>
                  <a:rPr lang="ja-JP" altLang="en-US" sz="571" dirty="0">
                    <a:latin typeface="Meiryo UI" panose="020B0604030504040204" pitchFamily="50" charset="-128"/>
                    <a:ea typeface="Meiryo UI" panose="020B0604030504040204" pitchFamily="50" charset="-128"/>
                    <a:cs typeface="Meiryo UI" panose="020B0604030504040204" pitchFamily="50" charset="-128"/>
                  </a:rPr>
                  <a:t>管理</a:t>
                </a:r>
              </a:p>
            </p:txBody>
          </p:sp>
        </p:grpSp>
        <p:grpSp>
          <p:nvGrpSpPr>
            <p:cNvPr id="146" name="グループ化 145"/>
            <p:cNvGrpSpPr/>
            <p:nvPr/>
          </p:nvGrpSpPr>
          <p:grpSpPr>
            <a:xfrm>
              <a:off x="137968" y="4510599"/>
              <a:ext cx="892319" cy="493017"/>
              <a:chOff x="5688124" y="1408586"/>
              <a:chExt cx="3240360" cy="619148"/>
            </a:xfrm>
          </p:grpSpPr>
          <p:sp>
            <p:nvSpPr>
              <p:cNvPr id="147" name="正方形/長方形 146"/>
              <p:cNvSpPr/>
              <p:nvPr/>
            </p:nvSpPr>
            <p:spPr bwMode="gray">
              <a:xfrm>
                <a:off x="5688124" y="1540338"/>
                <a:ext cx="3240360" cy="487396"/>
              </a:xfrm>
              <a:prstGeom prst="rect">
                <a:avLst/>
              </a:prstGeom>
              <a:solidFill>
                <a:schemeClr val="bg1"/>
              </a:solidFill>
              <a:ln w="9525">
                <a:solidFill>
                  <a:schemeClr val="tx1"/>
                </a:solidFill>
                <a:miter lim="800000"/>
                <a:headEnd/>
                <a:tailEnd/>
              </a:ln>
            </p:spPr>
            <p:txBody>
              <a:bodyPr lIns="25714" rIns="25714" anchor="t"/>
              <a:lstStyle/>
              <a:p>
                <a:pPr defTabSz="653156">
                  <a:defRPr/>
                </a:pPr>
                <a:r>
                  <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149"/>
                  </a:rPr>
                  <a:t>Amanda</a:t>
                </a:r>
                <a:endPar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pPr defTabSz="653156">
                  <a:defRPr/>
                </a:pPr>
                <a:r>
                  <a:rPr kumimoji="0" lang="en-US" altLang="ja-JP" sz="571" kern="0" dirty="0" err="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150"/>
                  </a:rPr>
                  <a:t>Bacula</a:t>
                </a:r>
                <a:endPar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pPr defTabSz="653156">
                  <a:defRPr/>
                </a:pPr>
                <a:r>
                  <a:rPr kumimoji="0" lang="en-US" altLang="ja-JP" sz="571" kern="0" dirty="0" err="1">
                    <a:latin typeface="Meiryo UI" pitchFamily="50" charset="-128"/>
                    <a:ea typeface="Meiryo UI" pitchFamily="50" charset="-128"/>
                    <a:cs typeface="Meiryo UI" pitchFamily="50" charset="-128"/>
                    <a:hlinkClick r:id="rId151"/>
                  </a:rPr>
                  <a:t>Clonezilla</a:t>
                </a:r>
                <a:endParaRPr kumimoji="0" lang="en-US" altLang="ja-JP" sz="571" kern="0" dirty="0">
                  <a:latin typeface="Meiryo UI" pitchFamily="50" charset="-128"/>
                  <a:ea typeface="Meiryo UI" pitchFamily="50" charset="-128"/>
                  <a:cs typeface="Meiryo UI" pitchFamily="50" charset="-128"/>
                </a:endParaRPr>
              </a:p>
              <a:p>
                <a:pPr defTabSz="653156">
                  <a:defRPr/>
                </a:pPr>
                <a:r>
                  <a:rPr kumimoji="0" lang="en-US" altLang="ja-JP" sz="571" kern="0" dirty="0">
                    <a:latin typeface="Meiryo UI" pitchFamily="50" charset="-128"/>
                    <a:ea typeface="Meiryo UI" pitchFamily="50" charset="-128"/>
                    <a:cs typeface="Meiryo UI" pitchFamily="50" charset="-128"/>
                    <a:hlinkClick r:id="rId152"/>
                  </a:rPr>
                  <a:t>Mondo Rescue</a:t>
                </a:r>
                <a:endParaRPr kumimoji="0" lang="en-US" altLang="ja-JP" sz="571" kern="0" dirty="0">
                  <a:latin typeface="Meiryo UI" pitchFamily="50" charset="-128"/>
                  <a:ea typeface="Meiryo UI" pitchFamily="50" charset="-128"/>
                  <a:cs typeface="Meiryo UI" pitchFamily="50" charset="-128"/>
                </a:endParaRPr>
              </a:p>
            </p:txBody>
          </p:sp>
          <p:sp>
            <p:nvSpPr>
              <p:cNvPr id="148" name="テキスト ボックス 147"/>
              <p:cNvSpPr txBox="1"/>
              <p:nvPr/>
            </p:nvSpPr>
            <p:spPr bwMode="gray">
              <a:xfrm>
                <a:off x="5688124" y="1408586"/>
                <a:ext cx="3240360" cy="131819"/>
              </a:xfrm>
              <a:prstGeom prst="rect">
                <a:avLst/>
              </a:prstGeom>
              <a:solidFill>
                <a:srgbClr val="CCE3F0"/>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ja-JP" altLang="en-US" sz="571">
                    <a:latin typeface="Meiryo UI" panose="020B0604030504040204" pitchFamily="50" charset="-128"/>
                    <a:ea typeface="Meiryo UI" panose="020B0604030504040204" pitchFamily="50" charset="-128"/>
                    <a:cs typeface="Meiryo UI" panose="020B0604030504040204" pitchFamily="50" charset="-128"/>
                  </a:rPr>
                  <a:t>ストレージ・バックアップ</a:t>
                </a:r>
                <a:endParaRPr lang="ja-JP" altLang="en-US" sz="571" dirty="0">
                  <a:latin typeface="Meiryo UI" panose="020B0604030504040204" pitchFamily="50" charset="-128"/>
                  <a:ea typeface="Meiryo UI" panose="020B0604030504040204" pitchFamily="50" charset="-128"/>
                  <a:cs typeface="Meiryo UI" panose="020B0604030504040204" pitchFamily="50" charset="-128"/>
                </a:endParaRPr>
              </a:p>
            </p:txBody>
          </p:sp>
        </p:grpSp>
        <p:grpSp>
          <p:nvGrpSpPr>
            <p:cNvPr id="149" name="グループ化 148"/>
            <p:cNvGrpSpPr/>
            <p:nvPr/>
          </p:nvGrpSpPr>
          <p:grpSpPr>
            <a:xfrm>
              <a:off x="127336" y="5582544"/>
              <a:ext cx="892319" cy="413480"/>
              <a:chOff x="5688124" y="1408586"/>
              <a:chExt cx="3240360" cy="519263"/>
            </a:xfrm>
          </p:grpSpPr>
          <p:sp>
            <p:nvSpPr>
              <p:cNvPr id="150" name="正方形/長方形 149"/>
              <p:cNvSpPr/>
              <p:nvPr/>
            </p:nvSpPr>
            <p:spPr bwMode="gray">
              <a:xfrm>
                <a:off x="5688124" y="1540338"/>
                <a:ext cx="3240360" cy="387511"/>
              </a:xfrm>
              <a:prstGeom prst="rect">
                <a:avLst/>
              </a:prstGeom>
              <a:solidFill>
                <a:schemeClr val="bg1"/>
              </a:solidFill>
              <a:ln w="9525">
                <a:solidFill>
                  <a:schemeClr val="tx1"/>
                </a:solidFill>
                <a:miter lim="800000"/>
                <a:headEnd/>
                <a:tailEnd/>
              </a:ln>
            </p:spPr>
            <p:txBody>
              <a:bodyPr lIns="25714" rIns="25714" anchor="t"/>
              <a:lstStyle/>
              <a:p>
                <a:pPr defTabSz="653156">
                  <a:defRPr/>
                </a:pPr>
                <a:r>
                  <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153"/>
                  </a:rPr>
                  <a:t>DRBD</a:t>
                </a:r>
                <a:endPar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pPr defTabSz="653156">
                  <a:defRPr/>
                </a:pPr>
                <a:r>
                  <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154"/>
                  </a:rPr>
                  <a:t>Heartbeat</a:t>
                </a:r>
                <a:endPar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pPr defTabSz="653156">
                  <a:defRPr/>
                </a:pPr>
                <a:r>
                  <a:rPr kumimoji="0" lang="en-US" altLang="ja-JP" sz="571" kern="0" dirty="0">
                    <a:latin typeface="Meiryo UI" pitchFamily="50" charset="-128"/>
                    <a:ea typeface="Meiryo UI" pitchFamily="50" charset="-128"/>
                    <a:cs typeface="Meiryo UI" pitchFamily="50" charset="-128"/>
                    <a:hlinkClick r:id="rId155"/>
                  </a:rPr>
                  <a:t>Pacemaker</a:t>
                </a:r>
                <a:endParaRPr kumimoji="0" lang="en-US" altLang="ja-JP" sz="571" kern="0" dirty="0">
                  <a:latin typeface="Meiryo UI" pitchFamily="50" charset="-128"/>
                  <a:ea typeface="Meiryo UI" pitchFamily="50" charset="-128"/>
                  <a:cs typeface="Meiryo UI" pitchFamily="50" charset="-128"/>
                </a:endParaRPr>
              </a:p>
            </p:txBody>
          </p:sp>
          <p:sp>
            <p:nvSpPr>
              <p:cNvPr id="151" name="テキスト ボックス 150"/>
              <p:cNvSpPr txBox="1"/>
              <p:nvPr/>
            </p:nvSpPr>
            <p:spPr bwMode="gray">
              <a:xfrm>
                <a:off x="5688124" y="1408586"/>
                <a:ext cx="3240360" cy="131819"/>
              </a:xfrm>
              <a:prstGeom prst="rect">
                <a:avLst/>
              </a:prstGeom>
              <a:solidFill>
                <a:srgbClr val="CCE3F0"/>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en-US" altLang="ja-JP" sz="571">
                    <a:latin typeface="Meiryo UI" panose="020B0604030504040204" pitchFamily="50" charset="-128"/>
                    <a:ea typeface="Meiryo UI" panose="020B0604030504040204" pitchFamily="50" charset="-128"/>
                    <a:cs typeface="Meiryo UI" panose="020B0604030504040204" pitchFamily="50" charset="-128"/>
                  </a:rPr>
                  <a:t>HA</a:t>
                </a:r>
                <a:r>
                  <a:rPr lang="ja-JP" altLang="en-US" sz="571">
                    <a:latin typeface="Meiryo UI" panose="020B0604030504040204" pitchFamily="50" charset="-128"/>
                    <a:ea typeface="Meiryo UI" panose="020B0604030504040204" pitchFamily="50" charset="-128"/>
                    <a:cs typeface="Meiryo UI" panose="020B0604030504040204" pitchFamily="50" charset="-128"/>
                  </a:rPr>
                  <a:t>クラスタ</a:t>
                </a:r>
                <a:endParaRPr lang="ja-JP" altLang="en-US" sz="571" dirty="0">
                  <a:latin typeface="Meiryo UI" panose="020B0604030504040204" pitchFamily="50" charset="-128"/>
                  <a:ea typeface="Meiryo UI" panose="020B0604030504040204" pitchFamily="50" charset="-128"/>
                  <a:cs typeface="Meiryo UI" panose="020B0604030504040204" pitchFamily="50" charset="-128"/>
                </a:endParaRPr>
              </a:p>
            </p:txBody>
          </p:sp>
        </p:grpSp>
        <p:grpSp>
          <p:nvGrpSpPr>
            <p:cNvPr id="152" name="グループ化 151"/>
            <p:cNvGrpSpPr/>
            <p:nvPr/>
          </p:nvGrpSpPr>
          <p:grpSpPr>
            <a:xfrm>
              <a:off x="1084472" y="4510599"/>
              <a:ext cx="892319" cy="941813"/>
              <a:chOff x="5688124" y="1408586"/>
              <a:chExt cx="3240360" cy="1182761"/>
            </a:xfrm>
          </p:grpSpPr>
          <p:sp>
            <p:nvSpPr>
              <p:cNvPr id="153" name="正方形/長方形 152"/>
              <p:cNvSpPr/>
              <p:nvPr/>
            </p:nvSpPr>
            <p:spPr bwMode="gray">
              <a:xfrm>
                <a:off x="5688124" y="1540338"/>
                <a:ext cx="3240360" cy="1051009"/>
              </a:xfrm>
              <a:prstGeom prst="rect">
                <a:avLst/>
              </a:prstGeom>
              <a:solidFill>
                <a:schemeClr val="bg1"/>
              </a:solidFill>
              <a:ln w="9525">
                <a:solidFill>
                  <a:schemeClr val="tx1"/>
                </a:solidFill>
                <a:miter lim="800000"/>
                <a:headEnd/>
                <a:tailEnd/>
              </a:ln>
            </p:spPr>
            <p:txBody>
              <a:bodyPr lIns="25714" rIns="25714" anchor="t"/>
              <a:lstStyle/>
              <a:p>
                <a:pPr defTabSz="653156">
                  <a:defRPr/>
                </a:pPr>
                <a:r>
                  <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156"/>
                  </a:rPr>
                  <a:t>Groundwork</a:t>
                </a:r>
                <a:endPar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pPr defTabSz="653156">
                  <a:defRPr/>
                </a:pPr>
                <a:r>
                  <a:rPr kumimoji="0" lang="en-US" altLang="ja-JP" sz="571" u="sng" kern="0" dirty="0" err="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157"/>
                  </a:rPr>
                  <a:t>Hinemos</a:t>
                </a:r>
                <a:endParaRPr kumimoji="0" lang="en-US" altLang="ja-JP" sz="571" u="sng"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pPr defTabSz="653156">
                  <a:defRPr/>
                </a:pPr>
                <a:r>
                  <a:rPr kumimoji="0" lang="en-US" altLang="ja-JP" sz="571" kern="0" dirty="0" err="1">
                    <a:latin typeface="Meiryo UI" pitchFamily="50" charset="-128"/>
                    <a:ea typeface="Meiryo UI" pitchFamily="50" charset="-128"/>
                    <a:cs typeface="Meiryo UI" pitchFamily="50" charset="-128"/>
                    <a:hlinkClick r:id="rId158"/>
                  </a:rPr>
                  <a:t>Monit</a:t>
                </a:r>
                <a:endParaRPr kumimoji="0" lang="en-US" altLang="ja-JP" sz="571" kern="0" dirty="0">
                  <a:latin typeface="Meiryo UI" pitchFamily="50" charset="-128"/>
                  <a:ea typeface="Meiryo UI" pitchFamily="50" charset="-128"/>
                  <a:cs typeface="Meiryo UI" pitchFamily="50" charset="-128"/>
                </a:endParaRPr>
              </a:p>
              <a:p>
                <a:pPr defTabSz="653156">
                  <a:defRPr/>
                </a:pPr>
                <a:r>
                  <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159"/>
                  </a:rPr>
                  <a:t>Nagios</a:t>
                </a:r>
                <a:endPar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pPr defTabSz="653156">
                  <a:defRPr/>
                </a:pPr>
                <a:r>
                  <a:rPr kumimoji="0" lang="en-US" altLang="ja-JP" sz="571" kern="0" dirty="0" err="1">
                    <a:latin typeface="Meiryo UI" pitchFamily="50" charset="-128"/>
                    <a:ea typeface="Meiryo UI" pitchFamily="50" charset="-128"/>
                    <a:cs typeface="Meiryo UI" pitchFamily="50" charset="-128"/>
                    <a:hlinkClick r:id="rId160"/>
                  </a:rPr>
                  <a:t>OpenNMS</a:t>
                </a:r>
                <a:endParaRPr kumimoji="0" lang="en-US" altLang="ja-JP" sz="571" kern="0" dirty="0">
                  <a:latin typeface="Meiryo UI" pitchFamily="50" charset="-128"/>
                  <a:ea typeface="Meiryo UI" pitchFamily="50" charset="-128"/>
                  <a:cs typeface="Meiryo UI" pitchFamily="50" charset="-128"/>
                </a:endParaRPr>
              </a:p>
              <a:p>
                <a:pPr defTabSz="653156">
                  <a:defRPr/>
                </a:pPr>
                <a:r>
                  <a:rPr kumimoji="0" lang="en-US" altLang="ja-JP" sz="571" kern="0" dirty="0">
                    <a:latin typeface="Meiryo UI" pitchFamily="50" charset="-128"/>
                    <a:ea typeface="Meiryo UI" pitchFamily="50" charset="-128"/>
                    <a:cs typeface="Meiryo UI" pitchFamily="50" charset="-128"/>
                    <a:hlinkClick r:id="rId161"/>
                  </a:rPr>
                  <a:t>Syslog NG</a:t>
                </a:r>
                <a:endParaRPr kumimoji="0" lang="en-US" altLang="ja-JP" sz="571" kern="0" dirty="0">
                  <a:latin typeface="Meiryo UI" pitchFamily="50" charset="-128"/>
                  <a:ea typeface="Meiryo UI" pitchFamily="50" charset="-128"/>
                  <a:cs typeface="Meiryo UI" pitchFamily="50" charset="-128"/>
                </a:endParaRPr>
              </a:p>
              <a:p>
                <a:pPr defTabSz="653156">
                  <a:defRPr/>
                </a:pPr>
                <a:r>
                  <a:rPr kumimoji="0" lang="en-US" altLang="ja-JP" sz="571" u="sng" kern="0" dirty="0" err="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162"/>
                  </a:rPr>
                  <a:t>Zabbix</a:t>
                </a:r>
                <a:endParaRPr kumimoji="0" lang="en-US" altLang="ja-JP" sz="571" u="sng"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pPr defTabSz="653156">
                  <a:defRPr/>
                </a:pPr>
                <a:r>
                  <a:rPr kumimoji="0" lang="en-US" altLang="ja-JP" sz="571" kern="0" dirty="0" err="1">
                    <a:latin typeface="Meiryo UI" pitchFamily="50" charset="-128"/>
                    <a:ea typeface="Meiryo UI" pitchFamily="50" charset="-128"/>
                    <a:cs typeface="Meiryo UI" pitchFamily="50" charset="-128"/>
                    <a:hlinkClick r:id="rId163"/>
                  </a:rPr>
                  <a:t>GNetWatch</a:t>
                </a:r>
                <a:endParaRPr kumimoji="0" lang="en-US" altLang="ja-JP" sz="571" kern="0" dirty="0">
                  <a:latin typeface="Meiryo UI" pitchFamily="50" charset="-128"/>
                  <a:ea typeface="Meiryo UI" pitchFamily="50" charset="-128"/>
                  <a:cs typeface="Meiryo UI" pitchFamily="50" charset="-128"/>
                </a:endParaRPr>
              </a:p>
            </p:txBody>
          </p:sp>
          <p:sp>
            <p:nvSpPr>
              <p:cNvPr id="154" name="テキスト ボックス 153"/>
              <p:cNvSpPr txBox="1"/>
              <p:nvPr/>
            </p:nvSpPr>
            <p:spPr bwMode="gray">
              <a:xfrm>
                <a:off x="5688124" y="1408586"/>
                <a:ext cx="3240360" cy="131819"/>
              </a:xfrm>
              <a:prstGeom prst="rect">
                <a:avLst/>
              </a:prstGeom>
              <a:solidFill>
                <a:srgbClr val="CCE3F0"/>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ja-JP" altLang="en-US" sz="571">
                    <a:latin typeface="Meiryo UI" panose="020B0604030504040204" pitchFamily="50" charset="-128"/>
                    <a:ea typeface="Meiryo UI" panose="020B0604030504040204" pitchFamily="50" charset="-128"/>
                    <a:cs typeface="Meiryo UI" panose="020B0604030504040204" pitchFamily="50" charset="-128"/>
                  </a:rPr>
                  <a:t>運用監視</a:t>
                </a:r>
                <a:endParaRPr lang="ja-JP" altLang="en-US" sz="571" dirty="0">
                  <a:latin typeface="Meiryo UI" panose="020B0604030504040204" pitchFamily="50" charset="-128"/>
                  <a:ea typeface="Meiryo UI" panose="020B0604030504040204" pitchFamily="50" charset="-128"/>
                  <a:cs typeface="Meiryo UI" panose="020B0604030504040204" pitchFamily="50" charset="-128"/>
                </a:endParaRPr>
              </a:p>
            </p:txBody>
          </p:sp>
        </p:grpSp>
        <p:grpSp>
          <p:nvGrpSpPr>
            <p:cNvPr id="155" name="グループ化 154"/>
            <p:cNvGrpSpPr/>
            <p:nvPr/>
          </p:nvGrpSpPr>
          <p:grpSpPr>
            <a:xfrm>
              <a:off x="1089313" y="5474538"/>
              <a:ext cx="892319" cy="1000021"/>
              <a:chOff x="5688124" y="1408586"/>
              <a:chExt cx="3240360" cy="1255860"/>
            </a:xfrm>
          </p:grpSpPr>
          <p:sp>
            <p:nvSpPr>
              <p:cNvPr id="156" name="正方形/長方形 155"/>
              <p:cNvSpPr/>
              <p:nvPr/>
            </p:nvSpPr>
            <p:spPr bwMode="gray">
              <a:xfrm>
                <a:off x="5688124" y="1532536"/>
                <a:ext cx="3240360" cy="1131910"/>
              </a:xfrm>
              <a:prstGeom prst="rect">
                <a:avLst/>
              </a:prstGeom>
              <a:solidFill>
                <a:schemeClr val="bg1"/>
              </a:solidFill>
              <a:ln w="9525">
                <a:solidFill>
                  <a:schemeClr val="tx1"/>
                </a:solidFill>
                <a:miter lim="800000"/>
                <a:headEnd/>
                <a:tailEnd/>
              </a:ln>
            </p:spPr>
            <p:txBody>
              <a:bodyPr lIns="25714" rIns="25714" anchor="t"/>
              <a:lstStyle/>
              <a:p>
                <a:pPr defTabSz="653156">
                  <a:defRPr/>
                </a:pPr>
                <a:r>
                  <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164"/>
                  </a:rPr>
                  <a:t>CACTI</a:t>
                </a:r>
                <a:endPar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pPr defTabSz="653156">
                  <a:defRPr/>
                </a:pPr>
                <a:r>
                  <a:rPr kumimoji="0" lang="en-US" altLang="ja-JP" sz="571" kern="0" dirty="0" err="1">
                    <a:latin typeface="Meiryo UI" pitchFamily="50" charset="-128"/>
                    <a:ea typeface="Meiryo UI" pitchFamily="50" charset="-128"/>
                    <a:cs typeface="Meiryo UI" pitchFamily="50" charset="-128"/>
                    <a:hlinkClick r:id="rId165"/>
                  </a:rPr>
                  <a:t>collectd</a:t>
                </a:r>
                <a:endParaRPr kumimoji="0" lang="en-US" altLang="ja-JP" sz="571" kern="0" dirty="0">
                  <a:latin typeface="Meiryo UI" pitchFamily="50" charset="-128"/>
                  <a:ea typeface="Meiryo UI" pitchFamily="50" charset="-128"/>
                  <a:cs typeface="Meiryo UI" pitchFamily="50" charset="-128"/>
                </a:endParaRPr>
              </a:p>
              <a:p>
                <a:pPr defTabSz="653156">
                  <a:defRPr/>
                </a:pPr>
                <a:r>
                  <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166"/>
                  </a:rPr>
                  <a:t>MRTG</a:t>
                </a:r>
                <a:endPar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pPr defTabSz="653156">
                  <a:defRPr/>
                </a:pPr>
                <a:r>
                  <a:rPr kumimoji="0" lang="en-US" altLang="ja-JP" sz="571" kern="0" dirty="0" err="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167"/>
                  </a:rPr>
                  <a:t>Munin</a:t>
                </a:r>
                <a:endPar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pPr defTabSz="653156">
                  <a:defRPr/>
                </a:pPr>
                <a:r>
                  <a:rPr kumimoji="0" lang="en-US" altLang="ja-JP" sz="571" kern="0" dirty="0" err="1">
                    <a:latin typeface="Meiryo UI" pitchFamily="50" charset="-128"/>
                    <a:ea typeface="Meiryo UI" pitchFamily="50" charset="-128"/>
                    <a:cs typeface="Meiryo UI" pitchFamily="50" charset="-128"/>
                    <a:hlinkClick r:id="rId168"/>
                  </a:rPr>
                  <a:t>NetHogs</a:t>
                </a:r>
                <a:endParaRPr kumimoji="0" lang="en-US" altLang="ja-JP" sz="571" kern="0" dirty="0">
                  <a:latin typeface="Meiryo UI" pitchFamily="50" charset="-128"/>
                  <a:ea typeface="Meiryo UI" pitchFamily="50" charset="-128"/>
                  <a:cs typeface="Meiryo UI" pitchFamily="50" charset="-128"/>
                </a:endParaRPr>
              </a:p>
              <a:p>
                <a:pPr defTabSz="653156">
                  <a:defRPr/>
                </a:pPr>
                <a:r>
                  <a:rPr kumimoji="0" lang="en-US" altLang="ja-JP" sz="571" kern="0" dirty="0" err="1">
                    <a:latin typeface="Meiryo UI" pitchFamily="50" charset="-128"/>
                    <a:ea typeface="Meiryo UI" pitchFamily="50" charset="-128"/>
                    <a:cs typeface="Meiryo UI" pitchFamily="50" charset="-128"/>
                    <a:hlinkClick r:id="rId169"/>
                  </a:rPr>
                  <a:t>RRDTool</a:t>
                </a:r>
                <a:endParaRPr kumimoji="0" lang="en-US" altLang="ja-JP" sz="571" kern="0" dirty="0">
                  <a:latin typeface="Meiryo UI" pitchFamily="50" charset="-128"/>
                  <a:ea typeface="Meiryo UI" pitchFamily="50" charset="-128"/>
                  <a:cs typeface="Meiryo UI" pitchFamily="50" charset="-128"/>
                </a:endParaRPr>
              </a:p>
              <a:p>
                <a:pPr defTabSz="653156">
                  <a:defRPr/>
                </a:pPr>
                <a:r>
                  <a:rPr kumimoji="0" lang="en-US" altLang="ja-JP" sz="571" kern="0" dirty="0" err="1">
                    <a:latin typeface="Meiryo UI" pitchFamily="50" charset="-128"/>
                    <a:ea typeface="Meiryo UI" pitchFamily="50" charset="-128"/>
                    <a:cs typeface="Meiryo UI" pitchFamily="50" charset="-128"/>
                    <a:hlinkClick r:id="rId170"/>
                  </a:rPr>
                  <a:t>Vyatta</a:t>
                </a:r>
                <a:r>
                  <a:rPr kumimoji="0" lang="en-US" altLang="ja-JP" sz="571" kern="0" dirty="0">
                    <a:latin typeface="Meiryo UI" pitchFamily="50" charset="-128"/>
                    <a:ea typeface="Meiryo UI" pitchFamily="50" charset="-128"/>
                    <a:cs typeface="Meiryo UI" pitchFamily="50" charset="-128"/>
                    <a:hlinkClick r:id="rId170"/>
                  </a:rPr>
                  <a:t> Core Software</a:t>
                </a:r>
                <a:endParaRPr kumimoji="0" lang="en-US" altLang="ja-JP" sz="571" kern="0" dirty="0">
                  <a:latin typeface="Meiryo UI" pitchFamily="50" charset="-128"/>
                  <a:ea typeface="Meiryo UI" pitchFamily="50" charset="-128"/>
                  <a:cs typeface="Meiryo UI" pitchFamily="50" charset="-128"/>
                </a:endParaRPr>
              </a:p>
              <a:p>
                <a:pPr defTabSz="653156">
                  <a:defRPr/>
                </a:pPr>
                <a:r>
                  <a:rPr kumimoji="0" lang="en-US" altLang="ja-JP" sz="571" kern="0" dirty="0">
                    <a:latin typeface="Meiryo UI" pitchFamily="50" charset="-128"/>
                    <a:ea typeface="Meiryo UI" pitchFamily="50" charset="-128"/>
                    <a:cs typeface="Meiryo UI" pitchFamily="50" charset="-128"/>
                    <a:hlinkClick r:id="rId171"/>
                  </a:rPr>
                  <a:t>Wireshark</a:t>
                </a:r>
                <a:endParaRPr kumimoji="0" lang="en-US" altLang="ja-JP" sz="571" kern="0" dirty="0">
                  <a:latin typeface="Meiryo UI" pitchFamily="50" charset="-128"/>
                  <a:ea typeface="Meiryo UI" pitchFamily="50" charset="-128"/>
                  <a:cs typeface="Meiryo UI" pitchFamily="50" charset="-128"/>
                </a:endParaRPr>
              </a:p>
              <a:p>
                <a:pPr defTabSz="653156">
                  <a:defRPr/>
                </a:pPr>
                <a:r>
                  <a:rPr kumimoji="0" lang="en-US" altLang="ja-JP" sz="571" kern="0" dirty="0" err="1">
                    <a:latin typeface="Meiryo UI" pitchFamily="50" charset="-128"/>
                    <a:ea typeface="Meiryo UI" pitchFamily="50" charset="-128"/>
                    <a:cs typeface="Meiryo UI" pitchFamily="50" charset="-128"/>
                    <a:hlinkClick r:id="rId172"/>
                  </a:rPr>
                  <a:t>Zenoss</a:t>
                </a:r>
                <a:endParaRPr kumimoji="0" lang="en-US" altLang="ja-JP" sz="571" kern="0" dirty="0">
                  <a:latin typeface="Meiryo UI" pitchFamily="50" charset="-128"/>
                  <a:ea typeface="Meiryo UI" pitchFamily="50" charset="-128"/>
                  <a:cs typeface="Meiryo UI" pitchFamily="50" charset="-128"/>
                </a:endParaRPr>
              </a:p>
              <a:p>
                <a:pPr defTabSz="653156">
                  <a:defRPr/>
                </a:pPr>
                <a:r>
                  <a:rPr kumimoji="0" lang="en-US" altLang="ja-JP" sz="571" kern="0" dirty="0" err="1">
                    <a:latin typeface="Meiryo UI" pitchFamily="50" charset="-128"/>
                    <a:ea typeface="Meiryo UI" pitchFamily="50" charset="-128"/>
                    <a:cs typeface="Meiryo UI" pitchFamily="50" charset="-128"/>
                    <a:hlinkClick r:id="rId173"/>
                  </a:rPr>
                  <a:t>IPTraf</a:t>
                </a:r>
                <a:endParaRPr kumimoji="0" lang="en-US" altLang="ja-JP" sz="571" kern="0" dirty="0">
                  <a:latin typeface="Meiryo UI" pitchFamily="50" charset="-128"/>
                  <a:ea typeface="Meiryo UI" pitchFamily="50" charset="-128"/>
                  <a:cs typeface="Meiryo UI" pitchFamily="50" charset="-128"/>
                </a:endParaRPr>
              </a:p>
            </p:txBody>
          </p:sp>
          <p:sp>
            <p:nvSpPr>
              <p:cNvPr id="157" name="テキスト ボックス 156"/>
              <p:cNvSpPr txBox="1"/>
              <p:nvPr/>
            </p:nvSpPr>
            <p:spPr bwMode="gray">
              <a:xfrm>
                <a:off x="5688124" y="1408586"/>
                <a:ext cx="3240360" cy="131819"/>
              </a:xfrm>
              <a:prstGeom prst="rect">
                <a:avLst/>
              </a:prstGeom>
              <a:solidFill>
                <a:srgbClr val="CCE3F0"/>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ja-JP" altLang="en-US" sz="571">
                    <a:latin typeface="Meiryo UI" panose="020B0604030504040204" pitchFamily="50" charset="-128"/>
                    <a:ea typeface="Meiryo UI" panose="020B0604030504040204" pitchFamily="50" charset="-128"/>
                    <a:cs typeface="Meiryo UI" panose="020B0604030504040204" pitchFamily="50" charset="-128"/>
                  </a:rPr>
                  <a:t>ネットワーク・モニタリング</a:t>
                </a:r>
                <a:endParaRPr lang="ja-JP" altLang="en-US" sz="571" dirty="0">
                  <a:latin typeface="Meiryo UI" panose="020B0604030504040204" pitchFamily="50" charset="-128"/>
                  <a:ea typeface="Meiryo UI" panose="020B0604030504040204" pitchFamily="50" charset="-128"/>
                  <a:cs typeface="Meiryo UI" panose="020B0604030504040204" pitchFamily="50" charset="-128"/>
                </a:endParaRPr>
              </a:p>
            </p:txBody>
          </p:sp>
        </p:grpSp>
        <p:grpSp>
          <p:nvGrpSpPr>
            <p:cNvPr id="158" name="グループ化 157"/>
            <p:cNvGrpSpPr/>
            <p:nvPr/>
          </p:nvGrpSpPr>
          <p:grpSpPr>
            <a:xfrm>
              <a:off x="132505" y="6032172"/>
              <a:ext cx="892319" cy="414081"/>
              <a:chOff x="5688124" y="1408586"/>
              <a:chExt cx="3240360" cy="520018"/>
            </a:xfrm>
          </p:grpSpPr>
          <p:sp>
            <p:nvSpPr>
              <p:cNvPr id="159" name="正方形/長方形 158"/>
              <p:cNvSpPr/>
              <p:nvPr/>
            </p:nvSpPr>
            <p:spPr bwMode="gray">
              <a:xfrm>
                <a:off x="5688124" y="1540338"/>
                <a:ext cx="3240360" cy="388266"/>
              </a:xfrm>
              <a:prstGeom prst="rect">
                <a:avLst/>
              </a:prstGeom>
              <a:solidFill>
                <a:schemeClr val="bg1"/>
              </a:solidFill>
              <a:ln w="9525">
                <a:solidFill>
                  <a:schemeClr val="tx1"/>
                </a:solidFill>
                <a:miter lim="800000"/>
                <a:headEnd/>
                <a:tailEnd/>
              </a:ln>
            </p:spPr>
            <p:txBody>
              <a:bodyPr lIns="25714" rIns="25714" anchor="t"/>
              <a:lstStyle/>
              <a:p>
                <a:pPr defTabSz="653156">
                  <a:defRPr/>
                </a:pPr>
                <a:r>
                  <a:rPr kumimoji="0" lang="en-US" altLang="ja-JP" sz="571" kern="0" dirty="0">
                    <a:latin typeface="Meiryo UI" pitchFamily="50" charset="-128"/>
                    <a:ea typeface="Meiryo UI" pitchFamily="50" charset="-128"/>
                    <a:cs typeface="Meiryo UI" pitchFamily="50" charset="-128"/>
                    <a:hlinkClick r:id="rId174"/>
                  </a:rPr>
                  <a:t>Linux Virtual Server</a:t>
                </a:r>
                <a:endParaRPr kumimoji="0" lang="en-US" altLang="ja-JP" sz="571" kern="0" dirty="0">
                  <a:latin typeface="Meiryo UI" pitchFamily="50" charset="-128"/>
                  <a:ea typeface="Meiryo UI" pitchFamily="50" charset="-128"/>
                  <a:cs typeface="Meiryo UI" pitchFamily="50" charset="-128"/>
                </a:endParaRPr>
              </a:p>
              <a:p>
                <a:pPr defTabSz="653156">
                  <a:defRPr/>
                </a:pPr>
                <a:r>
                  <a:rPr kumimoji="0" lang="en-US" altLang="ja-JP" sz="571" kern="0" dirty="0">
                    <a:latin typeface="Meiryo UI" pitchFamily="50" charset="-128"/>
                    <a:ea typeface="Meiryo UI" pitchFamily="50" charset="-128"/>
                    <a:cs typeface="Meiryo UI" pitchFamily="50" charset="-128"/>
                    <a:hlinkClick r:id="rId175"/>
                  </a:rPr>
                  <a:t>Pound</a:t>
                </a:r>
                <a:endParaRPr kumimoji="0" lang="en-US" altLang="ja-JP" sz="571" kern="0" dirty="0">
                  <a:latin typeface="Meiryo UI" pitchFamily="50" charset="-128"/>
                  <a:ea typeface="Meiryo UI" pitchFamily="50" charset="-128"/>
                  <a:cs typeface="Meiryo UI" pitchFamily="50" charset="-128"/>
                </a:endParaRPr>
              </a:p>
              <a:p>
                <a:pPr defTabSz="653156">
                  <a:defRPr/>
                </a:pPr>
                <a:r>
                  <a:rPr kumimoji="0" lang="en-US" altLang="ja-JP" sz="571" kern="0" dirty="0">
                    <a:latin typeface="Meiryo UI" pitchFamily="50" charset="-128"/>
                    <a:ea typeface="Meiryo UI" pitchFamily="50" charset="-128"/>
                    <a:cs typeface="Meiryo UI" pitchFamily="50" charset="-128"/>
                    <a:hlinkClick r:id="rId176"/>
                  </a:rPr>
                  <a:t>Ultra Monkey</a:t>
                </a:r>
                <a:endParaRPr kumimoji="0" lang="en-US" altLang="ja-JP" sz="571" kern="0" dirty="0">
                  <a:latin typeface="Meiryo UI" pitchFamily="50" charset="-128"/>
                  <a:ea typeface="Meiryo UI" pitchFamily="50" charset="-128"/>
                  <a:cs typeface="Meiryo UI" pitchFamily="50" charset="-128"/>
                </a:endParaRPr>
              </a:p>
            </p:txBody>
          </p:sp>
          <p:sp>
            <p:nvSpPr>
              <p:cNvPr id="160" name="テキスト ボックス 159"/>
              <p:cNvSpPr txBox="1"/>
              <p:nvPr/>
            </p:nvSpPr>
            <p:spPr bwMode="gray">
              <a:xfrm>
                <a:off x="5688124" y="1408586"/>
                <a:ext cx="3240360" cy="131819"/>
              </a:xfrm>
              <a:prstGeom prst="rect">
                <a:avLst/>
              </a:prstGeom>
              <a:solidFill>
                <a:srgbClr val="CCE3F0"/>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ja-JP" altLang="en-US" sz="571">
                    <a:latin typeface="Meiryo UI" panose="020B0604030504040204" pitchFamily="50" charset="-128"/>
                    <a:ea typeface="Meiryo UI" panose="020B0604030504040204" pitchFamily="50" charset="-128"/>
                    <a:cs typeface="Meiryo UI" panose="020B0604030504040204" pitchFamily="50" charset="-128"/>
                  </a:rPr>
                  <a:t>負荷分散</a:t>
                </a:r>
                <a:endParaRPr lang="ja-JP" altLang="en-US" sz="571" dirty="0">
                  <a:latin typeface="Meiryo UI" panose="020B0604030504040204" pitchFamily="50" charset="-128"/>
                  <a:ea typeface="Meiryo UI" panose="020B0604030504040204" pitchFamily="50" charset="-128"/>
                  <a:cs typeface="Meiryo UI" panose="020B0604030504040204" pitchFamily="50" charset="-128"/>
                </a:endParaRPr>
              </a:p>
            </p:txBody>
          </p:sp>
        </p:grpSp>
        <p:grpSp>
          <p:nvGrpSpPr>
            <p:cNvPr id="161" name="グループ化 160"/>
            <p:cNvGrpSpPr/>
            <p:nvPr/>
          </p:nvGrpSpPr>
          <p:grpSpPr>
            <a:xfrm>
              <a:off x="123618" y="5045273"/>
              <a:ext cx="892319" cy="501390"/>
              <a:chOff x="5688124" y="1408586"/>
              <a:chExt cx="3240360" cy="629663"/>
            </a:xfrm>
          </p:grpSpPr>
          <p:sp>
            <p:nvSpPr>
              <p:cNvPr id="162" name="正方形/長方形 161"/>
              <p:cNvSpPr/>
              <p:nvPr/>
            </p:nvSpPr>
            <p:spPr bwMode="gray">
              <a:xfrm>
                <a:off x="5688124" y="1540338"/>
                <a:ext cx="3240360" cy="497911"/>
              </a:xfrm>
              <a:prstGeom prst="rect">
                <a:avLst/>
              </a:prstGeom>
              <a:solidFill>
                <a:schemeClr val="bg1"/>
              </a:solidFill>
              <a:ln w="9525">
                <a:solidFill>
                  <a:schemeClr val="tx1"/>
                </a:solidFill>
                <a:miter lim="800000"/>
                <a:headEnd/>
                <a:tailEnd/>
              </a:ln>
            </p:spPr>
            <p:txBody>
              <a:bodyPr lIns="25714" rIns="25714" anchor="t"/>
              <a:lstStyle/>
              <a:p>
                <a:pPr defTabSz="653156">
                  <a:defRPr/>
                </a:pPr>
                <a:r>
                  <a:rPr kumimoji="0" lang="en-US" altLang="ja-JP" sz="571" kern="0" dirty="0" err="1">
                    <a:latin typeface="Meiryo UI" pitchFamily="50" charset="-128"/>
                    <a:ea typeface="Meiryo UI" pitchFamily="50" charset="-128"/>
                    <a:cs typeface="Meiryo UI" pitchFamily="50" charset="-128"/>
                    <a:hlinkClick r:id="rId177"/>
                  </a:rPr>
                  <a:t>Ansible</a:t>
                </a:r>
                <a:endParaRPr kumimoji="0" lang="en-US" altLang="ja-JP" sz="571" kern="0" dirty="0">
                  <a:latin typeface="Meiryo UI" pitchFamily="50" charset="-128"/>
                  <a:ea typeface="Meiryo UI" pitchFamily="50" charset="-128"/>
                  <a:cs typeface="Meiryo UI" pitchFamily="50" charset="-128"/>
                </a:endParaRPr>
              </a:p>
              <a:p>
                <a:pPr defTabSz="653156">
                  <a:defRPr/>
                </a:pPr>
                <a:r>
                  <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178"/>
                  </a:rPr>
                  <a:t>Chef</a:t>
                </a:r>
                <a:endPar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pPr defTabSz="653156">
                  <a:defRPr/>
                </a:pPr>
                <a:r>
                  <a:rPr kumimoji="0" lang="en-US" altLang="ja-JP" sz="571" kern="0" dirty="0" err="1">
                    <a:latin typeface="Meiryo UI" pitchFamily="50" charset="-128"/>
                    <a:ea typeface="Meiryo UI" pitchFamily="50" charset="-128"/>
                    <a:cs typeface="Meiryo UI" pitchFamily="50" charset="-128"/>
                    <a:hlinkClick r:id="rId179"/>
                  </a:rPr>
                  <a:t>oVirt</a:t>
                </a:r>
                <a:endParaRPr kumimoji="0" lang="en-US" altLang="ja-JP" sz="571" kern="0" dirty="0">
                  <a:latin typeface="Meiryo UI" pitchFamily="50" charset="-128"/>
                  <a:ea typeface="Meiryo UI" pitchFamily="50" charset="-128"/>
                  <a:cs typeface="Meiryo UI" pitchFamily="50" charset="-128"/>
                </a:endParaRPr>
              </a:p>
              <a:p>
                <a:pPr defTabSz="653156">
                  <a:defRPr/>
                </a:pPr>
                <a:r>
                  <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180"/>
                  </a:rPr>
                  <a:t>Puppet</a:t>
                </a:r>
                <a:endPar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p:txBody>
          </p:sp>
          <p:sp>
            <p:nvSpPr>
              <p:cNvPr id="163" name="テキスト ボックス 162"/>
              <p:cNvSpPr txBox="1"/>
              <p:nvPr/>
            </p:nvSpPr>
            <p:spPr bwMode="gray">
              <a:xfrm>
                <a:off x="5688124" y="1408586"/>
                <a:ext cx="3240360" cy="131819"/>
              </a:xfrm>
              <a:prstGeom prst="rect">
                <a:avLst/>
              </a:prstGeom>
              <a:solidFill>
                <a:srgbClr val="CCE3F0"/>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pPr lvl="0"/>
                <a:r>
                  <a:rPr kumimoji="0" lang="ja-JP" altLang="en-US" sz="571" kern="0" dirty="0">
                    <a:solidFill>
                      <a:srgbClr val="000000"/>
                    </a:solidFill>
                    <a:latin typeface="Meiryo UI" pitchFamily="50" charset="-128"/>
                    <a:ea typeface="Meiryo UI" pitchFamily="50" charset="-128"/>
                    <a:cs typeface="Meiryo UI" pitchFamily="50" charset="-128"/>
                  </a:rPr>
                  <a:t>構成管理</a:t>
                </a:r>
              </a:p>
            </p:txBody>
          </p:sp>
        </p:grpSp>
        <p:grpSp>
          <p:nvGrpSpPr>
            <p:cNvPr id="164" name="グループ化 163"/>
            <p:cNvGrpSpPr/>
            <p:nvPr/>
          </p:nvGrpSpPr>
          <p:grpSpPr>
            <a:xfrm>
              <a:off x="6159752" y="5448909"/>
              <a:ext cx="892319" cy="584613"/>
              <a:chOff x="5688124" y="1408586"/>
              <a:chExt cx="3240360" cy="742872"/>
            </a:xfrm>
          </p:grpSpPr>
          <p:sp>
            <p:nvSpPr>
              <p:cNvPr id="165" name="正方形/長方形 164"/>
              <p:cNvSpPr/>
              <p:nvPr/>
            </p:nvSpPr>
            <p:spPr bwMode="gray">
              <a:xfrm>
                <a:off x="5688124" y="1540340"/>
                <a:ext cx="3240360" cy="611118"/>
              </a:xfrm>
              <a:prstGeom prst="rect">
                <a:avLst/>
              </a:prstGeom>
              <a:solidFill>
                <a:schemeClr val="bg1"/>
              </a:solidFill>
              <a:ln w="9525">
                <a:solidFill>
                  <a:schemeClr val="tx1"/>
                </a:solidFill>
                <a:miter lim="800000"/>
                <a:headEnd/>
                <a:tailEnd/>
              </a:ln>
            </p:spPr>
            <p:txBody>
              <a:bodyPr lIns="25714" rIns="25714" anchor="t"/>
              <a:lstStyle/>
              <a:p>
                <a:r>
                  <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181"/>
                  </a:rPr>
                  <a:t>BIND</a:t>
                </a:r>
                <a:endPar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r>
                  <a:rPr kumimoji="0" lang="en-US" altLang="ja-JP" sz="571" kern="0" dirty="0" err="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182"/>
                  </a:rPr>
                  <a:t>djbdns</a:t>
                </a:r>
                <a:endPar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r>
                  <a:rPr kumimoji="0" lang="en-US" altLang="ja-JP" sz="571" kern="0" dirty="0">
                    <a:latin typeface="Meiryo UI" pitchFamily="50" charset="-128"/>
                    <a:ea typeface="Meiryo UI" pitchFamily="50" charset="-128"/>
                    <a:cs typeface="Meiryo UI" pitchFamily="50" charset="-128"/>
                    <a:hlinkClick r:id="rId183"/>
                  </a:rPr>
                  <a:t>ISC-DHCP</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a:latin typeface="Meiryo UI" pitchFamily="50" charset="-128"/>
                    <a:ea typeface="Meiryo UI" pitchFamily="50" charset="-128"/>
                    <a:cs typeface="Meiryo UI" pitchFamily="50" charset="-128"/>
                    <a:hlinkClick r:id="rId184"/>
                  </a:rPr>
                  <a:t>NSD</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a:latin typeface="Meiryo UI" pitchFamily="50" charset="-128"/>
                    <a:ea typeface="Meiryo UI" pitchFamily="50" charset="-128"/>
                    <a:cs typeface="Meiryo UI" pitchFamily="50" charset="-128"/>
                    <a:hlinkClick r:id="rId185"/>
                  </a:rPr>
                  <a:t>Unbound</a:t>
                </a:r>
                <a:endParaRPr kumimoji="0" lang="en-US" altLang="ja-JP" sz="571" kern="0" dirty="0">
                  <a:latin typeface="Meiryo UI" pitchFamily="50" charset="-128"/>
                  <a:ea typeface="Meiryo UI" pitchFamily="50" charset="-128"/>
                  <a:cs typeface="Meiryo UI" pitchFamily="50" charset="-128"/>
                </a:endParaRPr>
              </a:p>
            </p:txBody>
          </p:sp>
          <p:sp>
            <p:nvSpPr>
              <p:cNvPr id="166" name="テキスト ボックス 165"/>
              <p:cNvSpPr txBox="1"/>
              <p:nvPr/>
            </p:nvSpPr>
            <p:spPr bwMode="gray">
              <a:xfrm>
                <a:off x="5688124" y="1408586"/>
                <a:ext cx="3240360" cy="131819"/>
              </a:xfrm>
              <a:prstGeom prst="rect">
                <a:avLst/>
              </a:prstGeom>
              <a:solidFill>
                <a:srgbClr val="C9C9CA"/>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en-US" altLang="ja-JP" sz="571" dirty="0">
                    <a:latin typeface="Meiryo UI" panose="020B0604030504040204" pitchFamily="50" charset="-128"/>
                    <a:ea typeface="Meiryo UI" panose="020B0604030504040204" pitchFamily="50" charset="-128"/>
                    <a:cs typeface="Meiryo UI" panose="020B0604030504040204" pitchFamily="50" charset="-128"/>
                  </a:rPr>
                  <a:t>DNS/DHCP</a:t>
                </a:r>
                <a:endParaRPr lang="ja-JP" altLang="en-US" sz="571" dirty="0">
                  <a:latin typeface="Meiryo UI" panose="020B0604030504040204" pitchFamily="50" charset="-128"/>
                  <a:ea typeface="Meiryo UI" panose="020B0604030504040204" pitchFamily="50" charset="-128"/>
                  <a:cs typeface="Meiryo UI" panose="020B0604030504040204" pitchFamily="50" charset="-128"/>
                </a:endParaRPr>
              </a:p>
            </p:txBody>
          </p:sp>
        </p:grpSp>
        <p:grpSp>
          <p:nvGrpSpPr>
            <p:cNvPr id="167" name="グループ化 166"/>
            <p:cNvGrpSpPr/>
            <p:nvPr/>
          </p:nvGrpSpPr>
          <p:grpSpPr>
            <a:xfrm>
              <a:off x="7087808" y="5448908"/>
              <a:ext cx="892319" cy="584611"/>
              <a:chOff x="5688124" y="1408586"/>
              <a:chExt cx="3240360" cy="742871"/>
            </a:xfrm>
          </p:grpSpPr>
          <p:sp>
            <p:nvSpPr>
              <p:cNvPr id="168" name="正方形/長方形 167"/>
              <p:cNvSpPr/>
              <p:nvPr/>
            </p:nvSpPr>
            <p:spPr bwMode="gray">
              <a:xfrm>
                <a:off x="5688124" y="1540339"/>
                <a:ext cx="3240360" cy="611118"/>
              </a:xfrm>
              <a:prstGeom prst="rect">
                <a:avLst/>
              </a:prstGeom>
              <a:solidFill>
                <a:schemeClr val="bg1"/>
              </a:solidFill>
              <a:ln w="9525">
                <a:solidFill>
                  <a:schemeClr val="tx1"/>
                </a:solidFill>
                <a:miter lim="800000"/>
                <a:headEnd/>
                <a:tailEnd/>
              </a:ln>
            </p:spPr>
            <p:txBody>
              <a:bodyPr lIns="25714" rIns="25714" anchor="t"/>
              <a:lstStyle/>
              <a:p>
                <a:r>
                  <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186"/>
                  </a:rPr>
                  <a:t>FileZilla</a:t>
                </a:r>
                <a:r>
                  <a:rPr kumimoji="0" lang="ja-JP" altLang="en-US"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rPr>
                  <a:t>　</a:t>
                </a:r>
                <a:r>
                  <a:rPr kumimoji="0" lang="en-US" altLang="ja-JP" sz="571" kern="0" dirty="0">
                    <a:solidFill>
                      <a:srgbClr val="008080"/>
                    </a:solidFill>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187"/>
                  </a:rPr>
                  <a:t>(</a:t>
                </a:r>
                <a:r>
                  <a:rPr kumimoji="0" lang="en-US" altLang="ja-JP" sz="571" kern="0" dirty="0">
                    <a:solidFill>
                      <a:srgbClr val="008080"/>
                    </a:solidFill>
                    <a:effectLst>
                      <a:outerShdw blurRad="38100" dist="38100" dir="2700000" algn="tl">
                        <a:srgbClr val="000000">
                          <a:alpha val="43137"/>
                        </a:srgbClr>
                      </a:outerShdw>
                    </a:effectLst>
                    <a:latin typeface="HGP創英角ﾎﾟｯﾌﾟ体" panose="040B0A00000000000000" pitchFamily="50" charset="-128"/>
                    <a:ea typeface="HGP創英角ﾎﾟｯﾌﾟ体" panose="040B0A00000000000000" pitchFamily="50" charset="-128"/>
                    <a:cs typeface="Meiryo UI" pitchFamily="50" charset="-128"/>
                    <a:hlinkClick r:id="rId187"/>
                  </a:rPr>
                  <a:t>JP)</a:t>
                </a:r>
                <a:endParaRPr kumimoji="0" lang="en-US" altLang="ja-JP" sz="571" kern="0" dirty="0">
                  <a:solidFill>
                    <a:srgbClr val="008080"/>
                  </a:solidFill>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r>
                  <a:rPr kumimoji="0" lang="en-US" altLang="ja-JP" sz="571" kern="0" dirty="0" err="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188"/>
                  </a:rPr>
                  <a:t>ProFTPD</a:t>
                </a:r>
                <a:endPar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r>
                  <a:rPr kumimoji="0" lang="en-US" altLang="ja-JP" sz="571" kern="0" dirty="0">
                    <a:latin typeface="Meiryo UI" pitchFamily="50" charset="-128"/>
                    <a:ea typeface="Meiryo UI" pitchFamily="50" charset="-128"/>
                    <a:cs typeface="Meiryo UI" pitchFamily="50" charset="-128"/>
                    <a:hlinkClick r:id="rId189"/>
                  </a:rPr>
                  <a:t>Pure-</a:t>
                </a:r>
                <a:r>
                  <a:rPr kumimoji="0" lang="en-US" altLang="ja-JP" sz="571" kern="0" dirty="0" err="1">
                    <a:latin typeface="Meiryo UI" pitchFamily="50" charset="-128"/>
                    <a:ea typeface="Meiryo UI" pitchFamily="50" charset="-128"/>
                    <a:cs typeface="Meiryo UI" pitchFamily="50" charset="-128"/>
                    <a:hlinkClick r:id="rId189"/>
                  </a:rPr>
                  <a:t>FTPd</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err="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190"/>
                  </a:rPr>
                  <a:t>vsftpd</a:t>
                </a:r>
                <a:endPar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r>
                  <a:rPr kumimoji="0" lang="en-US" altLang="ja-JP" sz="571" kern="0" dirty="0">
                    <a:latin typeface="Meiryo UI" pitchFamily="50" charset="-128"/>
                    <a:ea typeface="Meiryo UI" pitchFamily="50" charset="-128"/>
                    <a:cs typeface="Meiryo UI" pitchFamily="50" charset="-128"/>
                    <a:hlinkClick r:id="rId191"/>
                  </a:rPr>
                  <a:t>WU-FTPD</a:t>
                </a:r>
                <a:endParaRPr kumimoji="0" lang="en-US" altLang="ja-JP" sz="571" kern="0" dirty="0">
                  <a:latin typeface="Meiryo UI" pitchFamily="50" charset="-128"/>
                  <a:ea typeface="Meiryo UI" pitchFamily="50" charset="-128"/>
                  <a:cs typeface="Meiryo UI" pitchFamily="50" charset="-128"/>
                </a:endParaRPr>
              </a:p>
            </p:txBody>
          </p:sp>
          <p:sp>
            <p:nvSpPr>
              <p:cNvPr id="169" name="テキスト ボックス 168"/>
              <p:cNvSpPr txBox="1"/>
              <p:nvPr/>
            </p:nvSpPr>
            <p:spPr bwMode="gray">
              <a:xfrm>
                <a:off x="5688124" y="1408586"/>
                <a:ext cx="3240360" cy="131819"/>
              </a:xfrm>
              <a:prstGeom prst="rect">
                <a:avLst/>
              </a:prstGeom>
              <a:solidFill>
                <a:srgbClr val="C9C9CA"/>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en-US" altLang="ja-JP" sz="571">
                    <a:latin typeface="Meiryo UI" panose="020B0604030504040204" pitchFamily="50" charset="-128"/>
                    <a:ea typeface="Meiryo UI" panose="020B0604030504040204" pitchFamily="50" charset="-128"/>
                    <a:cs typeface="Meiryo UI" panose="020B0604030504040204" pitchFamily="50" charset="-128"/>
                  </a:rPr>
                  <a:t>FTP</a:t>
                </a:r>
                <a:r>
                  <a:rPr lang="ja-JP" altLang="en-US" sz="571">
                    <a:latin typeface="Meiryo UI" panose="020B0604030504040204" pitchFamily="50" charset="-128"/>
                    <a:ea typeface="Meiryo UI" panose="020B0604030504040204" pitchFamily="50" charset="-128"/>
                    <a:cs typeface="Meiryo UI" panose="020B0604030504040204" pitchFamily="50" charset="-128"/>
                  </a:rPr>
                  <a:t>サーバー</a:t>
                </a:r>
                <a:endParaRPr lang="ja-JP" altLang="en-US" sz="571" dirty="0">
                  <a:latin typeface="Meiryo UI" panose="020B0604030504040204" pitchFamily="50" charset="-128"/>
                  <a:ea typeface="Meiryo UI" panose="020B0604030504040204" pitchFamily="50" charset="-128"/>
                  <a:cs typeface="Meiryo UI" panose="020B0604030504040204" pitchFamily="50" charset="-128"/>
                </a:endParaRPr>
              </a:p>
            </p:txBody>
          </p:sp>
        </p:grpSp>
        <p:grpSp>
          <p:nvGrpSpPr>
            <p:cNvPr id="170" name="グループ化 169"/>
            <p:cNvGrpSpPr/>
            <p:nvPr/>
          </p:nvGrpSpPr>
          <p:grpSpPr>
            <a:xfrm>
              <a:off x="6170534" y="6067099"/>
              <a:ext cx="892319" cy="537969"/>
              <a:chOff x="5688124" y="1408586"/>
              <a:chExt cx="3240360" cy="539858"/>
            </a:xfrm>
          </p:grpSpPr>
          <p:sp>
            <p:nvSpPr>
              <p:cNvPr id="171" name="正方形/長方形 170"/>
              <p:cNvSpPr/>
              <p:nvPr/>
            </p:nvSpPr>
            <p:spPr bwMode="gray">
              <a:xfrm>
                <a:off x="5688124" y="1522356"/>
                <a:ext cx="3240360" cy="426088"/>
              </a:xfrm>
              <a:prstGeom prst="rect">
                <a:avLst/>
              </a:prstGeom>
              <a:solidFill>
                <a:schemeClr val="bg1"/>
              </a:solidFill>
              <a:ln w="9525">
                <a:solidFill>
                  <a:schemeClr val="tx1"/>
                </a:solidFill>
                <a:miter lim="800000"/>
                <a:headEnd/>
                <a:tailEnd/>
              </a:ln>
            </p:spPr>
            <p:txBody>
              <a:bodyPr lIns="25714" rIns="25714" anchor="t"/>
              <a:lstStyle/>
              <a:p>
                <a:r>
                  <a:rPr kumimoji="0" lang="en-US" altLang="ja-JP" sz="571" kern="0" dirty="0" err="1">
                    <a:latin typeface="Meiryo UI" pitchFamily="50" charset="-128"/>
                    <a:ea typeface="Meiryo UI" pitchFamily="50" charset="-128"/>
                    <a:cs typeface="Meiryo UI" pitchFamily="50" charset="-128"/>
                    <a:hlinkClick r:id="rId192"/>
                  </a:rPr>
                  <a:t>FreeNAS</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a:latin typeface="Meiryo UI" pitchFamily="50" charset="-128"/>
                    <a:ea typeface="Meiryo UI" pitchFamily="50" charset="-128"/>
                    <a:cs typeface="Meiryo UI" pitchFamily="50" charset="-128"/>
                    <a:hlinkClick r:id="rId193"/>
                  </a:rPr>
                  <a:t>NFS</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194"/>
                  </a:rPr>
                  <a:t>Samba</a:t>
                </a:r>
                <a:r>
                  <a:rPr kumimoji="0" lang="ja-JP" altLang="en-US"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rPr>
                  <a:t>　</a:t>
                </a:r>
                <a:r>
                  <a:rPr kumimoji="0" lang="en-US" altLang="ja-JP" sz="571" kern="0" dirty="0">
                    <a:solidFill>
                      <a:srgbClr val="FF0000"/>
                    </a:solidFill>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195" action="ppaction://hlinkfile"/>
                  </a:rPr>
                  <a:t>(</a:t>
                </a:r>
                <a:r>
                  <a:rPr kumimoji="0" lang="en-US" altLang="ja-JP" sz="571" kern="0" dirty="0">
                    <a:solidFill>
                      <a:srgbClr val="FF0000"/>
                    </a:solidFill>
                    <a:effectLst>
                      <a:outerShdw blurRad="38100" dist="38100" dir="2700000" algn="tl">
                        <a:srgbClr val="000000">
                          <a:alpha val="43137"/>
                        </a:srgbClr>
                      </a:outerShdw>
                    </a:effectLst>
                    <a:latin typeface="HGP創英角ﾎﾟｯﾌﾟ体" panose="040B0A00000000000000" pitchFamily="50" charset="-128"/>
                    <a:ea typeface="HGP創英角ﾎﾟｯﾌﾟ体" panose="040B0A00000000000000" pitchFamily="50" charset="-128"/>
                    <a:cs typeface="Meiryo UI" pitchFamily="50" charset="-128"/>
                    <a:hlinkClick r:id="rId195" action="ppaction://hlinkfile"/>
                  </a:rPr>
                  <a:t>JP)</a:t>
                </a:r>
                <a:endParaRPr kumimoji="0" lang="en-US" altLang="ja-JP" sz="571" kern="0" dirty="0">
                  <a:solidFill>
                    <a:srgbClr val="FF0000"/>
                  </a:solidFill>
                  <a:effectLst>
                    <a:outerShdw blurRad="38100" dist="38100" dir="2700000" algn="tl">
                      <a:srgbClr val="000000">
                        <a:alpha val="43137"/>
                      </a:srgbClr>
                    </a:outerShdw>
                  </a:effectLst>
                  <a:latin typeface="HGP創英角ﾎﾟｯﾌﾟ体" panose="040B0A00000000000000" pitchFamily="50" charset="-128"/>
                  <a:ea typeface="HGP創英角ﾎﾟｯﾌﾟ体" panose="040B0A00000000000000" pitchFamily="50" charset="-128"/>
                  <a:cs typeface="Meiryo UI" pitchFamily="50" charset="-128"/>
                </a:endParaRPr>
              </a:p>
              <a:p>
                <a:r>
                  <a:rPr kumimoji="0" lang="en-US" altLang="ja-JP" sz="571" kern="0" dirty="0" err="1">
                    <a:latin typeface="Meiryo UI" panose="020B0604030504040204" pitchFamily="50" charset="-128"/>
                    <a:ea typeface="Meiryo UI" panose="020B0604030504040204" pitchFamily="50" charset="-128"/>
                    <a:cs typeface="Meiryo UI" panose="020B0604030504040204" pitchFamily="50" charset="-128"/>
                    <a:hlinkClick r:id="rId196"/>
                  </a:rPr>
                  <a:t>OwnCloud</a:t>
                </a:r>
                <a:endParaRPr kumimoji="0" lang="en-US" altLang="ja-JP" sz="571" kern="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172" name="テキスト ボックス 171"/>
              <p:cNvSpPr txBox="1"/>
              <p:nvPr/>
            </p:nvSpPr>
            <p:spPr bwMode="gray">
              <a:xfrm>
                <a:off x="5688124" y="1408586"/>
                <a:ext cx="3240360" cy="131819"/>
              </a:xfrm>
              <a:prstGeom prst="rect">
                <a:avLst/>
              </a:prstGeom>
              <a:solidFill>
                <a:srgbClr val="C9C9CA"/>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ja-JP" altLang="en-US" sz="571">
                    <a:latin typeface="Meiryo UI" panose="020B0604030504040204" pitchFamily="50" charset="-128"/>
                    <a:ea typeface="Meiryo UI" panose="020B0604030504040204" pitchFamily="50" charset="-128"/>
                    <a:cs typeface="Meiryo UI" panose="020B0604030504040204" pitchFamily="50" charset="-128"/>
                  </a:rPr>
                  <a:t>ファイルサーバー</a:t>
                </a:r>
                <a:endParaRPr lang="ja-JP" altLang="en-US" sz="571" dirty="0">
                  <a:latin typeface="Meiryo UI" panose="020B0604030504040204" pitchFamily="50" charset="-128"/>
                  <a:ea typeface="Meiryo UI" panose="020B0604030504040204" pitchFamily="50" charset="-128"/>
                  <a:cs typeface="Meiryo UI" panose="020B0604030504040204" pitchFamily="50" charset="-128"/>
                </a:endParaRPr>
              </a:p>
            </p:txBody>
          </p:sp>
        </p:grpSp>
        <p:grpSp>
          <p:nvGrpSpPr>
            <p:cNvPr id="173" name="グループ化 172"/>
            <p:cNvGrpSpPr/>
            <p:nvPr/>
          </p:nvGrpSpPr>
          <p:grpSpPr>
            <a:xfrm>
              <a:off x="8017767" y="5448909"/>
              <a:ext cx="892319" cy="1189529"/>
              <a:chOff x="5688124" y="1408586"/>
              <a:chExt cx="3240360" cy="1511545"/>
            </a:xfrm>
          </p:grpSpPr>
          <p:sp>
            <p:nvSpPr>
              <p:cNvPr id="174" name="正方形/長方形 173"/>
              <p:cNvSpPr/>
              <p:nvPr/>
            </p:nvSpPr>
            <p:spPr bwMode="gray">
              <a:xfrm>
                <a:off x="5688124" y="1540339"/>
                <a:ext cx="3240360" cy="1379792"/>
              </a:xfrm>
              <a:prstGeom prst="rect">
                <a:avLst/>
              </a:prstGeom>
              <a:solidFill>
                <a:schemeClr val="bg1"/>
              </a:solidFill>
              <a:ln w="9525">
                <a:solidFill>
                  <a:schemeClr val="tx1"/>
                </a:solidFill>
                <a:miter lim="800000"/>
                <a:headEnd/>
                <a:tailEnd/>
              </a:ln>
            </p:spPr>
            <p:txBody>
              <a:bodyPr lIns="25714" rIns="25714" anchor="t"/>
              <a:lstStyle/>
              <a:p>
                <a:r>
                  <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197"/>
                  </a:rPr>
                  <a:t>Courier-IMAP</a:t>
                </a:r>
                <a:endPar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r>
                  <a:rPr kumimoji="0" lang="en-US" altLang="ja-JP" sz="571" kern="0" dirty="0">
                    <a:latin typeface="Meiryo UI" pitchFamily="50" charset="-128"/>
                    <a:ea typeface="Meiryo UI" pitchFamily="50" charset="-128"/>
                    <a:cs typeface="Meiryo UI" pitchFamily="50" charset="-128"/>
                    <a:hlinkClick r:id="rId197"/>
                  </a:rPr>
                  <a:t>Courier-MTA</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198"/>
                  </a:rPr>
                  <a:t>Cyrus IMAP</a:t>
                </a:r>
                <a:endPar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r>
                  <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199"/>
                  </a:rPr>
                  <a:t>Dovecot</a:t>
                </a:r>
                <a:endPar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r>
                  <a:rPr kumimoji="0" lang="en-US" altLang="ja-JP" sz="571" kern="0" dirty="0">
                    <a:latin typeface="Meiryo UI" pitchFamily="50" charset="-128"/>
                    <a:ea typeface="Meiryo UI" pitchFamily="50" charset="-128"/>
                    <a:cs typeface="Meiryo UI" pitchFamily="50" charset="-128"/>
                    <a:hlinkClick r:id="rId200"/>
                  </a:rPr>
                  <a:t>Exim</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err="1">
                    <a:latin typeface="Meiryo UI" pitchFamily="50" charset="-128"/>
                    <a:ea typeface="Meiryo UI" pitchFamily="50" charset="-128"/>
                    <a:cs typeface="Meiryo UI" pitchFamily="50" charset="-128"/>
                    <a:hlinkClick r:id="rId201"/>
                  </a:rPr>
                  <a:t>fml</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202"/>
                  </a:rPr>
                  <a:t>Postfix</a:t>
                </a:r>
                <a:r>
                  <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rPr>
                  <a:t>  </a:t>
                </a:r>
                <a:r>
                  <a:rPr kumimoji="0" lang="en-US" altLang="ja-JP" sz="571" kern="0" dirty="0">
                    <a:solidFill>
                      <a:srgbClr val="008080"/>
                    </a:solidFill>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203"/>
                  </a:rPr>
                  <a:t>(</a:t>
                </a:r>
                <a:r>
                  <a:rPr kumimoji="0" lang="en-US" altLang="ja-JP" sz="571" kern="0" dirty="0">
                    <a:solidFill>
                      <a:srgbClr val="008080"/>
                    </a:solidFill>
                    <a:effectLst>
                      <a:outerShdw blurRad="38100" dist="38100" dir="2700000" algn="tl">
                        <a:srgbClr val="000000">
                          <a:alpha val="43137"/>
                        </a:srgbClr>
                      </a:outerShdw>
                    </a:effectLst>
                    <a:latin typeface="HGP創英角ﾎﾟｯﾌﾟ体" panose="040B0A00000000000000" pitchFamily="50" charset="-128"/>
                    <a:ea typeface="HGP創英角ﾎﾟｯﾌﾟ体" panose="040B0A00000000000000" pitchFamily="50" charset="-128"/>
                    <a:cs typeface="Meiryo UI" pitchFamily="50" charset="-128"/>
                    <a:hlinkClick r:id="rId203"/>
                  </a:rPr>
                  <a:t>JP)</a:t>
                </a:r>
                <a:endPar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r>
                  <a:rPr kumimoji="0" lang="en-US" altLang="ja-JP" sz="571" kern="0" dirty="0" err="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204"/>
                  </a:rPr>
                  <a:t>qmail</a:t>
                </a:r>
                <a:r>
                  <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rPr>
                  <a:t>  </a:t>
                </a:r>
              </a:p>
              <a:p>
                <a:r>
                  <a:rPr kumimoji="0" lang="en-US" altLang="ja-JP" sz="571" kern="0" dirty="0" err="1">
                    <a:latin typeface="Meiryo UI" pitchFamily="50" charset="-128"/>
                    <a:ea typeface="Meiryo UI" pitchFamily="50" charset="-128"/>
                    <a:cs typeface="Meiryo UI" pitchFamily="50" charset="-128"/>
                    <a:hlinkClick r:id="rId205"/>
                  </a:rPr>
                  <a:t>qpopper</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err="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206"/>
                  </a:rPr>
                  <a:t>sendmail</a:t>
                </a:r>
                <a:endPar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r>
                  <a:rPr kumimoji="0" lang="en-US" altLang="ja-JP" sz="571" kern="0" dirty="0" err="1">
                    <a:latin typeface="Meiryo UI" pitchFamily="50" charset="-128"/>
                    <a:ea typeface="Meiryo UI" pitchFamily="50" charset="-128"/>
                    <a:cs typeface="Meiryo UI" pitchFamily="50" charset="-128"/>
                    <a:hlinkClick r:id="rId207"/>
                  </a:rPr>
                  <a:t>SquirrelMail</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err="1">
                    <a:latin typeface="Meiryo UI" pitchFamily="50" charset="-128"/>
                    <a:ea typeface="Meiryo UI" pitchFamily="50" charset="-128"/>
                    <a:cs typeface="Meiryo UI" pitchFamily="50" charset="-128"/>
                    <a:hlinkClick r:id="rId208"/>
                  </a:rPr>
                  <a:t>XMail</a:t>
                </a:r>
                <a:endPar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endParaRPr kumimoji="0" lang="en-US" altLang="ja-JP" sz="571" kern="0" dirty="0">
                  <a:latin typeface="Meiryo UI" pitchFamily="50" charset="-128"/>
                  <a:ea typeface="Meiryo UI" pitchFamily="50" charset="-128"/>
                  <a:cs typeface="Meiryo UI" pitchFamily="50" charset="-128"/>
                </a:endParaRPr>
              </a:p>
            </p:txBody>
          </p:sp>
          <p:sp>
            <p:nvSpPr>
              <p:cNvPr id="175" name="テキスト ボックス 174"/>
              <p:cNvSpPr txBox="1"/>
              <p:nvPr/>
            </p:nvSpPr>
            <p:spPr bwMode="gray">
              <a:xfrm>
                <a:off x="5688124" y="1408586"/>
                <a:ext cx="3240360" cy="131819"/>
              </a:xfrm>
              <a:prstGeom prst="rect">
                <a:avLst/>
              </a:prstGeom>
              <a:solidFill>
                <a:srgbClr val="C9C9CA"/>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en-US" altLang="ja-JP" sz="571">
                    <a:latin typeface="Meiryo UI" panose="020B0604030504040204" pitchFamily="50" charset="-128"/>
                    <a:ea typeface="Meiryo UI" panose="020B0604030504040204" pitchFamily="50" charset="-128"/>
                    <a:cs typeface="Meiryo UI" panose="020B0604030504040204" pitchFamily="50" charset="-128"/>
                  </a:rPr>
                  <a:t>POP/IMAP/MTA</a:t>
                </a:r>
                <a:endParaRPr lang="ja-JP" altLang="en-US" sz="571" dirty="0">
                  <a:latin typeface="Meiryo UI" panose="020B0604030504040204" pitchFamily="50" charset="-128"/>
                  <a:ea typeface="Meiryo UI" panose="020B0604030504040204" pitchFamily="50" charset="-128"/>
                  <a:cs typeface="Meiryo UI" panose="020B0604030504040204" pitchFamily="50" charset="-128"/>
                </a:endParaRPr>
              </a:p>
            </p:txBody>
          </p:sp>
        </p:grpSp>
        <p:grpSp>
          <p:nvGrpSpPr>
            <p:cNvPr id="176" name="グループ化 175"/>
            <p:cNvGrpSpPr/>
            <p:nvPr/>
          </p:nvGrpSpPr>
          <p:grpSpPr>
            <a:xfrm>
              <a:off x="3117638" y="3109169"/>
              <a:ext cx="892319" cy="972041"/>
              <a:chOff x="5688124" y="1408586"/>
              <a:chExt cx="3240360" cy="1087929"/>
            </a:xfrm>
          </p:grpSpPr>
          <p:sp>
            <p:nvSpPr>
              <p:cNvPr id="177" name="正方形/長方形 176"/>
              <p:cNvSpPr/>
              <p:nvPr/>
            </p:nvSpPr>
            <p:spPr bwMode="gray">
              <a:xfrm>
                <a:off x="5688124" y="1540339"/>
                <a:ext cx="3240360" cy="956176"/>
              </a:xfrm>
              <a:prstGeom prst="rect">
                <a:avLst/>
              </a:prstGeom>
              <a:solidFill>
                <a:schemeClr val="bg1"/>
              </a:solidFill>
              <a:ln w="9525">
                <a:solidFill>
                  <a:schemeClr val="tx1"/>
                </a:solidFill>
                <a:miter lim="800000"/>
                <a:headEnd/>
                <a:tailEnd/>
              </a:ln>
            </p:spPr>
            <p:txBody>
              <a:bodyPr lIns="25714" rIns="25714" anchor="t"/>
              <a:lstStyle/>
              <a:p>
                <a:r>
                  <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209"/>
                  </a:rPr>
                  <a:t>Android</a:t>
                </a:r>
                <a:endPar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r>
                  <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210"/>
                  </a:rPr>
                  <a:t>CentOS</a:t>
                </a:r>
                <a:endPar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r>
                  <a:rPr kumimoji="0" lang="en-US" altLang="ja-JP" sz="571" kern="0" dirty="0" err="1">
                    <a:latin typeface="Meiryo UI" pitchFamily="50" charset="-128"/>
                    <a:ea typeface="Meiryo UI" pitchFamily="50" charset="-128"/>
                    <a:cs typeface="Meiryo UI" pitchFamily="50" charset="-128"/>
                    <a:hlinkClick r:id="rId211"/>
                  </a:rPr>
                  <a:t>Debian</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212"/>
                  </a:rPr>
                  <a:t>Fedora</a:t>
                </a:r>
                <a:endPar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r>
                  <a:rPr kumimoji="0" lang="en-US" altLang="ja-JP" sz="571" kern="0" dirty="0">
                    <a:latin typeface="Meiryo UI" pitchFamily="50" charset="-128"/>
                    <a:ea typeface="Meiryo UI" pitchFamily="50" charset="-128"/>
                    <a:cs typeface="Meiryo UI" pitchFamily="50" charset="-128"/>
                    <a:hlinkClick r:id="rId213"/>
                  </a:rPr>
                  <a:t>FreeBSD</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err="1">
                    <a:latin typeface="Meiryo UI" pitchFamily="50" charset="-128"/>
                    <a:ea typeface="Meiryo UI" pitchFamily="50" charset="-128"/>
                    <a:cs typeface="Meiryo UI" pitchFamily="50" charset="-128"/>
                    <a:hlinkClick r:id="rId214"/>
                  </a:rPr>
                  <a:t>OpenSUSE</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a:latin typeface="Meiryo UI" pitchFamily="50" charset="-128"/>
                    <a:ea typeface="Meiryo UI" pitchFamily="50" charset="-128"/>
                    <a:cs typeface="Meiryo UI" pitchFamily="50" charset="-128"/>
                    <a:hlinkClick r:id="rId215"/>
                  </a:rPr>
                  <a:t>Scientific Linux</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a:latin typeface="Meiryo UI" pitchFamily="50" charset="-128"/>
                    <a:ea typeface="Meiryo UI" pitchFamily="50" charset="-128"/>
                    <a:cs typeface="Meiryo UI" pitchFamily="50" charset="-128"/>
                    <a:hlinkClick r:id="rId216"/>
                  </a:rPr>
                  <a:t>Ubuntu</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a:latin typeface="Meiryo UI" pitchFamily="50" charset="-128"/>
                    <a:ea typeface="Meiryo UI" pitchFamily="50" charset="-128"/>
                    <a:cs typeface="Meiryo UI" pitchFamily="50" charset="-128"/>
                    <a:hlinkClick r:id="rId217"/>
                  </a:rPr>
                  <a:t>CoreOS</a:t>
                </a:r>
                <a:endParaRPr kumimoji="0" lang="en-US" altLang="ja-JP" sz="571" kern="0" dirty="0">
                  <a:latin typeface="Meiryo UI" pitchFamily="50" charset="-128"/>
                  <a:ea typeface="Meiryo UI" pitchFamily="50" charset="-128"/>
                  <a:cs typeface="Meiryo UI" pitchFamily="50" charset="-128"/>
                </a:endParaRPr>
              </a:p>
            </p:txBody>
          </p:sp>
          <p:sp>
            <p:nvSpPr>
              <p:cNvPr id="178" name="テキスト ボックス 177"/>
              <p:cNvSpPr txBox="1"/>
              <p:nvPr/>
            </p:nvSpPr>
            <p:spPr bwMode="gray">
              <a:xfrm>
                <a:off x="5688124" y="1408586"/>
                <a:ext cx="3240360" cy="131819"/>
              </a:xfrm>
              <a:prstGeom prst="rect">
                <a:avLst/>
              </a:prstGeom>
              <a:solidFill>
                <a:srgbClr val="DEEDF5"/>
              </a:solidFill>
              <a:ln w="9525" cap="flat">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en-US" altLang="ja-JP" sz="571">
                    <a:latin typeface="Meiryo UI" panose="020B0604030504040204" pitchFamily="50" charset="-128"/>
                    <a:ea typeface="Meiryo UI" panose="020B0604030504040204" pitchFamily="50" charset="-128"/>
                    <a:cs typeface="Meiryo UI" panose="020B0604030504040204" pitchFamily="50" charset="-128"/>
                  </a:rPr>
                  <a:t>OS</a:t>
                </a:r>
                <a:endParaRPr lang="ja-JP" altLang="en-US" sz="571" dirty="0">
                  <a:latin typeface="Meiryo UI" panose="020B0604030504040204" pitchFamily="50" charset="-128"/>
                  <a:ea typeface="Meiryo UI" panose="020B0604030504040204" pitchFamily="50" charset="-128"/>
                  <a:cs typeface="Meiryo UI" panose="020B0604030504040204" pitchFamily="50" charset="-128"/>
                </a:endParaRPr>
              </a:p>
            </p:txBody>
          </p:sp>
        </p:grpSp>
        <p:grpSp>
          <p:nvGrpSpPr>
            <p:cNvPr id="179" name="グループ化 178"/>
            <p:cNvGrpSpPr/>
            <p:nvPr/>
          </p:nvGrpSpPr>
          <p:grpSpPr>
            <a:xfrm>
              <a:off x="4104181" y="3251339"/>
              <a:ext cx="892319" cy="727438"/>
              <a:chOff x="5688124" y="1408586"/>
              <a:chExt cx="3240360" cy="751616"/>
            </a:xfrm>
          </p:grpSpPr>
          <p:sp>
            <p:nvSpPr>
              <p:cNvPr id="180" name="正方形/長方形 179"/>
              <p:cNvSpPr/>
              <p:nvPr/>
            </p:nvSpPr>
            <p:spPr bwMode="gray">
              <a:xfrm>
                <a:off x="5688124" y="1540339"/>
                <a:ext cx="3240360" cy="619863"/>
              </a:xfrm>
              <a:prstGeom prst="rect">
                <a:avLst/>
              </a:prstGeom>
              <a:solidFill>
                <a:schemeClr val="bg1"/>
              </a:solidFill>
              <a:ln w="9525">
                <a:solidFill>
                  <a:schemeClr val="tx1"/>
                </a:solidFill>
                <a:miter lim="800000"/>
                <a:headEnd/>
                <a:tailEnd/>
              </a:ln>
            </p:spPr>
            <p:txBody>
              <a:bodyPr lIns="25714" rIns="25714" anchor="t"/>
              <a:lstStyle/>
              <a:p>
                <a:pPr defTabSz="653156">
                  <a:defRPr/>
                </a:pPr>
                <a:r>
                  <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218"/>
                  </a:rPr>
                  <a:t>KVM</a:t>
                </a:r>
                <a:endPar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pPr defTabSz="653156">
                  <a:defRPr/>
                </a:pPr>
                <a:r>
                  <a:rPr kumimoji="0" lang="en-US" altLang="ja-JP" sz="571" kern="0" dirty="0" err="1">
                    <a:latin typeface="Meiryo UI" pitchFamily="50" charset="-128"/>
                    <a:ea typeface="Meiryo UI" pitchFamily="50" charset="-128"/>
                    <a:cs typeface="Meiryo UI" pitchFamily="50" charset="-128"/>
                    <a:hlinkClick r:id="rId219"/>
                  </a:rPr>
                  <a:t>OpenNebula</a:t>
                </a:r>
                <a:endParaRPr kumimoji="0" lang="en-US" altLang="ja-JP" sz="571" kern="0" dirty="0">
                  <a:latin typeface="Meiryo UI" pitchFamily="50" charset="-128"/>
                  <a:ea typeface="Meiryo UI" pitchFamily="50" charset="-128"/>
                  <a:cs typeface="Meiryo UI" pitchFamily="50" charset="-128"/>
                </a:endParaRPr>
              </a:p>
              <a:p>
                <a:pPr defTabSz="653156">
                  <a:defRPr/>
                </a:pPr>
                <a:r>
                  <a:rPr kumimoji="0" lang="en-US" altLang="ja-JP" sz="571" kern="0" dirty="0" err="1">
                    <a:latin typeface="Meiryo UI" pitchFamily="50" charset="-128"/>
                    <a:ea typeface="Meiryo UI" pitchFamily="50" charset="-128"/>
                    <a:cs typeface="Meiryo UI" pitchFamily="50" charset="-128"/>
                    <a:hlinkClick r:id="rId220"/>
                  </a:rPr>
                  <a:t>Virt</a:t>
                </a:r>
                <a:r>
                  <a:rPr kumimoji="0" lang="en-US" altLang="ja-JP" sz="571" kern="0" dirty="0">
                    <a:latin typeface="Meiryo UI" pitchFamily="50" charset="-128"/>
                    <a:ea typeface="Meiryo UI" pitchFamily="50" charset="-128"/>
                    <a:cs typeface="Meiryo UI" pitchFamily="50" charset="-128"/>
                    <a:hlinkClick r:id="rId220"/>
                  </a:rPr>
                  <a:t>-Manager</a:t>
                </a:r>
                <a:endParaRPr kumimoji="0" lang="en-US" altLang="ja-JP" sz="571" kern="0" dirty="0">
                  <a:latin typeface="Meiryo UI" pitchFamily="50" charset="-128"/>
                  <a:ea typeface="Meiryo UI" pitchFamily="50" charset="-128"/>
                  <a:cs typeface="Meiryo UI" pitchFamily="50" charset="-128"/>
                </a:endParaRPr>
              </a:p>
              <a:p>
                <a:pPr defTabSz="653156">
                  <a:defRPr/>
                </a:pPr>
                <a:r>
                  <a:rPr kumimoji="0" lang="en-US" altLang="ja-JP" sz="571" kern="0" dirty="0" err="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221"/>
                  </a:rPr>
                  <a:t>VirtualBox</a:t>
                </a:r>
                <a:endPar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pPr defTabSz="653156">
                  <a:defRPr/>
                </a:pPr>
                <a:r>
                  <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222"/>
                  </a:rPr>
                  <a:t>Xen</a:t>
                </a:r>
                <a:endPar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pPr defTabSz="653156">
                  <a:defRPr/>
                </a:pPr>
                <a:r>
                  <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223"/>
                  </a:rPr>
                  <a:t>Docker</a:t>
                </a:r>
                <a:endPar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p:txBody>
          </p:sp>
          <p:sp>
            <p:nvSpPr>
              <p:cNvPr id="181" name="テキスト ボックス 180"/>
              <p:cNvSpPr txBox="1"/>
              <p:nvPr/>
            </p:nvSpPr>
            <p:spPr bwMode="gray">
              <a:xfrm>
                <a:off x="5688124" y="1408586"/>
                <a:ext cx="3240360" cy="131819"/>
              </a:xfrm>
              <a:prstGeom prst="rect">
                <a:avLst/>
              </a:prstGeom>
              <a:solidFill>
                <a:srgbClr val="DEEDF5"/>
              </a:solidFill>
              <a:ln w="9525" cap="flat">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ja-JP" altLang="en-US" sz="571" dirty="0">
                    <a:latin typeface="Meiryo UI" panose="020B0604030504040204" pitchFamily="50" charset="-128"/>
                    <a:ea typeface="Meiryo UI" panose="020B0604030504040204" pitchFamily="50" charset="-128"/>
                    <a:cs typeface="Meiryo UI" panose="020B0604030504040204" pitchFamily="50" charset="-128"/>
                  </a:rPr>
                  <a:t>サーバー仮想化</a:t>
                </a:r>
              </a:p>
            </p:txBody>
          </p:sp>
        </p:grpSp>
        <p:grpSp>
          <p:nvGrpSpPr>
            <p:cNvPr id="182" name="グループ化 181"/>
            <p:cNvGrpSpPr/>
            <p:nvPr/>
          </p:nvGrpSpPr>
          <p:grpSpPr>
            <a:xfrm>
              <a:off x="5083702" y="3109650"/>
              <a:ext cx="892319" cy="420992"/>
              <a:chOff x="5688124" y="1408586"/>
              <a:chExt cx="3240360" cy="534958"/>
            </a:xfrm>
          </p:grpSpPr>
          <p:sp>
            <p:nvSpPr>
              <p:cNvPr id="183" name="正方形/長方形 182"/>
              <p:cNvSpPr/>
              <p:nvPr/>
            </p:nvSpPr>
            <p:spPr bwMode="gray">
              <a:xfrm>
                <a:off x="5688124" y="1540339"/>
                <a:ext cx="3240360" cy="403205"/>
              </a:xfrm>
              <a:prstGeom prst="rect">
                <a:avLst/>
              </a:prstGeom>
              <a:solidFill>
                <a:schemeClr val="bg1"/>
              </a:solidFill>
              <a:ln w="9525">
                <a:solidFill>
                  <a:schemeClr val="tx1"/>
                </a:solidFill>
                <a:miter lim="800000"/>
                <a:headEnd/>
                <a:tailEnd/>
              </a:ln>
            </p:spPr>
            <p:txBody>
              <a:bodyPr lIns="25714" rIns="25714" anchor="t"/>
              <a:lstStyle/>
              <a:p>
                <a:pPr defTabSz="653156">
                  <a:defRPr/>
                </a:pPr>
                <a:r>
                  <a:rPr kumimoji="0" lang="en-US" altLang="ja-JP" sz="571" u="sng" kern="0" dirty="0" err="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224"/>
                  </a:rPr>
                  <a:t>Ceph</a:t>
                </a:r>
                <a:endParaRPr kumimoji="0" lang="en-US" altLang="ja-JP" sz="571" u="sng"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pPr defTabSz="653156">
                  <a:defRPr/>
                </a:pPr>
                <a:r>
                  <a:rPr kumimoji="0" lang="en-US" altLang="ja-JP" sz="571" u="sng" kern="0" dirty="0" err="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225"/>
                  </a:rPr>
                  <a:t>GlusterFS</a:t>
                </a:r>
                <a:endParaRPr kumimoji="0" lang="en-US" altLang="ja-JP" sz="571" u="sng"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pPr defTabSz="653156">
                  <a:defRPr/>
                </a:pPr>
                <a:r>
                  <a:rPr kumimoji="0" lang="en-US" altLang="ja-JP" sz="571" u="sng" kern="0" dirty="0" err="1">
                    <a:latin typeface="Meiryo UI" pitchFamily="50" charset="-128"/>
                    <a:ea typeface="Meiryo UI" pitchFamily="50" charset="-128"/>
                    <a:cs typeface="Meiryo UI" pitchFamily="50" charset="-128"/>
                    <a:hlinkClick r:id="rId226"/>
                  </a:rPr>
                  <a:t>Lustre</a:t>
                </a:r>
                <a:endParaRPr kumimoji="0" lang="en-US" altLang="ja-JP" sz="571" u="sng" kern="0" dirty="0">
                  <a:latin typeface="Meiryo UI" pitchFamily="50" charset="-128"/>
                  <a:ea typeface="Meiryo UI" pitchFamily="50" charset="-128"/>
                  <a:cs typeface="Meiryo UI" pitchFamily="50" charset="-128"/>
                </a:endParaRPr>
              </a:p>
            </p:txBody>
          </p:sp>
          <p:sp>
            <p:nvSpPr>
              <p:cNvPr id="184" name="テキスト ボックス 183"/>
              <p:cNvSpPr txBox="1"/>
              <p:nvPr/>
            </p:nvSpPr>
            <p:spPr bwMode="gray">
              <a:xfrm>
                <a:off x="5688124" y="1408586"/>
                <a:ext cx="3240360" cy="131819"/>
              </a:xfrm>
              <a:prstGeom prst="rect">
                <a:avLst/>
              </a:prstGeom>
              <a:solidFill>
                <a:srgbClr val="DEEDF5"/>
              </a:solidFill>
              <a:ln w="9525" cap="flat">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ja-JP" altLang="en-US" sz="571" dirty="0">
                    <a:latin typeface="Meiryo UI" panose="020B0604030504040204" pitchFamily="50" charset="-128"/>
                    <a:ea typeface="Meiryo UI" panose="020B0604030504040204" pitchFamily="50" charset="-128"/>
                    <a:cs typeface="Meiryo UI" panose="020B0604030504040204" pitchFamily="50" charset="-128"/>
                  </a:rPr>
                  <a:t>ストレージ仮想化</a:t>
                </a:r>
              </a:p>
            </p:txBody>
          </p:sp>
        </p:grpSp>
        <p:grpSp>
          <p:nvGrpSpPr>
            <p:cNvPr id="185" name="グループ化 184"/>
            <p:cNvGrpSpPr/>
            <p:nvPr/>
          </p:nvGrpSpPr>
          <p:grpSpPr>
            <a:xfrm>
              <a:off x="5083702" y="3566090"/>
              <a:ext cx="892319" cy="442111"/>
              <a:chOff x="5688124" y="1408586"/>
              <a:chExt cx="3240360" cy="561794"/>
            </a:xfrm>
          </p:grpSpPr>
          <p:sp>
            <p:nvSpPr>
              <p:cNvPr id="186" name="正方形/長方形 185"/>
              <p:cNvSpPr/>
              <p:nvPr/>
            </p:nvSpPr>
            <p:spPr bwMode="gray">
              <a:xfrm>
                <a:off x="5688124" y="1540339"/>
                <a:ext cx="3240360" cy="430041"/>
              </a:xfrm>
              <a:prstGeom prst="rect">
                <a:avLst/>
              </a:prstGeom>
              <a:solidFill>
                <a:schemeClr val="bg1"/>
              </a:solidFill>
              <a:ln w="9525">
                <a:solidFill>
                  <a:schemeClr val="tx1"/>
                </a:solidFill>
                <a:miter lim="800000"/>
                <a:headEnd/>
                <a:tailEnd/>
              </a:ln>
            </p:spPr>
            <p:txBody>
              <a:bodyPr lIns="25714" rIns="25714" anchor="t"/>
              <a:lstStyle/>
              <a:p>
                <a:pPr defTabSz="653156">
                  <a:defRPr/>
                </a:pPr>
                <a:r>
                  <a:rPr kumimoji="0" lang="en-US" altLang="ja-JP" sz="571" kern="0" dirty="0" err="1">
                    <a:latin typeface="Meiryo UI" pitchFamily="50" charset="-128"/>
                    <a:ea typeface="Meiryo UI" pitchFamily="50" charset="-128"/>
                    <a:cs typeface="Meiryo UI" pitchFamily="50" charset="-128"/>
                    <a:hlinkClick r:id="rId227"/>
                  </a:rPr>
                  <a:t>OpenDaylight</a:t>
                </a:r>
                <a:endParaRPr kumimoji="0" lang="en-US" altLang="ja-JP" sz="571" kern="0" dirty="0">
                  <a:latin typeface="Meiryo UI" pitchFamily="50" charset="-128"/>
                  <a:ea typeface="Meiryo UI" pitchFamily="50" charset="-128"/>
                  <a:cs typeface="Meiryo UI" pitchFamily="50" charset="-128"/>
                </a:endParaRPr>
              </a:p>
              <a:p>
                <a:pPr defTabSz="653156">
                  <a:defRPr/>
                </a:pPr>
                <a:r>
                  <a:rPr kumimoji="0" lang="en-US" altLang="ja-JP" sz="571" kern="0" dirty="0" err="1">
                    <a:latin typeface="Meiryo UI" pitchFamily="50" charset="-128"/>
                    <a:ea typeface="Meiryo UI" pitchFamily="50" charset="-128"/>
                    <a:cs typeface="Meiryo UI" pitchFamily="50" charset="-128"/>
                    <a:hlinkClick r:id="rId228"/>
                  </a:rPr>
                  <a:t>Trema</a:t>
                </a:r>
                <a:endParaRPr kumimoji="0" lang="en-US" altLang="ja-JP" sz="571" kern="0" dirty="0">
                  <a:latin typeface="Meiryo UI" pitchFamily="50" charset="-128"/>
                  <a:ea typeface="Meiryo UI" pitchFamily="50" charset="-128"/>
                  <a:cs typeface="Meiryo UI" pitchFamily="50" charset="-128"/>
                </a:endParaRPr>
              </a:p>
              <a:p>
                <a:pPr defTabSz="653156">
                  <a:defRPr/>
                </a:pPr>
                <a:r>
                  <a:rPr kumimoji="0" lang="en-US" altLang="ja-JP" sz="571" kern="0" dirty="0">
                    <a:latin typeface="Meiryo UI" pitchFamily="50" charset="-128"/>
                    <a:ea typeface="Meiryo UI" pitchFamily="50" charset="-128"/>
                    <a:cs typeface="Meiryo UI" pitchFamily="50" charset="-128"/>
                    <a:hlinkClick r:id="rId229"/>
                  </a:rPr>
                  <a:t>OF-patch</a:t>
                </a:r>
                <a:endParaRPr kumimoji="0" lang="en-US" altLang="ja-JP" sz="571" kern="0" dirty="0">
                  <a:latin typeface="Meiryo UI" pitchFamily="50" charset="-128"/>
                  <a:ea typeface="Meiryo UI" pitchFamily="50" charset="-128"/>
                  <a:cs typeface="Meiryo UI" pitchFamily="50" charset="-128"/>
                </a:endParaRPr>
              </a:p>
            </p:txBody>
          </p:sp>
          <p:sp>
            <p:nvSpPr>
              <p:cNvPr id="187" name="テキスト ボックス 186"/>
              <p:cNvSpPr txBox="1"/>
              <p:nvPr/>
            </p:nvSpPr>
            <p:spPr bwMode="gray">
              <a:xfrm>
                <a:off x="5688124" y="1408586"/>
                <a:ext cx="3240360" cy="131819"/>
              </a:xfrm>
              <a:prstGeom prst="rect">
                <a:avLst/>
              </a:prstGeom>
              <a:solidFill>
                <a:srgbClr val="DEEDF5"/>
              </a:solidFill>
              <a:ln w="9525" cap="flat">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ja-JP" altLang="en-US" sz="571" dirty="0">
                    <a:latin typeface="Meiryo UI" panose="020B0604030504040204" pitchFamily="50" charset="-128"/>
                    <a:ea typeface="Meiryo UI" panose="020B0604030504040204" pitchFamily="50" charset="-128"/>
                    <a:cs typeface="Meiryo UI" panose="020B0604030504040204" pitchFamily="50" charset="-128"/>
                  </a:rPr>
                  <a:t>ネットワーク仮想化</a:t>
                </a:r>
              </a:p>
            </p:txBody>
          </p:sp>
        </p:grpSp>
        <p:grpSp>
          <p:nvGrpSpPr>
            <p:cNvPr id="19" name="グループ化 18"/>
            <p:cNvGrpSpPr/>
            <p:nvPr/>
          </p:nvGrpSpPr>
          <p:grpSpPr>
            <a:xfrm>
              <a:off x="3115396" y="4198352"/>
              <a:ext cx="892319" cy="745385"/>
              <a:chOff x="4347025" y="5411626"/>
              <a:chExt cx="1249247" cy="1043540"/>
            </a:xfrm>
          </p:grpSpPr>
          <p:sp>
            <p:nvSpPr>
              <p:cNvPr id="192" name="正方形/長方形 191"/>
              <p:cNvSpPr/>
              <p:nvPr/>
            </p:nvSpPr>
            <p:spPr bwMode="gray">
              <a:xfrm>
                <a:off x="4347025" y="5649656"/>
                <a:ext cx="1249247" cy="805510"/>
              </a:xfrm>
              <a:prstGeom prst="rect">
                <a:avLst/>
              </a:prstGeom>
              <a:solidFill>
                <a:schemeClr val="bg1"/>
              </a:solidFill>
              <a:ln w="9525">
                <a:solidFill>
                  <a:schemeClr val="tx1"/>
                </a:solidFill>
                <a:miter lim="800000"/>
                <a:headEnd/>
                <a:tailEnd/>
              </a:ln>
            </p:spPr>
            <p:txBody>
              <a:bodyPr lIns="25714" rIns="25714" anchor="t"/>
              <a:lstStyle/>
              <a:p>
                <a:pPr defTabSz="653156">
                  <a:defRPr/>
                </a:pPr>
                <a:r>
                  <a:rPr kumimoji="0" lang="en-US" altLang="ja-JP" sz="571" kern="0" dirty="0">
                    <a:latin typeface="Meiryo UI" pitchFamily="50" charset="-128"/>
                    <a:ea typeface="Meiryo UI" pitchFamily="50" charset="-128"/>
                    <a:cs typeface="Meiryo UI" pitchFamily="50" charset="-128"/>
                    <a:hlinkClick r:id="rId230"/>
                  </a:rPr>
                  <a:t>Apache </a:t>
                </a:r>
                <a:r>
                  <a:rPr kumimoji="0" lang="en-US" altLang="ja-JP" sz="571" kern="0" dirty="0" err="1">
                    <a:latin typeface="Meiryo UI" pitchFamily="50" charset="-128"/>
                    <a:ea typeface="Meiryo UI" pitchFamily="50" charset="-128"/>
                    <a:cs typeface="Meiryo UI" pitchFamily="50" charset="-128"/>
                    <a:hlinkClick r:id="rId230"/>
                  </a:rPr>
                  <a:t>CloudStack</a:t>
                </a:r>
                <a:endParaRPr kumimoji="0" lang="en-US" altLang="ja-JP" sz="571" kern="0" dirty="0">
                  <a:latin typeface="Meiryo UI" pitchFamily="50" charset="-128"/>
                  <a:ea typeface="Meiryo UI" pitchFamily="50" charset="-128"/>
                  <a:cs typeface="Meiryo UI" pitchFamily="50" charset="-128"/>
                </a:endParaRPr>
              </a:p>
              <a:p>
                <a:pPr defTabSz="653156">
                  <a:defRPr/>
                </a:pPr>
                <a:r>
                  <a:rPr kumimoji="0" lang="en-US" altLang="ja-JP" sz="571" kern="0" dirty="0">
                    <a:latin typeface="Meiryo UI" pitchFamily="50" charset="-128"/>
                    <a:ea typeface="Meiryo UI" pitchFamily="50" charset="-128"/>
                    <a:cs typeface="Meiryo UI" pitchFamily="50" charset="-128"/>
                    <a:hlinkClick r:id="rId231"/>
                  </a:rPr>
                  <a:t>Eucalyptus</a:t>
                </a:r>
                <a:endParaRPr kumimoji="0" lang="en-US" altLang="ja-JP" sz="571" kern="0" dirty="0">
                  <a:latin typeface="Meiryo UI" pitchFamily="50" charset="-128"/>
                  <a:ea typeface="Meiryo UI" pitchFamily="50" charset="-128"/>
                  <a:cs typeface="Meiryo UI" pitchFamily="50" charset="-128"/>
                </a:endParaRPr>
              </a:p>
              <a:p>
                <a:pPr defTabSz="653156">
                  <a:defRPr/>
                </a:pPr>
                <a:r>
                  <a:rPr kumimoji="0" lang="en-US" altLang="ja-JP" sz="571" kern="0" dirty="0" err="1">
                    <a:latin typeface="Meiryo UI" pitchFamily="50" charset="-128"/>
                    <a:ea typeface="Meiryo UI" pitchFamily="50" charset="-128"/>
                    <a:cs typeface="Meiryo UI" pitchFamily="50" charset="-128"/>
                    <a:hlinkClick r:id="rId232"/>
                  </a:rPr>
                  <a:t>openQRM</a:t>
                </a:r>
                <a:endParaRPr kumimoji="0" lang="en-US" altLang="ja-JP" sz="571" kern="0" dirty="0">
                  <a:latin typeface="Meiryo UI" pitchFamily="50" charset="-128"/>
                  <a:ea typeface="Meiryo UI" pitchFamily="50" charset="-128"/>
                  <a:cs typeface="Meiryo UI" pitchFamily="50" charset="-128"/>
                </a:endParaRPr>
              </a:p>
              <a:p>
                <a:pPr defTabSz="653156">
                  <a:defRPr/>
                </a:pPr>
                <a:r>
                  <a:rPr kumimoji="0" lang="en-US" altLang="ja-JP" sz="571" kern="0" dirty="0">
                    <a:latin typeface="Meiryo UI" pitchFamily="50" charset="-128"/>
                    <a:ea typeface="Meiryo UI" pitchFamily="50" charset="-128"/>
                    <a:cs typeface="Meiryo UI" pitchFamily="50" charset="-128"/>
                    <a:hlinkClick r:id="rId233"/>
                  </a:rPr>
                  <a:t>Vagrant</a:t>
                </a:r>
                <a:endParaRPr kumimoji="0" lang="en-US" altLang="ja-JP" sz="571" kern="0" dirty="0">
                  <a:latin typeface="Meiryo UI" pitchFamily="50" charset="-128"/>
                  <a:ea typeface="Meiryo UI" pitchFamily="50" charset="-128"/>
                  <a:cs typeface="Meiryo UI" pitchFamily="50" charset="-128"/>
                </a:endParaRPr>
              </a:p>
              <a:p>
                <a:pPr defTabSz="653156">
                  <a:defRPr/>
                </a:pPr>
                <a:r>
                  <a:rPr kumimoji="0" lang="en-US" altLang="ja-JP" sz="571" kern="0" dirty="0">
                    <a:latin typeface="Meiryo UI" pitchFamily="50" charset="-128"/>
                    <a:ea typeface="Meiryo UI" pitchFamily="50" charset="-128"/>
                    <a:cs typeface="Meiryo UI" pitchFamily="50" charset="-128"/>
                    <a:hlinkClick r:id="rId234"/>
                  </a:rPr>
                  <a:t>OpenStack Ironic</a:t>
                </a:r>
                <a:endParaRPr kumimoji="0" lang="en-US" altLang="ja-JP" sz="571" kern="0" dirty="0">
                  <a:latin typeface="Meiryo UI" pitchFamily="50" charset="-128"/>
                  <a:ea typeface="Meiryo UI" pitchFamily="50" charset="-128"/>
                  <a:cs typeface="Meiryo UI" pitchFamily="50" charset="-128"/>
                </a:endParaRPr>
              </a:p>
              <a:p>
                <a:pPr defTabSz="653156">
                  <a:defRPr/>
                </a:pPr>
                <a:r>
                  <a:rPr kumimoji="0" lang="en-US" altLang="ja-JP" sz="571" kern="0" dirty="0">
                    <a:latin typeface="Meiryo UI" pitchFamily="50" charset="-128"/>
                    <a:ea typeface="Meiryo UI" pitchFamily="50" charset="-128"/>
                    <a:cs typeface="Meiryo UI" pitchFamily="50" charset="-128"/>
                    <a:hlinkClick r:id="rId235"/>
                  </a:rPr>
                  <a:t>OpenStack Magnum</a:t>
                </a:r>
                <a:endParaRPr kumimoji="0" lang="en-US" altLang="ja-JP" sz="571" kern="0" dirty="0">
                  <a:latin typeface="Meiryo UI" pitchFamily="50" charset="-128"/>
                  <a:ea typeface="Meiryo UI" pitchFamily="50" charset="-128"/>
                  <a:cs typeface="Meiryo UI" pitchFamily="50" charset="-128"/>
                </a:endParaRPr>
              </a:p>
            </p:txBody>
          </p:sp>
          <p:sp>
            <p:nvSpPr>
              <p:cNvPr id="193" name="テキスト ボックス 192"/>
              <p:cNvSpPr txBox="1"/>
              <p:nvPr/>
            </p:nvSpPr>
            <p:spPr bwMode="gray">
              <a:xfrm>
                <a:off x="4347025" y="5411626"/>
                <a:ext cx="1249247" cy="237557"/>
              </a:xfrm>
              <a:prstGeom prst="rect">
                <a:avLst/>
              </a:prstGeom>
              <a:solidFill>
                <a:srgbClr val="DEEDF5"/>
              </a:solidFill>
              <a:ln w="9525" cap="flat">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t"/>
              <a:lstStyle>
                <a:defPPr>
                  <a:defRPr lang="ja-JP"/>
                </a:defPPr>
              </a:lstStyle>
              <a:p>
                <a:pPr defTabSz="653156" fontAlgn="ctr">
                  <a:lnSpc>
                    <a:spcPts val="571"/>
                  </a:lnSpc>
                  <a:defRPr/>
                </a:pPr>
                <a:r>
                  <a:rPr kumimoji="0" lang="en-US" altLang="ja-JP" sz="571" kern="0" dirty="0">
                    <a:solidFill>
                      <a:srgbClr val="000000"/>
                    </a:solidFill>
                    <a:latin typeface="Tw Cen MT Condensed" panose="020B0606020104020203" pitchFamily="34" charset="0"/>
                    <a:ea typeface="Meiryo UI" pitchFamily="50" charset="-128"/>
                    <a:cs typeface="Meiryo UI" pitchFamily="50" charset="-128"/>
                  </a:rPr>
                  <a:t>Infrastructure as a Service (IaaS)</a:t>
                </a:r>
                <a:endParaRPr kumimoji="0" lang="ja-JP" altLang="en-US" sz="571" kern="0" dirty="0">
                  <a:solidFill>
                    <a:srgbClr val="000000"/>
                  </a:solidFill>
                  <a:latin typeface="Tw Cen MT Condensed" panose="020B0606020104020203" pitchFamily="34" charset="0"/>
                  <a:ea typeface="Meiryo UI" pitchFamily="50" charset="-128"/>
                  <a:cs typeface="Meiryo UI" pitchFamily="50" charset="-128"/>
                </a:endParaRPr>
              </a:p>
            </p:txBody>
          </p:sp>
        </p:grpSp>
        <p:grpSp>
          <p:nvGrpSpPr>
            <p:cNvPr id="197" name="グループ化 196"/>
            <p:cNvGrpSpPr/>
            <p:nvPr/>
          </p:nvGrpSpPr>
          <p:grpSpPr>
            <a:xfrm>
              <a:off x="3110338" y="5507238"/>
              <a:ext cx="892319" cy="363612"/>
              <a:chOff x="5688124" y="1462377"/>
              <a:chExt cx="3240360" cy="462044"/>
            </a:xfrm>
          </p:grpSpPr>
          <p:sp>
            <p:nvSpPr>
              <p:cNvPr id="198" name="正方形/長方形 197"/>
              <p:cNvSpPr/>
              <p:nvPr/>
            </p:nvSpPr>
            <p:spPr bwMode="gray">
              <a:xfrm>
                <a:off x="5688124" y="1670416"/>
                <a:ext cx="3240360" cy="254005"/>
              </a:xfrm>
              <a:prstGeom prst="rect">
                <a:avLst/>
              </a:prstGeom>
              <a:solidFill>
                <a:schemeClr val="bg1"/>
              </a:solidFill>
              <a:ln w="9525">
                <a:solidFill>
                  <a:schemeClr val="tx1"/>
                </a:solidFill>
                <a:miter lim="800000"/>
                <a:headEnd/>
                <a:tailEnd/>
              </a:ln>
            </p:spPr>
            <p:txBody>
              <a:bodyPr lIns="25714" rIns="25714" anchor="t"/>
              <a:lstStyle/>
              <a:p>
                <a:pPr defTabSz="653156">
                  <a:defRPr/>
                </a:pPr>
                <a:r>
                  <a:rPr kumimoji="0" lang="en-US" altLang="ja-JP" sz="571" kern="0" dirty="0">
                    <a:latin typeface="Meiryo UI" pitchFamily="50" charset="-128"/>
                    <a:ea typeface="Meiryo UI" pitchFamily="50" charset="-128"/>
                    <a:cs typeface="Meiryo UI" pitchFamily="50" charset="-128"/>
                    <a:hlinkClick r:id="rId236"/>
                  </a:rPr>
                  <a:t>OpenStack Murano</a:t>
                </a:r>
                <a:endParaRPr kumimoji="0" lang="en-US" altLang="ja-JP" sz="571" kern="0" dirty="0">
                  <a:latin typeface="Meiryo UI" pitchFamily="50" charset="-128"/>
                  <a:ea typeface="Meiryo UI" pitchFamily="50" charset="-128"/>
                  <a:cs typeface="Meiryo UI" pitchFamily="50" charset="-128"/>
                </a:endParaRPr>
              </a:p>
            </p:txBody>
          </p:sp>
          <p:sp>
            <p:nvSpPr>
              <p:cNvPr id="199" name="テキスト ボックス 198"/>
              <p:cNvSpPr txBox="1"/>
              <p:nvPr/>
            </p:nvSpPr>
            <p:spPr bwMode="gray">
              <a:xfrm>
                <a:off x="5688124" y="1462377"/>
                <a:ext cx="3240360" cy="207608"/>
              </a:xfrm>
              <a:prstGeom prst="rect">
                <a:avLst/>
              </a:prstGeom>
              <a:solidFill>
                <a:srgbClr val="DEEDF5"/>
              </a:solidFill>
              <a:ln w="9525" cap="flat">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t"/>
              <a:lstStyle>
                <a:defPPr>
                  <a:defRPr lang="ja-JP"/>
                </a:defPPr>
              </a:lstStyle>
              <a:p>
                <a:pPr defTabSz="653156" fontAlgn="ctr">
                  <a:lnSpc>
                    <a:spcPts val="571"/>
                  </a:lnSpc>
                  <a:defRPr/>
                </a:pPr>
                <a:r>
                  <a:rPr kumimoji="0" lang="en-US" altLang="ja-JP" sz="571" kern="0" dirty="0">
                    <a:solidFill>
                      <a:srgbClr val="000000"/>
                    </a:solidFill>
                    <a:latin typeface="Tw Cen MT Condensed" panose="020B0606020104020203" pitchFamily="34" charset="0"/>
                    <a:ea typeface="Meiryo UI" pitchFamily="50" charset="-128"/>
                    <a:cs typeface="Meiryo UI" pitchFamily="50" charset="-128"/>
                  </a:rPr>
                  <a:t>Software as a Service (SaaS)</a:t>
                </a:r>
                <a:endParaRPr kumimoji="0" lang="ja-JP" altLang="en-US" sz="571" kern="0" dirty="0">
                  <a:solidFill>
                    <a:srgbClr val="000000"/>
                  </a:solidFill>
                  <a:latin typeface="Tw Cen MT Condensed" panose="020B0606020104020203" pitchFamily="34" charset="0"/>
                  <a:ea typeface="Meiryo UI" pitchFamily="50" charset="-128"/>
                  <a:cs typeface="Meiryo UI" pitchFamily="50" charset="-128"/>
                </a:endParaRPr>
              </a:p>
            </p:txBody>
          </p:sp>
        </p:grpSp>
        <p:grpSp>
          <p:nvGrpSpPr>
            <p:cNvPr id="209" name="グループ化 208"/>
            <p:cNvGrpSpPr/>
            <p:nvPr/>
          </p:nvGrpSpPr>
          <p:grpSpPr>
            <a:xfrm>
              <a:off x="4081834" y="5523166"/>
              <a:ext cx="895464" cy="358306"/>
              <a:chOff x="5676706" y="1476625"/>
              <a:chExt cx="3251778" cy="455303"/>
            </a:xfrm>
          </p:grpSpPr>
          <p:sp>
            <p:nvSpPr>
              <p:cNvPr id="210" name="正方形/長方形 209"/>
              <p:cNvSpPr/>
              <p:nvPr/>
            </p:nvSpPr>
            <p:spPr bwMode="gray">
              <a:xfrm>
                <a:off x="5688124" y="1670416"/>
                <a:ext cx="3240360" cy="261512"/>
              </a:xfrm>
              <a:prstGeom prst="rect">
                <a:avLst/>
              </a:prstGeom>
              <a:solidFill>
                <a:schemeClr val="bg1"/>
              </a:solidFill>
              <a:ln w="9525">
                <a:solidFill>
                  <a:schemeClr val="tx1"/>
                </a:solidFill>
                <a:miter lim="800000"/>
                <a:headEnd/>
                <a:tailEnd/>
              </a:ln>
            </p:spPr>
            <p:txBody>
              <a:bodyPr lIns="25714" rIns="25714" anchor="t"/>
              <a:lstStyle/>
              <a:p>
                <a:pPr defTabSz="653156">
                  <a:defRPr/>
                </a:pPr>
                <a:r>
                  <a:rPr kumimoji="0" lang="en-US" altLang="ja-JP" sz="571" kern="0" dirty="0">
                    <a:solidFill>
                      <a:srgbClr val="000000"/>
                    </a:solidFill>
                    <a:latin typeface="Meiryo UI" pitchFamily="50" charset="-128"/>
                    <a:ea typeface="Meiryo UI" pitchFamily="50" charset="-128"/>
                    <a:cs typeface="Meiryo UI" pitchFamily="50" charset="-128"/>
                    <a:hlinkClick r:id="rId237"/>
                  </a:rPr>
                  <a:t>OpenStack Neutron</a:t>
                </a:r>
                <a:endParaRPr kumimoji="0" lang="en-US" altLang="ja-JP" sz="571" kern="0" dirty="0">
                  <a:solidFill>
                    <a:srgbClr val="000000"/>
                  </a:solidFill>
                  <a:latin typeface="Meiryo UI" pitchFamily="50" charset="-128"/>
                  <a:ea typeface="Meiryo UI" pitchFamily="50" charset="-128"/>
                  <a:cs typeface="Meiryo UI" pitchFamily="50" charset="-128"/>
                </a:endParaRPr>
              </a:p>
              <a:p>
                <a:pPr defTabSz="653156">
                  <a:defRPr/>
                </a:pPr>
                <a:r>
                  <a:rPr kumimoji="0" lang="en-US" altLang="ja-JP" sz="571" kern="0" dirty="0">
                    <a:solidFill>
                      <a:srgbClr val="000000"/>
                    </a:solidFill>
                    <a:latin typeface="Meiryo UI" pitchFamily="50" charset="-128"/>
                    <a:ea typeface="Meiryo UI" pitchFamily="50" charset="-128"/>
                    <a:cs typeface="Meiryo UI" pitchFamily="50" charset="-128"/>
                    <a:hlinkClick r:id="rId238"/>
                  </a:rPr>
                  <a:t>OpenStack Designate</a:t>
                </a:r>
                <a:endParaRPr kumimoji="0" lang="en-US" altLang="ja-JP" sz="571" kern="0" dirty="0">
                  <a:solidFill>
                    <a:srgbClr val="000000"/>
                  </a:solidFill>
                  <a:latin typeface="Meiryo UI" pitchFamily="50" charset="-128"/>
                  <a:ea typeface="Meiryo UI" pitchFamily="50" charset="-128"/>
                  <a:cs typeface="Meiryo UI" pitchFamily="50" charset="-128"/>
                </a:endParaRPr>
              </a:p>
            </p:txBody>
          </p:sp>
          <p:sp>
            <p:nvSpPr>
              <p:cNvPr id="211" name="テキスト ボックス 210"/>
              <p:cNvSpPr txBox="1"/>
              <p:nvPr/>
            </p:nvSpPr>
            <p:spPr bwMode="gray">
              <a:xfrm>
                <a:off x="5676706" y="1476625"/>
                <a:ext cx="3240360" cy="188843"/>
              </a:xfrm>
              <a:prstGeom prst="rect">
                <a:avLst/>
              </a:prstGeom>
              <a:solidFill>
                <a:srgbClr val="DEEDF5"/>
              </a:solidFill>
              <a:ln w="9525" cap="flat">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t"/>
              <a:lstStyle>
                <a:defPPr>
                  <a:defRPr lang="ja-JP"/>
                </a:defPPr>
              </a:lstStyle>
              <a:p>
                <a:pPr defTabSz="653156" fontAlgn="ctr">
                  <a:lnSpc>
                    <a:spcPts val="571"/>
                  </a:lnSpc>
                  <a:defRPr/>
                </a:pPr>
                <a:r>
                  <a:rPr kumimoji="0" lang="en-US" altLang="ja-JP" sz="571" kern="0" dirty="0">
                    <a:solidFill>
                      <a:srgbClr val="000000"/>
                    </a:solidFill>
                    <a:latin typeface="Tw Cen MT Condensed" panose="020B0606020104020203" pitchFamily="34" charset="0"/>
                    <a:ea typeface="Meiryo UI" pitchFamily="50" charset="-128"/>
                    <a:cs typeface="Meiryo UI" pitchFamily="50" charset="-128"/>
                  </a:rPr>
                  <a:t>Network as a Service (</a:t>
                </a:r>
                <a:r>
                  <a:rPr kumimoji="0" lang="en-US" altLang="ja-JP" sz="571" kern="0" dirty="0" err="1">
                    <a:solidFill>
                      <a:srgbClr val="000000"/>
                    </a:solidFill>
                    <a:latin typeface="Tw Cen MT Condensed" panose="020B0606020104020203" pitchFamily="34" charset="0"/>
                    <a:ea typeface="Meiryo UI" pitchFamily="50" charset="-128"/>
                    <a:cs typeface="Meiryo UI" pitchFamily="50" charset="-128"/>
                  </a:rPr>
                  <a:t>NaaS</a:t>
                </a:r>
                <a:r>
                  <a:rPr kumimoji="0" lang="en-US" altLang="ja-JP" sz="571" kern="0" dirty="0">
                    <a:solidFill>
                      <a:srgbClr val="000000"/>
                    </a:solidFill>
                    <a:latin typeface="Tw Cen MT Condensed" panose="020B0606020104020203" pitchFamily="34" charset="0"/>
                    <a:ea typeface="Meiryo UI" pitchFamily="50" charset="-128"/>
                    <a:cs typeface="Meiryo UI" pitchFamily="50" charset="-128"/>
                  </a:rPr>
                  <a:t>)</a:t>
                </a:r>
                <a:endParaRPr kumimoji="0" lang="ja-JP" altLang="en-US" sz="571" kern="0" dirty="0">
                  <a:solidFill>
                    <a:srgbClr val="000000"/>
                  </a:solidFill>
                  <a:latin typeface="Tw Cen MT Condensed" panose="020B0606020104020203" pitchFamily="34" charset="0"/>
                  <a:ea typeface="Meiryo UI" pitchFamily="50" charset="-128"/>
                  <a:cs typeface="Meiryo UI" pitchFamily="50" charset="-128"/>
                </a:endParaRPr>
              </a:p>
            </p:txBody>
          </p:sp>
        </p:grpSp>
        <p:grpSp>
          <p:nvGrpSpPr>
            <p:cNvPr id="212" name="グループ化 211"/>
            <p:cNvGrpSpPr/>
            <p:nvPr/>
          </p:nvGrpSpPr>
          <p:grpSpPr>
            <a:xfrm>
              <a:off x="5093517" y="4203702"/>
              <a:ext cx="892319" cy="330406"/>
              <a:chOff x="5688124" y="1522080"/>
              <a:chExt cx="3240360" cy="419850"/>
            </a:xfrm>
          </p:grpSpPr>
          <p:sp>
            <p:nvSpPr>
              <p:cNvPr id="213" name="正方形/長方形 212"/>
              <p:cNvSpPr/>
              <p:nvPr/>
            </p:nvSpPr>
            <p:spPr bwMode="gray">
              <a:xfrm>
                <a:off x="5688124" y="1670416"/>
                <a:ext cx="3240360" cy="271514"/>
              </a:xfrm>
              <a:prstGeom prst="rect">
                <a:avLst/>
              </a:prstGeom>
              <a:solidFill>
                <a:schemeClr val="bg1"/>
              </a:solidFill>
              <a:ln w="9525">
                <a:solidFill>
                  <a:schemeClr val="tx1"/>
                </a:solidFill>
                <a:miter lim="800000"/>
                <a:headEnd/>
                <a:tailEnd/>
              </a:ln>
            </p:spPr>
            <p:txBody>
              <a:bodyPr lIns="25714" rIns="25714" anchor="t"/>
              <a:lstStyle/>
              <a:p>
                <a:pPr defTabSz="653156">
                  <a:defRPr/>
                </a:pPr>
                <a:endParaRPr kumimoji="0" lang="en-US" altLang="ja-JP" sz="571" kern="0" dirty="0">
                  <a:latin typeface="Meiryo UI" pitchFamily="50" charset="-128"/>
                  <a:ea typeface="Meiryo UI" pitchFamily="50" charset="-128"/>
                  <a:cs typeface="Meiryo UI" pitchFamily="50" charset="-128"/>
                </a:endParaRPr>
              </a:p>
            </p:txBody>
          </p:sp>
          <p:sp>
            <p:nvSpPr>
              <p:cNvPr id="214" name="テキスト ボックス 213"/>
              <p:cNvSpPr txBox="1"/>
              <p:nvPr/>
            </p:nvSpPr>
            <p:spPr bwMode="gray">
              <a:xfrm>
                <a:off x="5688124" y="1522080"/>
                <a:ext cx="3240360" cy="207421"/>
              </a:xfrm>
              <a:prstGeom prst="rect">
                <a:avLst/>
              </a:prstGeom>
              <a:solidFill>
                <a:srgbClr val="DEEDF5"/>
              </a:solidFill>
              <a:ln w="9525" cap="flat">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t"/>
              <a:lstStyle>
                <a:defPPr>
                  <a:defRPr lang="ja-JP"/>
                </a:defPPr>
              </a:lstStyle>
              <a:p>
                <a:pPr defTabSz="653156" fontAlgn="ctr">
                  <a:lnSpc>
                    <a:spcPts val="571"/>
                  </a:lnSpc>
                  <a:defRPr/>
                </a:pPr>
                <a:r>
                  <a:rPr kumimoji="0" lang="pt-BR" altLang="ja-JP" sz="571" kern="0" dirty="0">
                    <a:solidFill>
                      <a:srgbClr val="000000"/>
                    </a:solidFill>
                    <a:latin typeface="Tw Cen MT Condensed" panose="020B0606020104020203" pitchFamily="34" charset="0"/>
                    <a:ea typeface="Meiryo UI" pitchFamily="50" charset="-128"/>
                    <a:cs typeface="Meiryo UI" pitchFamily="50" charset="-128"/>
                  </a:rPr>
                  <a:t>Database as a Service (DBaaS)</a:t>
                </a:r>
                <a:endParaRPr kumimoji="0" lang="ja-JP" altLang="en-US" sz="571" kern="0" dirty="0">
                  <a:solidFill>
                    <a:srgbClr val="000000"/>
                  </a:solidFill>
                  <a:latin typeface="Tw Cen MT Condensed" panose="020B0606020104020203" pitchFamily="34" charset="0"/>
                  <a:ea typeface="Meiryo UI" pitchFamily="50" charset="-128"/>
                  <a:cs typeface="Meiryo UI" pitchFamily="50" charset="-128"/>
                </a:endParaRPr>
              </a:p>
            </p:txBody>
          </p:sp>
        </p:grpSp>
        <p:grpSp>
          <p:nvGrpSpPr>
            <p:cNvPr id="215" name="グループ化 214"/>
            <p:cNvGrpSpPr/>
            <p:nvPr/>
          </p:nvGrpSpPr>
          <p:grpSpPr>
            <a:xfrm>
              <a:off x="5100891" y="4571812"/>
              <a:ext cx="892319" cy="364757"/>
              <a:chOff x="5688124" y="1464347"/>
              <a:chExt cx="3240360" cy="463500"/>
            </a:xfrm>
          </p:grpSpPr>
          <p:sp>
            <p:nvSpPr>
              <p:cNvPr id="216" name="正方形/長方形 215"/>
              <p:cNvSpPr/>
              <p:nvPr/>
            </p:nvSpPr>
            <p:spPr bwMode="gray">
              <a:xfrm>
                <a:off x="5688124" y="1670416"/>
                <a:ext cx="3240360" cy="257431"/>
              </a:xfrm>
              <a:prstGeom prst="rect">
                <a:avLst/>
              </a:prstGeom>
              <a:solidFill>
                <a:schemeClr val="bg1"/>
              </a:solidFill>
              <a:ln w="9525">
                <a:solidFill>
                  <a:schemeClr val="tx1"/>
                </a:solidFill>
                <a:miter lim="800000"/>
                <a:headEnd/>
                <a:tailEnd/>
              </a:ln>
            </p:spPr>
            <p:txBody>
              <a:bodyPr lIns="25714" rIns="25714" anchor="t"/>
              <a:lstStyle/>
              <a:p>
                <a:pPr defTabSz="653156">
                  <a:defRPr/>
                </a:pPr>
                <a:endParaRPr kumimoji="0" lang="en-US" altLang="ja-JP" sz="571" b="1" kern="0">
                  <a:solidFill>
                    <a:srgbClr val="000000"/>
                  </a:solidFill>
                  <a:latin typeface="Meiryo UI" pitchFamily="50" charset="-128"/>
                  <a:ea typeface="Meiryo UI" pitchFamily="50" charset="-128"/>
                  <a:cs typeface="Meiryo UI" pitchFamily="50" charset="-128"/>
                </a:endParaRPr>
              </a:p>
            </p:txBody>
          </p:sp>
          <p:sp>
            <p:nvSpPr>
              <p:cNvPr id="217" name="テキスト ボックス 216"/>
              <p:cNvSpPr txBox="1"/>
              <p:nvPr/>
            </p:nvSpPr>
            <p:spPr bwMode="gray">
              <a:xfrm>
                <a:off x="5688124" y="1464347"/>
                <a:ext cx="3240360" cy="205638"/>
              </a:xfrm>
              <a:prstGeom prst="rect">
                <a:avLst/>
              </a:prstGeom>
              <a:solidFill>
                <a:srgbClr val="DEEDF5"/>
              </a:solidFill>
              <a:ln w="9525" cap="flat">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t"/>
              <a:lstStyle>
                <a:defPPr>
                  <a:defRPr lang="ja-JP"/>
                </a:defPPr>
              </a:lstStyle>
              <a:p>
                <a:pPr defTabSz="653156" fontAlgn="ctr">
                  <a:lnSpc>
                    <a:spcPts val="571"/>
                  </a:lnSpc>
                  <a:defRPr/>
                </a:pPr>
                <a:r>
                  <a:rPr kumimoji="0" lang="pt-BR" altLang="ja-JP" sz="571" kern="0" dirty="0">
                    <a:solidFill>
                      <a:srgbClr val="000000"/>
                    </a:solidFill>
                    <a:latin typeface="Tw Cen MT Condensed" panose="020B0606020104020203" pitchFamily="34" charset="0"/>
                    <a:ea typeface="Meiryo UI" pitchFamily="50" charset="-128"/>
                    <a:cs typeface="Meiryo UI" pitchFamily="50" charset="-128"/>
                  </a:rPr>
                  <a:t>Desktop as a Service (DaaS)</a:t>
                </a:r>
                <a:endParaRPr kumimoji="0" lang="ja-JP" altLang="en-US" sz="571" kern="0" dirty="0">
                  <a:solidFill>
                    <a:srgbClr val="000000"/>
                  </a:solidFill>
                  <a:latin typeface="Tw Cen MT Condensed" panose="020B0606020104020203" pitchFamily="34" charset="0"/>
                  <a:ea typeface="Meiryo UI" pitchFamily="50" charset="-128"/>
                  <a:cs typeface="Meiryo UI" pitchFamily="50" charset="-128"/>
                </a:endParaRPr>
              </a:p>
            </p:txBody>
          </p:sp>
        </p:grpSp>
        <p:grpSp>
          <p:nvGrpSpPr>
            <p:cNvPr id="218" name="グループ化 217"/>
            <p:cNvGrpSpPr/>
            <p:nvPr/>
          </p:nvGrpSpPr>
          <p:grpSpPr>
            <a:xfrm>
              <a:off x="5100326" y="5022306"/>
              <a:ext cx="892319" cy="331523"/>
              <a:chOff x="5688124" y="1530936"/>
              <a:chExt cx="3240360" cy="421268"/>
            </a:xfrm>
          </p:grpSpPr>
          <p:sp>
            <p:nvSpPr>
              <p:cNvPr id="219" name="正方形/長方形 218"/>
              <p:cNvSpPr/>
              <p:nvPr/>
            </p:nvSpPr>
            <p:spPr bwMode="gray">
              <a:xfrm>
                <a:off x="5688124" y="1670416"/>
                <a:ext cx="3240360" cy="281788"/>
              </a:xfrm>
              <a:prstGeom prst="rect">
                <a:avLst/>
              </a:prstGeom>
              <a:solidFill>
                <a:schemeClr val="bg1"/>
              </a:solidFill>
              <a:ln w="9525">
                <a:solidFill>
                  <a:schemeClr val="tx1"/>
                </a:solidFill>
                <a:miter lim="800000"/>
                <a:headEnd/>
                <a:tailEnd/>
              </a:ln>
            </p:spPr>
            <p:txBody>
              <a:bodyPr lIns="25714" rIns="25714" anchor="t"/>
              <a:lstStyle/>
              <a:p>
                <a:pPr defTabSz="653156">
                  <a:defRPr/>
                </a:pPr>
                <a:endParaRPr kumimoji="0" lang="en-US" altLang="ja-JP" sz="571" b="1" kern="0">
                  <a:solidFill>
                    <a:srgbClr val="000000"/>
                  </a:solidFill>
                  <a:latin typeface="Meiryo UI" pitchFamily="50" charset="-128"/>
                  <a:ea typeface="Meiryo UI" pitchFamily="50" charset="-128"/>
                  <a:cs typeface="Meiryo UI" pitchFamily="50" charset="-128"/>
                </a:endParaRPr>
              </a:p>
            </p:txBody>
          </p:sp>
          <p:sp>
            <p:nvSpPr>
              <p:cNvPr id="220" name="テキスト ボックス 219"/>
              <p:cNvSpPr txBox="1"/>
              <p:nvPr/>
            </p:nvSpPr>
            <p:spPr bwMode="gray">
              <a:xfrm>
                <a:off x="5688124" y="1530936"/>
                <a:ext cx="3240360" cy="215976"/>
              </a:xfrm>
              <a:prstGeom prst="rect">
                <a:avLst/>
              </a:prstGeom>
              <a:solidFill>
                <a:srgbClr val="DEEDF5"/>
              </a:solidFill>
              <a:ln w="9525" cap="flat">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t"/>
              <a:lstStyle>
                <a:defPPr>
                  <a:defRPr lang="ja-JP"/>
                </a:defPPr>
              </a:lstStyle>
              <a:p>
                <a:pPr defTabSz="653156" fontAlgn="ctr">
                  <a:lnSpc>
                    <a:spcPts val="571"/>
                  </a:lnSpc>
                  <a:defRPr/>
                </a:pPr>
                <a:r>
                  <a:rPr kumimoji="0" lang="pt-BR" altLang="ja-JP" sz="571" kern="0" dirty="0">
                    <a:solidFill>
                      <a:srgbClr val="000000"/>
                    </a:solidFill>
                    <a:latin typeface="Tw Cen MT Condensed" panose="020B0606020104020203" pitchFamily="34" charset="0"/>
                    <a:ea typeface="Meiryo UI" pitchFamily="50" charset="-128"/>
                    <a:cs typeface="Meiryo UI" pitchFamily="50" charset="-128"/>
                  </a:rPr>
                  <a:t>Email as a Service (EaaS)</a:t>
                </a:r>
              </a:p>
            </p:txBody>
          </p:sp>
        </p:grpSp>
        <p:grpSp>
          <p:nvGrpSpPr>
            <p:cNvPr id="221" name="グループ化 220"/>
            <p:cNvGrpSpPr/>
            <p:nvPr/>
          </p:nvGrpSpPr>
          <p:grpSpPr>
            <a:xfrm>
              <a:off x="5100326" y="5426602"/>
              <a:ext cx="892319" cy="341739"/>
              <a:chOff x="5688124" y="1485018"/>
              <a:chExt cx="3240360" cy="434251"/>
            </a:xfrm>
          </p:grpSpPr>
          <p:sp>
            <p:nvSpPr>
              <p:cNvPr id="222" name="正方形/長方形 221"/>
              <p:cNvSpPr/>
              <p:nvPr/>
            </p:nvSpPr>
            <p:spPr bwMode="gray">
              <a:xfrm>
                <a:off x="5688124" y="1670416"/>
                <a:ext cx="3240360" cy="248853"/>
              </a:xfrm>
              <a:prstGeom prst="rect">
                <a:avLst/>
              </a:prstGeom>
              <a:solidFill>
                <a:schemeClr val="bg1"/>
              </a:solidFill>
              <a:ln w="9525">
                <a:solidFill>
                  <a:schemeClr val="tx1"/>
                </a:solidFill>
                <a:miter lim="800000"/>
                <a:headEnd/>
                <a:tailEnd/>
              </a:ln>
            </p:spPr>
            <p:txBody>
              <a:bodyPr lIns="25714" rIns="25714" anchor="t"/>
              <a:lstStyle/>
              <a:p>
                <a:pPr defTabSz="653156">
                  <a:defRPr/>
                </a:pPr>
                <a:r>
                  <a:rPr kumimoji="0" lang="en-US" altLang="ja-JP" sz="571" kern="0" dirty="0">
                    <a:solidFill>
                      <a:srgbClr val="000000"/>
                    </a:solidFill>
                    <a:latin typeface="Meiryo UI" pitchFamily="50" charset="-128"/>
                    <a:ea typeface="Meiryo UI" pitchFamily="50" charset="-128"/>
                    <a:cs typeface="Meiryo UI" pitchFamily="50" charset="-128"/>
                    <a:hlinkClick r:id="rId239"/>
                  </a:rPr>
                  <a:t>OpenStack Keystone</a:t>
                </a:r>
                <a:endParaRPr kumimoji="0" lang="en-US" altLang="ja-JP" sz="571" kern="0" dirty="0">
                  <a:solidFill>
                    <a:srgbClr val="000000"/>
                  </a:solidFill>
                  <a:latin typeface="Meiryo UI" pitchFamily="50" charset="-128"/>
                  <a:ea typeface="Meiryo UI" pitchFamily="50" charset="-128"/>
                  <a:cs typeface="Meiryo UI" pitchFamily="50" charset="-128"/>
                </a:endParaRPr>
              </a:p>
            </p:txBody>
          </p:sp>
          <p:sp>
            <p:nvSpPr>
              <p:cNvPr id="223" name="テキスト ボックス 222"/>
              <p:cNvSpPr txBox="1"/>
              <p:nvPr/>
            </p:nvSpPr>
            <p:spPr bwMode="gray">
              <a:xfrm>
                <a:off x="5688124" y="1485018"/>
                <a:ext cx="3240360" cy="184968"/>
              </a:xfrm>
              <a:prstGeom prst="rect">
                <a:avLst/>
              </a:prstGeom>
              <a:solidFill>
                <a:srgbClr val="DEEDF5"/>
              </a:solidFill>
              <a:ln w="9525" cap="flat">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t"/>
              <a:lstStyle>
                <a:defPPr>
                  <a:defRPr lang="ja-JP"/>
                </a:defPPr>
              </a:lstStyle>
              <a:p>
                <a:pPr defTabSz="653156" fontAlgn="ctr">
                  <a:lnSpc>
                    <a:spcPts val="571"/>
                  </a:lnSpc>
                  <a:defRPr/>
                </a:pPr>
                <a:r>
                  <a:rPr kumimoji="0" lang="pt-BR" altLang="ja-JP" sz="571" kern="0" dirty="0">
                    <a:solidFill>
                      <a:srgbClr val="000000"/>
                    </a:solidFill>
                    <a:latin typeface="Tw Cen MT Condensed" panose="020B0606020104020203" pitchFamily="34" charset="0"/>
                    <a:ea typeface="Meiryo UI" pitchFamily="50" charset="-128"/>
                    <a:cs typeface="Meiryo UI" pitchFamily="50" charset="-128"/>
                  </a:rPr>
                  <a:t>Identity as a Service (IDaaS)</a:t>
                </a:r>
              </a:p>
            </p:txBody>
          </p:sp>
        </p:grpSp>
        <p:grpSp>
          <p:nvGrpSpPr>
            <p:cNvPr id="224" name="グループ化 223"/>
            <p:cNvGrpSpPr/>
            <p:nvPr/>
          </p:nvGrpSpPr>
          <p:grpSpPr>
            <a:xfrm>
              <a:off x="5103851" y="5835446"/>
              <a:ext cx="892320" cy="357396"/>
              <a:chOff x="5688121" y="1465122"/>
              <a:chExt cx="3240363" cy="454147"/>
            </a:xfrm>
          </p:grpSpPr>
          <p:sp>
            <p:nvSpPr>
              <p:cNvPr id="225" name="正方形/長方形 224"/>
              <p:cNvSpPr/>
              <p:nvPr/>
            </p:nvSpPr>
            <p:spPr bwMode="gray">
              <a:xfrm>
                <a:off x="5688124" y="1670416"/>
                <a:ext cx="3240360" cy="248853"/>
              </a:xfrm>
              <a:prstGeom prst="rect">
                <a:avLst/>
              </a:prstGeom>
              <a:solidFill>
                <a:schemeClr val="bg1"/>
              </a:solidFill>
              <a:ln w="9525">
                <a:solidFill>
                  <a:schemeClr val="tx1"/>
                </a:solidFill>
                <a:miter lim="800000"/>
                <a:headEnd/>
                <a:tailEnd/>
              </a:ln>
            </p:spPr>
            <p:txBody>
              <a:bodyPr lIns="25714" rIns="25714" anchor="t"/>
              <a:lstStyle/>
              <a:p>
                <a:pPr defTabSz="653156">
                  <a:defRPr/>
                </a:pPr>
                <a:endParaRPr kumimoji="0" lang="en-US" altLang="ja-JP" sz="571" b="1" kern="0">
                  <a:solidFill>
                    <a:srgbClr val="000000"/>
                  </a:solidFill>
                  <a:latin typeface="Meiryo UI" pitchFamily="50" charset="-128"/>
                  <a:ea typeface="Meiryo UI" pitchFamily="50" charset="-128"/>
                  <a:cs typeface="Meiryo UI" pitchFamily="50" charset="-128"/>
                </a:endParaRPr>
              </a:p>
            </p:txBody>
          </p:sp>
          <p:sp>
            <p:nvSpPr>
              <p:cNvPr id="226" name="テキスト ボックス 225"/>
              <p:cNvSpPr txBox="1"/>
              <p:nvPr/>
            </p:nvSpPr>
            <p:spPr bwMode="gray">
              <a:xfrm>
                <a:off x="5688121" y="1465122"/>
                <a:ext cx="3240360" cy="201431"/>
              </a:xfrm>
              <a:prstGeom prst="rect">
                <a:avLst/>
              </a:prstGeom>
              <a:solidFill>
                <a:srgbClr val="DEEDF5"/>
              </a:solidFill>
              <a:ln w="9525" cap="flat">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t"/>
              <a:lstStyle>
                <a:defPPr>
                  <a:defRPr lang="ja-JP"/>
                </a:defPPr>
              </a:lstStyle>
              <a:p>
                <a:pPr defTabSz="653156" fontAlgn="ctr">
                  <a:lnSpc>
                    <a:spcPts val="571"/>
                  </a:lnSpc>
                  <a:defRPr/>
                </a:pPr>
                <a:r>
                  <a:rPr kumimoji="0" lang="pt-BR" altLang="ja-JP" sz="571" kern="0" dirty="0">
                    <a:solidFill>
                      <a:srgbClr val="000000"/>
                    </a:solidFill>
                    <a:latin typeface="Tw Cen MT Condensed" panose="020B0606020104020203" pitchFamily="34" charset="0"/>
                    <a:ea typeface="Meiryo UI" pitchFamily="50" charset="-128"/>
                    <a:cs typeface="Meiryo UI" pitchFamily="50" charset="-128"/>
                  </a:rPr>
                  <a:t>Management as a Service (MaaS)</a:t>
                </a:r>
              </a:p>
            </p:txBody>
          </p:sp>
        </p:grpSp>
        <p:grpSp>
          <p:nvGrpSpPr>
            <p:cNvPr id="227" name="グループ化 226"/>
            <p:cNvGrpSpPr/>
            <p:nvPr/>
          </p:nvGrpSpPr>
          <p:grpSpPr>
            <a:xfrm>
              <a:off x="5103851" y="6257245"/>
              <a:ext cx="892319" cy="348666"/>
              <a:chOff x="5688124" y="1472424"/>
              <a:chExt cx="3240360" cy="443053"/>
            </a:xfrm>
          </p:grpSpPr>
          <p:sp>
            <p:nvSpPr>
              <p:cNvPr id="228" name="正方形/長方形 227"/>
              <p:cNvSpPr/>
              <p:nvPr/>
            </p:nvSpPr>
            <p:spPr bwMode="gray">
              <a:xfrm>
                <a:off x="5688124" y="1670416"/>
                <a:ext cx="3240360" cy="245061"/>
              </a:xfrm>
              <a:prstGeom prst="rect">
                <a:avLst/>
              </a:prstGeom>
              <a:solidFill>
                <a:schemeClr val="bg1"/>
              </a:solidFill>
              <a:ln w="9525">
                <a:solidFill>
                  <a:schemeClr val="tx1"/>
                </a:solidFill>
                <a:miter lim="800000"/>
                <a:headEnd/>
                <a:tailEnd/>
              </a:ln>
            </p:spPr>
            <p:txBody>
              <a:bodyPr lIns="25714" rIns="25714" anchor="t"/>
              <a:lstStyle/>
              <a:p>
                <a:pPr defTabSz="653156">
                  <a:defRPr/>
                </a:pPr>
                <a:endParaRPr kumimoji="0" lang="en-US" altLang="ja-JP" sz="571" b="1" kern="0">
                  <a:solidFill>
                    <a:srgbClr val="000000"/>
                  </a:solidFill>
                  <a:latin typeface="Meiryo UI" pitchFamily="50" charset="-128"/>
                  <a:ea typeface="Meiryo UI" pitchFamily="50" charset="-128"/>
                  <a:cs typeface="Meiryo UI" pitchFamily="50" charset="-128"/>
                </a:endParaRPr>
              </a:p>
            </p:txBody>
          </p:sp>
          <p:sp>
            <p:nvSpPr>
              <p:cNvPr id="229" name="テキスト ボックス 228"/>
              <p:cNvSpPr txBox="1"/>
              <p:nvPr/>
            </p:nvSpPr>
            <p:spPr bwMode="gray">
              <a:xfrm>
                <a:off x="5688124" y="1472424"/>
                <a:ext cx="3240360" cy="197562"/>
              </a:xfrm>
              <a:prstGeom prst="rect">
                <a:avLst/>
              </a:prstGeom>
              <a:solidFill>
                <a:srgbClr val="DEEDF5"/>
              </a:solidFill>
              <a:ln w="9525" cap="flat">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t"/>
              <a:lstStyle>
                <a:defPPr>
                  <a:defRPr lang="ja-JP"/>
                </a:defPPr>
              </a:lstStyle>
              <a:p>
                <a:pPr defTabSz="653156" fontAlgn="ctr">
                  <a:lnSpc>
                    <a:spcPts val="571"/>
                  </a:lnSpc>
                  <a:defRPr/>
                </a:pPr>
                <a:r>
                  <a:rPr kumimoji="0" lang="en-US" altLang="ja-JP" sz="571" kern="0" dirty="0">
                    <a:solidFill>
                      <a:srgbClr val="000000"/>
                    </a:solidFill>
                    <a:latin typeface="Tw Cen MT Condensed" panose="020B0606020104020203" pitchFamily="34" charset="0"/>
                    <a:ea typeface="Meiryo UI" pitchFamily="50" charset="-128"/>
                    <a:cs typeface="Meiryo UI" pitchFamily="50" charset="-128"/>
                  </a:rPr>
                  <a:t>Security as a Service (</a:t>
                </a:r>
                <a:r>
                  <a:rPr kumimoji="0" lang="en-US" altLang="ja-JP" sz="571" kern="0" dirty="0" err="1">
                    <a:solidFill>
                      <a:srgbClr val="000000"/>
                    </a:solidFill>
                    <a:latin typeface="Tw Cen MT Condensed" panose="020B0606020104020203" pitchFamily="34" charset="0"/>
                    <a:ea typeface="Meiryo UI" pitchFamily="50" charset="-128"/>
                    <a:cs typeface="Meiryo UI" pitchFamily="50" charset="-128"/>
                  </a:rPr>
                  <a:t>SECaaS</a:t>
                </a:r>
                <a:r>
                  <a:rPr kumimoji="0" lang="en-US" altLang="ja-JP" sz="571" kern="0" dirty="0">
                    <a:solidFill>
                      <a:srgbClr val="000000"/>
                    </a:solidFill>
                    <a:latin typeface="Tw Cen MT Condensed" panose="020B0606020104020203" pitchFamily="34" charset="0"/>
                    <a:ea typeface="Meiryo UI" pitchFamily="50" charset="-128"/>
                    <a:cs typeface="Meiryo UI" pitchFamily="50" charset="-128"/>
                  </a:rPr>
                  <a:t>)</a:t>
                </a:r>
              </a:p>
            </p:txBody>
          </p:sp>
        </p:grpSp>
        <p:sp>
          <p:nvSpPr>
            <p:cNvPr id="232" name="角丸四角形 231"/>
            <p:cNvSpPr/>
            <p:nvPr/>
          </p:nvSpPr>
          <p:spPr>
            <a:xfrm>
              <a:off x="3084174" y="4110920"/>
              <a:ext cx="1928571" cy="1812642"/>
            </a:xfrm>
            <a:prstGeom prst="roundRect">
              <a:avLst>
                <a:gd name="adj" fmla="val 2128"/>
              </a:avLst>
            </a:prstGeom>
            <a:noFill/>
            <a:ln w="25400">
              <a:solidFill>
                <a:srgbClr val="002060"/>
              </a:solidFill>
              <a:prstDash val="dash"/>
            </a:ln>
            <a:effectLst/>
          </p:spPr>
          <p:style>
            <a:lnRef idx="1">
              <a:schemeClr val="accent1"/>
            </a:lnRef>
            <a:fillRef idx="3">
              <a:schemeClr val="accent1"/>
            </a:fillRef>
            <a:effectRef idx="2">
              <a:schemeClr val="accent1"/>
            </a:effectRef>
            <a:fontRef idx="minor">
              <a:schemeClr val="lt1"/>
            </a:fontRef>
          </p:style>
          <p:txBody>
            <a:bodyPr lIns="25714" tIns="0" rIns="25714" bIns="25714" rtlCol="0" anchor="t"/>
            <a:lstStyle/>
            <a:p>
              <a:r>
                <a:rPr lang="en-US" altLang="ja-JP" sz="571" b="1"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*1</a:t>
              </a:r>
            </a:p>
          </p:txBody>
        </p:sp>
        <p:sp>
          <p:nvSpPr>
            <p:cNvPr id="233" name="正方形/長方形 232"/>
            <p:cNvSpPr/>
            <p:nvPr/>
          </p:nvSpPr>
          <p:spPr bwMode="gray">
            <a:xfrm>
              <a:off x="3039685" y="5923563"/>
              <a:ext cx="2036135" cy="61940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t">
              <a:spAutoFit/>
            </a:bodyPr>
            <a:lstStyle/>
            <a:p>
              <a:pPr algn="l"/>
              <a:r>
                <a:rPr lang="en-US" altLang="ja-JP" sz="571" b="1"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*1</a:t>
              </a:r>
              <a:r>
                <a:rPr lang="ja-JP" altLang="en-US" sz="571" b="1"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a:t>
              </a:r>
              <a:r>
                <a:rPr lang="en-US" altLang="ja-JP" sz="571" b="1"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Cloud service categories</a:t>
              </a:r>
            </a:p>
            <a:p>
              <a:pPr algn="l"/>
              <a:r>
                <a:rPr lang="en-US" altLang="ja-JP" sz="571" b="1"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*2</a:t>
              </a:r>
              <a:r>
                <a:rPr lang="ja-JP" altLang="en-US" sz="571" b="1"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a:t>
              </a:r>
              <a:r>
                <a:rPr lang="en-US" altLang="ja-JP" sz="571" b="1"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Emerging cloud service categories</a:t>
              </a:r>
            </a:p>
            <a:p>
              <a:pPr algn="l"/>
              <a:endParaRPr lang="en-US" altLang="ja-JP" sz="571" b="1" dirty="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a:p>
              <a:pPr algn="l"/>
              <a:r>
                <a:rPr lang="ja-JP" altLang="en-US" sz="571" b="1"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参考：</a:t>
              </a:r>
              <a:r>
                <a:rPr lang="en-US" altLang="ja-JP" sz="571" b="1"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ISO/IEC 17788:2014 </a:t>
              </a:r>
            </a:p>
            <a:p>
              <a:pPr algn="l"/>
              <a:r>
                <a:rPr lang="en-US" altLang="ja-JP" sz="571" b="1"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Information technology</a:t>
              </a:r>
            </a:p>
            <a:p>
              <a:pPr algn="l"/>
              <a:r>
                <a:rPr lang="en-US" altLang="ja-JP" sz="571" b="1"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 Cloud computing — Overview and vocabulary</a:t>
              </a:r>
            </a:p>
          </p:txBody>
        </p:sp>
        <p:sp>
          <p:nvSpPr>
            <p:cNvPr id="235" name="角丸四角形 234"/>
            <p:cNvSpPr/>
            <p:nvPr/>
          </p:nvSpPr>
          <p:spPr>
            <a:xfrm>
              <a:off x="5054254" y="4109638"/>
              <a:ext cx="964286" cy="2569686"/>
            </a:xfrm>
            <a:prstGeom prst="roundRect">
              <a:avLst>
                <a:gd name="adj" fmla="val 2128"/>
              </a:avLst>
            </a:prstGeom>
            <a:noFill/>
            <a:ln w="25400">
              <a:solidFill>
                <a:srgbClr val="002060"/>
              </a:solidFill>
              <a:prstDash val="dash"/>
            </a:ln>
            <a:effectLst/>
          </p:spPr>
          <p:style>
            <a:lnRef idx="1">
              <a:schemeClr val="accent1"/>
            </a:lnRef>
            <a:fillRef idx="3">
              <a:schemeClr val="accent1"/>
            </a:fillRef>
            <a:effectRef idx="2">
              <a:schemeClr val="accent1"/>
            </a:effectRef>
            <a:fontRef idx="minor">
              <a:schemeClr val="lt1"/>
            </a:fontRef>
          </p:style>
          <p:txBody>
            <a:bodyPr lIns="25714" tIns="0" rIns="25714" bIns="25714" rtlCol="0" anchor="t"/>
            <a:lstStyle/>
            <a:p>
              <a:r>
                <a:rPr lang="en-US" altLang="ja-JP" sz="571" b="1">
                  <a:solidFill>
                    <a:srgbClr val="000000"/>
                  </a:solidFill>
                  <a:latin typeface="Meiryo UI" panose="020B0604030504040204" pitchFamily="50" charset="-128"/>
                  <a:ea typeface="Meiryo UI" panose="020B0604030504040204" pitchFamily="50" charset="-128"/>
                  <a:cs typeface="Meiryo UI" panose="020B0604030504040204" pitchFamily="50" charset="-128"/>
                </a:rPr>
                <a:t>*2</a:t>
              </a:r>
              <a:endParaRPr lang="en-US" altLang="ja-JP" sz="571" b="1" dirty="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p:txBody>
        </p:sp>
        <p:grpSp>
          <p:nvGrpSpPr>
            <p:cNvPr id="26" name="グループ化 25"/>
            <p:cNvGrpSpPr/>
            <p:nvPr/>
          </p:nvGrpSpPr>
          <p:grpSpPr>
            <a:xfrm>
              <a:off x="8052954" y="1998246"/>
              <a:ext cx="893234" cy="1209134"/>
              <a:chOff x="9968061" y="3572010"/>
              <a:chExt cx="1250527" cy="1510814"/>
            </a:xfrm>
          </p:grpSpPr>
          <p:sp>
            <p:nvSpPr>
              <p:cNvPr id="231" name="正方形/長方形 230"/>
              <p:cNvSpPr/>
              <p:nvPr/>
            </p:nvSpPr>
            <p:spPr bwMode="gray">
              <a:xfrm>
                <a:off x="9969341" y="3717205"/>
                <a:ext cx="1249247" cy="1365619"/>
              </a:xfrm>
              <a:prstGeom prst="rect">
                <a:avLst/>
              </a:prstGeom>
              <a:solidFill>
                <a:schemeClr val="bg1"/>
              </a:solidFill>
              <a:ln w="9525">
                <a:solidFill>
                  <a:schemeClr val="tx1"/>
                </a:solidFill>
                <a:miter lim="800000"/>
                <a:headEnd/>
                <a:tailEnd/>
              </a:ln>
            </p:spPr>
            <p:txBody>
              <a:bodyPr lIns="25714" rIns="25714" anchor="t"/>
              <a:lstStyle/>
              <a:p>
                <a:r>
                  <a:rPr kumimoji="0" lang="en-US" altLang="ja-JP" sz="571" kern="0" dirty="0" err="1">
                    <a:latin typeface="Meiryo UI" pitchFamily="50" charset="-128"/>
                    <a:ea typeface="Meiryo UI" pitchFamily="50" charset="-128"/>
                    <a:cs typeface="Meiryo UI" pitchFamily="50" charset="-128"/>
                    <a:hlinkClick r:id="rId240"/>
                  </a:rPr>
                  <a:t>JMeter</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a:latin typeface="Meiryo UI" pitchFamily="50" charset="-128"/>
                    <a:ea typeface="Meiryo UI" pitchFamily="50" charset="-128"/>
                    <a:cs typeface="Meiryo UI" pitchFamily="50" charset="-128"/>
                    <a:hlinkClick r:id="rId241"/>
                  </a:rPr>
                  <a:t>bonnie</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err="1">
                    <a:latin typeface="Meiryo UI" pitchFamily="50" charset="-128"/>
                    <a:ea typeface="Meiryo UI" pitchFamily="50" charset="-128"/>
                    <a:cs typeface="Meiryo UI" pitchFamily="50" charset="-128"/>
                    <a:hlinkClick r:id="rId242"/>
                  </a:rPr>
                  <a:t>FindBugs</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a:latin typeface="Meiryo UI" pitchFamily="50" charset="-128"/>
                    <a:ea typeface="Meiryo UI" pitchFamily="50" charset="-128"/>
                    <a:cs typeface="Meiryo UI" pitchFamily="50" charset="-128"/>
                    <a:hlinkClick r:id="rId243"/>
                  </a:rPr>
                  <a:t>JUnit</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err="1">
                    <a:latin typeface="Meiryo UI" pitchFamily="50" charset="-128"/>
                    <a:ea typeface="Meiryo UI" pitchFamily="50" charset="-128"/>
                    <a:cs typeface="Meiryo UI" pitchFamily="50" charset="-128"/>
                    <a:hlinkClick r:id="rId244"/>
                  </a:rPr>
                  <a:t>openSTA</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err="1">
                    <a:latin typeface="Meiryo UI" pitchFamily="50" charset="-128"/>
                    <a:ea typeface="Meiryo UI" pitchFamily="50" charset="-128"/>
                    <a:cs typeface="Meiryo UI" pitchFamily="50" charset="-128"/>
                    <a:hlinkClick r:id="rId245"/>
                  </a:rPr>
                  <a:t>PasTmon</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a:latin typeface="Meiryo UI" pitchFamily="50" charset="-128"/>
                    <a:ea typeface="Meiryo UI" pitchFamily="50" charset="-128"/>
                    <a:cs typeface="Meiryo UI" pitchFamily="50" charset="-128"/>
                    <a:hlinkClick r:id="rId246"/>
                  </a:rPr>
                  <a:t>Selenium</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err="1">
                    <a:latin typeface="Meiryo UI" pitchFamily="50" charset="-128"/>
                    <a:ea typeface="Meiryo UI" pitchFamily="50" charset="-128"/>
                    <a:cs typeface="Meiryo UI" pitchFamily="50" charset="-128"/>
                    <a:hlinkClick r:id="rId247"/>
                  </a:rPr>
                  <a:t>TestNG</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err="1">
                    <a:latin typeface="Meiryo UI" pitchFamily="50" charset="-128"/>
                    <a:ea typeface="Meiryo UI" pitchFamily="50" charset="-128"/>
                    <a:cs typeface="Meiryo UI" pitchFamily="50" charset="-128"/>
                    <a:hlinkClick r:id="rId248"/>
                  </a:rPr>
                  <a:t>Valgrind</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err="1">
                    <a:latin typeface="Meiryo UI" pitchFamily="50" charset="-128"/>
                    <a:ea typeface="Meiryo UI" pitchFamily="50" charset="-128"/>
                    <a:cs typeface="Meiryo UI" pitchFamily="50" charset="-128"/>
                    <a:hlinkClick r:id="rId249"/>
                  </a:rPr>
                  <a:t>WebLOAD</a:t>
                </a:r>
                <a:r>
                  <a:rPr kumimoji="0" lang="en-US" altLang="ja-JP" sz="571" kern="0" dirty="0">
                    <a:latin typeface="Meiryo UI" pitchFamily="50" charset="-128"/>
                    <a:ea typeface="Meiryo UI" pitchFamily="50" charset="-128"/>
                    <a:cs typeface="Meiryo UI" pitchFamily="50" charset="-128"/>
                    <a:hlinkClick r:id="rId249"/>
                  </a:rPr>
                  <a:t> Open Source</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err="1">
                    <a:latin typeface="Meiryo UI" pitchFamily="50" charset="-128"/>
                    <a:ea typeface="Meiryo UI" pitchFamily="50" charset="-128"/>
                    <a:cs typeface="Meiryo UI" pitchFamily="50" charset="-128"/>
                    <a:hlinkClick r:id="rId250"/>
                  </a:rPr>
                  <a:t>Gdb</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a:latin typeface="Meiryo UI" pitchFamily="50" charset="-128"/>
                    <a:ea typeface="Meiryo UI" pitchFamily="50" charset="-128"/>
                    <a:cs typeface="Meiryo UI" pitchFamily="50" charset="-128"/>
                    <a:hlinkClick r:id="rId251"/>
                  </a:rPr>
                  <a:t>Jenkins</a:t>
                </a:r>
                <a:endParaRPr kumimoji="0" lang="en-US" altLang="ja-JP" sz="571" kern="0" dirty="0">
                  <a:latin typeface="Meiryo UI" pitchFamily="50" charset="-128"/>
                  <a:ea typeface="Meiryo UI" pitchFamily="50" charset="-128"/>
                  <a:cs typeface="Meiryo UI" pitchFamily="50" charset="-128"/>
                </a:endParaRPr>
              </a:p>
            </p:txBody>
          </p:sp>
          <p:sp>
            <p:nvSpPr>
              <p:cNvPr id="234" name="テキスト ボックス 233"/>
              <p:cNvSpPr txBox="1"/>
              <p:nvPr/>
            </p:nvSpPr>
            <p:spPr bwMode="gray">
              <a:xfrm>
                <a:off x="9968061" y="3572010"/>
                <a:ext cx="1249247" cy="145231"/>
              </a:xfrm>
              <a:prstGeom prst="rect">
                <a:avLst/>
              </a:prstGeom>
              <a:solidFill>
                <a:srgbClr val="E3E0F0"/>
              </a:solidFill>
              <a:ln w="9525" cap="flat">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ja-JP" altLang="en-US" sz="571" dirty="0">
                    <a:latin typeface="Meiryo UI" panose="020B0604030504040204" pitchFamily="50" charset="-128"/>
                    <a:ea typeface="Meiryo UI" panose="020B0604030504040204" pitchFamily="50" charset="-128"/>
                    <a:cs typeface="Meiryo UI" panose="020B0604030504040204" pitchFamily="50" charset="-128"/>
                  </a:rPr>
                  <a:t>テストツール</a:t>
                </a:r>
              </a:p>
            </p:txBody>
          </p:sp>
        </p:grpSp>
        <p:sp>
          <p:nvSpPr>
            <p:cNvPr id="236" name="Freeform 262"/>
            <p:cNvSpPr>
              <a:spLocks noChangeArrowheads="1"/>
            </p:cNvSpPr>
            <p:nvPr/>
          </p:nvSpPr>
          <p:spPr bwMode="auto">
            <a:xfrm>
              <a:off x="3013948" y="407676"/>
              <a:ext cx="3002005" cy="2544722"/>
            </a:xfrm>
            <a:custGeom>
              <a:avLst/>
              <a:gdLst>
                <a:gd name="T0" fmla="*/ 2657 w 2658"/>
                <a:gd name="T1" fmla="*/ 3074 h 3075"/>
                <a:gd name="T2" fmla="*/ 0 w 2658"/>
                <a:gd name="T3" fmla="*/ 3074 h 3075"/>
                <a:gd name="T4" fmla="*/ 0 w 2658"/>
                <a:gd name="T5" fmla="*/ 0 h 3075"/>
                <a:gd name="T6" fmla="*/ 2657 w 2658"/>
                <a:gd name="T7" fmla="*/ 0 h 3075"/>
                <a:gd name="T8" fmla="*/ 2657 w 2658"/>
                <a:gd name="T9" fmla="*/ 3074 h 3075"/>
              </a:gdLst>
              <a:ahLst/>
              <a:cxnLst>
                <a:cxn ang="0">
                  <a:pos x="T0" y="T1"/>
                </a:cxn>
                <a:cxn ang="0">
                  <a:pos x="T2" y="T3"/>
                </a:cxn>
                <a:cxn ang="0">
                  <a:pos x="T4" y="T5"/>
                </a:cxn>
                <a:cxn ang="0">
                  <a:pos x="T6" y="T7"/>
                </a:cxn>
                <a:cxn ang="0">
                  <a:pos x="T8" y="T9"/>
                </a:cxn>
              </a:cxnLst>
              <a:rect l="0" t="0" r="r" b="b"/>
              <a:pathLst>
                <a:path w="2658" h="3075">
                  <a:moveTo>
                    <a:pt x="2657" y="3074"/>
                  </a:moveTo>
                  <a:lnTo>
                    <a:pt x="0" y="3074"/>
                  </a:lnTo>
                  <a:lnTo>
                    <a:pt x="0" y="0"/>
                  </a:lnTo>
                  <a:lnTo>
                    <a:pt x="2657" y="0"/>
                  </a:lnTo>
                  <a:lnTo>
                    <a:pt x="2657" y="3074"/>
                  </a:lnTo>
                </a:path>
              </a:pathLst>
            </a:custGeom>
            <a:solidFill>
              <a:schemeClr val="accent2">
                <a:lumMod val="20000"/>
                <a:lumOff val="80000"/>
              </a:schemeClr>
            </a:solidFill>
            <a:ln w="9525" cap="flat">
              <a:solidFill>
                <a:schemeClr val="tx1"/>
              </a:solidFill>
              <a:round/>
              <a:headEnd/>
              <a:tailEnd/>
            </a:ln>
            <a:effectLst/>
          </p:spPr>
          <p:txBody>
            <a:bodyPr wrap="none" lIns="82943" tIns="41471" rIns="82943" bIns="41471" anchor="t"/>
            <a:lstStyle/>
            <a:p>
              <a:r>
                <a:rPr lang="en-US" altLang="ja-JP" sz="571" dirty="0" err="1">
                  <a:latin typeface="Meiryo UI" panose="020B0604030504040204" pitchFamily="50" charset="-128"/>
                  <a:ea typeface="Meiryo UI" panose="020B0604030504040204" pitchFamily="50" charset="-128"/>
                  <a:cs typeface="Meiryo UI" panose="020B0604030504040204" pitchFamily="50" charset="-128"/>
                </a:rPr>
                <a:t>BigData</a:t>
              </a:r>
              <a:endParaRPr lang="ja-JP" altLang="en-US" sz="571" dirty="0">
                <a:latin typeface="Meiryo UI" panose="020B0604030504040204" pitchFamily="50" charset="-128"/>
                <a:ea typeface="Meiryo UI" panose="020B0604030504040204" pitchFamily="50" charset="-128"/>
                <a:cs typeface="Meiryo UI" panose="020B0604030504040204" pitchFamily="50" charset="-128"/>
              </a:endParaRPr>
            </a:p>
          </p:txBody>
        </p:sp>
        <p:grpSp>
          <p:nvGrpSpPr>
            <p:cNvPr id="9" name="グループ化 8"/>
            <p:cNvGrpSpPr/>
            <p:nvPr/>
          </p:nvGrpSpPr>
          <p:grpSpPr>
            <a:xfrm>
              <a:off x="134471" y="542123"/>
              <a:ext cx="892319" cy="1091159"/>
              <a:chOff x="193155" y="786348"/>
              <a:chExt cx="1249247" cy="1527623"/>
            </a:xfrm>
          </p:grpSpPr>
          <p:sp>
            <p:nvSpPr>
              <p:cNvPr id="21" name="テキスト ボックス 20"/>
              <p:cNvSpPr txBox="1"/>
              <p:nvPr/>
            </p:nvSpPr>
            <p:spPr bwMode="gray">
              <a:xfrm>
                <a:off x="193155" y="786348"/>
                <a:ext cx="1249247" cy="145231"/>
              </a:xfrm>
              <a:prstGeom prst="rect">
                <a:avLst/>
              </a:prstGeom>
              <a:solidFill>
                <a:srgbClr val="FEEBCD"/>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ja-JP" altLang="en-US" sz="571">
                    <a:latin typeface="Meiryo UI" panose="020B0604030504040204" pitchFamily="50" charset="-128"/>
                    <a:ea typeface="Meiryo UI" panose="020B0604030504040204" pitchFamily="50" charset="-128"/>
                    <a:cs typeface="Meiryo UI" panose="020B0604030504040204" pitchFamily="50" charset="-128"/>
                  </a:rPr>
                  <a:t>デスクトップ</a:t>
                </a:r>
                <a:endParaRPr lang="ja-JP" altLang="en-US" sz="57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20" name="正方形/長方形 19"/>
              <p:cNvSpPr/>
              <p:nvPr/>
            </p:nvSpPr>
            <p:spPr bwMode="gray">
              <a:xfrm>
                <a:off x="193155" y="931509"/>
                <a:ext cx="1249247" cy="1382462"/>
              </a:xfrm>
              <a:prstGeom prst="rect">
                <a:avLst/>
              </a:prstGeom>
              <a:solidFill>
                <a:schemeClr val="bg1"/>
              </a:solidFill>
              <a:ln w="9525">
                <a:solidFill>
                  <a:schemeClr val="tx1"/>
                </a:solidFill>
                <a:miter lim="800000"/>
                <a:headEnd/>
                <a:tailEnd/>
              </a:ln>
            </p:spPr>
            <p:txBody>
              <a:bodyPr lIns="25714" rIns="25714" anchor="t"/>
              <a:lstStyle/>
              <a:p>
                <a:r>
                  <a:rPr kumimoji="0" lang="en-US" altLang="ja-JP" sz="571" kern="0" dirty="0" err="1">
                    <a:latin typeface="Meiryo UI" pitchFamily="50" charset="-128"/>
                    <a:ea typeface="Meiryo UI" pitchFamily="50" charset="-128"/>
                    <a:cs typeface="Meiryo UI" pitchFamily="50" charset="-128"/>
                    <a:hlinkClick r:id="rId252"/>
                  </a:rPr>
                  <a:t>Adium</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a:latin typeface="Meiryo UI" pitchFamily="50" charset="-128"/>
                    <a:ea typeface="Meiryo UI" pitchFamily="50" charset="-128"/>
                    <a:cs typeface="Meiryo UI" pitchFamily="50" charset="-128"/>
                    <a:hlinkClick r:id="rId253"/>
                  </a:rPr>
                  <a:t>Chromium</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a:latin typeface="Meiryo UI" pitchFamily="50" charset="-128"/>
                    <a:ea typeface="Meiryo UI" pitchFamily="50" charset="-128"/>
                    <a:cs typeface="Meiryo UI" pitchFamily="50" charset="-128"/>
                    <a:hlinkClick r:id="rId254"/>
                  </a:rPr>
                  <a:t>Firefox</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a:latin typeface="Meiryo UI" pitchFamily="50" charset="-128"/>
                    <a:ea typeface="Meiryo UI" pitchFamily="50" charset="-128"/>
                    <a:cs typeface="Meiryo UI" pitchFamily="50" charset="-128"/>
                    <a:hlinkClick r:id="rId255"/>
                  </a:rPr>
                  <a:t>Evolution</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256"/>
                  </a:rPr>
                  <a:t>KDE</a:t>
                </a:r>
                <a:endPar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r>
                  <a:rPr kumimoji="0" lang="en-US" altLang="ja-JP" sz="571" kern="0" dirty="0" err="1">
                    <a:latin typeface="Meiryo UI" pitchFamily="50" charset="-128"/>
                    <a:ea typeface="Meiryo UI" pitchFamily="50" charset="-128"/>
                    <a:cs typeface="Meiryo UI" pitchFamily="50" charset="-128"/>
                    <a:hlinkClick r:id="rId257"/>
                  </a:rPr>
                  <a:t>Kopete</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a:latin typeface="Meiryo UI" pitchFamily="50" charset="-128"/>
                    <a:ea typeface="Meiryo UI" pitchFamily="50" charset="-128"/>
                    <a:cs typeface="Meiryo UI" pitchFamily="50" charset="-128"/>
                    <a:hlinkClick r:id="rId258"/>
                  </a:rPr>
                  <a:t>Open Manager</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a:latin typeface="Meiryo UI" pitchFamily="50" charset="-128"/>
                    <a:ea typeface="Meiryo UI" pitchFamily="50" charset="-128"/>
                    <a:cs typeface="Meiryo UI" pitchFamily="50" charset="-128"/>
                    <a:hlinkClick r:id="rId259"/>
                  </a:rPr>
                  <a:t>Pidgin</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err="1">
                    <a:latin typeface="Meiryo UI" pitchFamily="50" charset="-128"/>
                    <a:ea typeface="Meiryo UI" pitchFamily="50" charset="-128"/>
                    <a:cs typeface="Meiryo UI" pitchFamily="50" charset="-128"/>
                    <a:hlinkClick r:id="rId260"/>
                  </a:rPr>
                  <a:t>RealVNC</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err="1">
                    <a:latin typeface="Meiryo UI" pitchFamily="50" charset="-128"/>
                    <a:ea typeface="Meiryo UI" pitchFamily="50" charset="-128"/>
                    <a:cs typeface="Meiryo UI" pitchFamily="50" charset="-128"/>
                    <a:hlinkClick r:id="rId261"/>
                  </a:rPr>
                  <a:t>Sylpheed</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a:latin typeface="Meiryo UI" pitchFamily="50" charset="-128"/>
                    <a:ea typeface="Meiryo UI" pitchFamily="50" charset="-128"/>
                    <a:cs typeface="Meiryo UI" pitchFamily="50" charset="-128"/>
                    <a:hlinkClick r:id="rId262"/>
                  </a:rPr>
                  <a:t>Thunderbird</a:t>
                </a:r>
                <a:endParaRPr kumimoji="0" lang="en-US" altLang="ja-JP" sz="571" kern="0" dirty="0">
                  <a:latin typeface="Meiryo UI" pitchFamily="50" charset="-128"/>
                  <a:ea typeface="Meiryo UI" pitchFamily="50" charset="-128"/>
                  <a:cs typeface="Meiryo UI" pitchFamily="50" charset="-128"/>
                </a:endParaRPr>
              </a:p>
            </p:txBody>
          </p:sp>
        </p:grpSp>
        <p:grpSp>
          <p:nvGrpSpPr>
            <p:cNvPr id="194" name="グループ化 193"/>
            <p:cNvGrpSpPr/>
            <p:nvPr/>
          </p:nvGrpSpPr>
          <p:grpSpPr>
            <a:xfrm>
              <a:off x="3110338" y="4996452"/>
              <a:ext cx="892319" cy="492301"/>
              <a:chOff x="5688124" y="1116210"/>
              <a:chExt cx="3240360" cy="625570"/>
            </a:xfrm>
          </p:grpSpPr>
          <p:sp>
            <p:nvSpPr>
              <p:cNvPr id="195" name="正方形/長方形 194"/>
              <p:cNvSpPr/>
              <p:nvPr/>
            </p:nvSpPr>
            <p:spPr bwMode="gray">
              <a:xfrm>
                <a:off x="5688124" y="1333169"/>
                <a:ext cx="3240360" cy="408611"/>
              </a:xfrm>
              <a:prstGeom prst="rect">
                <a:avLst/>
              </a:prstGeom>
              <a:solidFill>
                <a:schemeClr val="bg1"/>
              </a:solidFill>
              <a:ln w="9525">
                <a:solidFill>
                  <a:schemeClr val="tx1"/>
                </a:solidFill>
                <a:miter lim="800000"/>
                <a:headEnd/>
                <a:tailEnd/>
              </a:ln>
            </p:spPr>
            <p:txBody>
              <a:bodyPr lIns="25714" rIns="25714" anchor="t"/>
              <a:lstStyle/>
              <a:p>
                <a:pPr defTabSz="653156">
                  <a:defRPr/>
                </a:pPr>
                <a:r>
                  <a:rPr kumimoji="0" lang="en-US" altLang="ja-JP" sz="571" kern="0" dirty="0" err="1">
                    <a:latin typeface="Meiryo UI" pitchFamily="50" charset="-128"/>
                    <a:ea typeface="Meiryo UI" pitchFamily="50" charset="-128"/>
                    <a:cs typeface="Meiryo UI" pitchFamily="50" charset="-128"/>
                    <a:hlinkClick r:id="rId263"/>
                  </a:rPr>
                  <a:t>CloudFoundry</a:t>
                </a:r>
                <a:endParaRPr kumimoji="0" lang="en-US" altLang="ja-JP" sz="571" kern="0" dirty="0">
                  <a:latin typeface="Meiryo UI" pitchFamily="50" charset="-128"/>
                  <a:ea typeface="Meiryo UI" pitchFamily="50" charset="-128"/>
                  <a:cs typeface="Meiryo UI" pitchFamily="50" charset="-128"/>
                </a:endParaRPr>
              </a:p>
              <a:p>
                <a:pPr defTabSz="653156">
                  <a:defRPr/>
                </a:pPr>
                <a:r>
                  <a:rPr kumimoji="0" lang="en-US" altLang="ja-JP" sz="571" kern="0" dirty="0" err="1">
                    <a:latin typeface="Meiryo UI" pitchFamily="50" charset="-128"/>
                    <a:ea typeface="Meiryo UI" pitchFamily="50" charset="-128"/>
                    <a:cs typeface="Meiryo UI" pitchFamily="50" charset="-128"/>
                    <a:hlinkClick r:id="rId264"/>
                  </a:rPr>
                  <a:t>Deltacloud</a:t>
                </a:r>
                <a:endParaRPr kumimoji="0" lang="en-US" altLang="ja-JP" sz="571" kern="0" dirty="0">
                  <a:latin typeface="Meiryo UI" pitchFamily="50" charset="-128"/>
                  <a:ea typeface="Meiryo UI" pitchFamily="50" charset="-128"/>
                  <a:cs typeface="Meiryo UI" pitchFamily="50" charset="-128"/>
                </a:endParaRPr>
              </a:p>
              <a:p>
                <a:pPr defTabSz="653156">
                  <a:defRPr/>
                </a:pPr>
                <a:r>
                  <a:rPr kumimoji="0" lang="en-US" altLang="ja-JP" sz="571" kern="0" dirty="0" err="1">
                    <a:latin typeface="Meiryo UI" pitchFamily="50" charset="-128"/>
                    <a:ea typeface="Meiryo UI" pitchFamily="50" charset="-128"/>
                    <a:cs typeface="Meiryo UI" pitchFamily="50" charset="-128"/>
                    <a:hlinkClick r:id="rId265"/>
                  </a:rPr>
                  <a:t>OpenShift</a:t>
                </a:r>
                <a:endParaRPr kumimoji="0" lang="en-US" altLang="ja-JP" sz="571" kern="0" dirty="0">
                  <a:latin typeface="Meiryo UI" pitchFamily="50" charset="-128"/>
                  <a:ea typeface="Meiryo UI" pitchFamily="50" charset="-128"/>
                  <a:cs typeface="Meiryo UI" pitchFamily="50" charset="-128"/>
                </a:endParaRPr>
              </a:p>
            </p:txBody>
          </p:sp>
          <p:sp>
            <p:nvSpPr>
              <p:cNvPr id="196" name="テキスト ボックス 195"/>
              <p:cNvSpPr txBox="1"/>
              <p:nvPr/>
            </p:nvSpPr>
            <p:spPr bwMode="gray">
              <a:xfrm>
                <a:off x="5688124" y="1116210"/>
                <a:ext cx="3240360" cy="216530"/>
              </a:xfrm>
              <a:prstGeom prst="rect">
                <a:avLst/>
              </a:prstGeom>
              <a:solidFill>
                <a:srgbClr val="DEEDF5"/>
              </a:solidFill>
              <a:ln w="9525" cap="flat">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t"/>
              <a:lstStyle>
                <a:defPPr>
                  <a:defRPr lang="ja-JP"/>
                </a:defPPr>
              </a:lstStyle>
              <a:p>
                <a:pPr defTabSz="653156" fontAlgn="ctr">
                  <a:lnSpc>
                    <a:spcPts val="571"/>
                  </a:lnSpc>
                  <a:defRPr/>
                </a:pPr>
                <a:r>
                  <a:rPr kumimoji="0" lang="en-US" altLang="ja-JP" sz="571" kern="0" dirty="0">
                    <a:solidFill>
                      <a:srgbClr val="000000"/>
                    </a:solidFill>
                    <a:latin typeface="Tw Cen MT Condensed" panose="020B0606020104020203" pitchFamily="34" charset="0"/>
                    <a:ea typeface="Meiryo UI" pitchFamily="50" charset="-128"/>
                    <a:cs typeface="Meiryo UI" pitchFamily="50" charset="-128"/>
                  </a:rPr>
                  <a:t>Platform as a Service (PaaS)</a:t>
                </a:r>
                <a:endParaRPr kumimoji="0" lang="ja-JP" altLang="en-US" sz="571" kern="0" dirty="0">
                  <a:solidFill>
                    <a:srgbClr val="000000"/>
                  </a:solidFill>
                  <a:latin typeface="Tw Cen MT Condensed" panose="020B0606020104020203" pitchFamily="34" charset="0"/>
                  <a:ea typeface="Meiryo UI" pitchFamily="50" charset="-128"/>
                  <a:cs typeface="Meiryo UI" pitchFamily="50" charset="-128"/>
                </a:endParaRPr>
              </a:p>
            </p:txBody>
          </p:sp>
        </p:grpSp>
        <p:grpSp>
          <p:nvGrpSpPr>
            <p:cNvPr id="200" name="グループ化 199"/>
            <p:cNvGrpSpPr/>
            <p:nvPr/>
          </p:nvGrpSpPr>
          <p:grpSpPr>
            <a:xfrm>
              <a:off x="4083408" y="4197542"/>
              <a:ext cx="892319" cy="429285"/>
              <a:chOff x="5688124" y="1408583"/>
              <a:chExt cx="3240360" cy="545495"/>
            </a:xfrm>
          </p:grpSpPr>
          <p:sp>
            <p:nvSpPr>
              <p:cNvPr id="201" name="正方形/長方形 200"/>
              <p:cNvSpPr/>
              <p:nvPr/>
            </p:nvSpPr>
            <p:spPr bwMode="gray">
              <a:xfrm>
                <a:off x="5688124" y="1670416"/>
                <a:ext cx="3240360" cy="283662"/>
              </a:xfrm>
              <a:prstGeom prst="rect">
                <a:avLst/>
              </a:prstGeom>
              <a:solidFill>
                <a:schemeClr val="bg1"/>
              </a:solidFill>
              <a:ln w="9525">
                <a:solidFill>
                  <a:schemeClr val="tx1"/>
                </a:solidFill>
                <a:miter lim="800000"/>
                <a:headEnd/>
                <a:tailEnd/>
              </a:ln>
            </p:spPr>
            <p:txBody>
              <a:bodyPr lIns="25714" rIns="25714" anchor="t"/>
              <a:lstStyle/>
              <a:p>
                <a:pPr defTabSz="653156">
                  <a:defRPr/>
                </a:pPr>
                <a:r>
                  <a:rPr kumimoji="0" lang="en-US" altLang="ja-JP" sz="571" kern="0" dirty="0">
                    <a:solidFill>
                      <a:srgbClr val="000000"/>
                    </a:solidFill>
                    <a:latin typeface="Meiryo UI" pitchFamily="50" charset="-128"/>
                    <a:ea typeface="Meiryo UI" pitchFamily="50" charset="-128"/>
                    <a:cs typeface="Meiryo UI" pitchFamily="50" charset="-128"/>
                    <a:hlinkClick r:id="rId266"/>
                  </a:rPr>
                  <a:t>OpenStack Nova</a:t>
                </a:r>
                <a:endParaRPr kumimoji="0" lang="en-US" altLang="ja-JP" sz="571" kern="0" dirty="0">
                  <a:solidFill>
                    <a:srgbClr val="000000"/>
                  </a:solidFill>
                  <a:latin typeface="Meiryo UI" pitchFamily="50" charset="-128"/>
                  <a:ea typeface="Meiryo UI" pitchFamily="50" charset="-128"/>
                  <a:cs typeface="Meiryo UI" pitchFamily="50" charset="-128"/>
                </a:endParaRPr>
              </a:p>
              <a:p>
                <a:pPr defTabSz="653156">
                  <a:defRPr/>
                </a:pPr>
                <a:r>
                  <a:rPr kumimoji="0" lang="en-US" altLang="ja-JP" sz="571" kern="0" dirty="0">
                    <a:solidFill>
                      <a:srgbClr val="000000"/>
                    </a:solidFill>
                    <a:latin typeface="Meiryo UI" pitchFamily="50" charset="-128"/>
                    <a:ea typeface="Meiryo UI" pitchFamily="50" charset="-128"/>
                    <a:cs typeface="Meiryo UI" pitchFamily="50" charset="-128"/>
                    <a:hlinkClick r:id="rId267"/>
                  </a:rPr>
                  <a:t>OpenStack Glance</a:t>
                </a:r>
                <a:endParaRPr kumimoji="0" lang="en-US" altLang="ja-JP" sz="571" kern="0" dirty="0">
                  <a:solidFill>
                    <a:srgbClr val="000000"/>
                  </a:solidFill>
                  <a:latin typeface="Meiryo UI" pitchFamily="50" charset="-128"/>
                  <a:ea typeface="Meiryo UI" pitchFamily="50" charset="-128"/>
                  <a:cs typeface="Meiryo UI" pitchFamily="50" charset="-128"/>
                </a:endParaRPr>
              </a:p>
            </p:txBody>
          </p:sp>
          <p:sp>
            <p:nvSpPr>
              <p:cNvPr id="202" name="テキスト ボックス 201"/>
              <p:cNvSpPr txBox="1"/>
              <p:nvPr/>
            </p:nvSpPr>
            <p:spPr bwMode="gray">
              <a:xfrm>
                <a:off x="5688124" y="1408583"/>
                <a:ext cx="3240360" cy="261403"/>
              </a:xfrm>
              <a:prstGeom prst="rect">
                <a:avLst/>
              </a:prstGeom>
              <a:solidFill>
                <a:srgbClr val="DEEDF5"/>
              </a:solidFill>
              <a:ln w="9525" cap="flat">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t"/>
              <a:lstStyle>
                <a:defPPr>
                  <a:defRPr lang="ja-JP"/>
                </a:defPPr>
              </a:lstStyle>
              <a:p>
                <a:pPr defTabSz="653156" fontAlgn="ctr">
                  <a:lnSpc>
                    <a:spcPts val="571"/>
                  </a:lnSpc>
                  <a:defRPr/>
                </a:pPr>
                <a:r>
                  <a:rPr kumimoji="0" lang="en-US" altLang="ja-JP" sz="571" kern="0" dirty="0">
                    <a:solidFill>
                      <a:srgbClr val="000000"/>
                    </a:solidFill>
                    <a:latin typeface="Tw Cen MT Condensed" panose="020B0606020104020203" pitchFamily="34" charset="0"/>
                    <a:ea typeface="Meiryo UI" pitchFamily="50" charset="-128"/>
                    <a:cs typeface="Meiryo UI" pitchFamily="50" charset="-128"/>
                  </a:rPr>
                  <a:t>Compute as a Service</a:t>
                </a:r>
              </a:p>
              <a:p>
                <a:pPr defTabSz="653156" fontAlgn="ctr">
                  <a:lnSpc>
                    <a:spcPts val="571"/>
                  </a:lnSpc>
                  <a:defRPr/>
                </a:pPr>
                <a:r>
                  <a:rPr kumimoji="0" lang="en-US" altLang="ja-JP" sz="571" kern="0" dirty="0">
                    <a:solidFill>
                      <a:srgbClr val="000000"/>
                    </a:solidFill>
                    <a:latin typeface="Tw Cen MT Condensed" panose="020B0606020104020203" pitchFamily="34" charset="0"/>
                    <a:ea typeface="Meiryo UI" pitchFamily="50" charset="-128"/>
                    <a:cs typeface="Meiryo UI" pitchFamily="50" charset="-128"/>
                  </a:rPr>
                  <a:t>(</a:t>
                </a:r>
                <a:r>
                  <a:rPr kumimoji="0" lang="en-US" altLang="ja-JP" sz="571" kern="0" dirty="0" err="1">
                    <a:solidFill>
                      <a:srgbClr val="000000"/>
                    </a:solidFill>
                    <a:latin typeface="Tw Cen MT Condensed" panose="020B0606020104020203" pitchFamily="34" charset="0"/>
                    <a:ea typeface="Meiryo UI" pitchFamily="50" charset="-128"/>
                    <a:cs typeface="Meiryo UI" pitchFamily="50" charset="-128"/>
                  </a:rPr>
                  <a:t>CompaaS</a:t>
                </a:r>
                <a:r>
                  <a:rPr kumimoji="0" lang="en-US" altLang="ja-JP" sz="571" kern="0" dirty="0">
                    <a:solidFill>
                      <a:srgbClr val="000000"/>
                    </a:solidFill>
                    <a:latin typeface="Tw Cen MT Condensed" panose="020B0606020104020203" pitchFamily="34" charset="0"/>
                    <a:ea typeface="Meiryo UI" pitchFamily="50" charset="-128"/>
                    <a:cs typeface="Meiryo UI" pitchFamily="50" charset="-128"/>
                  </a:rPr>
                  <a:t>)</a:t>
                </a:r>
                <a:endParaRPr kumimoji="0" lang="ja-JP" altLang="en-US" sz="571" kern="0" dirty="0">
                  <a:solidFill>
                    <a:srgbClr val="000000"/>
                  </a:solidFill>
                  <a:latin typeface="Tw Cen MT Condensed" panose="020B0606020104020203" pitchFamily="34" charset="0"/>
                  <a:ea typeface="Meiryo UI" pitchFamily="50" charset="-128"/>
                  <a:cs typeface="Meiryo UI" pitchFamily="50" charset="-128"/>
                </a:endParaRPr>
              </a:p>
            </p:txBody>
          </p:sp>
        </p:grpSp>
        <p:grpSp>
          <p:nvGrpSpPr>
            <p:cNvPr id="203" name="グループ化 202"/>
            <p:cNvGrpSpPr/>
            <p:nvPr/>
          </p:nvGrpSpPr>
          <p:grpSpPr>
            <a:xfrm>
              <a:off x="4086448" y="4663308"/>
              <a:ext cx="892319" cy="325719"/>
              <a:chOff x="5688124" y="1516792"/>
              <a:chExt cx="3240360" cy="413893"/>
            </a:xfrm>
          </p:grpSpPr>
          <p:sp>
            <p:nvSpPr>
              <p:cNvPr id="204" name="正方形/長方形 203"/>
              <p:cNvSpPr/>
              <p:nvPr/>
            </p:nvSpPr>
            <p:spPr bwMode="gray">
              <a:xfrm>
                <a:off x="5688124" y="1670416"/>
                <a:ext cx="3240360" cy="260269"/>
              </a:xfrm>
              <a:prstGeom prst="rect">
                <a:avLst/>
              </a:prstGeom>
              <a:solidFill>
                <a:schemeClr val="bg1"/>
              </a:solidFill>
              <a:ln w="9525">
                <a:solidFill>
                  <a:schemeClr val="tx1"/>
                </a:solidFill>
                <a:miter lim="800000"/>
                <a:headEnd/>
                <a:tailEnd/>
              </a:ln>
            </p:spPr>
            <p:txBody>
              <a:bodyPr lIns="25714" rIns="25714" anchor="t"/>
              <a:lstStyle/>
              <a:p>
                <a:pPr defTabSz="653156">
                  <a:defRPr/>
                </a:pPr>
                <a:endParaRPr kumimoji="0" lang="en-US" altLang="ja-JP" sz="571" b="1" kern="0">
                  <a:solidFill>
                    <a:srgbClr val="000000"/>
                  </a:solidFill>
                  <a:latin typeface="Meiryo UI" pitchFamily="50" charset="-128"/>
                  <a:ea typeface="Meiryo UI" pitchFamily="50" charset="-128"/>
                  <a:cs typeface="Meiryo UI" pitchFamily="50" charset="-128"/>
                </a:endParaRPr>
              </a:p>
            </p:txBody>
          </p:sp>
          <p:sp>
            <p:nvSpPr>
              <p:cNvPr id="205" name="テキスト ボックス 204"/>
              <p:cNvSpPr txBox="1"/>
              <p:nvPr/>
            </p:nvSpPr>
            <p:spPr bwMode="gray">
              <a:xfrm>
                <a:off x="5688124" y="1516792"/>
                <a:ext cx="3240360" cy="221263"/>
              </a:xfrm>
              <a:prstGeom prst="rect">
                <a:avLst/>
              </a:prstGeom>
              <a:solidFill>
                <a:srgbClr val="DEEDF5"/>
              </a:solidFill>
              <a:ln w="9525" cap="flat">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t"/>
              <a:lstStyle>
                <a:defPPr>
                  <a:defRPr lang="ja-JP"/>
                </a:defPPr>
              </a:lstStyle>
              <a:p>
                <a:pPr defTabSz="653156" fontAlgn="ctr">
                  <a:lnSpc>
                    <a:spcPts val="571"/>
                  </a:lnSpc>
                  <a:defRPr/>
                </a:pPr>
                <a:r>
                  <a:rPr kumimoji="0" lang="en-US" altLang="ja-JP" sz="571" kern="0" dirty="0">
                    <a:solidFill>
                      <a:srgbClr val="000000"/>
                    </a:solidFill>
                    <a:latin typeface="Tw Cen MT Condensed" panose="020B0606020104020203" pitchFamily="34" charset="0"/>
                    <a:ea typeface="Meiryo UI" pitchFamily="50" charset="-128"/>
                    <a:cs typeface="Meiryo UI" pitchFamily="50" charset="-128"/>
                  </a:rPr>
                  <a:t>Communications as a Service (</a:t>
                </a:r>
                <a:r>
                  <a:rPr kumimoji="0" lang="en-US" altLang="ja-JP" sz="571" kern="0" dirty="0" err="1">
                    <a:solidFill>
                      <a:srgbClr val="000000"/>
                    </a:solidFill>
                    <a:latin typeface="Tw Cen MT Condensed" panose="020B0606020104020203" pitchFamily="34" charset="0"/>
                    <a:ea typeface="Meiryo UI" pitchFamily="50" charset="-128"/>
                    <a:cs typeface="Meiryo UI" pitchFamily="50" charset="-128"/>
                  </a:rPr>
                  <a:t>CaaS</a:t>
                </a:r>
                <a:r>
                  <a:rPr kumimoji="0" lang="en-US" altLang="ja-JP" sz="571" kern="0" dirty="0">
                    <a:solidFill>
                      <a:srgbClr val="000000"/>
                    </a:solidFill>
                    <a:latin typeface="Tw Cen MT Condensed" panose="020B0606020104020203" pitchFamily="34" charset="0"/>
                    <a:ea typeface="Meiryo UI" pitchFamily="50" charset="-128"/>
                    <a:cs typeface="Meiryo UI" pitchFamily="50" charset="-128"/>
                  </a:rPr>
                  <a:t>)</a:t>
                </a:r>
                <a:endParaRPr kumimoji="0" lang="ja-JP" altLang="en-US" sz="571" kern="0" dirty="0">
                  <a:solidFill>
                    <a:srgbClr val="000000"/>
                  </a:solidFill>
                  <a:latin typeface="Tw Cen MT Condensed" panose="020B0606020104020203" pitchFamily="34" charset="0"/>
                  <a:ea typeface="Meiryo UI" pitchFamily="50" charset="-128"/>
                  <a:cs typeface="Meiryo UI" pitchFamily="50" charset="-128"/>
                </a:endParaRPr>
              </a:p>
            </p:txBody>
          </p:sp>
        </p:grpSp>
        <p:grpSp>
          <p:nvGrpSpPr>
            <p:cNvPr id="206" name="グループ化 205"/>
            <p:cNvGrpSpPr/>
            <p:nvPr/>
          </p:nvGrpSpPr>
          <p:grpSpPr>
            <a:xfrm>
              <a:off x="4083408" y="5009507"/>
              <a:ext cx="892319" cy="501293"/>
              <a:chOff x="5688124" y="1408583"/>
              <a:chExt cx="3240360" cy="636997"/>
            </a:xfrm>
          </p:grpSpPr>
          <p:sp>
            <p:nvSpPr>
              <p:cNvPr id="207" name="正方形/長方形 206"/>
              <p:cNvSpPr/>
              <p:nvPr/>
            </p:nvSpPr>
            <p:spPr bwMode="gray">
              <a:xfrm>
                <a:off x="5688124" y="1670416"/>
                <a:ext cx="3240360" cy="375164"/>
              </a:xfrm>
              <a:prstGeom prst="rect">
                <a:avLst/>
              </a:prstGeom>
              <a:solidFill>
                <a:schemeClr val="bg1"/>
              </a:solidFill>
              <a:ln w="9525">
                <a:solidFill>
                  <a:schemeClr val="tx1"/>
                </a:solidFill>
                <a:miter lim="800000"/>
                <a:headEnd/>
                <a:tailEnd/>
              </a:ln>
            </p:spPr>
            <p:txBody>
              <a:bodyPr lIns="25714" rIns="25714" anchor="t"/>
              <a:lstStyle/>
              <a:p>
                <a:pPr defTabSz="653156">
                  <a:defRPr/>
                </a:pPr>
                <a:r>
                  <a:rPr kumimoji="0" lang="en-US" altLang="ja-JP" sz="571" kern="0" dirty="0">
                    <a:solidFill>
                      <a:srgbClr val="000000"/>
                    </a:solidFill>
                    <a:latin typeface="Meiryo UI" pitchFamily="50" charset="-128"/>
                    <a:ea typeface="Meiryo UI" pitchFamily="50" charset="-128"/>
                    <a:cs typeface="Meiryo UI" pitchFamily="50" charset="-128"/>
                    <a:hlinkClick r:id="rId268"/>
                  </a:rPr>
                  <a:t>OpenStack Swift</a:t>
                </a:r>
                <a:endParaRPr kumimoji="0" lang="en-US" altLang="ja-JP" sz="571" kern="0" dirty="0">
                  <a:solidFill>
                    <a:srgbClr val="000000"/>
                  </a:solidFill>
                  <a:latin typeface="Meiryo UI" pitchFamily="50" charset="-128"/>
                  <a:ea typeface="Meiryo UI" pitchFamily="50" charset="-128"/>
                  <a:cs typeface="Meiryo UI" pitchFamily="50" charset="-128"/>
                </a:endParaRPr>
              </a:p>
              <a:p>
                <a:pPr defTabSz="653156">
                  <a:defRPr/>
                </a:pPr>
                <a:r>
                  <a:rPr kumimoji="0" lang="en-US" altLang="ja-JP" sz="571" kern="0" dirty="0">
                    <a:solidFill>
                      <a:srgbClr val="000000"/>
                    </a:solidFill>
                    <a:latin typeface="Meiryo UI" pitchFamily="50" charset="-128"/>
                    <a:ea typeface="Meiryo UI" pitchFamily="50" charset="-128"/>
                    <a:cs typeface="Meiryo UI" pitchFamily="50" charset="-128"/>
                    <a:hlinkClick r:id="rId269"/>
                  </a:rPr>
                  <a:t>OpenStack Cinder</a:t>
                </a:r>
                <a:endParaRPr kumimoji="0" lang="en-US" altLang="ja-JP" sz="571" kern="0" dirty="0">
                  <a:solidFill>
                    <a:srgbClr val="000000"/>
                  </a:solidFill>
                  <a:latin typeface="Meiryo UI" pitchFamily="50" charset="-128"/>
                  <a:ea typeface="Meiryo UI" pitchFamily="50" charset="-128"/>
                  <a:cs typeface="Meiryo UI" pitchFamily="50" charset="-128"/>
                </a:endParaRPr>
              </a:p>
              <a:p>
                <a:pPr defTabSz="653156">
                  <a:defRPr/>
                </a:pPr>
                <a:r>
                  <a:rPr kumimoji="0" lang="en-US" altLang="ja-JP" sz="571" kern="0" dirty="0">
                    <a:solidFill>
                      <a:srgbClr val="000000"/>
                    </a:solidFill>
                    <a:latin typeface="Meiryo UI" pitchFamily="50" charset="-128"/>
                    <a:ea typeface="Meiryo UI" pitchFamily="50" charset="-128"/>
                    <a:cs typeface="Meiryo UI" pitchFamily="50" charset="-128"/>
                    <a:hlinkClick r:id="rId270"/>
                  </a:rPr>
                  <a:t>OpenStack Manila</a:t>
                </a:r>
                <a:endParaRPr kumimoji="0" lang="en-US" altLang="ja-JP" sz="571" kern="0" dirty="0">
                  <a:solidFill>
                    <a:srgbClr val="000000"/>
                  </a:solidFill>
                  <a:latin typeface="Meiryo UI" pitchFamily="50" charset="-128"/>
                  <a:ea typeface="Meiryo UI" pitchFamily="50" charset="-128"/>
                  <a:cs typeface="Meiryo UI" pitchFamily="50" charset="-128"/>
                </a:endParaRPr>
              </a:p>
            </p:txBody>
          </p:sp>
          <p:sp>
            <p:nvSpPr>
              <p:cNvPr id="208" name="テキスト ボックス 207"/>
              <p:cNvSpPr txBox="1"/>
              <p:nvPr/>
            </p:nvSpPr>
            <p:spPr bwMode="gray">
              <a:xfrm>
                <a:off x="5688124" y="1408583"/>
                <a:ext cx="3240360" cy="261403"/>
              </a:xfrm>
              <a:prstGeom prst="rect">
                <a:avLst/>
              </a:prstGeom>
              <a:solidFill>
                <a:srgbClr val="DEEDF5"/>
              </a:solidFill>
              <a:ln w="9525" cap="flat">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t"/>
              <a:lstStyle>
                <a:defPPr>
                  <a:defRPr lang="ja-JP"/>
                </a:defPPr>
              </a:lstStyle>
              <a:p>
                <a:pPr defTabSz="653156" fontAlgn="ctr">
                  <a:lnSpc>
                    <a:spcPts val="571"/>
                  </a:lnSpc>
                  <a:defRPr/>
                </a:pPr>
                <a:r>
                  <a:rPr kumimoji="0" lang="en-US" altLang="ja-JP" sz="571" kern="0" dirty="0">
                    <a:solidFill>
                      <a:srgbClr val="000000"/>
                    </a:solidFill>
                    <a:latin typeface="Tw Cen MT Condensed" panose="020B0606020104020203" pitchFamily="34" charset="0"/>
                    <a:ea typeface="Meiryo UI" pitchFamily="50" charset="-128"/>
                    <a:cs typeface="Meiryo UI" pitchFamily="50" charset="-128"/>
                  </a:rPr>
                  <a:t>Data Storage as a Service</a:t>
                </a:r>
              </a:p>
              <a:p>
                <a:pPr defTabSz="653156" fontAlgn="ctr">
                  <a:lnSpc>
                    <a:spcPts val="571"/>
                  </a:lnSpc>
                  <a:defRPr/>
                </a:pPr>
                <a:r>
                  <a:rPr kumimoji="0" lang="en-US" altLang="ja-JP" sz="571" kern="0" dirty="0">
                    <a:solidFill>
                      <a:srgbClr val="000000"/>
                    </a:solidFill>
                    <a:latin typeface="Tw Cen MT Condensed" panose="020B0606020104020203" pitchFamily="34" charset="0"/>
                    <a:ea typeface="Meiryo UI" pitchFamily="50" charset="-128"/>
                    <a:cs typeface="Meiryo UI" pitchFamily="50" charset="-128"/>
                  </a:rPr>
                  <a:t>(</a:t>
                </a:r>
                <a:r>
                  <a:rPr kumimoji="0" lang="en-US" altLang="ja-JP" sz="571" kern="0" dirty="0" err="1">
                    <a:solidFill>
                      <a:srgbClr val="000000"/>
                    </a:solidFill>
                    <a:latin typeface="Tw Cen MT Condensed" panose="020B0606020104020203" pitchFamily="34" charset="0"/>
                    <a:ea typeface="Meiryo UI" pitchFamily="50" charset="-128"/>
                    <a:cs typeface="Meiryo UI" pitchFamily="50" charset="-128"/>
                  </a:rPr>
                  <a:t>DSaaS</a:t>
                </a:r>
                <a:r>
                  <a:rPr kumimoji="0" lang="en-US" altLang="ja-JP" sz="571" kern="0" dirty="0">
                    <a:solidFill>
                      <a:srgbClr val="000000"/>
                    </a:solidFill>
                    <a:latin typeface="Tw Cen MT Condensed" panose="020B0606020104020203" pitchFamily="34" charset="0"/>
                    <a:ea typeface="Meiryo UI" pitchFamily="50" charset="-128"/>
                    <a:cs typeface="Meiryo UI" pitchFamily="50" charset="-128"/>
                  </a:rPr>
                  <a:t>)</a:t>
                </a:r>
                <a:endParaRPr kumimoji="0" lang="ja-JP" altLang="en-US" sz="571" kern="0" dirty="0">
                  <a:solidFill>
                    <a:srgbClr val="000000"/>
                  </a:solidFill>
                  <a:latin typeface="Tw Cen MT Condensed" panose="020B0606020104020203" pitchFamily="34" charset="0"/>
                  <a:ea typeface="Meiryo UI" pitchFamily="50" charset="-128"/>
                  <a:cs typeface="Meiryo UI" pitchFamily="50" charset="-128"/>
                </a:endParaRPr>
              </a:p>
            </p:txBody>
          </p:sp>
        </p:grpSp>
        <p:grpSp>
          <p:nvGrpSpPr>
            <p:cNvPr id="239" name="グループ化 238"/>
            <p:cNvGrpSpPr/>
            <p:nvPr/>
          </p:nvGrpSpPr>
          <p:grpSpPr>
            <a:xfrm>
              <a:off x="3112492" y="1278048"/>
              <a:ext cx="883865" cy="320380"/>
              <a:chOff x="5688124" y="1384478"/>
              <a:chExt cx="3240360" cy="529847"/>
            </a:xfrm>
          </p:grpSpPr>
          <p:sp>
            <p:nvSpPr>
              <p:cNvPr id="240" name="正方形/長方形 239"/>
              <p:cNvSpPr/>
              <p:nvPr/>
            </p:nvSpPr>
            <p:spPr bwMode="gray">
              <a:xfrm>
                <a:off x="5688124" y="1540338"/>
                <a:ext cx="3240360" cy="373987"/>
              </a:xfrm>
              <a:prstGeom prst="rect">
                <a:avLst/>
              </a:prstGeom>
              <a:solidFill>
                <a:sysClr val="window" lastClr="FFFFFF"/>
              </a:solidFill>
              <a:ln w="9525">
                <a:solidFill>
                  <a:sysClr val="windowText" lastClr="000000"/>
                </a:solidFill>
                <a:miter lim="800000"/>
                <a:headEnd/>
                <a:tailEnd/>
              </a:ln>
            </p:spPr>
            <p:txBody>
              <a:bodyPr lIns="25714" rIns="25714" anchor="t"/>
              <a:lstStyle/>
              <a:p>
                <a:r>
                  <a:rPr kumimoji="0" lang="en-US" altLang="ja-JP" sz="571" kern="0" dirty="0">
                    <a:latin typeface="Meiryo UI" pitchFamily="50" charset="-128"/>
                    <a:ea typeface="Meiryo UI" pitchFamily="50" charset="-128"/>
                    <a:cs typeface="Meiryo UI" pitchFamily="50" charset="-128"/>
                    <a:hlinkClick r:id="rId271"/>
                  </a:rPr>
                  <a:t>Apache </a:t>
                </a:r>
                <a:r>
                  <a:rPr kumimoji="0" lang="en-US" altLang="ja-JP" sz="571" kern="0" dirty="0" err="1">
                    <a:latin typeface="Meiryo UI" pitchFamily="50" charset="-128"/>
                    <a:ea typeface="Meiryo UI" pitchFamily="50" charset="-128"/>
                    <a:cs typeface="Meiryo UI" pitchFamily="50" charset="-128"/>
                    <a:hlinkClick r:id="rId271"/>
                  </a:rPr>
                  <a:t>Nutch</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a:latin typeface="Meiryo UI" pitchFamily="50" charset="-128"/>
                    <a:ea typeface="Meiryo UI" pitchFamily="50" charset="-128"/>
                    <a:cs typeface="Meiryo UI" pitchFamily="50" charset="-128"/>
                    <a:hlinkClick r:id="rId272"/>
                  </a:rPr>
                  <a:t>Apache </a:t>
                </a:r>
                <a:r>
                  <a:rPr kumimoji="0" lang="en-US" altLang="ja-JP" sz="571" kern="0" dirty="0" err="1">
                    <a:latin typeface="Meiryo UI" pitchFamily="50" charset="-128"/>
                    <a:ea typeface="Meiryo UI" pitchFamily="50" charset="-128"/>
                    <a:cs typeface="Meiryo UI" pitchFamily="50" charset="-128"/>
                    <a:hlinkClick r:id="rId272"/>
                  </a:rPr>
                  <a:t>ManifoldCF</a:t>
                </a:r>
                <a:endParaRPr kumimoji="0" lang="en-US" altLang="ja-JP" sz="571" kern="0" dirty="0">
                  <a:latin typeface="Meiryo UI" pitchFamily="50" charset="-128"/>
                  <a:ea typeface="Meiryo UI" pitchFamily="50" charset="-128"/>
                  <a:cs typeface="Meiryo UI" pitchFamily="50" charset="-128"/>
                </a:endParaRPr>
              </a:p>
              <a:p>
                <a:pPr defTabSz="466484">
                  <a:defRPr/>
                </a:pPr>
                <a:endParaRPr kumimoji="0" lang="en-US" altLang="ja-JP" sz="571" kern="0" dirty="0">
                  <a:solidFill>
                    <a:srgbClr val="000000"/>
                  </a:solidFill>
                  <a:latin typeface="Meiryo UI" pitchFamily="50" charset="-128"/>
                  <a:ea typeface="Meiryo UI" pitchFamily="50" charset="-128"/>
                  <a:cs typeface="Meiryo UI" pitchFamily="50" charset="-128"/>
                </a:endParaRPr>
              </a:p>
            </p:txBody>
          </p:sp>
          <p:sp>
            <p:nvSpPr>
              <p:cNvPr id="241" name="テキスト ボックス 240"/>
              <p:cNvSpPr txBox="1"/>
              <p:nvPr/>
            </p:nvSpPr>
            <p:spPr bwMode="gray">
              <a:xfrm>
                <a:off x="5688124" y="1384478"/>
                <a:ext cx="3240360" cy="155927"/>
              </a:xfrm>
              <a:prstGeom prst="rect">
                <a:avLst/>
              </a:prstGeom>
              <a:solidFill>
                <a:srgbClr val="FFE5E5"/>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pPr defTabSz="653156">
                  <a:buClr>
                    <a:srgbClr val="44546A"/>
                  </a:buClr>
                  <a:defRPr/>
                </a:pPr>
                <a:r>
                  <a:rPr kumimoji="0" lang="ja-JP" altLang="en-US" sz="571" kern="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クローラ</a:t>
                </a:r>
              </a:p>
            </p:txBody>
          </p:sp>
        </p:grpSp>
        <p:grpSp>
          <p:nvGrpSpPr>
            <p:cNvPr id="242" name="グループ化 241"/>
            <p:cNvGrpSpPr/>
            <p:nvPr/>
          </p:nvGrpSpPr>
          <p:grpSpPr>
            <a:xfrm>
              <a:off x="3117342" y="1622914"/>
              <a:ext cx="891133" cy="593920"/>
              <a:chOff x="5688124" y="1408586"/>
              <a:chExt cx="3240360" cy="743382"/>
            </a:xfrm>
          </p:grpSpPr>
          <p:sp>
            <p:nvSpPr>
              <p:cNvPr id="243" name="正方形/長方形 242"/>
              <p:cNvSpPr/>
              <p:nvPr/>
            </p:nvSpPr>
            <p:spPr bwMode="gray">
              <a:xfrm>
                <a:off x="5688124" y="1540338"/>
                <a:ext cx="3240360" cy="611630"/>
              </a:xfrm>
              <a:prstGeom prst="rect">
                <a:avLst/>
              </a:prstGeom>
              <a:solidFill>
                <a:sysClr val="window" lastClr="FFFFFF"/>
              </a:solidFill>
              <a:ln w="9525">
                <a:solidFill>
                  <a:sysClr val="windowText" lastClr="000000"/>
                </a:solidFill>
                <a:miter lim="800000"/>
                <a:headEnd/>
                <a:tailEnd/>
              </a:ln>
            </p:spPr>
            <p:txBody>
              <a:bodyPr lIns="25714" rIns="25714" anchor="t"/>
              <a:lstStyle/>
              <a:p>
                <a:r>
                  <a:rPr kumimoji="0" lang="en-US" altLang="ja-JP" sz="571" i="1" u="sng" kern="0" dirty="0">
                    <a:solidFill>
                      <a:srgbClr val="92D050"/>
                    </a:solidFill>
                    <a:latin typeface="Meiryo UI" pitchFamily="50" charset="-128"/>
                    <a:ea typeface="Meiryo UI" pitchFamily="50" charset="-128"/>
                    <a:cs typeface="Meiryo UI" pitchFamily="50" charset="-128"/>
                    <a:hlinkClick r:id="rId50"/>
                  </a:rPr>
                  <a:t>Apache </a:t>
                </a:r>
                <a:r>
                  <a:rPr kumimoji="0" lang="en-US" altLang="ja-JP" sz="571" i="1" u="sng" kern="0" dirty="0" err="1">
                    <a:solidFill>
                      <a:srgbClr val="92D050"/>
                    </a:solidFill>
                    <a:latin typeface="Meiryo UI" pitchFamily="50" charset="-128"/>
                    <a:ea typeface="Meiryo UI" pitchFamily="50" charset="-128"/>
                    <a:cs typeface="Meiryo UI" pitchFamily="50" charset="-128"/>
                    <a:hlinkClick r:id="rId50"/>
                  </a:rPr>
                  <a:t>Sqoop</a:t>
                </a:r>
                <a:r>
                  <a:rPr kumimoji="0" lang="en-US" altLang="ja-JP" sz="571" i="1" u="sng" kern="0" dirty="0">
                    <a:solidFill>
                      <a:srgbClr val="92D050"/>
                    </a:solidFill>
                    <a:latin typeface="Meiryo UI" pitchFamily="50" charset="-128"/>
                    <a:ea typeface="Meiryo UI" pitchFamily="50" charset="-128"/>
                    <a:cs typeface="Meiryo UI" pitchFamily="50" charset="-128"/>
                  </a:rPr>
                  <a:t>*</a:t>
                </a:r>
              </a:p>
              <a:p>
                <a:r>
                  <a:rPr kumimoji="0" lang="en-US" altLang="ja-JP" sz="571" u="sng" kern="0" dirty="0">
                    <a:latin typeface="Meiryo UI" pitchFamily="50" charset="-128"/>
                    <a:ea typeface="Meiryo UI" pitchFamily="50" charset="-128"/>
                    <a:cs typeface="Meiryo UI" pitchFamily="50" charset="-128"/>
                    <a:hlinkClick r:id="rId273"/>
                  </a:rPr>
                  <a:t>Apache Flume</a:t>
                </a:r>
                <a:endParaRPr kumimoji="0" lang="en-US" altLang="ja-JP" sz="571" u="sng" kern="0" dirty="0">
                  <a:latin typeface="Meiryo UI" pitchFamily="50" charset="-128"/>
                  <a:ea typeface="Meiryo UI" pitchFamily="50" charset="-128"/>
                  <a:cs typeface="Meiryo UI" pitchFamily="50" charset="-128"/>
                </a:endParaRPr>
              </a:p>
              <a:p>
                <a:r>
                  <a:rPr kumimoji="0" lang="en-US" altLang="ja-JP" sz="571" kern="0" dirty="0" err="1">
                    <a:latin typeface="Meiryo UI" pitchFamily="50" charset="-128"/>
                    <a:ea typeface="Meiryo UI" pitchFamily="50" charset="-128"/>
                    <a:cs typeface="Meiryo UI" pitchFamily="50" charset="-128"/>
                    <a:hlinkClick r:id="rId274"/>
                  </a:rPr>
                  <a:t>Fluentd</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a:latin typeface="Meiryo UI" pitchFamily="50" charset="-128"/>
                    <a:ea typeface="Meiryo UI" pitchFamily="50" charset="-128"/>
                    <a:cs typeface="Meiryo UI" pitchFamily="50" charset="-128"/>
                    <a:hlinkClick r:id="rId275"/>
                  </a:rPr>
                  <a:t>Apache </a:t>
                </a:r>
                <a:r>
                  <a:rPr kumimoji="0" lang="en-US" altLang="ja-JP" sz="571" kern="0" dirty="0" err="1">
                    <a:latin typeface="Meiryo UI" pitchFamily="50" charset="-128"/>
                    <a:ea typeface="Meiryo UI" pitchFamily="50" charset="-128"/>
                    <a:cs typeface="Meiryo UI" pitchFamily="50" charset="-128"/>
                    <a:hlinkClick r:id="rId275"/>
                  </a:rPr>
                  <a:t>kafka</a:t>
                </a:r>
                <a:endParaRPr kumimoji="0" lang="en-US" altLang="ja-JP" sz="571" kern="0" dirty="0">
                  <a:latin typeface="Meiryo UI" pitchFamily="50" charset="-128"/>
                  <a:ea typeface="Meiryo UI" pitchFamily="50" charset="-128"/>
                  <a:cs typeface="Meiryo UI" pitchFamily="50" charset="-128"/>
                </a:endParaRPr>
              </a:p>
            </p:txBody>
          </p:sp>
          <p:sp>
            <p:nvSpPr>
              <p:cNvPr id="244" name="テキスト ボックス 243"/>
              <p:cNvSpPr txBox="1"/>
              <p:nvPr/>
            </p:nvSpPr>
            <p:spPr bwMode="gray">
              <a:xfrm>
                <a:off x="5688124" y="1408586"/>
                <a:ext cx="3240360" cy="131819"/>
              </a:xfrm>
              <a:prstGeom prst="rect">
                <a:avLst/>
              </a:prstGeom>
              <a:solidFill>
                <a:srgbClr val="FFE5E5"/>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pPr defTabSz="653156">
                  <a:buClr>
                    <a:srgbClr val="44546A"/>
                  </a:buClr>
                  <a:defRPr/>
                </a:pPr>
                <a:r>
                  <a:rPr kumimoji="0" lang="ja-JP" altLang="en-US" sz="571" kern="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データ収集</a:t>
                </a:r>
              </a:p>
            </p:txBody>
          </p:sp>
        </p:grpSp>
        <p:grpSp>
          <p:nvGrpSpPr>
            <p:cNvPr id="245" name="グループ化 244"/>
            <p:cNvGrpSpPr/>
            <p:nvPr/>
          </p:nvGrpSpPr>
          <p:grpSpPr>
            <a:xfrm>
              <a:off x="4100551" y="1803006"/>
              <a:ext cx="890890" cy="695994"/>
              <a:chOff x="5688124" y="1408586"/>
              <a:chExt cx="3240360" cy="803902"/>
            </a:xfrm>
          </p:grpSpPr>
          <p:sp>
            <p:nvSpPr>
              <p:cNvPr id="246" name="正方形/長方形 245"/>
              <p:cNvSpPr/>
              <p:nvPr/>
            </p:nvSpPr>
            <p:spPr bwMode="gray">
              <a:xfrm>
                <a:off x="5688124" y="1540338"/>
                <a:ext cx="3240360" cy="672150"/>
              </a:xfrm>
              <a:prstGeom prst="rect">
                <a:avLst/>
              </a:prstGeom>
              <a:solidFill>
                <a:sysClr val="window" lastClr="FFFFFF"/>
              </a:solidFill>
              <a:ln w="9525">
                <a:solidFill>
                  <a:sysClr val="windowText" lastClr="000000"/>
                </a:solidFill>
                <a:miter lim="800000"/>
                <a:headEnd/>
                <a:tailEnd/>
              </a:ln>
            </p:spPr>
            <p:txBody>
              <a:bodyPr lIns="25714" rIns="25714" anchor="t"/>
              <a:lstStyle/>
              <a:p>
                <a:r>
                  <a:rPr kumimoji="0" lang="en-US" altLang="ja-JP" sz="571" i="1" u="sng" kern="0" dirty="0">
                    <a:solidFill>
                      <a:srgbClr val="92D050"/>
                    </a:solidFill>
                    <a:latin typeface="Meiryo UI" pitchFamily="50" charset="-128"/>
                    <a:ea typeface="Meiryo UI" pitchFamily="50" charset="-128"/>
                    <a:cs typeface="Meiryo UI" pitchFamily="50" charset="-128"/>
                    <a:hlinkClick r:id="rId51"/>
                  </a:rPr>
                  <a:t>Apache Storm</a:t>
                </a:r>
                <a:r>
                  <a:rPr kumimoji="0" lang="en-US" altLang="ja-JP" sz="571" i="1" u="sng" kern="0" dirty="0">
                    <a:solidFill>
                      <a:srgbClr val="92D050"/>
                    </a:solidFill>
                    <a:latin typeface="Meiryo UI" pitchFamily="50" charset="-128"/>
                    <a:ea typeface="Meiryo UI" pitchFamily="50" charset="-128"/>
                    <a:cs typeface="Meiryo UI" pitchFamily="50" charset="-128"/>
                  </a:rPr>
                  <a:t>*</a:t>
                </a:r>
              </a:p>
              <a:p>
                <a:r>
                  <a:rPr kumimoji="0" lang="en-US" altLang="ja-JP" sz="571" i="1" kern="0" dirty="0">
                    <a:solidFill>
                      <a:srgbClr val="92D050"/>
                    </a:solidFill>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66"/>
                  </a:rPr>
                  <a:t>Apache S4</a:t>
                </a:r>
                <a:r>
                  <a:rPr kumimoji="0" lang="en-US" altLang="ja-JP" sz="571" i="1" kern="0" dirty="0">
                    <a:solidFill>
                      <a:srgbClr val="92D050"/>
                    </a:solidFill>
                    <a:effectLst>
                      <a:outerShdw blurRad="38100" dist="38100" dir="2700000" algn="tl">
                        <a:srgbClr val="000000">
                          <a:alpha val="43137"/>
                        </a:srgbClr>
                      </a:outerShdw>
                    </a:effectLst>
                    <a:latin typeface="Meiryo UI" pitchFamily="50" charset="-128"/>
                    <a:ea typeface="Meiryo UI" pitchFamily="50" charset="-128"/>
                    <a:cs typeface="Meiryo UI" pitchFamily="50" charset="-128"/>
                  </a:rPr>
                  <a:t>*</a:t>
                </a:r>
              </a:p>
              <a:p>
                <a:r>
                  <a:rPr kumimoji="0" lang="en-US" altLang="ja-JP" sz="571" kern="0" dirty="0" err="1">
                    <a:latin typeface="Meiryo UI" pitchFamily="50" charset="-128"/>
                    <a:ea typeface="Meiryo UI" pitchFamily="50" charset="-128"/>
                    <a:cs typeface="Meiryo UI" pitchFamily="50" charset="-128"/>
                    <a:hlinkClick r:id="rId276"/>
                  </a:rPr>
                  <a:t>Jubatus</a:t>
                </a:r>
                <a:endParaRPr kumimoji="0" lang="en-US" altLang="ja-JP" sz="571" kern="0" dirty="0">
                  <a:latin typeface="Meiryo UI" pitchFamily="50" charset="-128"/>
                  <a:ea typeface="Meiryo UI" pitchFamily="50" charset="-128"/>
                  <a:cs typeface="Meiryo UI" pitchFamily="50" charset="-128"/>
                </a:endParaRPr>
              </a:p>
              <a:p>
                <a:r>
                  <a:rPr kumimoji="0" lang="en-US" altLang="ja-JP" sz="571" i="1" u="sng" kern="0" dirty="0" err="1">
                    <a:solidFill>
                      <a:srgbClr val="92D050"/>
                    </a:solidFill>
                    <a:latin typeface="Meiryo UI" pitchFamily="50" charset="-128"/>
                    <a:ea typeface="Meiryo UI" pitchFamily="50" charset="-128"/>
                    <a:cs typeface="Meiryo UI" pitchFamily="50" charset="-128"/>
                    <a:hlinkClick r:id="rId277"/>
                  </a:rPr>
                  <a:t>Esper</a:t>
                </a:r>
                <a:r>
                  <a:rPr kumimoji="0" lang="en-US" altLang="ja-JP" sz="571" i="1" u="sng" kern="0" dirty="0">
                    <a:solidFill>
                      <a:srgbClr val="92D050"/>
                    </a:solidFill>
                    <a:latin typeface="Meiryo UI" pitchFamily="50" charset="-128"/>
                    <a:ea typeface="Meiryo UI" pitchFamily="50" charset="-128"/>
                    <a:cs typeface="Meiryo UI" pitchFamily="50" charset="-128"/>
                  </a:rPr>
                  <a:t>*</a:t>
                </a:r>
              </a:p>
              <a:p>
                <a:pPr defTabSz="466484">
                  <a:defRPr/>
                </a:pPr>
                <a:r>
                  <a:rPr kumimoji="0" lang="en-US" altLang="ja-JP" sz="571" kern="0" dirty="0">
                    <a:latin typeface="Meiryo UI" pitchFamily="50" charset="-128"/>
                    <a:ea typeface="Meiryo UI" pitchFamily="50" charset="-128"/>
                    <a:cs typeface="Meiryo UI" pitchFamily="50" charset="-128"/>
                    <a:hlinkClick r:id="rId278"/>
                  </a:rPr>
                  <a:t>Drools Fusion </a:t>
                </a:r>
                <a:r>
                  <a:rPr kumimoji="0" lang="en-US" altLang="ja-JP" sz="571" u="sng" kern="0" dirty="0" err="1">
                    <a:latin typeface="Meiryo UI" pitchFamily="50" charset="-128"/>
                    <a:ea typeface="Meiryo UI" pitchFamily="50" charset="-128"/>
                    <a:cs typeface="Meiryo UI" pitchFamily="50" charset="-128"/>
                    <a:hlinkClick r:id="rId279"/>
                  </a:rPr>
                  <a:t>ApacheSpark</a:t>
                </a:r>
                <a:r>
                  <a:rPr kumimoji="0" lang="en-US" altLang="ja-JP" sz="571" kern="0" dirty="0">
                    <a:solidFill>
                      <a:srgbClr val="000000"/>
                    </a:solidFill>
                    <a:latin typeface="Meiryo UI" pitchFamily="50" charset="-128"/>
                    <a:ea typeface="Meiryo UI" pitchFamily="50" charset="-128"/>
                    <a:cs typeface="Meiryo UI" pitchFamily="50" charset="-128"/>
                    <a:hlinkClick r:id="rId279"/>
                  </a:rPr>
                  <a:t>Streaming</a:t>
                </a:r>
                <a:endParaRPr kumimoji="0" lang="en-US" altLang="ja-JP" sz="571" kern="0" dirty="0">
                  <a:solidFill>
                    <a:srgbClr val="000000"/>
                  </a:solidFill>
                  <a:latin typeface="Meiryo UI" pitchFamily="50" charset="-128"/>
                  <a:ea typeface="Meiryo UI" pitchFamily="50" charset="-128"/>
                  <a:cs typeface="Meiryo UI" pitchFamily="50" charset="-128"/>
                </a:endParaRPr>
              </a:p>
              <a:p>
                <a:pPr defTabSz="466484">
                  <a:defRPr/>
                </a:pPr>
                <a:endParaRPr kumimoji="0" lang="en-US" altLang="ja-JP" sz="571" kern="0" dirty="0">
                  <a:solidFill>
                    <a:srgbClr val="000000"/>
                  </a:solidFill>
                  <a:latin typeface="Meiryo UI" pitchFamily="50" charset="-128"/>
                  <a:ea typeface="Meiryo UI" pitchFamily="50" charset="-128"/>
                  <a:cs typeface="Meiryo UI" pitchFamily="50" charset="-128"/>
                </a:endParaRPr>
              </a:p>
              <a:p>
                <a:pPr defTabSz="466484">
                  <a:defRPr/>
                </a:pPr>
                <a:endParaRPr kumimoji="0" lang="en-US" altLang="ja-JP" sz="571" kern="0" dirty="0">
                  <a:solidFill>
                    <a:srgbClr val="000000"/>
                  </a:solidFill>
                  <a:latin typeface="Meiryo UI" pitchFamily="50" charset="-128"/>
                  <a:ea typeface="Meiryo UI" pitchFamily="50" charset="-128"/>
                  <a:cs typeface="Meiryo UI" pitchFamily="50" charset="-128"/>
                </a:endParaRPr>
              </a:p>
            </p:txBody>
          </p:sp>
          <p:sp>
            <p:nvSpPr>
              <p:cNvPr id="247" name="テキスト ボックス 246"/>
              <p:cNvSpPr txBox="1"/>
              <p:nvPr/>
            </p:nvSpPr>
            <p:spPr bwMode="gray">
              <a:xfrm>
                <a:off x="5688124" y="1408586"/>
                <a:ext cx="3240360" cy="131819"/>
              </a:xfrm>
              <a:prstGeom prst="rect">
                <a:avLst/>
              </a:prstGeom>
              <a:solidFill>
                <a:srgbClr val="FFE5E5"/>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pPr defTabSz="653156">
                  <a:buClr>
                    <a:srgbClr val="44546A"/>
                  </a:buClr>
                  <a:defRPr/>
                </a:pPr>
                <a:r>
                  <a:rPr kumimoji="0" lang="en-US" altLang="ja-JP" sz="571" kern="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CEP</a:t>
                </a:r>
                <a:endParaRPr kumimoji="0" lang="ja-JP" altLang="en-US" sz="571" kern="0" dirty="0">
                  <a:solidFill>
                    <a:prstClr val="black"/>
                  </a:solidFill>
                  <a:latin typeface="Meiryo UI" panose="020B0604030504040204" pitchFamily="50" charset="-128"/>
                  <a:ea typeface="Meiryo UI" panose="020B0604030504040204" pitchFamily="50" charset="-128"/>
                  <a:cs typeface="Meiryo UI" panose="020B0604030504040204" pitchFamily="50" charset="-128"/>
                </a:endParaRPr>
              </a:p>
            </p:txBody>
          </p:sp>
        </p:grpSp>
        <p:grpSp>
          <p:nvGrpSpPr>
            <p:cNvPr id="248" name="グループ化 247"/>
            <p:cNvGrpSpPr/>
            <p:nvPr/>
          </p:nvGrpSpPr>
          <p:grpSpPr>
            <a:xfrm>
              <a:off x="3117638" y="2234230"/>
              <a:ext cx="892319" cy="653111"/>
              <a:chOff x="5587792" y="1352440"/>
              <a:chExt cx="3340694" cy="1440164"/>
            </a:xfrm>
          </p:grpSpPr>
          <p:sp>
            <p:nvSpPr>
              <p:cNvPr id="249" name="正方形/長方形 248"/>
              <p:cNvSpPr/>
              <p:nvPr/>
            </p:nvSpPr>
            <p:spPr bwMode="gray">
              <a:xfrm>
                <a:off x="5587792" y="1735097"/>
                <a:ext cx="3340694" cy="1057507"/>
              </a:xfrm>
              <a:prstGeom prst="rect">
                <a:avLst/>
              </a:prstGeom>
              <a:solidFill>
                <a:sysClr val="window" lastClr="FFFFFF"/>
              </a:solidFill>
              <a:ln w="9525">
                <a:solidFill>
                  <a:sysClr val="windowText" lastClr="000000"/>
                </a:solidFill>
                <a:miter lim="800000"/>
                <a:headEnd/>
                <a:tailEnd/>
              </a:ln>
            </p:spPr>
            <p:txBody>
              <a:bodyPr lIns="25714" rIns="25714" anchor="t"/>
              <a:lstStyle/>
              <a:p>
                <a:r>
                  <a:rPr kumimoji="0" lang="en-US" altLang="ja-JP" sz="571" kern="0" dirty="0">
                    <a:latin typeface="Meiryo UI" pitchFamily="50" charset="-128"/>
                    <a:ea typeface="Meiryo UI" pitchFamily="50" charset="-128"/>
                    <a:cs typeface="Meiryo UI" pitchFamily="50" charset="-128"/>
                    <a:hlinkClick r:id="rId49"/>
                  </a:rPr>
                  <a:t>Hadoop HDFS</a:t>
                </a:r>
                <a:endParaRPr kumimoji="0" lang="en-US" altLang="ja-JP" sz="571" kern="0" dirty="0">
                  <a:latin typeface="Meiryo UI" pitchFamily="50" charset="-128"/>
                  <a:ea typeface="Meiryo UI" pitchFamily="50" charset="-128"/>
                  <a:cs typeface="Meiryo UI" pitchFamily="50" charset="-128"/>
                </a:endParaRPr>
              </a:p>
              <a:p>
                <a:r>
                  <a:rPr kumimoji="0" lang="en-US" altLang="ja-JP" sz="571" i="1" u="sng" kern="0" dirty="0" err="1">
                    <a:solidFill>
                      <a:srgbClr val="92D050"/>
                    </a:solidFill>
                    <a:latin typeface="Meiryo UI" pitchFamily="50" charset="-128"/>
                    <a:ea typeface="Meiryo UI" pitchFamily="50" charset="-128"/>
                    <a:cs typeface="Meiryo UI" pitchFamily="50" charset="-128"/>
                    <a:hlinkClick r:id="rId226"/>
                  </a:rPr>
                  <a:t>Lustre</a:t>
                </a:r>
                <a:r>
                  <a:rPr kumimoji="0" lang="en-US" altLang="ja-JP" sz="571" i="1" u="sng" kern="0" dirty="0">
                    <a:solidFill>
                      <a:srgbClr val="92D050"/>
                    </a:solidFill>
                    <a:latin typeface="Meiryo UI" pitchFamily="50" charset="-128"/>
                    <a:ea typeface="Meiryo UI" pitchFamily="50" charset="-128"/>
                    <a:cs typeface="Meiryo UI" pitchFamily="50" charset="-128"/>
                  </a:rPr>
                  <a:t>*</a:t>
                </a:r>
              </a:p>
              <a:p>
                <a:r>
                  <a:rPr kumimoji="0" lang="en-US" altLang="ja-JP" sz="571" i="1" u="sng" kern="0" dirty="0" err="1">
                    <a:solidFill>
                      <a:srgbClr val="92D050"/>
                    </a:solidFill>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225"/>
                  </a:rPr>
                  <a:t>GlusterFS</a:t>
                </a:r>
                <a:r>
                  <a:rPr kumimoji="0" lang="en-US" altLang="ja-JP" sz="571" i="1" u="sng" kern="0" dirty="0">
                    <a:solidFill>
                      <a:srgbClr val="92D050"/>
                    </a:solidFill>
                    <a:effectLst>
                      <a:outerShdw blurRad="38100" dist="38100" dir="2700000" algn="tl">
                        <a:srgbClr val="000000">
                          <a:alpha val="43137"/>
                        </a:srgbClr>
                      </a:outerShdw>
                    </a:effectLst>
                    <a:latin typeface="Meiryo UI" pitchFamily="50" charset="-128"/>
                    <a:ea typeface="Meiryo UI" pitchFamily="50" charset="-128"/>
                    <a:cs typeface="Meiryo UI" pitchFamily="50" charset="-128"/>
                  </a:rPr>
                  <a:t>*</a:t>
                </a:r>
              </a:p>
              <a:p>
                <a:r>
                  <a:rPr kumimoji="0" lang="en-US" altLang="ja-JP" sz="571" i="1" u="sng" kern="0" dirty="0" err="1">
                    <a:solidFill>
                      <a:srgbClr val="92D050"/>
                    </a:solidFill>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224"/>
                  </a:rPr>
                  <a:t>Ceph</a:t>
                </a:r>
                <a:r>
                  <a:rPr kumimoji="0" lang="en-US" altLang="ja-JP" sz="571" i="1" u="sng" kern="0" dirty="0">
                    <a:solidFill>
                      <a:srgbClr val="92D050"/>
                    </a:solidFill>
                    <a:effectLst>
                      <a:outerShdw blurRad="38100" dist="38100" dir="2700000" algn="tl">
                        <a:srgbClr val="000000">
                          <a:alpha val="43137"/>
                        </a:srgbClr>
                      </a:outerShdw>
                    </a:effectLst>
                    <a:latin typeface="Meiryo UI" pitchFamily="50" charset="-128"/>
                    <a:ea typeface="Meiryo UI" pitchFamily="50" charset="-128"/>
                    <a:cs typeface="Meiryo UI" pitchFamily="50" charset="-128"/>
                  </a:rPr>
                  <a:t>*</a:t>
                </a:r>
              </a:p>
              <a:p>
                <a:endParaRPr kumimoji="0" lang="en-US" altLang="ja-JP" sz="571" u="sng" kern="0" dirty="0">
                  <a:latin typeface="Meiryo UI" pitchFamily="50" charset="-128"/>
                  <a:ea typeface="Meiryo UI" pitchFamily="50" charset="-128"/>
                  <a:cs typeface="Meiryo UI" pitchFamily="50" charset="-128"/>
                </a:endParaRPr>
              </a:p>
              <a:p>
                <a:pPr defTabSz="466484">
                  <a:defRPr/>
                </a:pPr>
                <a:endParaRPr kumimoji="0" lang="en-US" altLang="ja-JP" sz="571" kern="0" dirty="0">
                  <a:solidFill>
                    <a:srgbClr val="000000"/>
                  </a:solidFill>
                  <a:latin typeface="Meiryo UI" pitchFamily="50" charset="-128"/>
                  <a:ea typeface="Meiryo UI" pitchFamily="50" charset="-128"/>
                  <a:cs typeface="Meiryo UI" pitchFamily="50" charset="-128"/>
                </a:endParaRPr>
              </a:p>
            </p:txBody>
          </p:sp>
          <p:sp>
            <p:nvSpPr>
              <p:cNvPr id="250" name="テキスト ボックス 249"/>
              <p:cNvSpPr txBox="1"/>
              <p:nvPr/>
            </p:nvSpPr>
            <p:spPr bwMode="gray">
              <a:xfrm>
                <a:off x="5587792" y="1352440"/>
                <a:ext cx="3340694" cy="421557"/>
              </a:xfrm>
              <a:prstGeom prst="rect">
                <a:avLst/>
              </a:prstGeom>
              <a:solidFill>
                <a:srgbClr val="FFE5E5"/>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pPr defTabSz="653156">
                  <a:buClr>
                    <a:srgbClr val="44546A"/>
                  </a:buClr>
                  <a:defRPr/>
                </a:pPr>
                <a:r>
                  <a:rPr kumimoji="0" lang="ja-JP" altLang="en-US" sz="571" kern="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データ蓄積</a:t>
                </a:r>
                <a:r>
                  <a:rPr kumimoji="0" lang="en-US" altLang="ja-JP" sz="571" kern="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a:t>
                </a:r>
              </a:p>
              <a:p>
                <a:pPr defTabSz="653156">
                  <a:buClr>
                    <a:srgbClr val="44546A"/>
                  </a:buClr>
                  <a:defRPr/>
                </a:pPr>
                <a:r>
                  <a:rPr kumimoji="0" lang="ja-JP" altLang="en-US" sz="571" kern="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分散ファイルシステム</a:t>
                </a:r>
              </a:p>
            </p:txBody>
          </p:sp>
        </p:grpSp>
        <p:grpSp>
          <p:nvGrpSpPr>
            <p:cNvPr id="251" name="グループ化 250"/>
            <p:cNvGrpSpPr/>
            <p:nvPr/>
          </p:nvGrpSpPr>
          <p:grpSpPr>
            <a:xfrm>
              <a:off x="3124158" y="542122"/>
              <a:ext cx="891134" cy="700420"/>
              <a:chOff x="5688121" y="1402070"/>
              <a:chExt cx="3254673" cy="823357"/>
            </a:xfrm>
          </p:grpSpPr>
          <p:sp>
            <p:nvSpPr>
              <p:cNvPr id="252" name="正方形/長方形 251"/>
              <p:cNvSpPr/>
              <p:nvPr/>
            </p:nvSpPr>
            <p:spPr bwMode="gray">
              <a:xfrm>
                <a:off x="5688124" y="1531277"/>
                <a:ext cx="3253700" cy="694150"/>
              </a:xfrm>
              <a:prstGeom prst="rect">
                <a:avLst/>
              </a:prstGeom>
              <a:solidFill>
                <a:sysClr val="window" lastClr="FFFFFF"/>
              </a:solidFill>
              <a:ln w="9525">
                <a:solidFill>
                  <a:sysClr val="windowText" lastClr="000000"/>
                </a:solidFill>
                <a:miter lim="800000"/>
                <a:headEnd/>
                <a:tailEnd/>
              </a:ln>
            </p:spPr>
            <p:txBody>
              <a:bodyPr lIns="25714" rIns="25714" anchor="t"/>
              <a:lstStyle/>
              <a:p>
                <a:r>
                  <a:rPr kumimoji="0" lang="en-US" altLang="ja-JP" sz="571" kern="0" dirty="0">
                    <a:latin typeface="Meiryo UI" pitchFamily="50" charset="-128"/>
                    <a:ea typeface="Meiryo UI" pitchFamily="50" charset="-128"/>
                    <a:cs typeface="Meiryo UI" pitchFamily="50" charset="-128"/>
                    <a:hlinkClick r:id="rId49"/>
                  </a:rPr>
                  <a:t>Hadoop MapReduce</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a:latin typeface="Meiryo UI" pitchFamily="50" charset="-128"/>
                    <a:ea typeface="Meiryo UI" pitchFamily="50" charset="-128"/>
                    <a:cs typeface="Meiryo UI" pitchFamily="50" charset="-128"/>
                    <a:hlinkClick r:id="rId49"/>
                  </a:rPr>
                  <a:t>Hadoop YARN</a:t>
                </a:r>
                <a:endParaRPr kumimoji="0" lang="en-US" altLang="ja-JP" sz="571" kern="0" dirty="0">
                  <a:latin typeface="Meiryo UI" pitchFamily="50" charset="-128"/>
                  <a:ea typeface="Meiryo UI" pitchFamily="50" charset="-128"/>
                  <a:cs typeface="Meiryo UI" pitchFamily="50" charset="-128"/>
                </a:endParaRPr>
              </a:p>
              <a:p>
                <a:pPr defTabSz="466484">
                  <a:defRPr/>
                </a:pPr>
                <a:r>
                  <a:rPr kumimoji="0" lang="en-US" altLang="ja-JP" sz="571" kern="0" dirty="0">
                    <a:solidFill>
                      <a:srgbClr val="000000"/>
                    </a:solidFill>
                    <a:latin typeface="Meiryo UI" pitchFamily="50" charset="-128"/>
                    <a:ea typeface="Meiryo UI" pitchFamily="50" charset="-128"/>
                    <a:cs typeface="Meiryo UI" pitchFamily="50" charset="-128"/>
                    <a:hlinkClick r:id="rId280"/>
                  </a:rPr>
                  <a:t>Apache </a:t>
                </a:r>
                <a:r>
                  <a:rPr kumimoji="0" lang="en-US" altLang="ja-JP" sz="571" kern="0" dirty="0" err="1">
                    <a:solidFill>
                      <a:srgbClr val="000000"/>
                    </a:solidFill>
                    <a:latin typeface="Meiryo UI" pitchFamily="50" charset="-128"/>
                    <a:ea typeface="Meiryo UI" pitchFamily="50" charset="-128"/>
                    <a:cs typeface="Meiryo UI" pitchFamily="50" charset="-128"/>
                    <a:hlinkClick r:id="rId280"/>
                  </a:rPr>
                  <a:t>Tez</a:t>
                </a:r>
                <a:endParaRPr kumimoji="0" lang="en-US" altLang="ja-JP" sz="571" kern="0" dirty="0">
                  <a:solidFill>
                    <a:srgbClr val="000000"/>
                  </a:solidFill>
                  <a:latin typeface="Meiryo UI" pitchFamily="50" charset="-128"/>
                  <a:ea typeface="Meiryo UI" pitchFamily="50" charset="-128"/>
                  <a:cs typeface="Meiryo UI" pitchFamily="50" charset="-128"/>
                </a:endParaRPr>
              </a:p>
              <a:p>
                <a:pPr defTabSz="466484">
                  <a:defRPr/>
                </a:pPr>
                <a:r>
                  <a:rPr kumimoji="0" lang="en-US" altLang="ja-JP" sz="571" kern="0" dirty="0">
                    <a:solidFill>
                      <a:srgbClr val="000000"/>
                    </a:solidFill>
                    <a:latin typeface="Meiryo UI" pitchFamily="50" charset="-128"/>
                    <a:ea typeface="Meiryo UI" pitchFamily="50" charset="-128"/>
                    <a:cs typeface="Meiryo UI" pitchFamily="50" charset="-128"/>
                    <a:hlinkClick r:id="rId281"/>
                  </a:rPr>
                  <a:t>Apache </a:t>
                </a:r>
                <a:r>
                  <a:rPr kumimoji="0" lang="en-US" altLang="ja-JP" sz="571" kern="0" dirty="0" err="1">
                    <a:solidFill>
                      <a:srgbClr val="000000"/>
                    </a:solidFill>
                    <a:latin typeface="Meiryo UI" pitchFamily="50" charset="-128"/>
                    <a:ea typeface="Meiryo UI" pitchFamily="50" charset="-128"/>
                    <a:cs typeface="Meiryo UI" pitchFamily="50" charset="-128"/>
                    <a:hlinkClick r:id="rId281"/>
                  </a:rPr>
                  <a:t>Mesos</a:t>
                </a:r>
                <a:endParaRPr kumimoji="0" lang="en-US" altLang="ja-JP" sz="571" kern="0" dirty="0">
                  <a:solidFill>
                    <a:srgbClr val="000000"/>
                  </a:solidFill>
                  <a:latin typeface="Meiryo UI" pitchFamily="50" charset="-128"/>
                  <a:ea typeface="Meiryo UI" pitchFamily="50" charset="-128"/>
                  <a:cs typeface="Meiryo UI" pitchFamily="50" charset="-128"/>
                </a:endParaRPr>
              </a:p>
              <a:p>
                <a:pPr defTabSz="466484">
                  <a:defRPr/>
                </a:pPr>
                <a:r>
                  <a:rPr kumimoji="0" lang="en-US" altLang="ja-JP" sz="571" kern="0" dirty="0">
                    <a:solidFill>
                      <a:srgbClr val="000000"/>
                    </a:solidFill>
                    <a:latin typeface="Meiryo UI" pitchFamily="50" charset="-128"/>
                    <a:ea typeface="Meiryo UI" pitchFamily="50" charset="-128"/>
                    <a:cs typeface="Meiryo UI" pitchFamily="50" charset="-128"/>
                    <a:hlinkClick r:id="rId279"/>
                  </a:rPr>
                  <a:t>Apache Spark</a:t>
                </a:r>
                <a:endParaRPr kumimoji="0" lang="en-US" altLang="ja-JP" sz="571" kern="0" dirty="0">
                  <a:solidFill>
                    <a:srgbClr val="000000"/>
                  </a:solidFill>
                  <a:latin typeface="Meiryo UI" pitchFamily="50" charset="-128"/>
                  <a:ea typeface="Meiryo UI" pitchFamily="50" charset="-128"/>
                  <a:cs typeface="Meiryo UI" pitchFamily="50" charset="-128"/>
                </a:endParaRPr>
              </a:p>
              <a:p>
                <a:pPr defTabSz="466484">
                  <a:defRPr/>
                </a:pPr>
                <a:r>
                  <a:rPr kumimoji="0" lang="en-US" altLang="ja-JP" sz="571" kern="0" dirty="0">
                    <a:solidFill>
                      <a:srgbClr val="000000"/>
                    </a:solidFill>
                    <a:latin typeface="Meiryo UI" pitchFamily="50" charset="-128"/>
                    <a:ea typeface="Meiryo UI" pitchFamily="50" charset="-128"/>
                    <a:cs typeface="Meiryo UI" pitchFamily="50" charset="-128"/>
                    <a:hlinkClick r:id="rId282"/>
                  </a:rPr>
                  <a:t>Apache </a:t>
                </a:r>
                <a:r>
                  <a:rPr kumimoji="0" lang="en-US" altLang="ja-JP" sz="571" kern="0" dirty="0" err="1">
                    <a:solidFill>
                      <a:srgbClr val="000000"/>
                    </a:solidFill>
                    <a:latin typeface="Meiryo UI" pitchFamily="50" charset="-128"/>
                    <a:ea typeface="Meiryo UI" pitchFamily="50" charset="-128"/>
                    <a:cs typeface="Meiryo UI" pitchFamily="50" charset="-128"/>
                    <a:hlinkClick r:id="rId282"/>
                  </a:rPr>
                  <a:t>Oozie</a:t>
                </a:r>
                <a:endParaRPr kumimoji="0" lang="en-US" altLang="ja-JP" sz="571" kern="0" dirty="0">
                  <a:solidFill>
                    <a:srgbClr val="000000"/>
                  </a:solidFill>
                  <a:latin typeface="Meiryo UI" pitchFamily="50" charset="-128"/>
                  <a:ea typeface="Meiryo UI" pitchFamily="50" charset="-128"/>
                  <a:cs typeface="Meiryo UI" pitchFamily="50" charset="-128"/>
                </a:endParaRPr>
              </a:p>
              <a:p>
                <a:pPr defTabSz="466484">
                  <a:defRPr/>
                </a:pPr>
                <a:endParaRPr kumimoji="0" lang="en-US" altLang="ja-JP" sz="571" kern="0" dirty="0">
                  <a:solidFill>
                    <a:srgbClr val="000000"/>
                  </a:solidFill>
                  <a:latin typeface="Meiryo UI" pitchFamily="50" charset="-128"/>
                  <a:ea typeface="Meiryo UI" pitchFamily="50" charset="-128"/>
                  <a:cs typeface="Meiryo UI" pitchFamily="50" charset="-128"/>
                </a:endParaRPr>
              </a:p>
              <a:p>
                <a:pPr defTabSz="466484">
                  <a:defRPr/>
                </a:pPr>
                <a:endParaRPr kumimoji="0" lang="en-US" altLang="ja-JP" sz="571" kern="0" dirty="0">
                  <a:solidFill>
                    <a:srgbClr val="000000"/>
                  </a:solidFill>
                  <a:latin typeface="Meiryo UI" pitchFamily="50" charset="-128"/>
                  <a:ea typeface="Meiryo UI" pitchFamily="50" charset="-128"/>
                  <a:cs typeface="Meiryo UI" pitchFamily="50" charset="-128"/>
                </a:endParaRPr>
              </a:p>
            </p:txBody>
          </p:sp>
          <p:sp>
            <p:nvSpPr>
              <p:cNvPr id="253" name="テキスト ボックス 252"/>
              <p:cNvSpPr txBox="1"/>
              <p:nvPr/>
            </p:nvSpPr>
            <p:spPr bwMode="gray">
              <a:xfrm>
                <a:off x="5688121" y="1402070"/>
                <a:ext cx="3254673" cy="131819"/>
              </a:xfrm>
              <a:prstGeom prst="rect">
                <a:avLst/>
              </a:prstGeom>
              <a:solidFill>
                <a:srgbClr val="FFE5E5"/>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pPr defTabSz="653156">
                  <a:buClr>
                    <a:srgbClr val="44546A"/>
                  </a:buClr>
                  <a:defRPr/>
                </a:pPr>
                <a:r>
                  <a:rPr kumimoji="0" lang="ja-JP" altLang="en-US" sz="571" kern="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分散処理基盤</a:t>
                </a:r>
              </a:p>
            </p:txBody>
          </p:sp>
        </p:grpSp>
        <p:grpSp>
          <p:nvGrpSpPr>
            <p:cNvPr id="254" name="グループ化 253"/>
            <p:cNvGrpSpPr/>
            <p:nvPr/>
          </p:nvGrpSpPr>
          <p:grpSpPr>
            <a:xfrm>
              <a:off x="4105609" y="1189003"/>
              <a:ext cx="890890" cy="499524"/>
              <a:chOff x="5688124" y="1400369"/>
              <a:chExt cx="3130117" cy="657446"/>
            </a:xfrm>
          </p:grpSpPr>
          <p:sp>
            <p:nvSpPr>
              <p:cNvPr id="255" name="正方形/長方形 254"/>
              <p:cNvSpPr/>
              <p:nvPr/>
            </p:nvSpPr>
            <p:spPr bwMode="gray">
              <a:xfrm>
                <a:off x="5688124" y="1540338"/>
                <a:ext cx="3130117" cy="517477"/>
              </a:xfrm>
              <a:prstGeom prst="rect">
                <a:avLst/>
              </a:prstGeom>
              <a:solidFill>
                <a:sysClr val="window" lastClr="FFFFFF"/>
              </a:solidFill>
              <a:ln w="9525">
                <a:solidFill>
                  <a:sysClr val="windowText" lastClr="000000"/>
                </a:solidFill>
                <a:miter lim="800000"/>
                <a:headEnd/>
                <a:tailEnd/>
              </a:ln>
            </p:spPr>
            <p:txBody>
              <a:bodyPr lIns="25714" rIns="25714" anchor="t"/>
              <a:lstStyle/>
              <a:p>
                <a:r>
                  <a:rPr kumimoji="0" lang="en-US" altLang="ja-JP" sz="571" kern="0" dirty="0">
                    <a:latin typeface="Meiryo UI" pitchFamily="50" charset="-128"/>
                    <a:ea typeface="Meiryo UI" pitchFamily="50" charset="-128"/>
                    <a:cs typeface="Meiryo UI" pitchFamily="50" charset="-128"/>
                    <a:hlinkClick r:id="rId283"/>
                  </a:rPr>
                  <a:t>Apache Drill</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a:latin typeface="Meiryo UI" pitchFamily="50" charset="-128"/>
                    <a:ea typeface="Meiryo UI" pitchFamily="50" charset="-128"/>
                    <a:cs typeface="Meiryo UI" pitchFamily="50" charset="-128"/>
                    <a:hlinkClick r:id="rId284"/>
                  </a:rPr>
                  <a:t>Apache Hive</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err="1">
                    <a:latin typeface="Meiryo UI" pitchFamily="50" charset="-128"/>
                    <a:ea typeface="Meiryo UI" pitchFamily="50" charset="-128"/>
                    <a:cs typeface="Meiryo UI" pitchFamily="50" charset="-128"/>
                    <a:hlinkClick r:id="rId285"/>
                  </a:rPr>
                  <a:t>Impara</a:t>
                </a:r>
                <a:endParaRPr kumimoji="0" lang="en-US" altLang="ja-JP" sz="571" kern="0" dirty="0">
                  <a:latin typeface="Meiryo UI" pitchFamily="50" charset="-128"/>
                  <a:ea typeface="Meiryo UI" pitchFamily="50" charset="-128"/>
                  <a:cs typeface="Meiryo UI" pitchFamily="50" charset="-128"/>
                </a:endParaRPr>
              </a:p>
              <a:p>
                <a:pPr defTabSz="466484">
                  <a:defRPr/>
                </a:pPr>
                <a:r>
                  <a:rPr kumimoji="0" lang="en-US" altLang="ja-JP" sz="571" u="sng" kern="0" dirty="0">
                    <a:latin typeface="Meiryo UI" pitchFamily="50" charset="-128"/>
                    <a:ea typeface="Meiryo UI" pitchFamily="50" charset="-128"/>
                    <a:cs typeface="Meiryo UI" pitchFamily="50" charset="-128"/>
                    <a:hlinkClick r:id="rId279"/>
                  </a:rPr>
                  <a:t>Apache Spark</a:t>
                </a:r>
                <a:r>
                  <a:rPr kumimoji="0" lang="en-US" altLang="ja-JP" sz="571" kern="0" dirty="0">
                    <a:solidFill>
                      <a:srgbClr val="000000"/>
                    </a:solidFill>
                    <a:latin typeface="Meiryo UI" pitchFamily="50" charset="-128"/>
                    <a:ea typeface="Meiryo UI" pitchFamily="50" charset="-128"/>
                    <a:cs typeface="Meiryo UI" pitchFamily="50" charset="-128"/>
                    <a:hlinkClick r:id="rId279"/>
                  </a:rPr>
                  <a:t>SQL</a:t>
                </a:r>
                <a:endParaRPr kumimoji="0" lang="en-US" altLang="ja-JP" sz="571" kern="0" dirty="0">
                  <a:solidFill>
                    <a:srgbClr val="000000"/>
                  </a:solidFill>
                  <a:latin typeface="Meiryo UI" pitchFamily="50" charset="-128"/>
                  <a:ea typeface="Meiryo UI" pitchFamily="50" charset="-128"/>
                  <a:cs typeface="Meiryo UI" pitchFamily="50" charset="-128"/>
                </a:endParaRPr>
              </a:p>
              <a:p>
                <a:pPr defTabSz="466484">
                  <a:defRPr/>
                </a:pPr>
                <a:endParaRPr kumimoji="0" lang="en-US" altLang="ja-JP" sz="571" kern="0" dirty="0">
                  <a:solidFill>
                    <a:srgbClr val="000000"/>
                  </a:solidFill>
                  <a:latin typeface="Meiryo UI" pitchFamily="50" charset="-128"/>
                  <a:ea typeface="Meiryo UI" pitchFamily="50" charset="-128"/>
                  <a:cs typeface="Meiryo UI" pitchFamily="50" charset="-128"/>
                </a:endParaRPr>
              </a:p>
            </p:txBody>
          </p:sp>
          <p:sp>
            <p:nvSpPr>
              <p:cNvPr id="256" name="テキスト ボックス 255"/>
              <p:cNvSpPr txBox="1"/>
              <p:nvPr/>
            </p:nvSpPr>
            <p:spPr bwMode="gray">
              <a:xfrm>
                <a:off x="5688127" y="1400369"/>
                <a:ext cx="3127919" cy="168425"/>
              </a:xfrm>
              <a:prstGeom prst="rect">
                <a:avLst/>
              </a:prstGeom>
              <a:solidFill>
                <a:srgbClr val="FFE5E5"/>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pPr defTabSz="653156">
                  <a:buClr>
                    <a:srgbClr val="44546A"/>
                  </a:buClr>
                  <a:defRPr/>
                </a:pPr>
                <a:r>
                  <a:rPr kumimoji="0" lang="ja-JP" altLang="en-US" sz="571" kern="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準リアルタイムクエリ</a:t>
                </a:r>
              </a:p>
            </p:txBody>
          </p:sp>
        </p:grpSp>
        <p:grpSp>
          <p:nvGrpSpPr>
            <p:cNvPr id="260" name="グループ化 259"/>
            <p:cNvGrpSpPr/>
            <p:nvPr/>
          </p:nvGrpSpPr>
          <p:grpSpPr>
            <a:xfrm>
              <a:off x="5081797" y="1677047"/>
              <a:ext cx="903764" cy="203177"/>
              <a:chOff x="5688124" y="1423378"/>
              <a:chExt cx="3240360" cy="350616"/>
            </a:xfrm>
          </p:grpSpPr>
          <p:sp>
            <p:nvSpPr>
              <p:cNvPr id="261" name="正方形/長方形 260"/>
              <p:cNvSpPr/>
              <p:nvPr/>
            </p:nvSpPr>
            <p:spPr bwMode="gray">
              <a:xfrm>
                <a:off x="5688124" y="1540402"/>
                <a:ext cx="3240360" cy="233592"/>
              </a:xfrm>
              <a:prstGeom prst="rect">
                <a:avLst/>
              </a:prstGeom>
              <a:solidFill>
                <a:sysClr val="window" lastClr="FFFFFF"/>
              </a:solidFill>
              <a:ln w="9525">
                <a:solidFill>
                  <a:sysClr val="windowText" lastClr="000000"/>
                </a:solidFill>
                <a:miter lim="800000"/>
                <a:headEnd/>
                <a:tailEnd/>
              </a:ln>
            </p:spPr>
            <p:txBody>
              <a:bodyPr lIns="25714" rIns="25714" anchor="t"/>
              <a:lstStyle/>
              <a:p>
                <a:r>
                  <a:rPr kumimoji="0" lang="en-US" altLang="ja-JP" sz="571" i="1" kern="0" dirty="0">
                    <a:solidFill>
                      <a:srgbClr val="92D050"/>
                    </a:solidFill>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118"/>
                  </a:rPr>
                  <a:t>MongoDB</a:t>
                </a:r>
                <a:r>
                  <a:rPr kumimoji="0" lang="en-US" altLang="ja-JP" sz="571" i="1" kern="0" dirty="0">
                    <a:solidFill>
                      <a:srgbClr val="92D050"/>
                    </a:solidFill>
                    <a:effectLst>
                      <a:outerShdw blurRad="38100" dist="38100" dir="2700000" algn="tl">
                        <a:srgbClr val="000000">
                          <a:alpha val="43137"/>
                        </a:srgbClr>
                      </a:outerShdw>
                    </a:effectLst>
                    <a:latin typeface="Meiryo UI" pitchFamily="50" charset="-128"/>
                    <a:ea typeface="Meiryo UI" pitchFamily="50" charset="-128"/>
                    <a:cs typeface="Meiryo UI" pitchFamily="50" charset="-128"/>
                  </a:rPr>
                  <a:t>*</a:t>
                </a:r>
              </a:p>
              <a:p>
                <a:endParaRPr kumimoji="0" lang="en-US" altLang="ja-JP" sz="571" i="1" kern="0" dirty="0">
                  <a:solidFill>
                    <a:srgbClr val="92D050"/>
                  </a:solidFill>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p:txBody>
          </p:sp>
          <p:sp>
            <p:nvSpPr>
              <p:cNvPr id="262" name="テキスト ボックス 261"/>
              <p:cNvSpPr txBox="1"/>
              <p:nvPr/>
            </p:nvSpPr>
            <p:spPr bwMode="gray">
              <a:xfrm>
                <a:off x="5688124" y="1423378"/>
                <a:ext cx="3240360" cy="182938"/>
              </a:xfrm>
              <a:prstGeom prst="rect">
                <a:avLst/>
              </a:prstGeom>
              <a:solidFill>
                <a:srgbClr val="FFE5E5"/>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pPr defTabSz="653156">
                  <a:buClr>
                    <a:srgbClr val="44546A"/>
                  </a:buClr>
                  <a:defRPr/>
                </a:pPr>
                <a:r>
                  <a:rPr kumimoji="0" lang="ja-JP" altLang="en-US" sz="571" kern="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ドキュメント指向</a:t>
                </a:r>
                <a:r>
                  <a:rPr kumimoji="0" lang="en-US" altLang="ja-JP" sz="571" kern="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DB</a:t>
                </a:r>
                <a:endParaRPr kumimoji="0" lang="ja-JP" altLang="en-US" sz="571" kern="0" dirty="0">
                  <a:solidFill>
                    <a:prstClr val="black"/>
                  </a:solidFill>
                  <a:latin typeface="Meiryo UI" panose="020B0604030504040204" pitchFamily="50" charset="-128"/>
                  <a:ea typeface="Meiryo UI" panose="020B0604030504040204" pitchFamily="50" charset="-128"/>
                  <a:cs typeface="Meiryo UI" panose="020B0604030504040204" pitchFamily="50" charset="-128"/>
                </a:endParaRPr>
              </a:p>
            </p:txBody>
          </p:sp>
        </p:grpSp>
        <p:grpSp>
          <p:nvGrpSpPr>
            <p:cNvPr id="263" name="グループ化 262"/>
            <p:cNvGrpSpPr/>
            <p:nvPr/>
          </p:nvGrpSpPr>
          <p:grpSpPr>
            <a:xfrm>
              <a:off x="4115610" y="548059"/>
              <a:ext cx="880891" cy="602734"/>
              <a:chOff x="5778660" y="1402745"/>
              <a:chExt cx="3110206" cy="739373"/>
            </a:xfrm>
          </p:grpSpPr>
          <p:sp>
            <p:nvSpPr>
              <p:cNvPr id="264" name="正方形/長方形 263"/>
              <p:cNvSpPr/>
              <p:nvPr/>
            </p:nvSpPr>
            <p:spPr bwMode="gray">
              <a:xfrm>
                <a:off x="5778660" y="1549713"/>
                <a:ext cx="3110206" cy="592405"/>
              </a:xfrm>
              <a:prstGeom prst="rect">
                <a:avLst/>
              </a:prstGeom>
              <a:solidFill>
                <a:sysClr val="window" lastClr="FFFFFF"/>
              </a:solidFill>
              <a:ln w="9525">
                <a:solidFill>
                  <a:sysClr val="windowText" lastClr="000000"/>
                </a:solidFill>
                <a:miter lim="800000"/>
                <a:headEnd/>
                <a:tailEnd/>
              </a:ln>
            </p:spPr>
            <p:txBody>
              <a:bodyPr lIns="25714" rIns="25714" anchor="t"/>
              <a:lstStyle/>
              <a:p>
                <a:r>
                  <a:rPr kumimoji="0" lang="en-US" altLang="ja-JP" sz="571" kern="0" dirty="0" err="1">
                    <a:latin typeface="Meiryo UI" pitchFamily="50" charset="-128"/>
                    <a:ea typeface="Meiryo UI" pitchFamily="50" charset="-128"/>
                    <a:cs typeface="Meiryo UI" pitchFamily="50" charset="-128"/>
                    <a:hlinkClick r:id="rId286"/>
                  </a:rPr>
                  <a:t>infinispan</a:t>
                </a:r>
                <a:endParaRPr kumimoji="0" lang="en-US" altLang="ja-JP" sz="571" kern="0" dirty="0">
                  <a:latin typeface="Meiryo UI" pitchFamily="50" charset="-128"/>
                  <a:ea typeface="Meiryo UI" pitchFamily="50" charset="-128"/>
                  <a:cs typeface="Meiryo UI" pitchFamily="50" charset="-128"/>
                </a:endParaRPr>
              </a:p>
              <a:p>
                <a:r>
                  <a:rPr kumimoji="0" lang="en-US" altLang="ja-JP" sz="571" i="1" u="sng" kern="0" dirty="0">
                    <a:solidFill>
                      <a:srgbClr val="92D050"/>
                    </a:solidFill>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115"/>
                  </a:rPr>
                  <a:t>Apache Cassandra</a:t>
                </a:r>
                <a:r>
                  <a:rPr kumimoji="0" lang="en-US" altLang="ja-JP" sz="571" i="1" u="sng" kern="0" dirty="0">
                    <a:solidFill>
                      <a:srgbClr val="92D050"/>
                    </a:solidFill>
                    <a:effectLst>
                      <a:outerShdw blurRad="38100" dist="38100" dir="2700000" algn="tl">
                        <a:srgbClr val="000000">
                          <a:alpha val="43137"/>
                        </a:srgbClr>
                      </a:outerShdw>
                    </a:effectLst>
                    <a:latin typeface="Meiryo UI" pitchFamily="50" charset="-128"/>
                    <a:ea typeface="Meiryo UI" pitchFamily="50" charset="-128"/>
                    <a:cs typeface="Meiryo UI" pitchFamily="50" charset="-128"/>
                  </a:rPr>
                  <a:t>*</a:t>
                </a:r>
              </a:p>
              <a:p>
                <a:r>
                  <a:rPr kumimoji="0" lang="en-US" altLang="ja-JP" sz="571" u="sng" kern="0" dirty="0" err="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287"/>
                  </a:rPr>
                  <a:t>Redis</a:t>
                </a:r>
                <a:endParaRPr kumimoji="0" lang="en-US" altLang="ja-JP" sz="571" u="sng"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r>
                  <a:rPr kumimoji="0" lang="en-US" altLang="ja-JP" sz="571" i="1" u="sng" kern="0" dirty="0" err="1">
                    <a:latin typeface="Meiryo UI" pitchFamily="50" charset="-128"/>
                    <a:ea typeface="Meiryo UI" pitchFamily="50" charset="-128"/>
                    <a:cs typeface="Meiryo UI" pitchFamily="50" charset="-128"/>
                    <a:hlinkClick r:id="rId119"/>
                  </a:rPr>
                  <a:t>Riak</a:t>
                </a:r>
                <a:r>
                  <a:rPr kumimoji="0" lang="en-US" altLang="ja-JP" sz="571" i="1" u="sng" kern="0" dirty="0">
                    <a:solidFill>
                      <a:srgbClr val="92D050"/>
                    </a:solidFill>
                    <a:latin typeface="Meiryo UI" pitchFamily="50" charset="-128"/>
                    <a:ea typeface="Meiryo UI" pitchFamily="50" charset="-128"/>
                    <a:cs typeface="Meiryo UI" pitchFamily="50" charset="-128"/>
                  </a:rPr>
                  <a:t>*</a:t>
                </a:r>
                <a:endParaRPr kumimoji="0" lang="en-US" altLang="ja-JP" sz="571" i="1" u="sng" kern="0" dirty="0">
                  <a:latin typeface="Meiryo UI" pitchFamily="50" charset="-128"/>
                  <a:ea typeface="Meiryo UI" pitchFamily="50" charset="-128"/>
                  <a:cs typeface="Meiryo UI" pitchFamily="50" charset="-128"/>
                </a:endParaRPr>
              </a:p>
              <a:p>
                <a:r>
                  <a:rPr kumimoji="0" lang="en-US" altLang="ja-JP" sz="571" u="sng" kern="0" dirty="0">
                    <a:latin typeface="Meiryo UI" pitchFamily="50" charset="-128"/>
                    <a:ea typeface="Meiryo UI" pitchFamily="50" charset="-128"/>
                    <a:cs typeface="Meiryo UI" pitchFamily="50" charset="-128"/>
                    <a:hlinkClick r:id="rId288"/>
                  </a:rPr>
                  <a:t>Apache </a:t>
                </a:r>
                <a:r>
                  <a:rPr kumimoji="0" lang="en-US" altLang="ja-JP" sz="571" u="sng" kern="0" dirty="0" err="1">
                    <a:latin typeface="Meiryo UI" pitchFamily="50" charset="-128"/>
                    <a:ea typeface="Meiryo UI" pitchFamily="50" charset="-128"/>
                    <a:cs typeface="Meiryo UI" pitchFamily="50" charset="-128"/>
                    <a:hlinkClick r:id="rId288"/>
                  </a:rPr>
                  <a:t>HBase</a:t>
                </a:r>
                <a:endParaRPr kumimoji="0" lang="en-US" altLang="ja-JP" sz="571" u="sng" kern="0" dirty="0">
                  <a:latin typeface="Meiryo UI" pitchFamily="50" charset="-128"/>
                  <a:ea typeface="Meiryo UI" pitchFamily="50" charset="-128"/>
                  <a:cs typeface="Meiryo UI" pitchFamily="50" charset="-128"/>
                </a:endParaRPr>
              </a:p>
              <a:p>
                <a:pPr defTabSz="466484">
                  <a:defRPr/>
                </a:pPr>
                <a:endParaRPr kumimoji="0" lang="en-US" altLang="ja-JP" sz="571" kern="0" dirty="0">
                  <a:solidFill>
                    <a:srgbClr val="000000"/>
                  </a:solidFill>
                  <a:latin typeface="Meiryo UI" pitchFamily="50" charset="-128"/>
                  <a:ea typeface="Meiryo UI" pitchFamily="50" charset="-128"/>
                  <a:cs typeface="Meiryo UI" pitchFamily="50" charset="-128"/>
                </a:endParaRPr>
              </a:p>
            </p:txBody>
          </p:sp>
          <p:sp>
            <p:nvSpPr>
              <p:cNvPr id="265" name="テキスト ボックス 264"/>
              <p:cNvSpPr txBox="1"/>
              <p:nvPr/>
            </p:nvSpPr>
            <p:spPr bwMode="gray">
              <a:xfrm>
                <a:off x="5778660" y="1402745"/>
                <a:ext cx="3107999" cy="146553"/>
              </a:xfrm>
              <a:prstGeom prst="rect">
                <a:avLst/>
              </a:prstGeom>
              <a:solidFill>
                <a:srgbClr val="FFE5E5"/>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pPr defTabSz="653156">
                  <a:buClr>
                    <a:srgbClr val="44546A"/>
                  </a:buClr>
                  <a:defRPr/>
                </a:pPr>
                <a:r>
                  <a:rPr kumimoji="0" lang="en-US" altLang="ja-JP" sz="571" kern="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KVS</a:t>
                </a:r>
                <a:endParaRPr kumimoji="0" lang="ja-JP" altLang="en-US" sz="571" kern="0" dirty="0">
                  <a:solidFill>
                    <a:prstClr val="black"/>
                  </a:solidFill>
                  <a:latin typeface="Meiryo UI" panose="020B0604030504040204" pitchFamily="50" charset="-128"/>
                  <a:ea typeface="Meiryo UI" panose="020B0604030504040204" pitchFamily="50" charset="-128"/>
                  <a:cs typeface="Meiryo UI" panose="020B0604030504040204" pitchFamily="50" charset="-128"/>
                </a:endParaRPr>
              </a:p>
            </p:txBody>
          </p:sp>
        </p:grpSp>
        <p:grpSp>
          <p:nvGrpSpPr>
            <p:cNvPr id="266" name="グループ化 265"/>
            <p:cNvGrpSpPr/>
            <p:nvPr/>
          </p:nvGrpSpPr>
          <p:grpSpPr>
            <a:xfrm>
              <a:off x="5073558" y="2015885"/>
              <a:ext cx="904653" cy="291259"/>
              <a:chOff x="5688124" y="1408585"/>
              <a:chExt cx="3240360" cy="642248"/>
            </a:xfrm>
          </p:grpSpPr>
          <p:sp>
            <p:nvSpPr>
              <p:cNvPr id="267" name="正方形/長方形 266"/>
              <p:cNvSpPr/>
              <p:nvPr/>
            </p:nvSpPr>
            <p:spPr bwMode="gray">
              <a:xfrm>
                <a:off x="5688124" y="1568593"/>
                <a:ext cx="3240360" cy="482240"/>
              </a:xfrm>
              <a:prstGeom prst="rect">
                <a:avLst/>
              </a:prstGeom>
              <a:solidFill>
                <a:sysClr val="window" lastClr="FFFFFF"/>
              </a:solidFill>
              <a:ln w="9525">
                <a:solidFill>
                  <a:sysClr val="windowText" lastClr="000000"/>
                </a:solidFill>
                <a:miter lim="800000"/>
                <a:headEnd/>
                <a:tailEnd/>
              </a:ln>
            </p:spPr>
            <p:txBody>
              <a:bodyPr lIns="25714" rIns="25714" anchor="t"/>
              <a:lstStyle/>
              <a:p>
                <a:r>
                  <a:rPr kumimoji="0" lang="en-US" altLang="ja-JP" sz="571" i="1" kern="0" dirty="0" err="1">
                    <a:solidFill>
                      <a:srgbClr val="92D050"/>
                    </a:solidFill>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103"/>
                  </a:rPr>
                  <a:t>Talend</a:t>
                </a:r>
                <a:r>
                  <a:rPr kumimoji="0" lang="en-US" altLang="ja-JP" sz="571" i="1" kern="0" dirty="0">
                    <a:solidFill>
                      <a:srgbClr val="92D050"/>
                    </a:solidFill>
                    <a:effectLst>
                      <a:outerShdw blurRad="38100" dist="38100" dir="2700000" algn="tl">
                        <a:srgbClr val="000000">
                          <a:alpha val="43137"/>
                        </a:srgbClr>
                      </a:outerShdw>
                    </a:effectLst>
                    <a:latin typeface="Meiryo UI" pitchFamily="50" charset="-128"/>
                    <a:ea typeface="Meiryo UI" pitchFamily="50" charset="-128"/>
                    <a:cs typeface="Meiryo UI" pitchFamily="50" charset="-128"/>
                  </a:rPr>
                  <a:t>*</a:t>
                </a:r>
              </a:p>
              <a:p>
                <a:pPr defTabSz="466484">
                  <a:defRPr/>
                </a:pPr>
                <a:endParaRPr kumimoji="0" lang="en-US" altLang="ja-JP" sz="571" kern="0" dirty="0">
                  <a:solidFill>
                    <a:srgbClr val="000000"/>
                  </a:solidFill>
                  <a:latin typeface="Meiryo UI" pitchFamily="50" charset="-128"/>
                  <a:ea typeface="Meiryo UI" pitchFamily="50" charset="-128"/>
                  <a:cs typeface="Meiryo UI" pitchFamily="50" charset="-128"/>
                </a:endParaRPr>
              </a:p>
            </p:txBody>
          </p:sp>
          <p:sp>
            <p:nvSpPr>
              <p:cNvPr id="268" name="テキスト ボックス 267"/>
              <p:cNvSpPr txBox="1"/>
              <p:nvPr/>
            </p:nvSpPr>
            <p:spPr bwMode="gray">
              <a:xfrm>
                <a:off x="5688124" y="1408585"/>
                <a:ext cx="3240360" cy="212074"/>
              </a:xfrm>
              <a:prstGeom prst="rect">
                <a:avLst/>
              </a:prstGeom>
              <a:solidFill>
                <a:srgbClr val="FFE5E5"/>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pPr defTabSz="653156">
                  <a:buClr>
                    <a:srgbClr val="44546A"/>
                  </a:buClr>
                  <a:defRPr/>
                </a:pPr>
                <a:r>
                  <a:rPr kumimoji="0" lang="en-US" altLang="ja-JP" sz="571" kern="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ETL</a:t>
                </a:r>
                <a:endParaRPr kumimoji="0" lang="ja-JP" altLang="en-US" sz="571" kern="0" dirty="0">
                  <a:solidFill>
                    <a:prstClr val="black"/>
                  </a:solidFill>
                  <a:latin typeface="Meiryo UI" panose="020B0604030504040204" pitchFamily="50" charset="-128"/>
                  <a:ea typeface="Meiryo UI" panose="020B0604030504040204" pitchFamily="50" charset="-128"/>
                  <a:cs typeface="Meiryo UI" panose="020B0604030504040204" pitchFamily="50" charset="-128"/>
                </a:endParaRPr>
              </a:p>
            </p:txBody>
          </p:sp>
        </p:grpSp>
        <p:grpSp>
          <p:nvGrpSpPr>
            <p:cNvPr id="269" name="グループ化 268"/>
            <p:cNvGrpSpPr/>
            <p:nvPr/>
          </p:nvGrpSpPr>
          <p:grpSpPr>
            <a:xfrm>
              <a:off x="5093717" y="551077"/>
              <a:ext cx="898987" cy="571734"/>
              <a:chOff x="5512361" y="1308690"/>
              <a:chExt cx="3416126" cy="825150"/>
            </a:xfrm>
          </p:grpSpPr>
          <p:sp>
            <p:nvSpPr>
              <p:cNvPr id="270" name="正方形/長方形 269"/>
              <p:cNvSpPr/>
              <p:nvPr/>
            </p:nvSpPr>
            <p:spPr bwMode="gray">
              <a:xfrm>
                <a:off x="5514736" y="1540337"/>
                <a:ext cx="3413746" cy="593503"/>
              </a:xfrm>
              <a:prstGeom prst="rect">
                <a:avLst/>
              </a:prstGeom>
              <a:solidFill>
                <a:sysClr val="window" lastClr="FFFFFF"/>
              </a:solidFill>
              <a:ln w="9525">
                <a:solidFill>
                  <a:sysClr val="windowText" lastClr="000000"/>
                </a:solidFill>
                <a:miter lim="800000"/>
                <a:headEnd/>
                <a:tailEnd/>
              </a:ln>
            </p:spPr>
            <p:txBody>
              <a:bodyPr lIns="25714" rIns="25714" anchor="t"/>
              <a:lstStyle/>
              <a:p>
                <a:r>
                  <a:rPr kumimoji="0" lang="en-US" altLang="ja-JP" sz="571" kern="0" dirty="0">
                    <a:latin typeface="Meiryo UI" pitchFamily="50" charset="-128"/>
                    <a:ea typeface="Meiryo UI" pitchFamily="50" charset="-128"/>
                    <a:cs typeface="Meiryo UI" pitchFamily="50" charset="-128"/>
                    <a:hlinkClick r:id="rId289"/>
                  </a:rPr>
                  <a:t>Pentaho</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a:latin typeface="Meiryo UI" pitchFamily="50" charset="-128"/>
                    <a:ea typeface="Meiryo UI" pitchFamily="50" charset="-128"/>
                    <a:cs typeface="Meiryo UI" pitchFamily="50" charset="-128"/>
                    <a:hlinkClick r:id="rId290"/>
                  </a:rPr>
                  <a:t>Pentaho DI</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a:latin typeface="Meiryo UI" pitchFamily="50" charset="-128"/>
                    <a:ea typeface="Meiryo UI" pitchFamily="50" charset="-128"/>
                    <a:cs typeface="Meiryo UI" pitchFamily="50" charset="-128"/>
                    <a:hlinkClick r:id="rId291"/>
                  </a:rPr>
                  <a:t>Pentaho Reporting</a:t>
                </a:r>
                <a:endParaRPr kumimoji="0" lang="en-US" altLang="ja-JP" sz="571" kern="0" dirty="0">
                  <a:latin typeface="Meiryo UI" pitchFamily="50" charset="-128"/>
                  <a:ea typeface="Meiryo UI" pitchFamily="50" charset="-128"/>
                  <a:cs typeface="Meiryo UI" pitchFamily="50" charset="-128"/>
                </a:endParaRPr>
              </a:p>
              <a:p>
                <a:pPr defTabSz="466484">
                  <a:defRPr/>
                </a:pPr>
                <a:endParaRPr kumimoji="0" lang="en-US" altLang="ja-JP" sz="571" kern="0" dirty="0">
                  <a:latin typeface="Meiryo UI" pitchFamily="50" charset="-128"/>
                  <a:ea typeface="Meiryo UI" pitchFamily="50" charset="-128"/>
                  <a:cs typeface="Meiryo UI" pitchFamily="50" charset="-128"/>
                </a:endParaRPr>
              </a:p>
              <a:p>
                <a:pPr defTabSz="466484">
                  <a:defRPr/>
                </a:pPr>
                <a:endParaRPr kumimoji="0" lang="en-US" altLang="ja-JP" sz="571" kern="0" dirty="0">
                  <a:solidFill>
                    <a:srgbClr val="000000"/>
                  </a:solidFill>
                  <a:latin typeface="Meiryo UI" pitchFamily="50" charset="-128"/>
                  <a:ea typeface="Meiryo UI" pitchFamily="50" charset="-128"/>
                  <a:cs typeface="Meiryo UI" pitchFamily="50" charset="-128"/>
                </a:endParaRPr>
              </a:p>
            </p:txBody>
          </p:sp>
          <p:sp>
            <p:nvSpPr>
              <p:cNvPr id="271" name="テキスト ボックス 270"/>
              <p:cNvSpPr txBox="1"/>
              <p:nvPr/>
            </p:nvSpPr>
            <p:spPr bwMode="gray">
              <a:xfrm>
                <a:off x="5512361" y="1308690"/>
                <a:ext cx="3416126" cy="231716"/>
              </a:xfrm>
              <a:prstGeom prst="rect">
                <a:avLst/>
              </a:prstGeom>
              <a:solidFill>
                <a:srgbClr val="FFE5E5"/>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pPr defTabSz="653156">
                  <a:buClr>
                    <a:srgbClr val="44546A"/>
                  </a:buClr>
                  <a:defRPr/>
                </a:pPr>
                <a:r>
                  <a:rPr kumimoji="0" lang="en-US" altLang="ja-JP" sz="571" kern="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BA</a:t>
                </a:r>
                <a:r>
                  <a:rPr kumimoji="0" lang="ja-JP" altLang="en-US" sz="571" kern="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a:t>
                </a:r>
                <a:r>
                  <a:rPr kumimoji="0" lang="en-US" altLang="ja-JP" sz="571" kern="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BI</a:t>
                </a:r>
                <a:endParaRPr kumimoji="0" lang="ja-JP" altLang="en-US" sz="571" kern="0" dirty="0">
                  <a:solidFill>
                    <a:prstClr val="black"/>
                  </a:solidFill>
                  <a:latin typeface="Meiryo UI" panose="020B0604030504040204" pitchFamily="50" charset="-128"/>
                  <a:ea typeface="Meiryo UI" panose="020B0604030504040204" pitchFamily="50" charset="-128"/>
                  <a:cs typeface="Meiryo UI" panose="020B0604030504040204" pitchFamily="50" charset="-128"/>
                </a:endParaRPr>
              </a:p>
            </p:txBody>
          </p:sp>
        </p:grpSp>
        <p:grpSp>
          <p:nvGrpSpPr>
            <p:cNvPr id="275" name="グループ化 274"/>
            <p:cNvGrpSpPr/>
            <p:nvPr/>
          </p:nvGrpSpPr>
          <p:grpSpPr>
            <a:xfrm>
              <a:off x="5090808" y="1307602"/>
              <a:ext cx="901837" cy="230899"/>
              <a:chOff x="5688124" y="1367263"/>
              <a:chExt cx="3240360" cy="509150"/>
            </a:xfrm>
          </p:grpSpPr>
          <p:sp>
            <p:nvSpPr>
              <p:cNvPr id="276" name="正方形/長方形 275"/>
              <p:cNvSpPr/>
              <p:nvPr/>
            </p:nvSpPr>
            <p:spPr bwMode="gray">
              <a:xfrm>
                <a:off x="5688124" y="1540338"/>
                <a:ext cx="3240360" cy="336075"/>
              </a:xfrm>
              <a:prstGeom prst="rect">
                <a:avLst/>
              </a:prstGeom>
              <a:solidFill>
                <a:sysClr val="window" lastClr="FFFFFF"/>
              </a:solidFill>
              <a:ln w="9525">
                <a:solidFill>
                  <a:sysClr val="windowText" lastClr="000000"/>
                </a:solidFill>
                <a:miter lim="800000"/>
                <a:headEnd/>
                <a:tailEnd/>
              </a:ln>
            </p:spPr>
            <p:txBody>
              <a:bodyPr lIns="25714" rIns="25714" anchor="t"/>
              <a:lstStyle/>
              <a:p>
                <a:r>
                  <a:rPr kumimoji="0" lang="en-US" altLang="ja-JP" sz="571" i="1" kern="0" dirty="0" err="1">
                    <a:solidFill>
                      <a:srgbClr val="92D050"/>
                    </a:solidFill>
                    <a:latin typeface="Meiryo UI" pitchFamily="50" charset="-128"/>
                    <a:ea typeface="Meiryo UI" pitchFamily="50" charset="-128"/>
                    <a:cs typeface="Meiryo UI" pitchFamily="50" charset="-128"/>
                    <a:hlinkClick r:id="rId120"/>
                  </a:rPr>
                  <a:t>VoltDB</a:t>
                </a:r>
                <a:r>
                  <a:rPr kumimoji="0" lang="en-US" altLang="ja-JP" sz="571" i="1" kern="0" dirty="0">
                    <a:solidFill>
                      <a:srgbClr val="92D050"/>
                    </a:solidFill>
                    <a:latin typeface="Meiryo UI" pitchFamily="50" charset="-128"/>
                    <a:ea typeface="Meiryo UI" pitchFamily="50" charset="-128"/>
                    <a:cs typeface="Meiryo UI" pitchFamily="50" charset="-128"/>
                  </a:rPr>
                  <a:t>*</a:t>
                </a:r>
              </a:p>
            </p:txBody>
          </p:sp>
          <p:sp>
            <p:nvSpPr>
              <p:cNvPr id="277" name="テキスト ボックス 276"/>
              <p:cNvSpPr txBox="1"/>
              <p:nvPr/>
            </p:nvSpPr>
            <p:spPr bwMode="gray">
              <a:xfrm>
                <a:off x="5688124" y="1367263"/>
                <a:ext cx="3240360" cy="171947"/>
              </a:xfrm>
              <a:prstGeom prst="rect">
                <a:avLst/>
              </a:prstGeom>
              <a:solidFill>
                <a:srgbClr val="FFE5E5"/>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pPr defTabSz="653156">
                  <a:buClr>
                    <a:srgbClr val="44546A"/>
                  </a:buClr>
                  <a:defRPr/>
                </a:pPr>
                <a:r>
                  <a:rPr kumimoji="0" lang="ja-JP" altLang="en-US" sz="571" kern="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インメモリ</a:t>
                </a:r>
                <a:r>
                  <a:rPr kumimoji="0" lang="en-US" altLang="ja-JP" sz="571" kern="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DB</a:t>
                </a:r>
                <a:endParaRPr kumimoji="0" lang="ja-JP" altLang="en-US" sz="571" kern="0" dirty="0">
                  <a:solidFill>
                    <a:prstClr val="black"/>
                  </a:solidFill>
                  <a:latin typeface="Meiryo UI" panose="020B0604030504040204" pitchFamily="50" charset="-128"/>
                  <a:ea typeface="Meiryo UI" panose="020B0604030504040204" pitchFamily="50" charset="-128"/>
                  <a:cs typeface="Meiryo UI" panose="020B0604030504040204" pitchFamily="50" charset="-128"/>
                </a:endParaRPr>
              </a:p>
            </p:txBody>
          </p:sp>
        </p:grpSp>
        <p:grpSp>
          <p:nvGrpSpPr>
            <p:cNvPr id="278" name="グループ化 277"/>
            <p:cNvGrpSpPr/>
            <p:nvPr/>
          </p:nvGrpSpPr>
          <p:grpSpPr>
            <a:xfrm>
              <a:off x="4099174" y="2582462"/>
              <a:ext cx="888730" cy="309456"/>
              <a:chOff x="5587829" y="1407243"/>
              <a:chExt cx="3208625" cy="519931"/>
            </a:xfrm>
          </p:grpSpPr>
          <p:sp>
            <p:nvSpPr>
              <p:cNvPr id="279" name="正方形/長方形 278"/>
              <p:cNvSpPr/>
              <p:nvPr/>
            </p:nvSpPr>
            <p:spPr bwMode="gray">
              <a:xfrm>
                <a:off x="5592798" y="1538876"/>
                <a:ext cx="3203656" cy="388298"/>
              </a:xfrm>
              <a:prstGeom prst="rect">
                <a:avLst/>
              </a:prstGeom>
              <a:solidFill>
                <a:sysClr val="window" lastClr="FFFFFF"/>
              </a:solidFill>
              <a:ln w="9525">
                <a:solidFill>
                  <a:sysClr val="windowText" lastClr="000000"/>
                </a:solidFill>
                <a:miter lim="800000"/>
                <a:headEnd/>
                <a:tailEnd/>
              </a:ln>
            </p:spPr>
            <p:txBody>
              <a:bodyPr lIns="25714" rIns="25714" anchor="t"/>
              <a:lstStyle/>
              <a:p>
                <a:r>
                  <a:rPr kumimoji="0" lang="en-US" altLang="ja-JP" sz="571" u="sng" kern="0" dirty="0">
                    <a:latin typeface="Meiryo UI" pitchFamily="50" charset="-128"/>
                    <a:ea typeface="Meiryo UI" pitchFamily="50" charset="-128"/>
                    <a:cs typeface="Meiryo UI" pitchFamily="50" charset="-128"/>
                    <a:hlinkClick r:id="rId292"/>
                  </a:rPr>
                  <a:t>R</a:t>
                </a:r>
                <a:endParaRPr kumimoji="0" lang="en-US" altLang="ja-JP" sz="571" u="sng" kern="0" dirty="0">
                  <a:latin typeface="Meiryo UI" pitchFamily="50" charset="-128"/>
                  <a:ea typeface="Meiryo UI" pitchFamily="50" charset="-128"/>
                  <a:cs typeface="Meiryo UI" pitchFamily="50" charset="-128"/>
                </a:endParaRPr>
              </a:p>
              <a:p>
                <a:r>
                  <a:rPr kumimoji="0" lang="en-US" altLang="ja-JP" sz="571" u="sng" kern="0" dirty="0" err="1">
                    <a:latin typeface="Meiryo UI" pitchFamily="50" charset="-128"/>
                    <a:ea typeface="Meiryo UI" pitchFamily="50" charset="-128"/>
                    <a:cs typeface="Meiryo UI" pitchFamily="50" charset="-128"/>
                    <a:hlinkClick r:id="rId293"/>
                  </a:rPr>
                  <a:t>Mlib</a:t>
                </a:r>
                <a:endParaRPr kumimoji="0" lang="en-US" altLang="ja-JP" sz="571" u="sng" kern="0" dirty="0">
                  <a:latin typeface="Meiryo UI" pitchFamily="50" charset="-128"/>
                  <a:ea typeface="Meiryo UI" pitchFamily="50" charset="-128"/>
                  <a:cs typeface="Meiryo UI" pitchFamily="50" charset="-128"/>
                </a:endParaRPr>
              </a:p>
              <a:p>
                <a:pPr defTabSz="466484">
                  <a:defRPr/>
                </a:pPr>
                <a:endParaRPr kumimoji="0" lang="en-US" altLang="ja-JP" sz="571" kern="0" dirty="0">
                  <a:solidFill>
                    <a:srgbClr val="000000"/>
                  </a:solidFill>
                  <a:latin typeface="Meiryo UI" pitchFamily="50" charset="-128"/>
                  <a:ea typeface="Meiryo UI" pitchFamily="50" charset="-128"/>
                  <a:cs typeface="Meiryo UI" pitchFamily="50" charset="-128"/>
                </a:endParaRPr>
              </a:p>
              <a:p>
                <a:pPr defTabSz="466484">
                  <a:defRPr/>
                </a:pPr>
                <a:endParaRPr kumimoji="0" lang="en-US" altLang="ja-JP" sz="571" kern="0" dirty="0">
                  <a:solidFill>
                    <a:srgbClr val="000000"/>
                  </a:solidFill>
                  <a:latin typeface="Meiryo UI" pitchFamily="50" charset="-128"/>
                  <a:ea typeface="Meiryo UI" pitchFamily="50" charset="-128"/>
                  <a:cs typeface="Meiryo UI" pitchFamily="50" charset="-128"/>
                </a:endParaRPr>
              </a:p>
            </p:txBody>
          </p:sp>
          <p:sp>
            <p:nvSpPr>
              <p:cNvPr id="280" name="テキスト ボックス 279"/>
              <p:cNvSpPr txBox="1"/>
              <p:nvPr/>
            </p:nvSpPr>
            <p:spPr bwMode="gray">
              <a:xfrm>
                <a:off x="5587829" y="1407243"/>
                <a:ext cx="3206204" cy="131065"/>
              </a:xfrm>
              <a:prstGeom prst="rect">
                <a:avLst/>
              </a:prstGeom>
              <a:solidFill>
                <a:srgbClr val="FFE5E5"/>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pPr defTabSz="653156">
                  <a:buClr>
                    <a:srgbClr val="44546A"/>
                  </a:buClr>
                  <a:defRPr/>
                </a:pPr>
                <a:r>
                  <a:rPr kumimoji="0" lang="ja-JP" altLang="en-US" sz="571" kern="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データ分析</a:t>
                </a:r>
              </a:p>
            </p:txBody>
          </p:sp>
        </p:grpSp>
        <p:pic>
          <p:nvPicPr>
            <p:cNvPr id="1026" name="Picture 2" descr="クリエイティブ・コモンズ・ライセンス"/>
            <p:cNvPicPr>
              <a:picLocks noChangeAspect="1" noChangeArrowheads="1"/>
            </p:cNvPicPr>
            <p:nvPr/>
          </p:nvPicPr>
          <p:blipFill>
            <a:blip r:embed="rId294">
              <a:extLst>
                <a:ext uri="{28A0092B-C50C-407E-A947-70E740481C1C}">
                  <a14:useLocalDpi xmlns:a14="http://schemas.microsoft.com/office/drawing/2010/main" val="0"/>
                </a:ext>
              </a:extLst>
            </a:blip>
            <a:srcRect/>
            <a:stretch>
              <a:fillRect/>
            </a:stretch>
          </p:blipFill>
          <p:spPr bwMode="auto">
            <a:xfrm>
              <a:off x="8206082" y="147937"/>
              <a:ext cx="598714" cy="210911"/>
            </a:xfrm>
            <a:prstGeom prst="rect">
              <a:avLst/>
            </a:prstGeom>
            <a:noFill/>
            <a:extLst>
              <a:ext uri="{909E8E84-426E-40DD-AFC4-6F175D3DCCD1}">
                <a14:hiddenFill xmlns:a14="http://schemas.microsoft.com/office/drawing/2010/main">
                  <a:solidFill>
                    <a:srgbClr val="FFFFFF"/>
                  </a:solidFill>
                </a14:hiddenFill>
              </a:ext>
            </a:extLst>
          </p:spPr>
        </p:pic>
        <p:sp>
          <p:nvSpPr>
            <p:cNvPr id="28" name="テキスト ボックス 27"/>
            <p:cNvSpPr txBox="1"/>
            <p:nvPr/>
          </p:nvSpPr>
          <p:spPr>
            <a:xfrm>
              <a:off x="5529861" y="147937"/>
              <a:ext cx="2739853" cy="224229"/>
            </a:xfrm>
            <a:prstGeom prst="rect">
              <a:avLst/>
            </a:prstGeom>
            <a:noFill/>
          </p:spPr>
          <p:txBody>
            <a:bodyPr wrap="none" rtlCol="0">
              <a:spAutoFit/>
            </a:bodyPr>
            <a:lstStyle/>
            <a:p>
              <a:r>
                <a:rPr lang="en-US" altLang="ja-JP" sz="857" dirty="0"/>
                <a:t>©  </a:t>
              </a:r>
              <a:r>
                <a:rPr lang="ja-JP" altLang="en-US" sz="857" dirty="0"/>
                <a:t>インプレス</a:t>
              </a:r>
              <a:r>
                <a:rPr lang="en-US" altLang="ja-JP" sz="857" dirty="0"/>
                <a:t>IT Leaders</a:t>
              </a:r>
              <a:r>
                <a:rPr lang="ja-JP" altLang="en-US" sz="857" dirty="0"/>
                <a:t> 、日本</a:t>
              </a:r>
              <a:r>
                <a:rPr lang="en-US" altLang="ja-JP" sz="857" dirty="0"/>
                <a:t>OSS</a:t>
              </a:r>
              <a:r>
                <a:rPr lang="ja-JP" altLang="en-US" sz="857" dirty="0"/>
                <a:t>推進フォーラム</a:t>
              </a:r>
              <a:r>
                <a:rPr lang="en-US" altLang="ja-JP" sz="857" dirty="0"/>
                <a:t> </a:t>
              </a:r>
              <a:endParaRPr lang="ja-JP" altLang="en-US" sz="857" dirty="0"/>
            </a:p>
          </p:txBody>
        </p:sp>
        <p:sp>
          <p:nvSpPr>
            <p:cNvPr id="29" name="テキスト ボックス 28"/>
            <p:cNvSpPr txBox="1"/>
            <p:nvPr/>
          </p:nvSpPr>
          <p:spPr>
            <a:xfrm>
              <a:off x="45783" y="6582452"/>
              <a:ext cx="1962856" cy="268022"/>
            </a:xfrm>
            <a:prstGeom prst="rect">
              <a:avLst/>
            </a:prstGeom>
            <a:noFill/>
          </p:spPr>
          <p:txBody>
            <a:bodyPr wrap="square" rtlCol="0">
              <a:spAutoFit/>
            </a:bodyPr>
            <a:lstStyle/>
            <a:p>
              <a:pPr algn="l"/>
              <a:r>
                <a:rPr lang="ja-JP" altLang="en-US" sz="571" dirty="0">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cs typeface="Meiryo UI" panose="020B0604030504040204" pitchFamily="50" charset="-128"/>
                </a:rPr>
                <a:t>影文字</a:t>
              </a:r>
              <a:r>
                <a:rPr lang="en-US" altLang="ja-JP" sz="571" dirty="0">
                  <a:latin typeface="Meiryo UI" panose="020B0604030504040204" pitchFamily="50" charset="-128"/>
                  <a:ea typeface="Meiryo UI" panose="020B0604030504040204" pitchFamily="50" charset="-128"/>
                  <a:cs typeface="Meiryo UI" panose="020B0604030504040204" pitchFamily="50" charset="-128"/>
                </a:rPr>
                <a:t>:</a:t>
              </a:r>
              <a:r>
                <a:rPr lang="ja-JP" altLang="en-US" sz="571" dirty="0">
                  <a:latin typeface="Meiryo UI" panose="020B0604030504040204" pitchFamily="50" charset="-128"/>
                  <a:ea typeface="Meiryo UI" panose="020B0604030504040204" pitchFamily="50" charset="-128"/>
                  <a:cs typeface="Meiryo UI" panose="020B0604030504040204" pitchFamily="50" charset="-128"/>
                </a:rPr>
                <a:t>クラウド技術部会の結果で使用頻度大のもの</a:t>
              </a:r>
              <a:endParaRPr lang="en-US" altLang="ja-JP" sz="571" dirty="0">
                <a:latin typeface="Meiryo UI" panose="020B0604030504040204" pitchFamily="50" charset="-128"/>
                <a:ea typeface="Meiryo UI" panose="020B0604030504040204" pitchFamily="50" charset="-128"/>
                <a:cs typeface="Meiryo UI" panose="020B0604030504040204" pitchFamily="50" charset="-128"/>
              </a:endParaRPr>
            </a:p>
            <a:p>
              <a:pPr algn="l"/>
              <a:r>
                <a:rPr lang="ja-JP" altLang="en-US" sz="571" dirty="0">
                  <a:latin typeface="Meiryo UI" panose="020B0604030504040204" pitchFamily="50" charset="-128"/>
                  <a:ea typeface="Meiryo UI" panose="020B0604030504040204" pitchFamily="50" charset="-128"/>
                  <a:cs typeface="Meiryo UI" panose="020B0604030504040204" pitchFamily="50" charset="-128"/>
                </a:rPr>
                <a:t>斜字</a:t>
              </a:r>
              <a:r>
                <a:rPr lang="en-US" altLang="ja-JP" sz="571">
                  <a:latin typeface="Meiryo UI" panose="020B0604030504040204" pitchFamily="50" charset="-128"/>
                  <a:ea typeface="Meiryo UI" panose="020B0604030504040204" pitchFamily="50" charset="-128"/>
                  <a:cs typeface="Meiryo UI" panose="020B0604030504040204" pitchFamily="50" charset="-128"/>
                </a:rPr>
                <a:t>+</a:t>
              </a:r>
              <a:r>
                <a:rPr lang="ja-JP" altLang="en-US" sz="571">
                  <a:latin typeface="Meiryo UI" panose="020B0604030504040204" pitchFamily="50" charset="-128"/>
                  <a:ea typeface="Meiryo UI" panose="020B0604030504040204" pitchFamily="50" charset="-128"/>
                  <a:cs typeface="Meiryo UI" panose="020B0604030504040204" pitchFamily="50" charset="-128"/>
                </a:rPr>
                <a:t>緑</a:t>
              </a:r>
              <a:r>
                <a:rPr lang="ja-JP" altLang="en-US" sz="571" dirty="0">
                  <a:latin typeface="Meiryo UI" panose="020B0604030504040204" pitchFamily="50" charset="-128"/>
                  <a:ea typeface="Meiryo UI" panose="020B0604030504040204" pitchFamily="50" charset="-128"/>
                  <a:cs typeface="Meiryo UI" panose="020B0604030504040204" pitchFamily="50" charset="-128"/>
                </a:rPr>
                <a:t>の</a:t>
              </a:r>
              <a:r>
                <a:rPr lang="ja-JP" altLang="en-US" sz="571" dirty="0">
                  <a:solidFill>
                    <a:srgbClr val="92D050"/>
                  </a:solidFill>
                  <a:latin typeface="Meiryo UI" panose="020B0604030504040204" pitchFamily="50" charset="-128"/>
                  <a:ea typeface="Meiryo UI" panose="020B0604030504040204" pitchFamily="50" charset="-128"/>
                  <a:cs typeface="Meiryo UI" panose="020B0604030504040204" pitchFamily="50" charset="-128"/>
                </a:rPr>
                <a:t>*</a:t>
              </a:r>
              <a:r>
                <a:rPr lang="ja-JP" altLang="en-US" sz="571" dirty="0">
                  <a:latin typeface="Meiryo UI" panose="020B0604030504040204" pitchFamily="50" charset="-128"/>
                  <a:ea typeface="Meiryo UI" panose="020B0604030504040204" pitchFamily="50" charset="-128"/>
                  <a:cs typeface="Meiryo UI" panose="020B0604030504040204" pitchFamily="50" charset="-128"/>
                </a:rPr>
                <a:t>印</a:t>
              </a:r>
              <a:r>
                <a:rPr lang="en-US" altLang="ja-JP" sz="571" dirty="0">
                  <a:latin typeface="Meiryo UI" panose="020B0604030504040204" pitchFamily="50" charset="-128"/>
                  <a:ea typeface="Meiryo UI" panose="020B0604030504040204" pitchFamily="50" charset="-128"/>
                  <a:cs typeface="Meiryo UI" panose="020B0604030504040204" pitchFamily="50" charset="-128"/>
                </a:rPr>
                <a:t>:</a:t>
              </a:r>
              <a:r>
                <a:rPr lang="en-US" altLang="ja-JP" sz="571" dirty="0" err="1">
                  <a:latin typeface="Meiryo UI" panose="020B0604030504040204" pitchFamily="50" charset="-128"/>
                  <a:ea typeface="Meiryo UI" panose="020B0604030504040204" pitchFamily="50" charset="-128"/>
                  <a:cs typeface="Meiryo UI" panose="020B0604030504040204" pitchFamily="50" charset="-128"/>
                </a:rPr>
                <a:t>Bigdata</a:t>
              </a:r>
              <a:r>
                <a:rPr lang="ja-JP" altLang="en-US" sz="571" dirty="0">
                  <a:latin typeface="Meiryo UI" panose="020B0604030504040204" pitchFamily="50" charset="-128"/>
                  <a:ea typeface="Meiryo UI" panose="020B0604030504040204" pitchFamily="50" charset="-128"/>
                  <a:cs typeface="Meiryo UI" panose="020B0604030504040204" pitchFamily="50" charset="-128"/>
                </a:rPr>
                <a:t>と他のカテゴリで重複しているもの</a:t>
              </a:r>
            </a:p>
          </p:txBody>
        </p:sp>
      </p:grpSp>
      <p:sp>
        <p:nvSpPr>
          <p:cNvPr id="272" name="正方形/長方形 271"/>
          <p:cNvSpPr/>
          <p:nvPr/>
        </p:nvSpPr>
        <p:spPr>
          <a:xfrm>
            <a:off x="4525332" y="364358"/>
            <a:ext cx="3109943" cy="2618772"/>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82" name="正方形/長方形 281"/>
          <p:cNvSpPr/>
          <p:nvPr/>
        </p:nvSpPr>
        <p:spPr>
          <a:xfrm>
            <a:off x="4493721" y="4069236"/>
            <a:ext cx="3109943" cy="2618772"/>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83" name="正方形/長方形 282"/>
          <p:cNvSpPr/>
          <p:nvPr/>
        </p:nvSpPr>
        <p:spPr>
          <a:xfrm>
            <a:off x="9504129" y="1947200"/>
            <a:ext cx="1026473" cy="130829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84" name="テキスト ボックス 283"/>
          <p:cNvSpPr txBox="1"/>
          <p:nvPr/>
        </p:nvSpPr>
        <p:spPr>
          <a:xfrm>
            <a:off x="2090179" y="1188587"/>
            <a:ext cx="2562916" cy="369332"/>
          </a:xfrm>
          <a:prstGeom prst="rect">
            <a:avLst/>
          </a:prstGeom>
          <a:ln>
            <a:solidFill>
              <a:srgbClr val="00B050"/>
            </a:solidFill>
          </a:ln>
        </p:spPr>
        <p:style>
          <a:lnRef idx="2">
            <a:schemeClr val="accent5"/>
          </a:lnRef>
          <a:fillRef idx="1">
            <a:schemeClr val="lt1"/>
          </a:fillRef>
          <a:effectRef idx="0">
            <a:schemeClr val="accent5"/>
          </a:effectRef>
          <a:fontRef idx="minor">
            <a:schemeClr val="dk1"/>
          </a:fontRef>
        </p:style>
        <p:txBody>
          <a:bodyPr wrap="square" rtlCol="0">
            <a:spAutoFit/>
          </a:bodyPr>
          <a:lstStyle>
            <a:defPPr>
              <a:defRPr lang="ja-JP"/>
            </a:defPPr>
          </a:lstStyle>
          <a:p>
            <a:pPr algn="ctr"/>
            <a:r>
              <a:rPr lang="ja-JP" altLang="en-US" dirty="0"/>
              <a:t>①</a:t>
            </a:r>
            <a:r>
              <a:rPr lang="en-US" altLang="ja-JP" dirty="0" err="1"/>
              <a:t>BigData</a:t>
            </a:r>
            <a:r>
              <a:rPr lang="ja-JP" altLang="en-US" dirty="0"/>
              <a:t>カテゴリ新設</a:t>
            </a:r>
          </a:p>
        </p:txBody>
      </p:sp>
      <p:sp>
        <p:nvSpPr>
          <p:cNvPr id="285" name="テキスト ボックス 284"/>
          <p:cNvSpPr txBox="1"/>
          <p:nvPr/>
        </p:nvSpPr>
        <p:spPr>
          <a:xfrm>
            <a:off x="3891543" y="3349921"/>
            <a:ext cx="4145629" cy="553998"/>
          </a:xfrm>
          <a:prstGeom prst="rect">
            <a:avLst/>
          </a:prstGeom>
          <a:ln>
            <a:solidFill>
              <a:srgbClr val="00B050"/>
            </a:solidFill>
          </a:ln>
        </p:spPr>
        <p:style>
          <a:lnRef idx="2">
            <a:schemeClr val="accent5"/>
          </a:lnRef>
          <a:fillRef idx="1">
            <a:schemeClr val="lt1"/>
          </a:fillRef>
          <a:effectRef idx="0">
            <a:schemeClr val="accent5"/>
          </a:effectRef>
          <a:fontRef idx="minor">
            <a:schemeClr val="dk1"/>
          </a:fontRef>
        </p:style>
        <p:txBody>
          <a:bodyPr wrap="square" rtlCol="0">
            <a:spAutoFit/>
          </a:bodyPr>
          <a:lstStyle>
            <a:defPPr>
              <a:defRPr lang="ja-JP"/>
            </a:defPPr>
          </a:lstStyle>
          <a:p>
            <a:pPr algn="ctr"/>
            <a:r>
              <a:rPr lang="ja-JP" altLang="en-US" dirty="0"/>
              <a:t>②クラウドサービスの整備</a:t>
            </a:r>
            <a:endParaRPr lang="en-US" altLang="ja-JP" dirty="0"/>
          </a:p>
          <a:p>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1200" dirty="0" err="1">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OpenStack,CloudStack,CloudFoundry,Openshift</a:t>
            </a:r>
            <a:r>
              <a:rPr lang="ja-JP" altLang="en-US" sz="12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など</a:t>
            </a:r>
            <a:endParaRPr lang="en-US" altLang="ja-JP" sz="12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86" name="テキスト ボックス 285"/>
          <p:cNvSpPr txBox="1"/>
          <p:nvPr/>
        </p:nvSpPr>
        <p:spPr>
          <a:xfrm>
            <a:off x="8111513" y="3467941"/>
            <a:ext cx="2829082" cy="553998"/>
          </a:xfrm>
          <a:prstGeom prst="rect">
            <a:avLst/>
          </a:prstGeom>
          <a:ln>
            <a:solidFill>
              <a:srgbClr val="00B050"/>
            </a:solidFill>
          </a:ln>
        </p:spPr>
        <p:style>
          <a:lnRef idx="2">
            <a:schemeClr val="accent5"/>
          </a:lnRef>
          <a:fillRef idx="1">
            <a:schemeClr val="lt1"/>
          </a:fillRef>
          <a:effectRef idx="0">
            <a:schemeClr val="accent5"/>
          </a:effectRef>
          <a:fontRef idx="minor">
            <a:schemeClr val="dk1"/>
          </a:fontRef>
        </p:style>
        <p:txBody>
          <a:bodyPr wrap="square" rtlCol="0">
            <a:spAutoFit/>
          </a:bodyPr>
          <a:lstStyle>
            <a:defPPr>
              <a:defRPr lang="ja-JP"/>
            </a:defPPr>
          </a:lstStyle>
          <a:p>
            <a:pPr algn="ctr"/>
            <a:r>
              <a:rPr lang="ja-JP" altLang="en-US" dirty="0">
                <a:latin typeface="+mn-ea"/>
              </a:rPr>
              <a:t>③開発支援の更新</a:t>
            </a:r>
            <a:endParaRPr lang="en-US" altLang="ja-JP" dirty="0">
              <a:latin typeface="+mn-ea"/>
            </a:endParaRPr>
          </a:p>
          <a:p>
            <a:r>
              <a:rPr lang="en-US" altLang="ja-JP" sz="1200" dirty="0">
                <a:latin typeface="メイリオ" panose="020B0604030504040204" pitchFamily="50" charset="-128"/>
                <a:ea typeface="メイリオ" panose="020B0604030504040204" pitchFamily="50" charset="-128"/>
              </a:rPr>
              <a:t>※</a:t>
            </a:r>
            <a:r>
              <a:rPr lang="ja-JP" altLang="en-US" sz="1200" dirty="0">
                <a:latin typeface="メイリオ" panose="020B0604030504040204" pitchFamily="50" charset="-128"/>
                <a:ea typeface="メイリオ" panose="020B0604030504040204" pitchFamily="50" charset="-128"/>
              </a:rPr>
              <a:t>テストツール・サブカテゴリを追加</a:t>
            </a:r>
          </a:p>
        </p:txBody>
      </p:sp>
    </p:spTree>
    <p:extLst>
      <p:ext uri="{BB962C8B-B14F-4D97-AF65-F5344CB8AC3E}">
        <p14:creationId xmlns:p14="http://schemas.microsoft.com/office/powerpoint/2010/main" val="35068303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グループ化 29"/>
          <p:cNvGrpSpPr/>
          <p:nvPr/>
        </p:nvGrpSpPr>
        <p:grpSpPr>
          <a:xfrm>
            <a:off x="1055436" y="67580"/>
            <a:ext cx="9051429" cy="6790420"/>
            <a:chOff x="45783" y="60054"/>
            <a:chExt cx="9051429" cy="6790420"/>
          </a:xfrm>
        </p:grpSpPr>
        <p:sp>
          <p:nvSpPr>
            <p:cNvPr id="18" name="Freeform 1"/>
            <p:cNvSpPr>
              <a:spLocks noChangeArrowheads="1"/>
            </p:cNvSpPr>
            <p:nvPr/>
          </p:nvSpPr>
          <p:spPr bwMode="auto">
            <a:xfrm>
              <a:off x="45783" y="60054"/>
              <a:ext cx="9051429" cy="6762857"/>
            </a:xfrm>
            <a:custGeom>
              <a:avLst/>
              <a:gdLst>
                <a:gd name="T0" fmla="*/ 110 w 26729"/>
                <a:gd name="T1" fmla="*/ 11 h 16277"/>
                <a:gd name="T2" fmla="*/ 110 w 26729"/>
                <a:gd name="T3" fmla="*/ 1 h 16277"/>
                <a:gd name="T4" fmla="*/ 56 w 26729"/>
                <a:gd name="T5" fmla="*/ 14 h 16277"/>
                <a:gd name="T6" fmla="*/ 18 w 26729"/>
                <a:gd name="T7" fmla="*/ 47 h 16277"/>
                <a:gd name="T8" fmla="*/ 1 w 26729"/>
                <a:gd name="T9" fmla="*/ 110 h 16277"/>
                <a:gd name="T10" fmla="*/ 1 w 26729"/>
                <a:gd name="T11" fmla="*/ 16166 h 16277"/>
                <a:gd name="T12" fmla="*/ 14 w 26729"/>
                <a:gd name="T13" fmla="*/ 16220 h 16277"/>
                <a:gd name="T14" fmla="*/ 47 w 26729"/>
                <a:gd name="T15" fmla="*/ 16258 h 16277"/>
                <a:gd name="T16" fmla="*/ 110 w 26729"/>
                <a:gd name="T17" fmla="*/ 16276 h 16277"/>
                <a:gd name="T18" fmla="*/ 26618 w 26729"/>
                <a:gd name="T19" fmla="*/ 16276 h 16277"/>
                <a:gd name="T20" fmla="*/ 26672 w 26729"/>
                <a:gd name="T21" fmla="*/ 16262 h 16277"/>
                <a:gd name="T22" fmla="*/ 26711 w 26729"/>
                <a:gd name="T23" fmla="*/ 16229 h 16277"/>
                <a:gd name="T24" fmla="*/ 26728 w 26729"/>
                <a:gd name="T25" fmla="*/ 16166 h 16277"/>
                <a:gd name="T26" fmla="*/ 26728 w 26729"/>
                <a:gd name="T27" fmla="*/ 110 h 16277"/>
                <a:gd name="T28" fmla="*/ 26714 w 26729"/>
                <a:gd name="T29" fmla="*/ 56 h 16277"/>
                <a:gd name="T30" fmla="*/ 26682 w 26729"/>
                <a:gd name="T31" fmla="*/ 18 h 16277"/>
                <a:gd name="T32" fmla="*/ 26618 w 26729"/>
                <a:gd name="T33" fmla="*/ 1 h 16277"/>
                <a:gd name="T34" fmla="*/ 110 w 26729"/>
                <a:gd name="T35" fmla="*/ 1 h 16277"/>
                <a:gd name="T36" fmla="*/ 110 w 26729"/>
                <a:gd name="T37" fmla="*/ 11 h 16277"/>
                <a:gd name="T38" fmla="*/ 110 w 26729"/>
                <a:gd name="T39" fmla="*/ 20 h 16277"/>
                <a:gd name="T40" fmla="*/ 26618 w 26729"/>
                <a:gd name="T41" fmla="*/ 20 h 16277"/>
                <a:gd name="T42" fmla="*/ 26670 w 26729"/>
                <a:gd name="T43" fmla="*/ 34 h 16277"/>
                <a:gd name="T44" fmla="*/ 26703 w 26729"/>
                <a:gd name="T45" fmla="*/ 81 h 16277"/>
                <a:gd name="T46" fmla="*/ 26708 w 26729"/>
                <a:gd name="T47" fmla="*/ 102 h 16277"/>
                <a:gd name="T48" fmla="*/ 26708 w 26729"/>
                <a:gd name="T49" fmla="*/ 108 h 16277"/>
                <a:gd name="T50" fmla="*/ 26708 w 26729"/>
                <a:gd name="T51" fmla="*/ 110 h 16277"/>
                <a:gd name="T52" fmla="*/ 26708 w 26729"/>
                <a:gd name="T53" fmla="*/ 16166 h 16277"/>
                <a:gd name="T54" fmla="*/ 26694 w 26729"/>
                <a:gd name="T55" fmla="*/ 16218 h 16277"/>
                <a:gd name="T56" fmla="*/ 26647 w 26729"/>
                <a:gd name="T57" fmla="*/ 16251 h 16277"/>
                <a:gd name="T58" fmla="*/ 26627 w 26729"/>
                <a:gd name="T59" fmla="*/ 16255 h 16277"/>
                <a:gd name="T60" fmla="*/ 26620 w 26729"/>
                <a:gd name="T61" fmla="*/ 16255 h 16277"/>
                <a:gd name="T62" fmla="*/ 26619 w 26729"/>
                <a:gd name="T63" fmla="*/ 16255 h 16277"/>
                <a:gd name="T64" fmla="*/ 26618 w 26729"/>
                <a:gd name="T65" fmla="*/ 16255 h 16277"/>
                <a:gd name="T66" fmla="*/ 110 w 26729"/>
                <a:gd name="T67" fmla="*/ 16255 h 16277"/>
                <a:gd name="T68" fmla="*/ 58 w 26729"/>
                <a:gd name="T69" fmla="*/ 16242 h 16277"/>
                <a:gd name="T70" fmla="*/ 26 w 26729"/>
                <a:gd name="T71" fmla="*/ 16195 h 16277"/>
                <a:gd name="T72" fmla="*/ 21 w 26729"/>
                <a:gd name="T73" fmla="*/ 16174 h 16277"/>
                <a:gd name="T74" fmla="*/ 21 w 26729"/>
                <a:gd name="T75" fmla="*/ 16168 h 16277"/>
                <a:gd name="T76" fmla="*/ 20 w 26729"/>
                <a:gd name="T77" fmla="*/ 16167 h 16277"/>
                <a:gd name="T78" fmla="*/ 20 w 26729"/>
                <a:gd name="T79" fmla="*/ 16166 h 16277"/>
                <a:gd name="T80" fmla="*/ 20 w 26729"/>
                <a:gd name="T81" fmla="*/ 110 h 16277"/>
                <a:gd name="T82" fmla="*/ 34 w 26729"/>
                <a:gd name="T83" fmla="*/ 58 h 16277"/>
                <a:gd name="T84" fmla="*/ 81 w 26729"/>
                <a:gd name="T85" fmla="*/ 26 h 16277"/>
                <a:gd name="T86" fmla="*/ 102 w 26729"/>
                <a:gd name="T87" fmla="*/ 21 h 16277"/>
                <a:gd name="T88" fmla="*/ 108 w 26729"/>
                <a:gd name="T89" fmla="*/ 21 h 16277"/>
                <a:gd name="T90" fmla="*/ 110 w 26729"/>
                <a:gd name="T91" fmla="*/ 20 h 16277"/>
                <a:gd name="T92" fmla="*/ 110 w 26729"/>
                <a:gd name="T93" fmla="*/ 11 h 16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6729" h="16277">
                  <a:moveTo>
                    <a:pt x="110" y="11"/>
                  </a:moveTo>
                  <a:lnTo>
                    <a:pt x="110" y="1"/>
                  </a:lnTo>
                  <a:cubicBezTo>
                    <a:pt x="109" y="1"/>
                    <a:pt x="83" y="0"/>
                    <a:pt x="56" y="14"/>
                  </a:cubicBezTo>
                  <a:cubicBezTo>
                    <a:pt x="42" y="21"/>
                    <a:pt x="28" y="31"/>
                    <a:pt x="18" y="47"/>
                  </a:cubicBezTo>
                  <a:cubicBezTo>
                    <a:pt x="8" y="63"/>
                    <a:pt x="0" y="84"/>
                    <a:pt x="1" y="110"/>
                  </a:cubicBezTo>
                  <a:lnTo>
                    <a:pt x="1" y="16166"/>
                  </a:lnTo>
                  <a:cubicBezTo>
                    <a:pt x="1" y="16167"/>
                    <a:pt x="0" y="16193"/>
                    <a:pt x="14" y="16220"/>
                  </a:cubicBezTo>
                  <a:cubicBezTo>
                    <a:pt x="21" y="16234"/>
                    <a:pt x="31" y="16248"/>
                    <a:pt x="47" y="16258"/>
                  </a:cubicBezTo>
                  <a:cubicBezTo>
                    <a:pt x="63" y="16268"/>
                    <a:pt x="84" y="16276"/>
                    <a:pt x="110" y="16276"/>
                  </a:cubicBezTo>
                  <a:lnTo>
                    <a:pt x="26618" y="16276"/>
                  </a:lnTo>
                  <a:cubicBezTo>
                    <a:pt x="26620" y="16275"/>
                    <a:pt x="26645" y="16276"/>
                    <a:pt x="26672" y="16262"/>
                  </a:cubicBezTo>
                  <a:cubicBezTo>
                    <a:pt x="26686" y="16255"/>
                    <a:pt x="26700" y="16245"/>
                    <a:pt x="26711" y="16229"/>
                  </a:cubicBezTo>
                  <a:cubicBezTo>
                    <a:pt x="26721" y="16213"/>
                    <a:pt x="26728" y="16192"/>
                    <a:pt x="26728" y="16166"/>
                  </a:cubicBezTo>
                  <a:lnTo>
                    <a:pt x="26728" y="110"/>
                  </a:lnTo>
                  <a:cubicBezTo>
                    <a:pt x="26727" y="109"/>
                    <a:pt x="26728" y="83"/>
                    <a:pt x="26714" y="56"/>
                  </a:cubicBezTo>
                  <a:cubicBezTo>
                    <a:pt x="26708" y="42"/>
                    <a:pt x="26697" y="28"/>
                    <a:pt x="26682" y="18"/>
                  </a:cubicBezTo>
                  <a:cubicBezTo>
                    <a:pt x="26666" y="8"/>
                    <a:pt x="26645" y="0"/>
                    <a:pt x="26618" y="1"/>
                  </a:cubicBezTo>
                  <a:lnTo>
                    <a:pt x="110" y="1"/>
                  </a:lnTo>
                  <a:lnTo>
                    <a:pt x="110" y="11"/>
                  </a:lnTo>
                  <a:lnTo>
                    <a:pt x="110" y="20"/>
                  </a:lnTo>
                  <a:lnTo>
                    <a:pt x="26618" y="20"/>
                  </a:lnTo>
                  <a:cubicBezTo>
                    <a:pt x="26642" y="21"/>
                    <a:pt x="26658" y="26"/>
                    <a:pt x="26670" y="34"/>
                  </a:cubicBezTo>
                  <a:cubicBezTo>
                    <a:pt x="26689" y="47"/>
                    <a:pt x="26698" y="65"/>
                    <a:pt x="26703" y="81"/>
                  </a:cubicBezTo>
                  <a:cubicBezTo>
                    <a:pt x="26706" y="89"/>
                    <a:pt x="26707" y="97"/>
                    <a:pt x="26708" y="102"/>
                  </a:cubicBezTo>
                  <a:cubicBezTo>
                    <a:pt x="26708" y="104"/>
                    <a:pt x="26708" y="106"/>
                    <a:pt x="26708" y="108"/>
                  </a:cubicBezTo>
                  <a:lnTo>
                    <a:pt x="26708" y="110"/>
                  </a:lnTo>
                  <a:lnTo>
                    <a:pt x="26708" y="16166"/>
                  </a:lnTo>
                  <a:cubicBezTo>
                    <a:pt x="26708" y="16190"/>
                    <a:pt x="26702" y="16206"/>
                    <a:pt x="26694" y="16218"/>
                  </a:cubicBezTo>
                  <a:cubicBezTo>
                    <a:pt x="26682" y="16237"/>
                    <a:pt x="26663" y="16246"/>
                    <a:pt x="26647" y="16251"/>
                  </a:cubicBezTo>
                  <a:cubicBezTo>
                    <a:pt x="26639" y="16253"/>
                    <a:pt x="26631" y="16254"/>
                    <a:pt x="26627" y="16255"/>
                  </a:cubicBezTo>
                  <a:cubicBezTo>
                    <a:pt x="26624" y="16255"/>
                    <a:pt x="26622" y="16255"/>
                    <a:pt x="26620" y="16255"/>
                  </a:cubicBezTo>
                  <a:lnTo>
                    <a:pt x="26619" y="16255"/>
                  </a:lnTo>
                  <a:lnTo>
                    <a:pt x="26618" y="16255"/>
                  </a:lnTo>
                  <a:lnTo>
                    <a:pt x="110" y="16255"/>
                  </a:lnTo>
                  <a:cubicBezTo>
                    <a:pt x="86" y="16255"/>
                    <a:pt x="71" y="16250"/>
                    <a:pt x="58" y="16242"/>
                  </a:cubicBezTo>
                  <a:cubicBezTo>
                    <a:pt x="39" y="16229"/>
                    <a:pt x="30" y="16211"/>
                    <a:pt x="26" y="16195"/>
                  </a:cubicBezTo>
                  <a:cubicBezTo>
                    <a:pt x="23" y="16187"/>
                    <a:pt x="22" y="16179"/>
                    <a:pt x="21" y="16174"/>
                  </a:cubicBezTo>
                  <a:cubicBezTo>
                    <a:pt x="21" y="16172"/>
                    <a:pt x="21" y="16170"/>
                    <a:pt x="21" y="16168"/>
                  </a:cubicBezTo>
                  <a:lnTo>
                    <a:pt x="20" y="16167"/>
                  </a:lnTo>
                  <a:lnTo>
                    <a:pt x="20" y="16166"/>
                  </a:lnTo>
                  <a:lnTo>
                    <a:pt x="20" y="110"/>
                  </a:lnTo>
                  <a:cubicBezTo>
                    <a:pt x="21" y="86"/>
                    <a:pt x="26" y="71"/>
                    <a:pt x="34" y="58"/>
                  </a:cubicBezTo>
                  <a:cubicBezTo>
                    <a:pt x="47" y="39"/>
                    <a:pt x="65" y="30"/>
                    <a:pt x="81" y="26"/>
                  </a:cubicBezTo>
                  <a:cubicBezTo>
                    <a:pt x="89" y="23"/>
                    <a:pt x="96" y="22"/>
                    <a:pt x="102" y="21"/>
                  </a:cubicBezTo>
                  <a:cubicBezTo>
                    <a:pt x="104" y="21"/>
                    <a:pt x="106" y="21"/>
                    <a:pt x="108" y="21"/>
                  </a:cubicBezTo>
                  <a:lnTo>
                    <a:pt x="110" y="20"/>
                  </a:lnTo>
                  <a:lnTo>
                    <a:pt x="110" y="11"/>
                  </a:lnTo>
                </a:path>
              </a:pathLst>
            </a:custGeom>
            <a:solidFill>
              <a:srgbClr val="00A6E7"/>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t"/>
            <a:lstStyle/>
            <a:p>
              <a:pPr algn="l"/>
              <a:r>
                <a:rPr lang="en-US" altLang="ja-JP" sz="1286" dirty="0">
                  <a:latin typeface="Meiryo UI" panose="020B0604030504040204" pitchFamily="50" charset="-128"/>
                  <a:ea typeface="Meiryo UI" panose="020B0604030504040204" pitchFamily="50" charset="-128"/>
                  <a:cs typeface="Meiryo UI" panose="020B0604030504040204" pitchFamily="50" charset="-128"/>
                </a:rPr>
                <a:t>OSS</a:t>
              </a:r>
              <a:r>
                <a:rPr lang="ja-JP" altLang="en-US" sz="1286" dirty="0">
                  <a:latin typeface="Meiryo UI" panose="020B0604030504040204" pitchFamily="50" charset="-128"/>
                  <a:ea typeface="Meiryo UI" panose="020B0604030504040204" pitchFamily="50" charset="-128"/>
                  <a:cs typeface="Meiryo UI" panose="020B0604030504040204" pitchFamily="50" charset="-128"/>
                </a:rPr>
                <a:t>鳥瞰図 </a:t>
              </a:r>
              <a:r>
                <a:rPr lang="en-US" altLang="ja-JP" sz="1286" dirty="0">
                  <a:latin typeface="Meiryo UI" panose="020B0604030504040204" pitchFamily="50" charset="-128"/>
                  <a:ea typeface="Meiryo UI" panose="020B0604030504040204" pitchFamily="50" charset="-128"/>
                  <a:cs typeface="Meiryo UI" panose="020B0604030504040204" pitchFamily="50" charset="-128"/>
                </a:rPr>
                <a:t>2017</a:t>
              </a:r>
              <a:r>
                <a:rPr lang="ja-JP" altLang="en-US" sz="1286" dirty="0">
                  <a:latin typeface="Meiryo UI" panose="020B0604030504040204" pitchFamily="50" charset="-128"/>
                  <a:ea typeface="Meiryo UI" panose="020B0604030504040204" pitchFamily="50" charset="-128"/>
                  <a:cs typeface="Meiryo UI" panose="020B0604030504040204" pitchFamily="50" charset="-128"/>
                </a:rPr>
                <a:t>年版</a:t>
              </a:r>
            </a:p>
          </p:txBody>
        </p:sp>
        <p:sp>
          <p:nvSpPr>
            <p:cNvPr id="5" name="Freeform 50"/>
            <p:cNvSpPr>
              <a:spLocks noChangeArrowheads="1"/>
            </p:cNvSpPr>
            <p:nvPr/>
          </p:nvSpPr>
          <p:spPr bwMode="auto">
            <a:xfrm>
              <a:off x="97218" y="368660"/>
              <a:ext cx="2861912" cy="1919138"/>
            </a:xfrm>
            <a:custGeom>
              <a:avLst/>
              <a:gdLst>
                <a:gd name="T0" fmla="*/ 8335 w 8336"/>
                <a:gd name="T1" fmla="*/ 4819 h 4820"/>
                <a:gd name="T2" fmla="*/ 0 w 8336"/>
                <a:gd name="T3" fmla="*/ 4819 h 4820"/>
                <a:gd name="T4" fmla="*/ 0 w 8336"/>
                <a:gd name="T5" fmla="*/ 0 h 4820"/>
                <a:gd name="T6" fmla="*/ 8335 w 8336"/>
                <a:gd name="T7" fmla="*/ 0 h 4820"/>
                <a:gd name="T8" fmla="*/ 8335 w 8336"/>
                <a:gd name="T9" fmla="*/ 4819 h 4820"/>
              </a:gdLst>
              <a:ahLst/>
              <a:cxnLst>
                <a:cxn ang="0">
                  <a:pos x="T0" y="T1"/>
                </a:cxn>
                <a:cxn ang="0">
                  <a:pos x="T2" y="T3"/>
                </a:cxn>
                <a:cxn ang="0">
                  <a:pos x="T4" y="T5"/>
                </a:cxn>
                <a:cxn ang="0">
                  <a:pos x="T6" y="T7"/>
                </a:cxn>
                <a:cxn ang="0">
                  <a:pos x="T8" y="T9"/>
                </a:cxn>
              </a:cxnLst>
              <a:rect l="0" t="0" r="r" b="b"/>
              <a:pathLst>
                <a:path w="8336" h="4820">
                  <a:moveTo>
                    <a:pt x="8335" y="4819"/>
                  </a:moveTo>
                  <a:lnTo>
                    <a:pt x="0" y="4819"/>
                  </a:lnTo>
                  <a:lnTo>
                    <a:pt x="0" y="0"/>
                  </a:lnTo>
                  <a:lnTo>
                    <a:pt x="8335" y="0"/>
                  </a:lnTo>
                  <a:lnTo>
                    <a:pt x="8335" y="4819"/>
                  </a:lnTo>
                </a:path>
              </a:pathLst>
            </a:custGeom>
            <a:solidFill>
              <a:srgbClr val="FCD697"/>
            </a:solidFill>
            <a:ln w="9525" cap="flat">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t"/>
            <a:lstStyle/>
            <a:p>
              <a:r>
                <a:rPr lang="ja-JP" altLang="en-US" sz="571">
                  <a:latin typeface="Meiryo UI" panose="020B0604030504040204" pitchFamily="50" charset="-128"/>
                  <a:ea typeface="Meiryo UI" panose="020B0604030504040204" pitchFamily="50" charset="-128"/>
                  <a:cs typeface="Meiryo UI" panose="020B0604030504040204" pitchFamily="50" charset="-128"/>
                </a:rPr>
                <a:t>デスクトップ・業務アプリケーション</a:t>
              </a:r>
            </a:p>
          </p:txBody>
        </p:sp>
        <p:sp>
          <p:nvSpPr>
            <p:cNvPr id="7" name="Freeform 196"/>
            <p:cNvSpPr>
              <a:spLocks noChangeArrowheads="1"/>
            </p:cNvSpPr>
            <p:nvPr/>
          </p:nvSpPr>
          <p:spPr bwMode="auto">
            <a:xfrm>
              <a:off x="100131" y="4348180"/>
              <a:ext cx="1921323" cy="2139136"/>
            </a:xfrm>
            <a:custGeom>
              <a:avLst/>
              <a:gdLst>
                <a:gd name="T0" fmla="*/ 8335 w 8336"/>
                <a:gd name="T1" fmla="*/ 3826 h 3827"/>
                <a:gd name="T2" fmla="*/ 0 w 8336"/>
                <a:gd name="T3" fmla="*/ 3826 h 3827"/>
                <a:gd name="T4" fmla="*/ 0 w 8336"/>
                <a:gd name="T5" fmla="*/ 0 h 3827"/>
                <a:gd name="T6" fmla="*/ 8335 w 8336"/>
                <a:gd name="T7" fmla="*/ 0 h 3827"/>
                <a:gd name="T8" fmla="*/ 8335 w 8336"/>
                <a:gd name="T9" fmla="*/ 3826 h 3827"/>
              </a:gdLst>
              <a:ahLst/>
              <a:cxnLst>
                <a:cxn ang="0">
                  <a:pos x="T0" y="T1"/>
                </a:cxn>
                <a:cxn ang="0">
                  <a:pos x="T2" y="T3"/>
                </a:cxn>
                <a:cxn ang="0">
                  <a:pos x="T4" y="T5"/>
                </a:cxn>
                <a:cxn ang="0">
                  <a:pos x="T6" y="T7"/>
                </a:cxn>
                <a:cxn ang="0">
                  <a:pos x="T8" y="T9"/>
                </a:cxn>
              </a:cxnLst>
              <a:rect l="0" t="0" r="r" b="b"/>
              <a:pathLst>
                <a:path w="8336" h="3827">
                  <a:moveTo>
                    <a:pt x="8335" y="3826"/>
                  </a:moveTo>
                  <a:lnTo>
                    <a:pt x="0" y="3826"/>
                  </a:lnTo>
                  <a:lnTo>
                    <a:pt x="0" y="0"/>
                  </a:lnTo>
                  <a:lnTo>
                    <a:pt x="8335" y="0"/>
                  </a:lnTo>
                  <a:lnTo>
                    <a:pt x="8335" y="3826"/>
                  </a:lnTo>
                </a:path>
              </a:pathLst>
            </a:custGeom>
            <a:solidFill>
              <a:srgbClr val="F3F8FC"/>
            </a:solidFill>
            <a:ln w="9525" cap="flat">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t"/>
            <a:lstStyle/>
            <a:p>
              <a:r>
                <a:rPr lang="ja-JP" altLang="en-US" sz="571" dirty="0">
                  <a:latin typeface="Meiryo UI" panose="020B0604030504040204" pitchFamily="50" charset="-128"/>
                  <a:ea typeface="Meiryo UI" panose="020B0604030504040204" pitchFamily="50" charset="-128"/>
                  <a:cs typeface="Meiryo UI" panose="020B0604030504040204" pitchFamily="50" charset="-128"/>
                </a:rPr>
                <a:t>運用管理</a:t>
              </a:r>
            </a:p>
          </p:txBody>
        </p:sp>
        <p:sp>
          <p:nvSpPr>
            <p:cNvPr id="8" name="Freeform 262"/>
            <p:cNvSpPr>
              <a:spLocks noChangeArrowheads="1"/>
            </p:cNvSpPr>
            <p:nvPr/>
          </p:nvSpPr>
          <p:spPr bwMode="auto">
            <a:xfrm>
              <a:off x="6160900" y="394086"/>
              <a:ext cx="2825558" cy="826328"/>
            </a:xfrm>
            <a:custGeom>
              <a:avLst/>
              <a:gdLst>
                <a:gd name="T0" fmla="*/ 2657 w 2658"/>
                <a:gd name="T1" fmla="*/ 3074 h 3075"/>
                <a:gd name="T2" fmla="*/ 0 w 2658"/>
                <a:gd name="T3" fmla="*/ 3074 h 3075"/>
                <a:gd name="T4" fmla="*/ 0 w 2658"/>
                <a:gd name="T5" fmla="*/ 0 h 3075"/>
                <a:gd name="T6" fmla="*/ 2657 w 2658"/>
                <a:gd name="T7" fmla="*/ 0 h 3075"/>
                <a:gd name="T8" fmla="*/ 2657 w 2658"/>
                <a:gd name="T9" fmla="*/ 3074 h 3075"/>
              </a:gdLst>
              <a:ahLst/>
              <a:cxnLst>
                <a:cxn ang="0">
                  <a:pos x="T0" y="T1"/>
                </a:cxn>
                <a:cxn ang="0">
                  <a:pos x="T2" y="T3"/>
                </a:cxn>
                <a:cxn ang="0">
                  <a:pos x="T4" y="T5"/>
                </a:cxn>
                <a:cxn ang="0">
                  <a:pos x="T6" y="T7"/>
                </a:cxn>
                <a:cxn ang="0">
                  <a:pos x="T8" y="T9"/>
                </a:cxn>
              </a:cxnLst>
              <a:rect l="0" t="0" r="r" b="b"/>
              <a:pathLst>
                <a:path w="2658" h="3075">
                  <a:moveTo>
                    <a:pt x="2657" y="3074"/>
                  </a:moveTo>
                  <a:lnTo>
                    <a:pt x="0" y="3074"/>
                  </a:lnTo>
                  <a:lnTo>
                    <a:pt x="0" y="0"/>
                  </a:lnTo>
                  <a:lnTo>
                    <a:pt x="2657" y="0"/>
                  </a:lnTo>
                  <a:lnTo>
                    <a:pt x="2657" y="3074"/>
                  </a:lnTo>
                </a:path>
              </a:pathLst>
            </a:custGeom>
            <a:solidFill>
              <a:srgbClr val="EFE9CB"/>
            </a:solidFill>
            <a:ln w="9525" cap="flat">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t"/>
            <a:lstStyle/>
            <a:p>
              <a:r>
                <a:rPr lang="ja-JP" altLang="en-US" sz="571">
                  <a:latin typeface="Meiryo UI" panose="020B0604030504040204" pitchFamily="50" charset="-128"/>
                  <a:ea typeface="Meiryo UI" panose="020B0604030504040204" pitchFamily="50" charset="-128"/>
                  <a:cs typeface="Meiryo UI" panose="020B0604030504040204" pitchFamily="50" charset="-128"/>
                </a:rPr>
                <a:t>検索、分散処理</a:t>
              </a:r>
            </a:p>
          </p:txBody>
        </p:sp>
        <p:sp>
          <p:nvSpPr>
            <p:cNvPr id="10" name="Freeform 368"/>
            <p:cNvSpPr>
              <a:spLocks noChangeArrowheads="1"/>
            </p:cNvSpPr>
            <p:nvPr/>
          </p:nvSpPr>
          <p:spPr bwMode="auto">
            <a:xfrm>
              <a:off x="6150623" y="3685992"/>
              <a:ext cx="2829082" cy="1640608"/>
            </a:xfrm>
            <a:custGeom>
              <a:avLst/>
              <a:gdLst>
                <a:gd name="T0" fmla="*/ 8098 w 8099"/>
                <a:gd name="T1" fmla="*/ 4327 h 4328"/>
                <a:gd name="T2" fmla="*/ 0 w 8099"/>
                <a:gd name="T3" fmla="*/ 4327 h 4328"/>
                <a:gd name="T4" fmla="*/ 0 w 8099"/>
                <a:gd name="T5" fmla="*/ 0 h 4328"/>
                <a:gd name="T6" fmla="*/ 8098 w 8099"/>
                <a:gd name="T7" fmla="*/ 0 h 4328"/>
                <a:gd name="T8" fmla="*/ 8098 w 8099"/>
                <a:gd name="T9" fmla="*/ 4327 h 4328"/>
              </a:gdLst>
              <a:ahLst/>
              <a:cxnLst>
                <a:cxn ang="0">
                  <a:pos x="T0" y="T1"/>
                </a:cxn>
                <a:cxn ang="0">
                  <a:pos x="T2" y="T3"/>
                </a:cxn>
                <a:cxn ang="0">
                  <a:pos x="T4" y="T5"/>
                </a:cxn>
                <a:cxn ang="0">
                  <a:pos x="T6" y="T7"/>
                </a:cxn>
                <a:cxn ang="0">
                  <a:pos x="T8" y="T9"/>
                </a:cxn>
              </a:cxnLst>
              <a:rect l="0" t="0" r="r" b="b"/>
              <a:pathLst>
                <a:path w="8099" h="4328">
                  <a:moveTo>
                    <a:pt x="8098" y="4327"/>
                  </a:moveTo>
                  <a:lnTo>
                    <a:pt x="0" y="4327"/>
                  </a:lnTo>
                  <a:lnTo>
                    <a:pt x="0" y="0"/>
                  </a:lnTo>
                  <a:lnTo>
                    <a:pt x="8098" y="0"/>
                  </a:lnTo>
                  <a:lnTo>
                    <a:pt x="8098" y="4327"/>
                  </a:lnTo>
                </a:path>
              </a:pathLst>
            </a:custGeom>
            <a:solidFill>
              <a:srgbClr val="F0BFA6"/>
            </a:solidFill>
            <a:ln w="9525" cap="flat">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t"/>
            <a:lstStyle/>
            <a:p>
              <a:r>
                <a:rPr lang="ja-JP" altLang="en-US" sz="571" dirty="0">
                  <a:latin typeface="Meiryo UI" panose="020B0604030504040204" pitchFamily="50" charset="-128"/>
                  <a:ea typeface="Meiryo UI" panose="020B0604030504040204" pitchFamily="50" charset="-128"/>
                  <a:cs typeface="Meiryo UI" panose="020B0604030504040204" pitchFamily="50" charset="-128"/>
                </a:rPr>
                <a:t>セキュリティ</a:t>
              </a:r>
            </a:p>
          </p:txBody>
        </p:sp>
        <p:sp>
          <p:nvSpPr>
            <p:cNvPr id="11" name="Freeform 429"/>
            <p:cNvSpPr>
              <a:spLocks noChangeArrowheads="1"/>
            </p:cNvSpPr>
            <p:nvPr/>
          </p:nvSpPr>
          <p:spPr bwMode="auto">
            <a:xfrm>
              <a:off x="6151483" y="5350861"/>
              <a:ext cx="2829082" cy="1404494"/>
            </a:xfrm>
            <a:custGeom>
              <a:avLst/>
              <a:gdLst>
                <a:gd name="T0" fmla="*/ 8098 w 8099"/>
                <a:gd name="T1" fmla="*/ 3044 h 3045"/>
                <a:gd name="T2" fmla="*/ 0 w 8099"/>
                <a:gd name="T3" fmla="*/ 3044 h 3045"/>
                <a:gd name="T4" fmla="*/ 0 w 8099"/>
                <a:gd name="T5" fmla="*/ 0 h 3045"/>
                <a:gd name="T6" fmla="*/ 8098 w 8099"/>
                <a:gd name="T7" fmla="*/ 0 h 3045"/>
                <a:gd name="T8" fmla="*/ 8098 w 8099"/>
                <a:gd name="T9" fmla="*/ 3044 h 3045"/>
              </a:gdLst>
              <a:ahLst/>
              <a:cxnLst>
                <a:cxn ang="0">
                  <a:pos x="T0" y="T1"/>
                </a:cxn>
                <a:cxn ang="0">
                  <a:pos x="T2" y="T3"/>
                </a:cxn>
                <a:cxn ang="0">
                  <a:pos x="T4" y="T5"/>
                </a:cxn>
                <a:cxn ang="0">
                  <a:pos x="T6" y="T7"/>
                </a:cxn>
                <a:cxn ang="0">
                  <a:pos x="T8" y="T9"/>
                </a:cxn>
              </a:cxnLst>
              <a:rect l="0" t="0" r="r" b="b"/>
              <a:pathLst>
                <a:path w="8099" h="3045">
                  <a:moveTo>
                    <a:pt x="8098" y="3044"/>
                  </a:moveTo>
                  <a:lnTo>
                    <a:pt x="0" y="3044"/>
                  </a:lnTo>
                  <a:lnTo>
                    <a:pt x="0" y="0"/>
                  </a:lnTo>
                  <a:lnTo>
                    <a:pt x="8098" y="0"/>
                  </a:lnTo>
                  <a:lnTo>
                    <a:pt x="8098" y="3044"/>
                  </a:lnTo>
                </a:path>
              </a:pathLst>
            </a:custGeom>
            <a:solidFill>
              <a:srgbClr val="E6E6E7"/>
            </a:solidFill>
            <a:ln w="9525" cap="flat">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t"/>
            <a:lstStyle/>
            <a:p>
              <a:r>
                <a:rPr lang="ja-JP" altLang="en-US" sz="571">
                  <a:solidFill>
                    <a:schemeClr val="accent2"/>
                  </a:solidFill>
                  <a:latin typeface="Meiryo UI" panose="020B0604030504040204" pitchFamily="50" charset="-128"/>
                  <a:ea typeface="Meiryo UI" panose="020B0604030504040204" pitchFamily="50" charset="-128"/>
                  <a:cs typeface="Meiryo UI" panose="020B0604030504040204" pitchFamily="50" charset="-128"/>
                </a:rPr>
                <a:t>ファイルサーバー、メールサーバーなど</a:t>
              </a:r>
            </a:p>
          </p:txBody>
        </p:sp>
        <p:sp>
          <p:nvSpPr>
            <p:cNvPr id="12" name="Freeform 129"/>
            <p:cNvSpPr>
              <a:spLocks noChangeArrowheads="1"/>
            </p:cNvSpPr>
            <p:nvPr/>
          </p:nvSpPr>
          <p:spPr bwMode="auto">
            <a:xfrm>
              <a:off x="103199" y="2400315"/>
              <a:ext cx="2861912" cy="1852729"/>
            </a:xfrm>
            <a:custGeom>
              <a:avLst/>
              <a:gdLst>
                <a:gd name="T0" fmla="*/ 8335 w 8336"/>
                <a:gd name="T1" fmla="*/ 4223 h 4224"/>
                <a:gd name="T2" fmla="*/ 0 w 8336"/>
                <a:gd name="T3" fmla="*/ 4223 h 4224"/>
                <a:gd name="T4" fmla="*/ 0 w 8336"/>
                <a:gd name="T5" fmla="*/ 0 h 4224"/>
                <a:gd name="T6" fmla="*/ 8335 w 8336"/>
                <a:gd name="T7" fmla="*/ 0 h 4224"/>
                <a:gd name="T8" fmla="*/ 8335 w 8336"/>
                <a:gd name="T9" fmla="*/ 4223 h 4224"/>
              </a:gdLst>
              <a:ahLst/>
              <a:cxnLst>
                <a:cxn ang="0">
                  <a:pos x="T0" y="T1"/>
                </a:cxn>
                <a:cxn ang="0">
                  <a:pos x="T2" y="T3"/>
                </a:cxn>
                <a:cxn ang="0">
                  <a:pos x="T4" y="T5"/>
                </a:cxn>
                <a:cxn ang="0">
                  <a:pos x="T6" y="T7"/>
                </a:cxn>
                <a:cxn ang="0">
                  <a:pos x="T8" y="T9"/>
                </a:cxn>
              </a:cxnLst>
              <a:rect l="0" t="0" r="r" b="b"/>
              <a:pathLst>
                <a:path w="8336" h="4224">
                  <a:moveTo>
                    <a:pt x="8335" y="4223"/>
                  </a:moveTo>
                  <a:lnTo>
                    <a:pt x="0" y="4223"/>
                  </a:lnTo>
                  <a:lnTo>
                    <a:pt x="0" y="0"/>
                  </a:lnTo>
                  <a:lnTo>
                    <a:pt x="8335" y="0"/>
                  </a:lnTo>
                  <a:lnTo>
                    <a:pt x="8335" y="4223"/>
                  </a:lnTo>
                </a:path>
              </a:pathLst>
            </a:custGeom>
            <a:solidFill>
              <a:srgbClr val="BED1BA"/>
            </a:solidFill>
            <a:ln w="9525" cap="flat">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t"/>
            <a:lstStyle/>
            <a:p>
              <a:r>
                <a:rPr lang="en-US" altLang="ja-JP" sz="571">
                  <a:latin typeface="Meiryo UI" panose="020B0604030504040204" pitchFamily="50" charset="-128"/>
                  <a:ea typeface="Meiryo UI" panose="020B0604030504040204" pitchFamily="50" charset="-128"/>
                  <a:cs typeface="Meiryo UI" panose="020B0604030504040204" pitchFamily="50" charset="-128"/>
                </a:rPr>
                <a:t>Web/AP </a:t>
              </a:r>
              <a:r>
                <a:rPr lang="ja-JP" altLang="en-US" sz="571">
                  <a:latin typeface="Meiryo UI" panose="020B0604030504040204" pitchFamily="50" charset="-128"/>
                  <a:ea typeface="Meiryo UI" panose="020B0604030504040204" pitchFamily="50" charset="-128"/>
                  <a:cs typeface="Meiryo UI" panose="020B0604030504040204" pitchFamily="50" charset="-128"/>
                </a:rPr>
                <a:t>サーバー、データベース</a:t>
              </a:r>
            </a:p>
          </p:txBody>
        </p:sp>
        <p:sp>
          <p:nvSpPr>
            <p:cNvPr id="13" name="Freeform 6"/>
            <p:cNvSpPr>
              <a:spLocks noChangeArrowheads="1"/>
            </p:cNvSpPr>
            <p:nvPr/>
          </p:nvSpPr>
          <p:spPr bwMode="auto">
            <a:xfrm>
              <a:off x="2050167" y="4342533"/>
              <a:ext cx="943250" cy="2421716"/>
            </a:xfrm>
            <a:custGeom>
              <a:avLst/>
              <a:gdLst>
                <a:gd name="T0" fmla="*/ 2735 w 2736"/>
                <a:gd name="T1" fmla="*/ 4819 h 4820"/>
                <a:gd name="T2" fmla="*/ 0 w 2736"/>
                <a:gd name="T3" fmla="*/ 4819 h 4820"/>
                <a:gd name="T4" fmla="*/ 0 w 2736"/>
                <a:gd name="T5" fmla="*/ 0 h 4820"/>
                <a:gd name="T6" fmla="*/ 2735 w 2736"/>
                <a:gd name="T7" fmla="*/ 0 h 4820"/>
                <a:gd name="T8" fmla="*/ 2735 w 2736"/>
                <a:gd name="T9" fmla="*/ 4819 h 4820"/>
              </a:gdLst>
              <a:ahLst/>
              <a:cxnLst>
                <a:cxn ang="0">
                  <a:pos x="T0" y="T1"/>
                </a:cxn>
                <a:cxn ang="0">
                  <a:pos x="T2" y="T3"/>
                </a:cxn>
                <a:cxn ang="0">
                  <a:pos x="T4" y="T5"/>
                </a:cxn>
                <a:cxn ang="0">
                  <a:pos x="T6" y="T7"/>
                </a:cxn>
                <a:cxn ang="0">
                  <a:pos x="T8" y="T9"/>
                </a:cxn>
              </a:cxnLst>
              <a:rect l="0" t="0" r="r" b="b"/>
              <a:pathLst>
                <a:path w="2736" h="4820">
                  <a:moveTo>
                    <a:pt x="2735" y="4819"/>
                  </a:moveTo>
                  <a:lnTo>
                    <a:pt x="0" y="4819"/>
                  </a:lnTo>
                  <a:lnTo>
                    <a:pt x="0" y="0"/>
                  </a:lnTo>
                  <a:lnTo>
                    <a:pt x="2735" y="0"/>
                  </a:lnTo>
                  <a:lnTo>
                    <a:pt x="2735" y="4819"/>
                  </a:lnTo>
                </a:path>
              </a:pathLst>
            </a:custGeom>
            <a:solidFill>
              <a:srgbClr val="F4F7F3"/>
            </a:solidFill>
            <a:ln w="9525" cap="flat">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t"/>
            <a:lstStyle/>
            <a:p>
              <a:r>
                <a:rPr lang="en-US" altLang="ja-JP" sz="571">
                  <a:latin typeface="Meiryo UI" panose="020B0604030504040204" pitchFamily="50" charset="-128"/>
                  <a:ea typeface="Meiryo UI" panose="020B0604030504040204" pitchFamily="50" charset="-128"/>
                  <a:cs typeface="Meiryo UI" panose="020B0604030504040204" pitchFamily="50" charset="-128"/>
                </a:rPr>
                <a:t>Web</a:t>
              </a:r>
              <a:r>
                <a:rPr lang="ja-JP" altLang="en-US" sz="571">
                  <a:latin typeface="Meiryo UI" panose="020B0604030504040204" pitchFamily="50" charset="-128"/>
                  <a:ea typeface="Meiryo UI" panose="020B0604030504040204" pitchFamily="50" charset="-128"/>
                  <a:cs typeface="Meiryo UI" panose="020B0604030504040204" pitchFamily="50" charset="-128"/>
                </a:rPr>
                <a:t>サイト構築</a:t>
              </a:r>
            </a:p>
          </p:txBody>
        </p:sp>
        <p:sp>
          <p:nvSpPr>
            <p:cNvPr id="14" name="Freeform 297"/>
            <p:cNvSpPr>
              <a:spLocks noChangeArrowheads="1"/>
            </p:cNvSpPr>
            <p:nvPr/>
          </p:nvSpPr>
          <p:spPr bwMode="auto">
            <a:xfrm>
              <a:off x="6156048" y="1272901"/>
              <a:ext cx="2829082" cy="2403979"/>
            </a:xfrm>
            <a:custGeom>
              <a:avLst/>
              <a:gdLst>
                <a:gd name="T0" fmla="*/ 8098 w 8099"/>
                <a:gd name="T1" fmla="*/ 5292 h 5293"/>
                <a:gd name="T2" fmla="*/ 0 w 8099"/>
                <a:gd name="T3" fmla="*/ 5292 h 5293"/>
                <a:gd name="T4" fmla="*/ 0 w 8099"/>
                <a:gd name="T5" fmla="*/ 0 h 5293"/>
                <a:gd name="T6" fmla="*/ 8098 w 8099"/>
                <a:gd name="T7" fmla="*/ 0 h 5293"/>
                <a:gd name="T8" fmla="*/ 8098 w 8099"/>
                <a:gd name="T9" fmla="*/ 5292 h 5293"/>
              </a:gdLst>
              <a:ahLst/>
              <a:cxnLst>
                <a:cxn ang="0">
                  <a:pos x="T0" y="T1"/>
                </a:cxn>
                <a:cxn ang="0">
                  <a:pos x="T2" y="T3"/>
                </a:cxn>
                <a:cxn ang="0">
                  <a:pos x="T4" y="T5"/>
                </a:cxn>
                <a:cxn ang="0">
                  <a:pos x="T6" y="T7"/>
                </a:cxn>
                <a:cxn ang="0">
                  <a:pos x="T8" y="T9"/>
                </a:cxn>
              </a:cxnLst>
              <a:rect l="0" t="0" r="r" b="b"/>
              <a:pathLst>
                <a:path w="8099" h="5293">
                  <a:moveTo>
                    <a:pt x="8098" y="5292"/>
                  </a:moveTo>
                  <a:lnTo>
                    <a:pt x="0" y="5292"/>
                  </a:lnTo>
                  <a:lnTo>
                    <a:pt x="0" y="0"/>
                  </a:lnTo>
                  <a:lnTo>
                    <a:pt x="8098" y="0"/>
                  </a:lnTo>
                  <a:lnTo>
                    <a:pt x="8098" y="5292"/>
                  </a:lnTo>
                </a:path>
              </a:pathLst>
            </a:custGeom>
            <a:solidFill>
              <a:srgbClr val="C6BFDF"/>
            </a:solidFill>
            <a:ln w="9525" cap="flat">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t"/>
            <a:lstStyle/>
            <a:p>
              <a:r>
                <a:rPr lang="ja-JP" altLang="en-US" sz="571" dirty="0">
                  <a:latin typeface="Meiryo UI" panose="020B0604030504040204" pitchFamily="50" charset="-128"/>
                  <a:ea typeface="Meiryo UI" panose="020B0604030504040204" pitchFamily="50" charset="-128"/>
                  <a:cs typeface="Meiryo UI" panose="020B0604030504040204" pitchFamily="50" charset="-128"/>
                </a:rPr>
                <a:t>開発支援</a:t>
              </a:r>
            </a:p>
          </p:txBody>
        </p:sp>
        <p:sp>
          <p:nvSpPr>
            <p:cNvPr id="16" name="Freeform 33"/>
            <p:cNvSpPr>
              <a:spLocks noChangeArrowheads="1"/>
            </p:cNvSpPr>
            <p:nvPr/>
          </p:nvSpPr>
          <p:spPr bwMode="auto">
            <a:xfrm>
              <a:off x="3015235" y="3031364"/>
              <a:ext cx="3001772" cy="3717726"/>
            </a:xfrm>
            <a:custGeom>
              <a:avLst/>
              <a:gdLst>
                <a:gd name="T0" fmla="*/ 0 w 3904"/>
                <a:gd name="T1" fmla="*/ 3595 h 3596"/>
                <a:gd name="T2" fmla="*/ 3903 w 3904"/>
                <a:gd name="T3" fmla="*/ 3595 h 3596"/>
                <a:gd name="T4" fmla="*/ 3903 w 3904"/>
                <a:gd name="T5" fmla="*/ 0 h 3596"/>
                <a:gd name="T6" fmla="*/ 0 w 3904"/>
                <a:gd name="T7" fmla="*/ 0 h 3596"/>
                <a:gd name="T8" fmla="*/ 0 w 3904"/>
                <a:gd name="T9" fmla="*/ 3595 h 3596"/>
              </a:gdLst>
              <a:ahLst/>
              <a:cxnLst>
                <a:cxn ang="0">
                  <a:pos x="T0" y="T1"/>
                </a:cxn>
                <a:cxn ang="0">
                  <a:pos x="T2" y="T3"/>
                </a:cxn>
                <a:cxn ang="0">
                  <a:pos x="T4" y="T5"/>
                </a:cxn>
                <a:cxn ang="0">
                  <a:pos x="T6" y="T7"/>
                </a:cxn>
                <a:cxn ang="0">
                  <a:pos x="T8" y="T9"/>
                </a:cxn>
              </a:cxnLst>
              <a:rect l="0" t="0" r="r" b="b"/>
              <a:pathLst>
                <a:path w="3904" h="3596">
                  <a:moveTo>
                    <a:pt x="0" y="3595"/>
                  </a:moveTo>
                  <a:lnTo>
                    <a:pt x="3903" y="3595"/>
                  </a:lnTo>
                  <a:lnTo>
                    <a:pt x="3903" y="0"/>
                  </a:lnTo>
                  <a:lnTo>
                    <a:pt x="0" y="0"/>
                  </a:lnTo>
                  <a:lnTo>
                    <a:pt x="0" y="3595"/>
                  </a:lnTo>
                </a:path>
              </a:pathLst>
            </a:custGeom>
            <a:solidFill>
              <a:srgbClr val="BAD9EA"/>
            </a:solidFill>
            <a:ln w="9525" cap="flat">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t"/>
            <a:lstStyle/>
            <a:p>
              <a:r>
                <a:rPr lang="en-US" altLang="ja-JP" sz="571">
                  <a:latin typeface="Meiryo UI" panose="020B0604030504040204" pitchFamily="50" charset="-128"/>
                  <a:ea typeface="Meiryo UI" panose="020B0604030504040204" pitchFamily="50" charset="-128"/>
                  <a:cs typeface="Meiryo UI" panose="020B0604030504040204" pitchFamily="50" charset="-128"/>
                </a:rPr>
                <a:t>OS</a:t>
              </a:r>
              <a:r>
                <a:rPr lang="ja-JP" altLang="en-US" sz="571">
                  <a:latin typeface="Meiryo UI" panose="020B0604030504040204" pitchFamily="50" charset="-128"/>
                  <a:ea typeface="Meiryo UI" panose="020B0604030504040204" pitchFamily="50" charset="-128"/>
                  <a:cs typeface="Meiryo UI" panose="020B0604030504040204" pitchFamily="50" charset="-128"/>
                </a:rPr>
                <a:t>、仮想化、クラウド</a:t>
              </a:r>
            </a:p>
          </p:txBody>
        </p:sp>
        <p:grpSp>
          <p:nvGrpSpPr>
            <p:cNvPr id="4" name="グループ化 3"/>
            <p:cNvGrpSpPr/>
            <p:nvPr/>
          </p:nvGrpSpPr>
          <p:grpSpPr>
            <a:xfrm>
              <a:off x="1101829" y="548059"/>
              <a:ext cx="892319" cy="332034"/>
              <a:chOff x="1518262" y="786348"/>
              <a:chExt cx="1249247" cy="464848"/>
            </a:xfrm>
          </p:grpSpPr>
          <p:sp>
            <p:nvSpPr>
              <p:cNvPr id="35" name="正方形/長方形 34"/>
              <p:cNvSpPr/>
              <p:nvPr/>
            </p:nvSpPr>
            <p:spPr bwMode="gray">
              <a:xfrm>
                <a:off x="1518262" y="931510"/>
                <a:ext cx="1249247" cy="319686"/>
              </a:xfrm>
              <a:prstGeom prst="rect">
                <a:avLst/>
              </a:prstGeom>
              <a:solidFill>
                <a:schemeClr val="bg1"/>
              </a:solidFill>
              <a:ln w="9525">
                <a:solidFill>
                  <a:schemeClr val="tx1"/>
                </a:solidFill>
                <a:miter lim="800000"/>
                <a:headEnd/>
                <a:tailEnd/>
              </a:ln>
            </p:spPr>
            <p:txBody>
              <a:bodyPr lIns="25714" rIns="25714" anchor="t"/>
              <a:lstStyle/>
              <a:p>
                <a:r>
                  <a:rPr kumimoji="0" lang="en-US" altLang="ja-JP" sz="571" kern="0" dirty="0">
                    <a:latin typeface="Meiryo UI" pitchFamily="50" charset="-128"/>
                    <a:ea typeface="Meiryo UI" pitchFamily="50" charset="-128"/>
                    <a:cs typeface="Meiryo UI" pitchFamily="50" charset="-128"/>
                    <a:hlinkClick r:id="rId2"/>
                  </a:rPr>
                  <a:t>Pentaho</a:t>
                </a:r>
              </a:p>
              <a:p>
                <a:r>
                  <a:rPr kumimoji="0" lang="en-US" altLang="ja-JP" sz="571" kern="0" dirty="0" err="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2"/>
                  </a:rPr>
                  <a:t>SpagoBI</a:t>
                </a:r>
                <a:endPar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p:txBody>
          </p:sp>
          <p:sp>
            <p:nvSpPr>
              <p:cNvPr id="36" name="テキスト ボックス 35"/>
              <p:cNvSpPr txBox="1"/>
              <p:nvPr/>
            </p:nvSpPr>
            <p:spPr bwMode="gray">
              <a:xfrm>
                <a:off x="1518262" y="786348"/>
                <a:ext cx="1249247" cy="145232"/>
              </a:xfrm>
              <a:prstGeom prst="rect">
                <a:avLst/>
              </a:prstGeom>
              <a:solidFill>
                <a:srgbClr val="FEEBCD"/>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en-US" altLang="ja-JP" sz="571">
                    <a:latin typeface="Meiryo UI" panose="020B0604030504040204" pitchFamily="50" charset="-128"/>
                    <a:ea typeface="Meiryo UI" panose="020B0604030504040204" pitchFamily="50" charset="-128"/>
                    <a:cs typeface="Meiryo UI" panose="020B0604030504040204" pitchFamily="50" charset="-128"/>
                  </a:rPr>
                  <a:t>BI</a:t>
                </a:r>
                <a:endParaRPr lang="ja-JP" altLang="en-US" sz="571" dirty="0">
                  <a:latin typeface="Meiryo UI" panose="020B0604030504040204" pitchFamily="50" charset="-128"/>
                  <a:ea typeface="Meiryo UI" panose="020B0604030504040204" pitchFamily="50" charset="-128"/>
                  <a:cs typeface="Meiryo UI" panose="020B0604030504040204" pitchFamily="50" charset="-128"/>
                </a:endParaRPr>
              </a:p>
            </p:txBody>
          </p:sp>
        </p:grpSp>
        <p:grpSp>
          <p:nvGrpSpPr>
            <p:cNvPr id="2" name="グループ化 1"/>
            <p:cNvGrpSpPr/>
            <p:nvPr/>
          </p:nvGrpSpPr>
          <p:grpSpPr>
            <a:xfrm>
              <a:off x="2037341" y="912844"/>
              <a:ext cx="892319" cy="498284"/>
              <a:chOff x="2843368" y="786348"/>
              <a:chExt cx="1249247" cy="697598"/>
            </a:xfrm>
          </p:grpSpPr>
          <p:sp>
            <p:nvSpPr>
              <p:cNvPr id="38" name="正方形/長方形 37"/>
              <p:cNvSpPr/>
              <p:nvPr/>
            </p:nvSpPr>
            <p:spPr bwMode="gray">
              <a:xfrm>
                <a:off x="2843368" y="931507"/>
                <a:ext cx="1249247" cy="552439"/>
              </a:xfrm>
              <a:prstGeom prst="rect">
                <a:avLst/>
              </a:prstGeom>
              <a:solidFill>
                <a:schemeClr val="bg1"/>
              </a:solidFill>
              <a:ln w="9525">
                <a:solidFill>
                  <a:schemeClr val="tx1"/>
                </a:solidFill>
                <a:miter lim="800000"/>
                <a:headEnd/>
                <a:tailEnd/>
              </a:ln>
            </p:spPr>
            <p:txBody>
              <a:bodyPr lIns="25714" rIns="25714" anchor="t"/>
              <a:lstStyle/>
              <a:p>
                <a:r>
                  <a:rPr kumimoji="0" lang="en-US" altLang="ja-JP" sz="571" kern="0" dirty="0" err="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3"/>
                  </a:rPr>
                  <a:t>ADempiere</a:t>
                </a:r>
                <a:endPar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r>
                  <a:rPr kumimoji="0" lang="en-US" altLang="ja-JP" sz="571" kern="0" dirty="0" err="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4"/>
                  </a:rPr>
                  <a:t>Compiere</a:t>
                </a:r>
                <a:endPar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r>
                  <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5"/>
                  </a:rPr>
                  <a:t>ERP5</a:t>
                </a:r>
                <a:endPar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r>
                  <a:rPr kumimoji="0" lang="en-US" altLang="ja-JP" sz="571" kern="0" dirty="0" err="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6"/>
                  </a:rPr>
                  <a:t>Openbravo</a:t>
                </a:r>
                <a:endPar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p:txBody>
          </p:sp>
          <p:sp>
            <p:nvSpPr>
              <p:cNvPr id="39" name="テキスト ボックス 38"/>
              <p:cNvSpPr txBox="1"/>
              <p:nvPr/>
            </p:nvSpPr>
            <p:spPr bwMode="gray">
              <a:xfrm>
                <a:off x="2843368" y="786348"/>
                <a:ext cx="1249247" cy="145231"/>
              </a:xfrm>
              <a:prstGeom prst="rect">
                <a:avLst/>
              </a:prstGeom>
              <a:solidFill>
                <a:srgbClr val="FEEBCD"/>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en-US" altLang="ja-JP" sz="571">
                    <a:latin typeface="Meiryo UI" panose="020B0604030504040204" pitchFamily="50" charset="-128"/>
                    <a:ea typeface="Meiryo UI" panose="020B0604030504040204" pitchFamily="50" charset="-128"/>
                    <a:cs typeface="Meiryo UI" panose="020B0604030504040204" pitchFamily="50" charset="-128"/>
                  </a:rPr>
                  <a:t>ERP</a:t>
                </a:r>
                <a:endParaRPr lang="ja-JP" altLang="en-US" sz="571" dirty="0">
                  <a:latin typeface="Meiryo UI" panose="020B0604030504040204" pitchFamily="50" charset="-128"/>
                  <a:ea typeface="Meiryo UI" panose="020B0604030504040204" pitchFamily="50" charset="-128"/>
                  <a:cs typeface="Meiryo UI" panose="020B0604030504040204" pitchFamily="50" charset="-128"/>
                </a:endParaRPr>
              </a:p>
            </p:txBody>
          </p:sp>
        </p:grpSp>
        <p:grpSp>
          <p:nvGrpSpPr>
            <p:cNvPr id="40" name="グループ化 39"/>
            <p:cNvGrpSpPr/>
            <p:nvPr/>
          </p:nvGrpSpPr>
          <p:grpSpPr>
            <a:xfrm>
              <a:off x="1092968" y="957245"/>
              <a:ext cx="892319" cy="323332"/>
              <a:chOff x="5688124" y="1408586"/>
              <a:chExt cx="3240360" cy="410859"/>
            </a:xfrm>
          </p:grpSpPr>
          <p:sp>
            <p:nvSpPr>
              <p:cNvPr id="41" name="正方形/長方形 40"/>
              <p:cNvSpPr/>
              <p:nvPr/>
            </p:nvSpPr>
            <p:spPr bwMode="gray">
              <a:xfrm>
                <a:off x="5688124" y="1540341"/>
                <a:ext cx="3240360" cy="279104"/>
              </a:xfrm>
              <a:prstGeom prst="rect">
                <a:avLst/>
              </a:prstGeom>
              <a:solidFill>
                <a:schemeClr val="bg1"/>
              </a:solidFill>
              <a:ln w="9525">
                <a:solidFill>
                  <a:schemeClr val="tx1"/>
                </a:solidFill>
                <a:miter lim="800000"/>
                <a:headEnd/>
                <a:tailEnd/>
              </a:ln>
            </p:spPr>
            <p:txBody>
              <a:bodyPr lIns="25714" rIns="25714" anchor="t"/>
              <a:lstStyle/>
              <a:p>
                <a:r>
                  <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7"/>
                  </a:rPr>
                  <a:t>Apache OpenOffice</a:t>
                </a:r>
                <a:endPar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r>
                  <a:rPr kumimoji="0" lang="en-US" altLang="ja-JP" sz="571" kern="0" dirty="0">
                    <a:latin typeface="Meiryo UI" pitchFamily="50" charset="-128"/>
                    <a:ea typeface="Meiryo UI" pitchFamily="50" charset="-128"/>
                    <a:cs typeface="Meiryo UI" pitchFamily="50" charset="-128"/>
                    <a:hlinkClick r:id="rId8"/>
                  </a:rPr>
                  <a:t>LibreOffice</a:t>
                </a:r>
                <a:endParaRPr kumimoji="0" lang="en-US" altLang="ja-JP" sz="571" kern="0" dirty="0">
                  <a:latin typeface="Meiryo UI" pitchFamily="50" charset="-128"/>
                  <a:ea typeface="Meiryo UI" pitchFamily="50" charset="-128"/>
                  <a:cs typeface="Meiryo UI" pitchFamily="50" charset="-128"/>
                </a:endParaRPr>
              </a:p>
            </p:txBody>
          </p:sp>
          <p:sp>
            <p:nvSpPr>
              <p:cNvPr id="42" name="テキスト ボックス 41"/>
              <p:cNvSpPr txBox="1"/>
              <p:nvPr/>
            </p:nvSpPr>
            <p:spPr bwMode="gray">
              <a:xfrm>
                <a:off x="5688124" y="1408586"/>
                <a:ext cx="3240360" cy="131819"/>
              </a:xfrm>
              <a:prstGeom prst="rect">
                <a:avLst/>
              </a:prstGeom>
              <a:solidFill>
                <a:srgbClr val="FEEBCD"/>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ja-JP" altLang="en-US" sz="571">
                    <a:latin typeface="Meiryo UI" panose="020B0604030504040204" pitchFamily="50" charset="-128"/>
                    <a:ea typeface="Meiryo UI" panose="020B0604030504040204" pitchFamily="50" charset="-128"/>
                    <a:cs typeface="Meiryo UI" panose="020B0604030504040204" pitchFamily="50" charset="-128"/>
                  </a:rPr>
                  <a:t>オフィススイート</a:t>
                </a:r>
                <a:endParaRPr lang="ja-JP" altLang="en-US" sz="571" dirty="0">
                  <a:latin typeface="Meiryo UI" panose="020B0604030504040204" pitchFamily="50" charset="-128"/>
                  <a:ea typeface="Meiryo UI" panose="020B0604030504040204" pitchFamily="50" charset="-128"/>
                  <a:cs typeface="Meiryo UI" panose="020B0604030504040204" pitchFamily="50" charset="-128"/>
                </a:endParaRPr>
              </a:p>
            </p:txBody>
          </p:sp>
        </p:grpSp>
        <p:grpSp>
          <p:nvGrpSpPr>
            <p:cNvPr id="6" name="グループ化 5"/>
            <p:cNvGrpSpPr/>
            <p:nvPr/>
          </p:nvGrpSpPr>
          <p:grpSpPr>
            <a:xfrm>
              <a:off x="142354" y="1676984"/>
              <a:ext cx="887884" cy="572856"/>
              <a:chOff x="193155" y="2502725"/>
              <a:chExt cx="1249247" cy="801998"/>
            </a:xfrm>
          </p:grpSpPr>
          <p:sp>
            <p:nvSpPr>
              <p:cNvPr id="44" name="正方形/長方形 43"/>
              <p:cNvSpPr/>
              <p:nvPr/>
            </p:nvSpPr>
            <p:spPr bwMode="gray">
              <a:xfrm>
                <a:off x="193155" y="2647886"/>
                <a:ext cx="1249247" cy="656837"/>
              </a:xfrm>
              <a:prstGeom prst="rect">
                <a:avLst/>
              </a:prstGeom>
              <a:solidFill>
                <a:schemeClr val="bg1"/>
              </a:solidFill>
              <a:ln w="9525">
                <a:solidFill>
                  <a:schemeClr val="tx1"/>
                </a:solidFill>
                <a:miter lim="800000"/>
                <a:headEnd/>
                <a:tailEnd/>
              </a:ln>
            </p:spPr>
            <p:txBody>
              <a:bodyPr lIns="25714" rIns="25714" anchor="t"/>
              <a:lstStyle/>
              <a:p>
                <a:pPr defTabSz="653156">
                  <a:defRPr/>
                </a:pPr>
                <a:r>
                  <a:rPr kumimoji="0" lang="en-US" altLang="ja-JP" sz="571" kern="0" dirty="0">
                    <a:latin typeface="Meiryo UI" pitchFamily="50" charset="-128"/>
                    <a:ea typeface="Meiryo UI" pitchFamily="50" charset="-128"/>
                    <a:cs typeface="Meiryo UI" pitchFamily="50" charset="-128"/>
                    <a:hlinkClick r:id="rId9"/>
                  </a:rPr>
                  <a:t>Blender</a:t>
                </a:r>
                <a:endParaRPr kumimoji="0" lang="en-US" altLang="ja-JP" sz="571" kern="0" dirty="0">
                  <a:latin typeface="Meiryo UI" pitchFamily="50" charset="-128"/>
                  <a:ea typeface="Meiryo UI" pitchFamily="50" charset="-128"/>
                  <a:cs typeface="Meiryo UI" pitchFamily="50" charset="-128"/>
                </a:endParaRPr>
              </a:p>
              <a:p>
                <a:pPr defTabSz="653156">
                  <a:defRPr/>
                </a:pPr>
                <a:r>
                  <a:rPr kumimoji="0" lang="en-US" altLang="ja-JP" sz="571" kern="0" dirty="0" err="1">
                    <a:latin typeface="Meiryo UI" pitchFamily="50" charset="-128"/>
                    <a:ea typeface="Meiryo UI" pitchFamily="50" charset="-128"/>
                    <a:cs typeface="Meiryo UI" pitchFamily="50" charset="-128"/>
                    <a:hlinkClick r:id="rId10"/>
                  </a:rPr>
                  <a:t>osCommerce</a:t>
                </a:r>
                <a:endParaRPr kumimoji="0" lang="en-US" altLang="ja-JP" sz="571" kern="0" dirty="0">
                  <a:latin typeface="Meiryo UI" pitchFamily="50" charset="-128"/>
                  <a:ea typeface="Meiryo UI" pitchFamily="50" charset="-128"/>
                  <a:cs typeface="Meiryo UI" pitchFamily="50" charset="-128"/>
                </a:endParaRPr>
              </a:p>
              <a:p>
                <a:pPr defTabSz="653156">
                  <a:defRPr/>
                </a:pPr>
                <a:r>
                  <a:rPr kumimoji="0" lang="en-US" altLang="ja-JP" sz="571" kern="0" dirty="0">
                    <a:latin typeface="Meiryo UI" pitchFamily="50" charset="-128"/>
                    <a:ea typeface="Meiryo UI" pitchFamily="50" charset="-128"/>
                    <a:cs typeface="Meiryo UI" pitchFamily="50" charset="-128"/>
                    <a:hlinkClick r:id="rId11"/>
                  </a:rPr>
                  <a:t>Quantum GIS</a:t>
                </a:r>
                <a:endParaRPr kumimoji="0" lang="en-US" altLang="ja-JP" sz="571" kern="0" dirty="0">
                  <a:latin typeface="Meiryo UI" pitchFamily="50" charset="-128"/>
                  <a:ea typeface="Meiryo UI" pitchFamily="50" charset="-128"/>
                  <a:cs typeface="Meiryo UI" pitchFamily="50" charset="-128"/>
                </a:endParaRPr>
              </a:p>
              <a:p>
                <a:pPr defTabSz="653156">
                  <a:defRPr/>
                </a:pPr>
                <a:r>
                  <a:rPr kumimoji="0" lang="en-US" altLang="ja-JP" sz="571" u="sng" kern="0" dirty="0">
                    <a:latin typeface="Meiryo UI" pitchFamily="50" charset="-128"/>
                    <a:ea typeface="Meiryo UI" pitchFamily="50" charset="-128"/>
                    <a:cs typeface="Meiryo UI" pitchFamily="50" charset="-128"/>
                    <a:hlinkClick r:id="rId12"/>
                  </a:rPr>
                  <a:t>SAS</a:t>
                </a:r>
                <a:endParaRPr kumimoji="0" lang="en-US" altLang="ja-JP" sz="571" u="sng" kern="0" dirty="0">
                  <a:latin typeface="Meiryo UI" pitchFamily="50" charset="-128"/>
                  <a:ea typeface="Meiryo UI" pitchFamily="50" charset="-128"/>
                  <a:cs typeface="Meiryo UI" pitchFamily="50" charset="-128"/>
                </a:endParaRPr>
              </a:p>
              <a:p>
                <a:pPr defTabSz="653156">
                  <a:defRPr/>
                </a:pPr>
                <a:r>
                  <a:rPr kumimoji="0" lang="en-US" altLang="ja-JP" sz="571" kern="0" dirty="0">
                    <a:latin typeface="Meiryo UI" pitchFamily="50" charset="-128"/>
                    <a:ea typeface="Meiryo UI" pitchFamily="50" charset="-128"/>
                    <a:cs typeface="Meiryo UI" pitchFamily="50" charset="-128"/>
                    <a:hlinkClick r:id="rId13"/>
                  </a:rPr>
                  <a:t>WEKA</a:t>
                </a:r>
                <a:endParaRPr kumimoji="0" lang="en-US" altLang="ja-JP" sz="571" kern="0" dirty="0">
                  <a:latin typeface="Meiryo UI" pitchFamily="50" charset="-128"/>
                  <a:ea typeface="Meiryo UI" pitchFamily="50" charset="-128"/>
                  <a:cs typeface="Meiryo UI" pitchFamily="50" charset="-128"/>
                </a:endParaRPr>
              </a:p>
            </p:txBody>
          </p:sp>
          <p:sp>
            <p:nvSpPr>
              <p:cNvPr id="45" name="テキスト ボックス 44"/>
              <p:cNvSpPr txBox="1"/>
              <p:nvPr/>
            </p:nvSpPr>
            <p:spPr bwMode="gray">
              <a:xfrm>
                <a:off x="193155" y="2502725"/>
                <a:ext cx="1249247" cy="145161"/>
              </a:xfrm>
              <a:prstGeom prst="rect">
                <a:avLst/>
              </a:prstGeom>
              <a:solidFill>
                <a:srgbClr val="FEEBCD"/>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ja-JP" altLang="en-US" sz="571" dirty="0">
                    <a:latin typeface="Meiryo UI" panose="020B0604030504040204" pitchFamily="50" charset="-128"/>
                    <a:ea typeface="Meiryo UI" panose="020B0604030504040204" pitchFamily="50" charset="-128"/>
                    <a:cs typeface="Meiryo UI" panose="020B0604030504040204" pitchFamily="50" charset="-128"/>
                  </a:rPr>
                  <a:t>専門ソフトウェア</a:t>
                </a:r>
                <a:r>
                  <a:rPr lang="en-US" altLang="ja-JP" sz="571" dirty="0">
                    <a:latin typeface="Meiryo UI" panose="020B0604030504040204" pitchFamily="50" charset="-128"/>
                    <a:ea typeface="Meiryo UI" panose="020B0604030504040204" pitchFamily="50" charset="-128"/>
                    <a:cs typeface="Meiryo UI" panose="020B0604030504040204" pitchFamily="50" charset="-128"/>
                  </a:rPr>
                  <a:t>(CAD</a:t>
                </a:r>
                <a:r>
                  <a:rPr lang="ja-JP" altLang="en-US" sz="571" dirty="0">
                    <a:latin typeface="Meiryo UI" panose="020B0604030504040204" pitchFamily="50" charset="-128"/>
                    <a:ea typeface="Meiryo UI" panose="020B0604030504040204" pitchFamily="50" charset="-128"/>
                    <a:cs typeface="Meiryo UI" panose="020B0604030504040204" pitchFamily="50" charset="-128"/>
                  </a:rPr>
                  <a:t>など</a:t>
                </a:r>
                <a:r>
                  <a:rPr lang="en-US" altLang="ja-JP" sz="571" dirty="0">
                    <a:latin typeface="Meiryo UI" panose="020B0604030504040204" pitchFamily="50" charset="-128"/>
                    <a:ea typeface="Meiryo UI" panose="020B0604030504040204" pitchFamily="50" charset="-128"/>
                    <a:cs typeface="Meiryo UI" panose="020B0604030504040204" pitchFamily="50" charset="-128"/>
                  </a:rPr>
                  <a:t>)</a:t>
                </a:r>
                <a:endParaRPr lang="ja-JP" altLang="en-US" sz="571" dirty="0">
                  <a:latin typeface="Meiryo UI" panose="020B0604030504040204" pitchFamily="50" charset="-128"/>
                  <a:ea typeface="Meiryo UI" panose="020B0604030504040204" pitchFamily="50" charset="-128"/>
                  <a:cs typeface="Meiryo UI" panose="020B0604030504040204" pitchFamily="50" charset="-128"/>
                </a:endParaRPr>
              </a:p>
            </p:txBody>
          </p:sp>
        </p:grpSp>
        <p:grpSp>
          <p:nvGrpSpPr>
            <p:cNvPr id="3" name="グループ化 2"/>
            <p:cNvGrpSpPr/>
            <p:nvPr/>
          </p:nvGrpSpPr>
          <p:grpSpPr>
            <a:xfrm>
              <a:off x="2034258" y="538754"/>
              <a:ext cx="892319" cy="341340"/>
              <a:chOff x="1513251" y="1421709"/>
              <a:chExt cx="1249247" cy="477876"/>
            </a:xfrm>
          </p:grpSpPr>
          <p:sp>
            <p:nvSpPr>
              <p:cNvPr id="47" name="正方形/長方形 46"/>
              <p:cNvSpPr/>
              <p:nvPr/>
            </p:nvSpPr>
            <p:spPr bwMode="gray">
              <a:xfrm>
                <a:off x="1513251" y="1566871"/>
                <a:ext cx="1249247" cy="332714"/>
              </a:xfrm>
              <a:prstGeom prst="rect">
                <a:avLst/>
              </a:prstGeom>
              <a:solidFill>
                <a:schemeClr val="bg1"/>
              </a:solidFill>
              <a:ln w="9525">
                <a:solidFill>
                  <a:schemeClr val="tx1"/>
                </a:solidFill>
                <a:miter lim="800000"/>
                <a:headEnd/>
                <a:tailEnd/>
              </a:ln>
            </p:spPr>
            <p:txBody>
              <a:bodyPr lIns="25714" rIns="25714" anchor="t"/>
              <a:lstStyle/>
              <a:p>
                <a:r>
                  <a:rPr kumimoji="0" lang="en-US" altLang="ja-JP" sz="571" kern="0" dirty="0" err="1">
                    <a:latin typeface="Meiryo UI" pitchFamily="50" charset="-128"/>
                    <a:ea typeface="Meiryo UI" pitchFamily="50" charset="-128"/>
                    <a:cs typeface="Meiryo UI" pitchFamily="50" charset="-128"/>
                    <a:hlinkClick r:id="rId14"/>
                  </a:rPr>
                  <a:t>OpenPSA</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err="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15"/>
                  </a:rPr>
                  <a:t>SugarCRM</a:t>
                </a:r>
                <a:endPar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p:txBody>
          </p:sp>
          <p:sp>
            <p:nvSpPr>
              <p:cNvPr id="48" name="テキスト ボックス 47"/>
              <p:cNvSpPr txBox="1"/>
              <p:nvPr/>
            </p:nvSpPr>
            <p:spPr bwMode="gray">
              <a:xfrm>
                <a:off x="1513251" y="1421709"/>
                <a:ext cx="1249247" cy="145232"/>
              </a:xfrm>
              <a:prstGeom prst="rect">
                <a:avLst/>
              </a:prstGeom>
              <a:solidFill>
                <a:srgbClr val="FEEBCD"/>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en-US" altLang="ja-JP" sz="571">
                    <a:latin typeface="Meiryo UI" panose="020B0604030504040204" pitchFamily="50" charset="-128"/>
                    <a:ea typeface="Meiryo UI" panose="020B0604030504040204" pitchFamily="50" charset="-128"/>
                    <a:cs typeface="Meiryo UI" panose="020B0604030504040204" pitchFamily="50" charset="-128"/>
                  </a:rPr>
                  <a:t>CRM</a:t>
                </a:r>
                <a:endParaRPr lang="ja-JP" altLang="en-US" sz="571" dirty="0">
                  <a:latin typeface="Meiryo UI" panose="020B0604030504040204" pitchFamily="50" charset="-128"/>
                  <a:ea typeface="Meiryo UI" panose="020B0604030504040204" pitchFamily="50" charset="-128"/>
                  <a:cs typeface="Meiryo UI" panose="020B0604030504040204" pitchFamily="50" charset="-128"/>
                </a:endParaRPr>
              </a:p>
            </p:txBody>
          </p:sp>
        </p:grpSp>
        <p:sp>
          <p:nvSpPr>
            <p:cNvPr id="50" name="正方形/長方形 49"/>
            <p:cNvSpPr/>
            <p:nvPr/>
          </p:nvSpPr>
          <p:spPr bwMode="gray">
            <a:xfrm>
              <a:off x="1084473" y="1763041"/>
              <a:ext cx="892319" cy="484446"/>
            </a:xfrm>
            <a:prstGeom prst="rect">
              <a:avLst/>
            </a:prstGeom>
            <a:solidFill>
              <a:schemeClr val="bg1"/>
            </a:solidFill>
            <a:ln w="9525">
              <a:solidFill>
                <a:schemeClr val="tx1"/>
              </a:solidFill>
              <a:miter lim="800000"/>
              <a:headEnd/>
              <a:tailEnd/>
            </a:ln>
          </p:spPr>
          <p:txBody>
            <a:bodyPr lIns="25714" rIns="25714" anchor="t"/>
            <a:lstStyle/>
            <a:p>
              <a:r>
                <a:rPr kumimoji="0" lang="en-US" altLang="ja-JP" sz="571" kern="0" dirty="0" err="1">
                  <a:latin typeface="Meiryo UI" pitchFamily="50" charset="-128"/>
                  <a:ea typeface="Meiryo UI" pitchFamily="50" charset="-128"/>
                  <a:cs typeface="Meiryo UI" pitchFamily="50" charset="-128"/>
                  <a:hlinkClick r:id="rId16"/>
                </a:rPr>
                <a:t>Aipo</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err="1">
                  <a:latin typeface="Meiryo UI" pitchFamily="50" charset="-128"/>
                  <a:ea typeface="Meiryo UI" pitchFamily="50" charset="-128"/>
                  <a:cs typeface="Meiryo UI" pitchFamily="50" charset="-128"/>
                  <a:hlinkClick r:id="rId17"/>
                </a:rPr>
                <a:t>eGroupware</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err="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18"/>
                </a:rPr>
                <a:t>Zimbra</a:t>
              </a:r>
              <a:endPar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p:txBody>
        </p:sp>
        <p:sp>
          <p:nvSpPr>
            <p:cNvPr id="51" name="テキスト ボックス 50"/>
            <p:cNvSpPr txBox="1"/>
            <p:nvPr/>
          </p:nvSpPr>
          <p:spPr bwMode="gray">
            <a:xfrm>
              <a:off x="1084473" y="1656093"/>
              <a:ext cx="892319" cy="103736"/>
            </a:xfrm>
            <a:prstGeom prst="rect">
              <a:avLst/>
            </a:prstGeom>
            <a:solidFill>
              <a:srgbClr val="FEEBCD"/>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ja-JP" altLang="en-US" sz="571">
                  <a:latin typeface="Meiryo UI" panose="020B0604030504040204" pitchFamily="50" charset="-128"/>
                  <a:ea typeface="Meiryo UI" panose="020B0604030504040204" pitchFamily="50" charset="-128"/>
                  <a:cs typeface="Meiryo UI" panose="020B0604030504040204" pitchFamily="50" charset="-128"/>
                </a:rPr>
                <a:t>グループウェア</a:t>
              </a:r>
              <a:endParaRPr lang="ja-JP" altLang="en-US" sz="571" dirty="0">
                <a:latin typeface="Meiryo UI" panose="020B0604030504040204" pitchFamily="50" charset="-128"/>
                <a:ea typeface="Meiryo UI" panose="020B0604030504040204" pitchFamily="50" charset="-128"/>
                <a:cs typeface="Meiryo UI" panose="020B0604030504040204" pitchFamily="50" charset="-128"/>
              </a:endParaRPr>
            </a:p>
          </p:txBody>
        </p:sp>
        <p:grpSp>
          <p:nvGrpSpPr>
            <p:cNvPr id="27" name="グループ化 26"/>
            <p:cNvGrpSpPr/>
            <p:nvPr/>
          </p:nvGrpSpPr>
          <p:grpSpPr>
            <a:xfrm>
              <a:off x="2037340" y="1443039"/>
              <a:ext cx="892319" cy="251940"/>
              <a:chOff x="2834884" y="2092757"/>
              <a:chExt cx="1249247" cy="352716"/>
            </a:xfrm>
          </p:grpSpPr>
          <p:sp>
            <p:nvSpPr>
              <p:cNvPr id="53" name="正方形/長方形 52"/>
              <p:cNvSpPr/>
              <p:nvPr/>
            </p:nvSpPr>
            <p:spPr bwMode="gray">
              <a:xfrm>
                <a:off x="2834884" y="2237917"/>
                <a:ext cx="1249247" cy="207556"/>
              </a:xfrm>
              <a:prstGeom prst="rect">
                <a:avLst/>
              </a:prstGeom>
              <a:solidFill>
                <a:schemeClr val="bg1"/>
              </a:solidFill>
              <a:ln w="9525">
                <a:solidFill>
                  <a:schemeClr val="tx1"/>
                </a:solidFill>
                <a:miter lim="800000"/>
                <a:headEnd/>
                <a:tailEnd/>
              </a:ln>
            </p:spPr>
            <p:txBody>
              <a:bodyPr lIns="25714" rIns="25714" anchor="t"/>
              <a:lstStyle/>
              <a:p>
                <a:r>
                  <a:rPr kumimoji="0" lang="en-US" altLang="ja-JP" sz="571" kern="0" dirty="0" err="1">
                    <a:latin typeface="Meiryo UI" pitchFamily="50" charset="-128"/>
                    <a:ea typeface="Meiryo UI" pitchFamily="50" charset="-128"/>
                    <a:cs typeface="Meiryo UI" pitchFamily="50" charset="-128"/>
                    <a:hlinkClick r:id="rId19"/>
                  </a:rPr>
                  <a:t>MosP</a:t>
                </a:r>
                <a:endParaRPr kumimoji="0" lang="en-US" altLang="ja-JP" sz="571" kern="0" dirty="0">
                  <a:latin typeface="Meiryo UI" pitchFamily="50" charset="-128"/>
                  <a:ea typeface="Meiryo UI" pitchFamily="50" charset="-128"/>
                  <a:cs typeface="Meiryo UI" pitchFamily="50" charset="-128"/>
                </a:endParaRPr>
              </a:p>
            </p:txBody>
          </p:sp>
          <p:sp>
            <p:nvSpPr>
              <p:cNvPr id="54" name="テキスト ボックス 53"/>
              <p:cNvSpPr txBox="1"/>
              <p:nvPr/>
            </p:nvSpPr>
            <p:spPr bwMode="gray">
              <a:xfrm>
                <a:off x="2834884" y="2092757"/>
                <a:ext cx="1249247" cy="145232"/>
              </a:xfrm>
              <a:prstGeom prst="rect">
                <a:avLst/>
              </a:prstGeom>
              <a:solidFill>
                <a:srgbClr val="FEEBCD"/>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ja-JP" altLang="en-US" sz="571">
                    <a:latin typeface="Meiryo UI" panose="020B0604030504040204" pitchFamily="50" charset="-128"/>
                    <a:ea typeface="Meiryo UI" panose="020B0604030504040204" pitchFamily="50" charset="-128"/>
                    <a:cs typeface="Meiryo UI" panose="020B0604030504040204" pitchFamily="50" charset="-128"/>
                  </a:rPr>
                  <a:t>人事・給与</a:t>
                </a:r>
                <a:endParaRPr lang="ja-JP" altLang="en-US" sz="571" dirty="0">
                  <a:latin typeface="Meiryo UI" panose="020B0604030504040204" pitchFamily="50" charset="-128"/>
                  <a:ea typeface="Meiryo UI" panose="020B0604030504040204" pitchFamily="50" charset="-128"/>
                  <a:cs typeface="Meiryo UI" panose="020B0604030504040204" pitchFamily="50" charset="-128"/>
                </a:endParaRPr>
              </a:p>
            </p:txBody>
          </p:sp>
        </p:grpSp>
        <p:grpSp>
          <p:nvGrpSpPr>
            <p:cNvPr id="55" name="グループ化 54"/>
            <p:cNvGrpSpPr/>
            <p:nvPr/>
          </p:nvGrpSpPr>
          <p:grpSpPr>
            <a:xfrm>
              <a:off x="2030977" y="1808454"/>
              <a:ext cx="892319" cy="404478"/>
              <a:chOff x="5688124" y="1408586"/>
              <a:chExt cx="3240360" cy="513971"/>
            </a:xfrm>
          </p:grpSpPr>
          <p:sp>
            <p:nvSpPr>
              <p:cNvPr id="56" name="正方形/長方形 55"/>
              <p:cNvSpPr/>
              <p:nvPr/>
            </p:nvSpPr>
            <p:spPr bwMode="gray">
              <a:xfrm>
                <a:off x="5688124" y="1540338"/>
                <a:ext cx="3240360" cy="382219"/>
              </a:xfrm>
              <a:prstGeom prst="rect">
                <a:avLst/>
              </a:prstGeom>
              <a:solidFill>
                <a:schemeClr val="bg1"/>
              </a:solidFill>
              <a:ln w="9525">
                <a:solidFill>
                  <a:schemeClr val="tx1"/>
                </a:solidFill>
                <a:miter lim="800000"/>
                <a:headEnd/>
                <a:tailEnd/>
              </a:ln>
            </p:spPr>
            <p:txBody>
              <a:bodyPr lIns="25714" rIns="25714" anchor="t"/>
              <a:lstStyle/>
              <a:p>
                <a:r>
                  <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20"/>
                  </a:rPr>
                  <a:t>Asterisk</a:t>
                </a:r>
                <a:endPar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r>
                  <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21"/>
                  </a:rPr>
                  <a:t>OTRS</a:t>
                </a:r>
                <a:endPar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p:txBody>
          </p:sp>
          <p:sp>
            <p:nvSpPr>
              <p:cNvPr id="57" name="テキスト ボックス 56"/>
              <p:cNvSpPr txBox="1"/>
              <p:nvPr/>
            </p:nvSpPr>
            <p:spPr bwMode="gray">
              <a:xfrm>
                <a:off x="5688124" y="1408586"/>
                <a:ext cx="3240360" cy="131819"/>
              </a:xfrm>
              <a:prstGeom prst="rect">
                <a:avLst/>
              </a:prstGeom>
              <a:solidFill>
                <a:srgbClr val="FEEBCD"/>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ja-JP" altLang="en-US" sz="571">
                    <a:latin typeface="Meiryo UI" panose="020B0604030504040204" pitchFamily="50" charset="-128"/>
                    <a:ea typeface="Meiryo UI" panose="020B0604030504040204" pitchFamily="50" charset="-128"/>
                    <a:cs typeface="Meiryo UI" panose="020B0604030504040204" pitchFamily="50" charset="-128"/>
                  </a:rPr>
                  <a:t>オペレーション、製造管理</a:t>
                </a:r>
                <a:endParaRPr lang="ja-JP" altLang="en-US" sz="571" dirty="0">
                  <a:latin typeface="Meiryo UI" panose="020B0604030504040204" pitchFamily="50" charset="-128"/>
                  <a:ea typeface="Meiryo UI" panose="020B0604030504040204" pitchFamily="50" charset="-128"/>
                  <a:cs typeface="Meiryo UI" panose="020B0604030504040204" pitchFamily="50" charset="-128"/>
                </a:endParaRPr>
              </a:p>
            </p:txBody>
          </p:sp>
        </p:grpSp>
        <p:grpSp>
          <p:nvGrpSpPr>
            <p:cNvPr id="61" name="グループ化 60"/>
            <p:cNvGrpSpPr/>
            <p:nvPr/>
          </p:nvGrpSpPr>
          <p:grpSpPr>
            <a:xfrm>
              <a:off x="2096290" y="4488767"/>
              <a:ext cx="855598" cy="1890071"/>
              <a:chOff x="5688124" y="1408586"/>
              <a:chExt cx="3107011" cy="2401727"/>
            </a:xfrm>
          </p:grpSpPr>
          <p:sp>
            <p:nvSpPr>
              <p:cNvPr id="62" name="正方形/長方形 61"/>
              <p:cNvSpPr/>
              <p:nvPr/>
            </p:nvSpPr>
            <p:spPr bwMode="gray">
              <a:xfrm>
                <a:off x="5688127" y="1540339"/>
                <a:ext cx="3107008" cy="2269974"/>
              </a:xfrm>
              <a:prstGeom prst="rect">
                <a:avLst/>
              </a:prstGeom>
              <a:solidFill>
                <a:schemeClr val="bg1"/>
              </a:solidFill>
              <a:ln w="9525">
                <a:solidFill>
                  <a:schemeClr val="tx1"/>
                </a:solidFill>
                <a:miter lim="800000"/>
                <a:headEnd/>
                <a:tailEnd/>
              </a:ln>
            </p:spPr>
            <p:txBody>
              <a:bodyPr lIns="25714" rIns="25714" anchor="t"/>
              <a:lstStyle/>
              <a:p>
                <a:r>
                  <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22"/>
                  </a:rPr>
                  <a:t>Alfresco</a:t>
                </a:r>
                <a:endPar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r>
                  <a:rPr kumimoji="0" lang="en-US" altLang="ja-JP" sz="571" kern="0" dirty="0">
                    <a:latin typeface="Meiryo UI" pitchFamily="50" charset="-128"/>
                    <a:ea typeface="Meiryo UI" pitchFamily="50" charset="-128"/>
                    <a:cs typeface="Meiryo UI" pitchFamily="50" charset="-128"/>
                    <a:hlinkClick r:id="rId23"/>
                  </a:rPr>
                  <a:t>Apache Lenya</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err="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24"/>
                  </a:rPr>
                  <a:t>DotNetNuke</a:t>
                </a:r>
                <a:endPar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r>
                  <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25"/>
                  </a:rPr>
                  <a:t>Drupal</a:t>
                </a:r>
                <a:endPar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r>
                  <a:rPr kumimoji="0" lang="en-US" altLang="ja-JP" sz="571" kern="0" dirty="0" err="1">
                    <a:latin typeface="Meiryo UI" pitchFamily="50" charset="-128"/>
                    <a:ea typeface="Meiryo UI" pitchFamily="50" charset="-128"/>
                    <a:cs typeface="Meiryo UI" pitchFamily="50" charset="-128"/>
                    <a:hlinkClick r:id="rId26"/>
                  </a:rPr>
                  <a:t>eZ</a:t>
                </a:r>
                <a:r>
                  <a:rPr kumimoji="0" lang="en-US" altLang="ja-JP" sz="571" kern="0" dirty="0">
                    <a:latin typeface="Meiryo UI" pitchFamily="50" charset="-128"/>
                    <a:ea typeface="Meiryo UI" pitchFamily="50" charset="-128"/>
                    <a:cs typeface="Meiryo UI" pitchFamily="50" charset="-128"/>
                    <a:hlinkClick r:id="rId26"/>
                  </a:rPr>
                  <a:t> Publish</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err="1">
                    <a:latin typeface="Meiryo UI" pitchFamily="50" charset="-128"/>
                    <a:ea typeface="Meiryo UI" pitchFamily="50" charset="-128"/>
                    <a:cs typeface="Meiryo UI" pitchFamily="50" charset="-128"/>
                    <a:hlinkClick r:id="rId27"/>
                  </a:rPr>
                  <a:t>GateIn</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err="1">
                    <a:latin typeface="Meiryo UI" pitchFamily="50" charset="-128"/>
                    <a:ea typeface="Meiryo UI" pitchFamily="50" charset="-128"/>
                    <a:cs typeface="Meiryo UI" pitchFamily="50" charset="-128"/>
                    <a:hlinkClick r:id="rId28"/>
                  </a:rPr>
                  <a:t>Geeklog</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29"/>
                  </a:rPr>
                  <a:t>Joomla!</a:t>
                </a:r>
                <a:endPar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r>
                  <a:rPr kumimoji="0" lang="en-US" altLang="ja-JP" sz="571" kern="0" dirty="0" err="1">
                    <a:latin typeface="Meiryo UI" pitchFamily="50" charset="-128"/>
                    <a:ea typeface="Meiryo UI" pitchFamily="50" charset="-128"/>
                    <a:cs typeface="Meiryo UI" pitchFamily="50" charset="-128"/>
                    <a:hlinkClick r:id="rId30"/>
                  </a:rPr>
                  <a:t>Liferay</a:t>
                </a:r>
                <a:r>
                  <a:rPr kumimoji="0" lang="en-US" altLang="ja-JP" sz="571" kern="0" dirty="0">
                    <a:latin typeface="Meiryo UI" pitchFamily="50" charset="-128"/>
                    <a:ea typeface="Meiryo UI" pitchFamily="50" charset="-128"/>
                    <a:cs typeface="Meiryo UI" pitchFamily="50" charset="-128"/>
                    <a:hlinkClick r:id="rId30"/>
                  </a:rPr>
                  <a:t> Portal</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err="1">
                    <a:latin typeface="Meiryo UI" pitchFamily="50" charset="-128"/>
                    <a:ea typeface="Meiryo UI" pitchFamily="50" charset="-128"/>
                    <a:cs typeface="Meiryo UI" pitchFamily="50" charset="-128"/>
                    <a:hlinkClick r:id="rId31"/>
                  </a:rPr>
                  <a:t>moodle</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a:latin typeface="Meiryo UI" pitchFamily="50" charset="-128"/>
                    <a:ea typeface="Meiryo UI" pitchFamily="50" charset="-128"/>
                    <a:cs typeface="Meiryo UI" pitchFamily="50" charset="-128"/>
                    <a:hlinkClick r:id="rId32"/>
                  </a:rPr>
                  <a:t>Movable Type Open Source</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err="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33"/>
                  </a:rPr>
                  <a:t>NetCommons</a:t>
                </a:r>
                <a:endPar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r>
                  <a:rPr kumimoji="0" lang="en-US" altLang="ja-JP" sz="571" kern="0" dirty="0" err="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34"/>
                  </a:rPr>
                  <a:t>OpenPNE</a:t>
                </a:r>
                <a:endPar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r>
                  <a:rPr kumimoji="0" lang="en-US" altLang="ja-JP" sz="571" kern="0" dirty="0" err="1">
                    <a:latin typeface="Meiryo UI" pitchFamily="50" charset="-128"/>
                    <a:ea typeface="Meiryo UI" pitchFamily="50" charset="-128"/>
                    <a:cs typeface="Meiryo UI" pitchFamily="50" charset="-128"/>
                    <a:hlinkClick r:id="rId35"/>
                  </a:rPr>
                  <a:t>Plone</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err="1">
                    <a:latin typeface="Meiryo UI" pitchFamily="50" charset="-128"/>
                    <a:ea typeface="Meiryo UI" pitchFamily="50" charset="-128"/>
                    <a:cs typeface="Meiryo UI" pitchFamily="50" charset="-128"/>
                    <a:hlinkClick r:id="rId36"/>
                  </a:rPr>
                  <a:t>PukiWiki</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37"/>
                  </a:rPr>
                  <a:t>WordPress</a:t>
                </a:r>
                <a:endPar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r>
                  <a:rPr kumimoji="0" lang="en-US" altLang="ja-JP" sz="571" kern="0" dirty="0" err="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38"/>
                  </a:rPr>
                  <a:t>Xoops</a:t>
                </a:r>
                <a:endPar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r>
                  <a:rPr kumimoji="0" lang="en-US" altLang="ja-JP" sz="571" kern="0" dirty="0">
                    <a:latin typeface="Meiryo UI" pitchFamily="50" charset="-128"/>
                    <a:ea typeface="Meiryo UI" pitchFamily="50" charset="-128"/>
                    <a:cs typeface="Meiryo UI" pitchFamily="50" charset="-128"/>
                    <a:hlinkClick r:id="rId39"/>
                  </a:rPr>
                  <a:t>XOOPS cube</a:t>
                </a:r>
                <a:endParaRPr kumimoji="0" lang="en-US" altLang="ja-JP" sz="571" kern="0" dirty="0">
                  <a:latin typeface="Meiryo UI" pitchFamily="50" charset="-128"/>
                  <a:ea typeface="Meiryo UI" pitchFamily="50" charset="-128"/>
                  <a:cs typeface="Meiryo UI" pitchFamily="50" charset="-128"/>
                </a:endParaRPr>
              </a:p>
            </p:txBody>
          </p:sp>
          <p:sp>
            <p:nvSpPr>
              <p:cNvPr id="63" name="テキスト ボックス 62"/>
              <p:cNvSpPr txBox="1"/>
              <p:nvPr/>
            </p:nvSpPr>
            <p:spPr bwMode="gray">
              <a:xfrm>
                <a:off x="5688124" y="1408586"/>
                <a:ext cx="3107010" cy="137567"/>
              </a:xfrm>
              <a:prstGeom prst="rect">
                <a:avLst/>
              </a:prstGeom>
              <a:solidFill>
                <a:srgbClr val="D0DDCD"/>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en-US" altLang="ja-JP" sz="571">
                    <a:latin typeface="Meiryo UI" panose="020B0604030504040204" pitchFamily="50" charset="-128"/>
                    <a:ea typeface="Meiryo UI" panose="020B0604030504040204" pitchFamily="50" charset="-128"/>
                    <a:cs typeface="Meiryo UI" panose="020B0604030504040204" pitchFamily="50" charset="-128"/>
                  </a:rPr>
                  <a:t>CMS</a:t>
                </a:r>
                <a:r>
                  <a:rPr lang="ja-JP" altLang="en-US" sz="571">
                    <a:latin typeface="Meiryo UI" panose="020B0604030504040204" pitchFamily="50" charset="-128"/>
                    <a:ea typeface="Meiryo UI" panose="020B0604030504040204" pitchFamily="50" charset="-128"/>
                    <a:cs typeface="Meiryo UI" panose="020B0604030504040204" pitchFamily="50" charset="-128"/>
                  </a:rPr>
                  <a:t>・ポータル</a:t>
                </a:r>
                <a:endParaRPr lang="ja-JP" altLang="en-US" sz="571" dirty="0">
                  <a:latin typeface="Meiryo UI" panose="020B0604030504040204" pitchFamily="50" charset="-128"/>
                  <a:ea typeface="Meiryo UI" panose="020B0604030504040204" pitchFamily="50" charset="-128"/>
                  <a:cs typeface="Meiryo UI" panose="020B0604030504040204" pitchFamily="50" charset="-128"/>
                </a:endParaRPr>
              </a:p>
            </p:txBody>
          </p:sp>
        </p:grpSp>
        <p:grpSp>
          <p:nvGrpSpPr>
            <p:cNvPr id="67" name="グループ化 66"/>
            <p:cNvGrpSpPr/>
            <p:nvPr/>
          </p:nvGrpSpPr>
          <p:grpSpPr>
            <a:xfrm>
              <a:off x="6191319" y="457414"/>
              <a:ext cx="892320" cy="721390"/>
              <a:chOff x="5688121" y="1262202"/>
              <a:chExt cx="3240363" cy="916676"/>
            </a:xfrm>
          </p:grpSpPr>
          <p:sp>
            <p:nvSpPr>
              <p:cNvPr id="68" name="正方形/長方形 67"/>
              <p:cNvSpPr/>
              <p:nvPr/>
            </p:nvSpPr>
            <p:spPr bwMode="gray">
              <a:xfrm>
                <a:off x="5688124" y="1398127"/>
                <a:ext cx="3240360" cy="780751"/>
              </a:xfrm>
              <a:prstGeom prst="rect">
                <a:avLst/>
              </a:prstGeom>
              <a:solidFill>
                <a:schemeClr val="bg1"/>
              </a:solidFill>
              <a:ln w="9525">
                <a:solidFill>
                  <a:schemeClr val="tx1"/>
                </a:solidFill>
                <a:miter lim="800000"/>
                <a:headEnd/>
                <a:tailEnd/>
              </a:ln>
            </p:spPr>
            <p:txBody>
              <a:bodyPr lIns="25714" rIns="25714" anchor="t"/>
              <a:lstStyle/>
              <a:p>
                <a:r>
                  <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40"/>
                  </a:rPr>
                  <a:t>Apache Lucene</a:t>
                </a:r>
                <a:br>
                  <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rPr>
                </a:br>
                <a:r>
                  <a:rPr kumimoji="0" lang="en-US" altLang="ja-JP" sz="571" kern="0" dirty="0">
                    <a:latin typeface="Meiryo UI" pitchFamily="50" charset="-128"/>
                    <a:ea typeface="Meiryo UI" pitchFamily="50" charset="-128"/>
                    <a:cs typeface="Meiryo UI" pitchFamily="50" charset="-128"/>
                    <a:hlinkClick r:id="rId41"/>
                  </a:rPr>
                  <a:t>Apache </a:t>
                </a:r>
                <a:r>
                  <a:rPr kumimoji="0" lang="en-US" altLang="ja-JP" sz="571" kern="0" dirty="0" err="1">
                    <a:latin typeface="Meiryo UI" pitchFamily="50" charset="-128"/>
                    <a:ea typeface="Meiryo UI" pitchFamily="50" charset="-128"/>
                    <a:cs typeface="Meiryo UI" pitchFamily="50" charset="-128"/>
                    <a:hlinkClick r:id="rId41"/>
                  </a:rPr>
                  <a:t>ManifoldCF</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a:latin typeface="Meiryo UI" pitchFamily="50" charset="-128"/>
                    <a:ea typeface="Meiryo UI" pitchFamily="50" charset="-128"/>
                    <a:cs typeface="Meiryo UI" pitchFamily="50" charset="-128"/>
                    <a:hlinkClick r:id="rId42"/>
                  </a:rPr>
                  <a:t>Apache </a:t>
                </a:r>
                <a:r>
                  <a:rPr kumimoji="0" lang="en-US" altLang="ja-JP" sz="571" kern="0" dirty="0" err="1">
                    <a:latin typeface="Meiryo UI" pitchFamily="50" charset="-128"/>
                    <a:ea typeface="Meiryo UI" pitchFamily="50" charset="-128"/>
                    <a:cs typeface="Meiryo UI" pitchFamily="50" charset="-128"/>
                    <a:hlinkClick r:id="rId42"/>
                  </a:rPr>
                  <a:t>Nutch</a:t>
                </a:r>
                <a:endParaRPr kumimoji="0" lang="en-US" altLang="ja-JP" sz="571" kern="0" dirty="0">
                  <a:latin typeface="Meiryo UI" pitchFamily="50" charset="-128"/>
                  <a:ea typeface="Meiryo UI" pitchFamily="50" charset="-128"/>
                  <a:cs typeface="Meiryo UI" pitchFamily="50" charset="-128"/>
                </a:endParaRPr>
              </a:p>
              <a:p>
                <a:r>
                  <a:rPr kumimoji="0" lang="en-US" altLang="ja-JP" sz="571" u="sng" kern="0" dirty="0" err="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43"/>
                  </a:rPr>
                  <a:t>Elasticsearch</a:t>
                </a:r>
                <a:endParaRPr kumimoji="0" lang="en-US" altLang="ja-JP" sz="571" u="sng"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r>
                  <a:rPr kumimoji="0" lang="en-US" altLang="ja-JP" sz="571" u="sng" kern="0" dirty="0" err="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44"/>
                  </a:rPr>
                  <a:t>Kibana</a:t>
                </a:r>
                <a:endParaRPr kumimoji="0" lang="en-US" altLang="ja-JP" sz="571" u="sng"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r>
                  <a:rPr kumimoji="0" lang="en-US" altLang="ja-JP" sz="571" u="sng"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45"/>
                  </a:rPr>
                  <a:t>logstash</a:t>
                </a:r>
                <a:endParaRPr kumimoji="0" lang="en-US" altLang="ja-JP" sz="571" u="sng"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endParaRPr kumimoji="0" lang="en-US" altLang="ja-JP" sz="571" u="sng"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p:txBody>
          </p:sp>
          <p:sp>
            <p:nvSpPr>
              <p:cNvPr id="69" name="テキスト ボックス 68"/>
              <p:cNvSpPr txBox="1"/>
              <p:nvPr/>
            </p:nvSpPr>
            <p:spPr bwMode="gray">
              <a:xfrm>
                <a:off x="5688121" y="1262202"/>
                <a:ext cx="3240360" cy="131819"/>
              </a:xfrm>
              <a:prstGeom prst="rect">
                <a:avLst/>
              </a:prstGeom>
              <a:solidFill>
                <a:srgbClr val="F8F5E6"/>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ja-JP" altLang="en-US" sz="571">
                    <a:latin typeface="Meiryo UI" panose="020B0604030504040204" pitchFamily="50" charset="-128"/>
                    <a:ea typeface="Meiryo UI" panose="020B0604030504040204" pitchFamily="50" charset="-128"/>
                    <a:cs typeface="Meiryo UI" panose="020B0604030504040204" pitchFamily="50" charset="-128"/>
                  </a:rPr>
                  <a:t>検索エンジン</a:t>
                </a:r>
                <a:endParaRPr lang="ja-JP" altLang="en-US" sz="571" dirty="0">
                  <a:latin typeface="Meiryo UI" panose="020B0604030504040204" pitchFamily="50" charset="-128"/>
                  <a:ea typeface="Meiryo UI" panose="020B0604030504040204" pitchFamily="50" charset="-128"/>
                  <a:cs typeface="Meiryo UI" panose="020B0604030504040204" pitchFamily="50" charset="-128"/>
                </a:endParaRPr>
              </a:p>
            </p:txBody>
          </p:sp>
        </p:grpSp>
        <p:grpSp>
          <p:nvGrpSpPr>
            <p:cNvPr id="70" name="グループ化 69"/>
            <p:cNvGrpSpPr/>
            <p:nvPr/>
          </p:nvGrpSpPr>
          <p:grpSpPr>
            <a:xfrm>
              <a:off x="2096290" y="6399751"/>
              <a:ext cx="855599" cy="327306"/>
              <a:chOff x="5688124" y="1408586"/>
              <a:chExt cx="3240360" cy="415910"/>
            </a:xfrm>
          </p:grpSpPr>
          <p:sp>
            <p:nvSpPr>
              <p:cNvPr id="71" name="正方形/長方形 70"/>
              <p:cNvSpPr/>
              <p:nvPr/>
            </p:nvSpPr>
            <p:spPr bwMode="gray">
              <a:xfrm>
                <a:off x="5688124" y="1540339"/>
                <a:ext cx="3240360" cy="284157"/>
              </a:xfrm>
              <a:prstGeom prst="rect">
                <a:avLst/>
              </a:prstGeom>
              <a:solidFill>
                <a:schemeClr val="bg1"/>
              </a:solidFill>
              <a:ln w="9525">
                <a:solidFill>
                  <a:schemeClr val="tx1"/>
                </a:solidFill>
                <a:miter lim="800000"/>
                <a:headEnd/>
                <a:tailEnd/>
              </a:ln>
            </p:spPr>
            <p:txBody>
              <a:bodyPr lIns="25714" rIns="25714" anchor="t"/>
              <a:lstStyle/>
              <a:p>
                <a:r>
                  <a:rPr kumimoji="0" lang="en-US" altLang="ja-JP" sz="571" kern="0" dirty="0">
                    <a:latin typeface="Meiryo UI" pitchFamily="50" charset="-128"/>
                    <a:ea typeface="Meiryo UI" pitchFamily="50" charset="-128"/>
                    <a:cs typeface="Meiryo UI" pitchFamily="50" charset="-128"/>
                    <a:hlinkClick r:id="rId46"/>
                  </a:rPr>
                  <a:t>EC-Cube</a:t>
                </a:r>
                <a:endParaRPr kumimoji="0" lang="en-US" altLang="ja-JP" sz="571" kern="0" dirty="0">
                  <a:latin typeface="Meiryo UI" pitchFamily="50" charset="-128"/>
                  <a:ea typeface="Meiryo UI" pitchFamily="50" charset="-128"/>
                  <a:cs typeface="Meiryo UI" pitchFamily="50" charset="-128"/>
                </a:endParaRPr>
              </a:p>
              <a:p>
                <a:endParaRPr kumimoji="0" lang="en-US" altLang="ja-JP" sz="571" kern="0" dirty="0">
                  <a:latin typeface="Meiryo UI" pitchFamily="50" charset="-128"/>
                  <a:ea typeface="Meiryo UI" pitchFamily="50" charset="-128"/>
                  <a:cs typeface="Meiryo UI" pitchFamily="50" charset="-128"/>
                </a:endParaRPr>
              </a:p>
            </p:txBody>
          </p:sp>
          <p:sp>
            <p:nvSpPr>
              <p:cNvPr id="72" name="テキスト ボックス 71"/>
              <p:cNvSpPr txBox="1"/>
              <p:nvPr/>
            </p:nvSpPr>
            <p:spPr bwMode="gray">
              <a:xfrm>
                <a:off x="5688124" y="1408586"/>
                <a:ext cx="3240360" cy="131819"/>
              </a:xfrm>
              <a:prstGeom prst="rect">
                <a:avLst/>
              </a:prstGeom>
              <a:solidFill>
                <a:srgbClr val="D0DDCD"/>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en-US" altLang="ja-JP" sz="571">
                    <a:latin typeface="Meiryo UI" panose="020B0604030504040204" pitchFamily="50" charset="-128"/>
                    <a:ea typeface="Meiryo UI" panose="020B0604030504040204" pitchFamily="50" charset="-128"/>
                    <a:cs typeface="Meiryo UI" panose="020B0604030504040204" pitchFamily="50" charset="-128"/>
                  </a:rPr>
                  <a:t>e</a:t>
                </a:r>
                <a:r>
                  <a:rPr lang="ja-JP" altLang="en-US" sz="571">
                    <a:latin typeface="Meiryo UI" panose="020B0604030504040204" pitchFamily="50" charset="-128"/>
                    <a:ea typeface="Meiryo UI" panose="020B0604030504040204" pitchFamily="50" charset="-128"/>
                    <a:cs typeface="Meiryo UI" panose="020B0604030504040204" pitchFamily="50" charset="-128"/>
                  </a:rPr>
                  <a:t>コマース</a:t>
                </a:r>
                <a:endParaRPr lang="ja-JP" altLang="en-US" sz="571" dirty="0">
                  <a:latin typeface="Meiryo UI" panose="020B0604030504040204" pitchFamily="50" charset="-128"/>
                  <a:ea typeface="Meiryo UI" panose="020B0604030504040204" pitchFamily="50" charset="-128"/>
                  <a:cs typeface="Meiryo UI" panose="020B0604030504040204" pitchFamily="50" charset="-128"/>
                </a:endParaRPr>
              </a:p>
            </p:txBody>
          </p:sp>
        </p:grpSp>
        <p:grpSp>
          <p:nvGrpSpPr>
            <p:cNvPr id="73" name="グループ化 72"/>
            <p:cNvGrpSpPr/>
            <p:nvPr/>
          </p:nvGrpSpPr>
          <p:grpSpPr>
            <a:xfrm>
              <a:off x="7146886" y="564382"/>
              <a:ext cx="892319" cy="613861"/>
              <a:chOff x="5688124" y="1408586"/>
              <a:chExt cx="3240360" cy="657645"/>
            </a:xfrm>
          </p:grpSpPr>
          <p:sp>
            <p:nvSpPr>
              <p:cNvPr id="74" name="正方形/長方形 73"/>
              <p:cNvSpPr/>
              <p:nvPr/>
            </p:nvSpPr>
            <p:spPr bwMode="gray">
              <a:xfrm>
                <a:off x="5688124" y="1540339"/>
                <a:ext cx="3240360" cy="525892"/>
              </a:xfrm>
              <a:prstGeom prst="rect">
                <a:avLst/>
              </a:prstGeom>
              <a:solidFill>
                <a:schemeClr val="bg1"/>
              </a:solidFill>
              <a:ln w="9525">
                <a:solidFill>
                  <a:schemeClr val="tx1"/>
                </a:solidFill>
                <a:miter lim="800000"/>
                <a:headEnd/>
                <a:tailEnd/>
              </a:ln>
            </p:spPr>
            <p:txBody>
              <a:bodyPr lIns="25714" rIns="25714" anchor="t"/>
              <a:lstStyle/>
              <a:p>
                <a:r>
                  <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47"/>
                  </a:rPr>
                  <a:t>Apache Hadoop</a:t>
                </a:r>
                <a:endPar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r>
                  <a:rPr kumimoji="0" lang="en-US" altLang="ja-JP" sz="571" kern="0" dirty="0">
                    <a:solidFill>
                      <a:srgbClr val="000000"/>
                    </a:solidFill>
                    <a:latin typeface="Meiryo UI" pitchFamily="50" charset="-128"/>
                    <a:ea typeface="Meiryo UI" pitchFamily="50" charset="-128"/>
                    <a:cs typeface="Meiryo UI" pitchFamily="50" charset="-128"/>
                    <a:hlinkClick r:id="rId48"/>
                  </a:rPr>
                  <a:t>Apache Spark</a:t>
                </a:r>
                <a:endParaRPr kumimoji="0" lang="en-US" altLang="ja-JP" sz="571" kern="0" dirty="0">
                  <a:solidFill>
                    <a:srgbClr val="000000"/>
                  </a:solidFill>
                  <a:latin typeface="Meiryo UI" pitchFamily="50" charset="-128"/>
                  <a:ea typeface="Meiryo UI" pitchFamily="50" charset="-128"/>
                  <a:cs typeface="Meiryo UI" pitchFamily="50" charset="-128"/>
                </a:endParaRPr>
              </a:p>
              <a:p>
                <a:r>
                  <a:rPr kumimoji="0" lang="en-US" altLang="ja-JP" sz="571" u="sng" kern="0" dirty="0">
                    <a:latin typeface="Meiryo UI" pitchFamily="50" charset="-128"/>
                    <a:ea typeface="Meiryo UI" pitchFamily="50" charset="-128"/>
                    <a:cs typeface="Meiryo UI" pitchFamily="50" charset="-128"/>
                    <a:hlinkClick r:id="rId49"/>
                  </a:rPr>
                  <a:t>Apache </a:t>
                </a:r>
                <a:r>
                  <a:rPr kumimoji="0" lang="en-US" altLang="ja-JP" sz="571" u="sng" kern="0" dirty="0" err="1">
                    <a:latin typeface="Meiryo UI" pitchFamily="50" charset="-128"/>
                    <a:ea typeface="Meiryo UI" pitchFamily="50" charset="-128"/>
                    <a:cs typeface="Meiryo UI" pitchFamily="50" charset="-128"/>
                    <a:hlinkClick r:id="rId49"/>
                  </a:rPr>
                  <a:t>Sqoop</a:t>
                </a:r>
                <a:endParaRPr kumimoji="0" lang="en-US" altLang="ja-JP" sz="571" u="sng" kern="0" dirty="0">
                  <a:latin typeface="Meiryo UI" pitchFamily="50" charset="-128"/>
                  <a:ea typeface="Meiryo UI" pitchFamily="50" charset="-128"/>
                  <a:cs typeface="Meiryo UI" pitchFamily="50" charset="-128"/>
                </a:endParaRPr>
              </a:p>
              <a:p>
                <a:r>
                  <a:rPr kumimoji="0" lang="en-US" altLang="ja-JP" sz="571" u="sng" kern="0" dirty="0">
                    <a:latin typeface="Meiryo UI" pitchFamily="50" charset="-128"/>
                    <a:ea typeface="Meiryo UI" pitchFamily="50" charset="-128"/>
                    <a:cs typeface="Meiryo UI" pitchFamily="50" charset="-128"/>
                    <a:hlinkClick r:id="rId50"/>
                  </a:rPr>
                  <a:t>Apache Storm</a:t>
                </a:r>
                <a:endParaRPr kumimoji="0" lang="en-US" altLang="ja-JP" sz="571" u="sng" kern="0" dirty="0">
                  <a:latin typeface="Meiryo UI" pitchFamily="50" charset="-128"/>
                  <a:ea typeface="Meiryo UI" pitchFamily="50" charset="-128"/>
                  <a:cs typeface="Meiryo UI" pitchFamily="50" charset="-128"/>
                </a:endParaRPr>
              </a:p>
              <a:p>
                <a:r>
                  <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51"/>
                  </a:rPr>
                  <a:t>Ganglia</a:t>
                </a:r>
                <a:r>
                  <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rPr>
                  <a:t>	</a:t>
                </a:r>
              </a:p>
            </p:txBody>
          </p:sp>
          <p:sp>
            <p:nvSpPr>
              <p:cNvPr id="75" name="テキスト ボックス 74"/>
              <p:cNvSpPr txBox="1"/>
              <p:nvPr/>
            </p:nvSpPr>
            <p:spPr bwMode="gray">
              <a:xfrm>
                <a:off x="5688124" y="1408586"/>
                <a:ext cx="3240360" cy="131819"/>
              </a:xfrm>
              <a:prstGeom prst="rect">
                <a:avLst/>
              </a:prstGeom>
              <a:solidFill>
                <a:srgbClr val="F8F5E6"/>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ja-JP" altLang="en-US" sz="571">
                    <a:latin typeface="Meiryo UI" panose="020B0604030504040204" pitchFamily="50" charset="-128"/>
                    <a:ea typeface="Meiryo UI" panose="020B0604030504040204" pitchFamily="50" charset="-128"/>
                    <a:cs typeface="Meiryo UI" panose="020B0604030504040204" pitchFamily="50" charset="-128"/>
                  </a:rPr>
                  <a:t>分散処理</a:t>
                </a:r>
                <a:endParaRPr lang="ja-JP" altLang="en-US" sz="571" dirty="0">
                  <a:latin typeface="Meiryo UI" panose="020B0604030504040204" pitchFamily="50" charset="-128"/>
                  <a:ea typeface="Meiryo UI" panose="020B0604030504040204" pitchFamily="50" charset="-128"/>
                  <a:cs typeface="Meiryo UI" panose="020B0604030504040204" pitchFamily="50" charset="-128"/>
                </a:endParaRPr>
              </a:p>
            </p:txBody>
          </p:sp>
        </p:grpSp>
        <p:grpSp>
          <p:nvGrpSpPr>
            <p:cNvPr id="76" name="グループ化 75"/>
            <p:cNvGrpSpPr/>
            <p:nvPr/>
          </p:nvGrpSpPr>
          <p:grpSpPr>
            <a:xfrm>
              <a:off x="6193061" y="1305262"/>
              <a:ext cx="893388" cy="862523"/>
              <a:chOff x="5684244" y="1311969"/>
              <a:chExt cx="3244240" cy="977615"/>
            </a:xfrm>
          </p:grpSpPr>
          <p:sp>
            <p:nvSpPr>
              <p:cNvPr id="77" name="正方形/長方形 76"/>
              <p:cNvSpPr/>
              <p:nvPr/>
            </p:nvSpPr>
            <p:spPr bwMode="gray">
              <a:xfrm>
                <a:off x="5688124" y="1443788"/>
                <a:ext cx="3240360" cy="845796"/>
              </a:xfrm>
              <a:prstGeom prst="rect">
                <a:avLst/>
              </a:prstGeom>
              <a:solidFill>
                <a:schemeClr val="bg1"/>
              </a:solidFill>
              <a:ln w="9525">
                <a:solidFill>
                  <a:schemeClr val="tx1"/>
                </a:solidFill>
                <a:miter lim="800000"/>
                <a:headEnd/>
                <a:tailEnd/>
              </a:ln>
            </p:spPr>
            <p:txBody>
              <a:bodyPr lIns="25714" rIns="25714" anchor="t"/>
              <a:lstStyle/>
              <a:p>
                <a:r>
                  <a:rPr kumimoji="0" lang="en-US" altLang="ja-JP" sz="571" kern="0" dirty="0">
                    <a:latin typeface="Meiryo UI" pitchFamily="50" charset="-128"/>
                    <a:ea typeface="Meiryo UI" pitchFamily="50" charset="-128"/>
                    <a:cs typeface="Meiryo UI" pitchFamily="50" charset="-128"/>
                    <a:hlinkClick r:id="rId52"/>
                  </a:rPr>
                  <a:t>Apache Ant</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a:latin typeface="Meiryo UI" pitchFamily="50" charset="-128"/>
                    <a:ea typeface="Meiryo UI" pitchFamily="50" charset="-128"/>
                    <a:cs typeface="Meiryo UI" pitchFamily="50" charset="-128"/>
                    <a:hlinkClick r:id="rId53"/>
                  </a:rPr>
                  <a:t>Apache Maven</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err="1">
                    <a:latin typeface="Meiryo UI" pitchFamily="50" charset="-128"/>
                    <a:ea typeface="Meiryo UI" pitchFamily="50" charset="-128"/>
                    <a:cs typeface="Meiryo UI" pitchFamily="50" charset="-128"/>
                    <a:hlinkClick r:id="rId54"/>
                  </a:rPr>
                  <a:t>Cobertura</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55"/>
                  </a:rPr>
                  <a:t>Eclipse</a:t>
                </a:r>
                <a:endPar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r>
                  <a:rPr kumimoji="0" lang="en-US" altLang="ja-JP" sz="571" kern="0" dirty="0" err="1">
                    <a:latin typeface="Meiryo UI" pitchFamily="50" charset="-128"/>
                    <a:ea typeface="Meiryo UI" pitchFamily="50" charset="-128"/>
                    <a:cs typeface="Meiryo UI" pitchFamily="50" charset="-128"/>
                    <a:hlinkClick r:id="rId56"/>
                  </a:rPr>
                  <a:t>Gerrit</a:t>
                </a:r>
                <a:r>
                  <a:rPr kumimoji="0" lang="en-US" altLang="ja-JP" sz="571" kern="0" dirty="0">
                    <a:latin typeface="Meiryo UI" pitchFamily="50" charset="-128"/>
                    <a:ea typeface="Meiryo UI" pitchFamily="50" charset="-128"/>
                    <a:cs typeface="Meiryo UI" pitchFamily="50" charset="-128"/>
                    <a:hlinkClick r:id="rId56"/>
                  </a:rPr>
                  <a:t> Code Review</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a:latin typeface="Meiryo UI" pitchFamily="50" charset="-128"/>
                    <a:ea typeface="Meiryo UI" pitchFamily="50" charset="-128"/>
                    <a:cs typeface="Meiryo UI" pitchFamily="50" charset="-128"/>
                    <a:hlinkClick r:id="rId57"/>
                  </a:rPr>
                  <a:t>Gitlab</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58"/>
                  </a:rPr>
                  <a:t>NetBeans</a:t>
                </a:r>
                <a:endPar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r>
                  <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59"/>
                  </a:rPr>
                  <a:t>Ruby on Rails</a:t>
                </a:r>
                <a:endPar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p:txBody>
          </p:sp>
          <p:sp>
            <p:nvSpPr>
              <p:cNvPr id="78" name="テキスト ボックス 77"/>
              <p:cNvSpPr txBox="1"/>
              <p:nvPr/>
            </p:nvSpPr>
            <p:spPr bwMode="gray">
              <a:xfrm>
                <a:off x="5684244" y="1311969"/>
                <a:ext cx="3240360" cy="131819"/>
              </a:xfrm>
              <a:prstGeom prst="rect">
                <a:avLst/>
              </a:prstGeom>
              <a:solidFill>
                <a:srgbClr val="E3E0F0"/>
              </a:solidFill>
              <a:ln w="9525" cap="flat">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ja-JP" altLang="en-US" sz="571" dirty="0">
                    <a:latin typeface="Meiryo UI" panose="020B0604030504040204" pitchFamily="50" charset="-128"/>
                    <a:ea typeface="Meiryo UI" panose="020B0604030504040204" pitchFamily="50" charset="-128"/>
                    <a:cs typeface="Meiryo UI" panose="020B0604030504040204" pitchFamily="50" charset="-128"/>
                  </a:rPr>
                  <a:t>統合開発環境</a:t>
                </a:r>
                <a:r>
                  <a:rPr lang="en-US" altLang="ja-JP" sz="571" dirty="0">
                    <a:latin typeface="Meiryo UI" panose="020B0604030504040204" pitchFamily="50" charset="-128"/>
                    <a:ea typeface="Meiryo UI" panose="020B0604030504040204" pitchFamily="50" charset="-128"/>
                    <a:cs typeface="Meiryo UI" panose="020B0604030504040204" pitchFamily="50" charset="-128"/>
                  </a:rPr>
                  <a:t>/</a:t>
                </a:r>
                <a:r>
                  <a:rPr lang="ja-JP" altLang="en-US" sz="571" dirty="0">
                    <a:latin typeface="Meiryo UI" panose="020B0604030504040204" pitchFamily="50" charset="-128"/>
                    <a:ea typeface="Meiryo UI" panose="020B0604030504040204" pitchFamily="50" charset="-128"/>
                    <a:cs typeface="Meiryo UI" panose="020B0604030504040204" pitchFamily="50" charset="-128"/>
                  </a:rPr>
                  <a:t>ビルド支援</a:t>
                </a:r>
              </a:p>
            </p:txBody>
          </p:sp>
        </p:grpSp>
        <p:grpSp>
          <p:nvGrpSpPr>
            <p:cNvPr id="79" name="グループ化 78"/>
            <p:cNvGrpSpPr/>
            <p:nvPr/>
          </p:nvGrpSpPr>
          <p:grpSpPr>
            <a:xfrm>
              <a:off x="6193964" y="2187773"/>
              <a:ext cx="892484" cy="500577"/>
              <a:chOff x="5687527" y="1521677"/>
              <a:chExt cx="3240957" cy="636087"/>
            </a:xfrm>
          </p:grpSpPr>
          <p:sp>
            <p:nvSpPr>
              <p:cNvPr id="80" name="正方形/長方形 79"/>
              <p:cNvSpPr/>
              <p:nvPr/>
            </p:nvSpPr>
            <p:spPr bwMode="gray">
              <a:xfrm>
                <a:off x="5688124" y="1648778"/>
                <a:ext cx="3240360" cy="508986"/>
              </a:xfrm>
              <a:prstGeom prst="rect">
                <a:avLst/>
              </a:prstGeom>
              <a:solidFill>
                <a:schemeClr val="bg1"/>
              </a:solidFill>
              <a:ln w="9525">
                <a:solidFill>
                  <a:schemeClr val="tx1"/>
                </a:solidFill>
                <a:miter lim="800000"/>
                <a:headEnd/>
                <a:tailEnd/>
              </a:ln>
            </p:spPr>
            <p:txBody>
              <a:bodyPr lIns="25714" rIns="25714" anchor="t"/>
              <a:lstStyle/>
              <a:p>
                <a:r>
                  <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60"/>
                  </a:rPr>
                  <a:t>Apache Subversion</a:t>
                </a:r>
                <a:endPar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r>
                  <a:rPr kumimoji="0" lang="en-US" altLang="ja-JP" sz="571" kern="0" dirty="0">
                    <a:latin typeface="Meiryo UI" pitchFamily="50" charset="-128"/>
                    <a:ea typeface="Meiryo UI" pitchFamily="50" charset="-128"/>
                    <a:cs typeface="Meiryo UI" pitchFamily="50" charset="-128"/>
                    <a:hlinkClick r:id="rId61"/>
                  </a:rPr>
                  <a:t>CVS</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err="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62"/>
                  </a:rPr>
                  <a:t>Git</a:t>
                </a:r>
                <a:endPar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r>
                  <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63"/>
                  </a:rPr>
                  <a:t>Mercurial</a:t>
                </a:r>
                <a:endPar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p:txBody>
          </p:sp>
          <p:sp>
            <p:nvSpPr>
              <p:cNvPr id="81" name="テキスト ボックス 80"/>
              <p:cNvSpPr txBox="1"/>
              <p:nvPr/>
            </p:nvSpPr>
            <p:spPr bwMode="gray">
              <a:xfrm>
                <a:off x="5687527" y="1521677"/>
                <a:ext cx="3240360" cy="131819"/>
              </a:xfrm>
              <a:prstGeom prst="rect">
                <a:avLst/>
              </a:prstGeom>
              <a:solidFill>
                <a:srgbClr val="E3E0F0"/>
              </a:solidFill>
              <a:ln w="9525" cap="flat">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ja-JP" altLang="en-US" sz="571" dirty="0">
                    <a:latin typeface="Meiryo UI" panose="020B0604030504040204" pitchFamily="50" charset="-128"/>
                    <a:ea typeface="Meiryo UI" panose="020B0604030504040204" pitchFamily="50" charset="-128"/>
                    <a:cs typeface="Meiryo UI" panose="020B0604030504040204" pitchFamily="50" charset="-128"/>
                  </a:rPr>
                  <a:t>バージョン管理</a:t>
                </a:r>
              </a:p>
            </p:txBody>
          </p:sp>
        </p:grpSp>
        <p:grpSp>
          <p:nvGrpSpPr>
            <p:cNvPr id="82" name="グループ化 81"/>
            <p:cNvGrpSpPr/>
            <p:nvPr/>
          </p:nvGrpSpPr>
          <p:grpSpPr>
            <a:xfrm>
              <a:off x="7122187" y="1381297"/>
              <a:ext cx="892319" cy="1813258"/>
              <a:chOff x="5688124" y="1408586"/>
              <a:chExt cx="3240360" cy="2098261"/>
            </a:xfrm>
          </p:grpSpPr>
          <p:sp>
            <p:nvSpPr>
              <p:cNvPr id="83" name="正方形/長方形 82"/>
              <p:cNvSpPr/>
              <p:nvPr/>
            </p:nvSpPr>
            <p:spPr bwMode="gray">
              <a:xfrm>
                <a:off x="5688124" y="1540341"/>
                <a:ext cx="3240360" cy="1966506"/>
              </a:xfrm>
              <a:prstGeom prst="rect">
                <a:avLst/>
              </a:prstGeom>
              <a:solidFill>
                <a:schemeClr val="bg1"/>
              </a:solidFill>
              <a:ln w="9525">
                <a:solidFill>
                  <a:schemeClr val="tx1"/>
                </a:solidFill>
                <a:miter lim="800000"/>
                <a:headEnd/>
                <a:tailEnd/>
              </a:ln>
            </p:spPr>
            <p:txBody>
              <a:bodyPr lIns="25714" rIns="25714" anchor="t"/>
              <a:lstStyle/>
              <a:p>
                <a:r>
                  <a:rPr kumimoji="0" lang="en-US" altLang="ja-JP" sz="571" kern="0" dirty="0">
                    <a:latin typeface="Meiryo UI" pitchFamily="50" charset="-128"/>
                    <a:ea typeface="Meiryo UI" pitchFamily="50" charset="-128"/>
                    <a:cs typeface="Meiryo UI" pitchFamily="50" charset="-128"/>
                    <a:hlinkClick r:id="rId64"/>
                  </a:rPr>
                  <a:t>Apache </a:t>
                </a:r>
                <a:r>
                  <a:rPr kumimoji="0" lang="en-US" altLang="ja-JP" sz="571" kern="0" dirty="0" err="1">
                    <a:latin typeface="Meiryo UI" pitchFamily="50" charset="-128"/>
                    <a:ea typeface="Meiryo UI" pitchFamily="50" charset="-128"/>
                    <a:cs typeface="Meiryo UI" pitchFamily="50" charset="-128"/>
                    <a:hlinkClick r:id="rId64"/>
                  </a:rPr>
                  <a:t>ActiveMQ</a:t>
                </a:r>
                <a:endParaRPr kumimoji="0" lang="en-US" altLang="ja-JP" sz="571" kern="0" dirty="0">
                  <a:latin typeface="Meiryo UI" pitchFamily="50" charset="-128"/>
                  <a:ea typeface="Meiryo UI" pitchFamily="50" charset="-128"/>
                  <a:cs typeface="Meiryo UI" pitchFamily="50" charset="-128"/>
                </a:endParaRPr>
              </a:p>
              <a:p>
                <a:r>
                  <a:rPr kumimoji="0" lang="en-US" altLang="ja-JP" sz="571" u="sng" kern="0" dirty="0">
                    <a:latin typeface="Meiryo UI" pitchFamily="50" charset="-128"/>
                    <a:ea typeface="Meiryo UI" pitchFamily="50" charset="-128"/>
                    <a:cs typeface="Meiryo UI" pitchFamily="50" charset="-128"/>
                    <a:hlinkClick r:id="rId65"/>
                  </a:rPr>
                  <a:t>Apache Drill</a:t>
                </a:r>
                <a:endParaRPr kumimoji="0" lang="en-US" altLang="ja-JP" sz="571" u="sng" kern="0" dirty="0">
                  <a:latin typeface="Meiryo UI" pitchFamily="50" charset="-128"/>
                  <a:ea typeface="Meiryo UI" pitchFamily="50" charset="-128"/>
                  <a:cs typeface="Meiryo UI" pitchFamily="50" charset="-128"/>
                </a:endParaRPr>
              </a:p>
              <a:p>
                <a:r>
                  <a:rPr kumimoji="0" lang="en-US" altLang="ja-JP" sz="571" u="sng" kern="0" dirty="0">
                    <a:latin typeface="Meiryo UI" pitchFamily="50" charset="-128"/>
                    <a:ea typeface="Meiryo UI" pitchFamily="50" charset="-128"/>
                    <a:cs typeface="Meiryo UI" pitchFamily="50" charset="-128"/>
                    <a:hlinkClick r:id="rId66"/>
                  </a:rPr>
                  <a:t>Apache Logging Log4j</a:t>
                </a:r>
                <a:endParaRPr kumimoji="0" lang="en-US" altLang="ja-JP" sz="571" kern="0" dirty="0">
                  <a:latin typeface="Meiryo UI" pitchFamily="50" charset="-128"/>
                  <a:ea typeface="Meiryo UI" pitchFamily="50" charset="-128"/>
                  <a:cs typeface="Meiryo UI" pitchFamily="50" charset="-128"/>
                </a:endParaRPr>
              </a:p>
              <a:p>
                <a:r>
                  <a:rPr kumimoji="0" lang="en-US" altLang="ja-JP" sz="571" u="sng"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67"/>
                  </a:rPr>
                  <a:t>Apache S4</a:t>
                </a:r>
                <a:endParaRPr kumimoji="0" lang="en-US" altLang="ja-JP" sz="571" u="sng"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r>
                  <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68"/>
                  </a:rPr>
                  <a:t>Apache Struts</a:t>
                </a:r>
                <a:endPar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r>
                  <a:rPr kumimoji="0" lang="en-US" altLang="ja-JP" sz="571" kern="0" dirty="0">
                    <a:latin typeface="Meiryo UI" pitchFamily="50" charset="-128"/>
                    <a:ea typeface="Meiryo UI" pitchFamily="50" charset="-128"/>
                    <a:cs typeface="Meiryo UI" pitchFamily="50" charset="-128"/>
                    <a:hlinkClick r:id="rId69"/>
                  </a:rPr>
                  <a:t>Dojo Toolkit</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a:latin typeface="Meiryo UI" pitchFamily="50" charset="-128"/>
                    <a:ea typeface="Meiryo UI" pitchFamily="50" charset="-128"/>
                    <a:cs typeface="Meiryo UI" pitchFamily="50" charset="-128"/>
                    <a:hlinkClick r:id="rId70"/>
                  </a:rPr>
                  <a:t>Eclipse TPTP</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err="1">
                    <a:latin typeface="Meiryo UI" pitchFamily="50" charset="-128"/>
                    <a:ea typeface="Meiryo UI" pitchFamily="50" charset="-128"/>
                    <a:cs typeface="Meiryo UI" pitchFamily="50" charset="-128"/>
                    <a:hlinkClick r:id="rId71"/>
                  </a:rPr>
                  <a:t>Ehcache</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a:latin typeface="Meiryo UI" pitchFamily="50" charset="-128"/>
                    <a:ea typeface="Meiryo UI" pitchFamily="50" charset="-128"/>
                    <a:cs typeface="Meiryo UI" pitchFamily="50" charset="-128"/>
                    <a:hlinkClick r:id="rId72"/>
                  </a:rPr>
                  <a:t>EMMA</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73"/>
                  </a:rPr>
                  <a:t>Hibernate</a:t>
                </a:r>
                <a:endPar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r>
                  <a:rPr kumimoji="0" lang="en-US" altLang="ja-JP" sz="571" kern="0" dirty="0" err="1">
                    <a:latin typeface="Meiryo UI" pitchFamily="50" charset="-128"/>
                    <a:ea typeface="Meiryo UI" pitchFamily="50" charset="-128"/>
                    <a:cs typeface="Meiryo UI" pitchFamily="50" charset="-128"/>
                    <a:hlinkClick r:id="rId74"/>
                  </a:rPr>
                  <a:t>JBoss</a:t>
                </a:r>
                <a:r>
                  <a:rPr kumimoji="0" lang="en-US" altLang="ja-JP" sz="571" kern="0" dirty="0">
                    <a:latin typeface="Meiryo UI" pitchFamily="50" charset="-128"/>
                    <a:ea typeface="Meiryo UI" pitchFamily="50" charset="-128"/>
                    <a:cs typeface="Meiryo UI" pitchFamily="50" charset="-128"/>
                    <a:hlinkClick r:id="rId74"/>
                  </a:rPr>
                  <a:t> Seam</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err="1">
                    <a:latin typeface="Meiryo UI" pitchFamily="50" charset="-128"/>
                    <a:ea typeface="Meiryo UI" pitchFamily="50" charset="-128"/>
                    <a:cs typeface="Meiryo UI" pitchFamily="50" charset="-128"/>
                    <a:hlinkClick r:id="rId75"/>
                  </a:rPr>
                  <a:t>Jetspeed</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a:latin typeface="Meiryo UI" pitchFamily="50" charset="-128"/>
                    <a:ea typeface="Meiryo UI" pitchFamily="50" charset="-128"/>
                    <a:cs typeface="Meiryo UI" pitchFamily="50" charset="-128"/>
                    <a:hlinkClick r:id="rId76"/>
                  </a:rPr>
                  <a:t>jQuery</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err="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77"/>
                  </a:rPr>
                  <a:t>MyBatis</a:t>
                </a:r>
                <a:endPar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r>
                  <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78"/>
                  </a:rPr>
                  <a:t>Node.js</a:t>
                </a:r>
                <a:endPar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r>
                  <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79"/>
                  </a:rPr>
                  <a:t>Seasar2</a:t>
                </a:r>
                <a:endPar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r>
                  <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80"/>
                  </a:rPr>
                  <a:t>Spring</a:t>
                </a:r>
                <a:endPar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r>
                  <a:rPr kumimoji="0" lang="en-US" altLang="ja-JP" sz="571" kern="0" dirty="0" err="1">
                    <a:latin typeface="Meiryo UI" pitchFamily="50" charset="-128"/>
                    <a:ea typeface="Meiryo UI" pitchFamily="50" charset="-128"/>
                    <a:cs typeface="Meiryo UI" pitchFamily="50" charset="-128"/>
                    <a:hlinkClick r:id="rId81"/>
                  </a:rPr>
                  <a:t>Zope</a:t>
                </a:r>
                <a:endParaRPr kumimoji="0" lang="en-US" altLang="ja-JP" sz="571" kern="0" dirty="0">
                  <a:latin typeface="Meiryo UI" pitchFamily="50" charset="-128"/>
                  <a:ea typeface="Meiryo UI" pitchFamily="50" charset="-128"/>
                  <a:cs typeface="Meiryo UI" pitchFamily="50" charset="-128"/>
                </a:endParaRPr>
              </a:p>
            </p:txBody>
          </p:sp>
          <p:sp>
            <p:nvSpPr>
              <p:cNvPr id="84" name="テキスト ボックス 83"/>
              <p:cNvSpPr txBox="1"/>
              <p:nvPr/>
            </p:nvSpPr>
            <p:spPr bwMode="gray">
              <a:xfrm>
                <a:off x="5688124" y="1408586"/>
                <a:ext cx="3240360" cy="131819"/>
              </a:xfrm>
              <a:prstGeom prst="rect">
                <a:avLst/>
              </a:prstGeom>
              <a:solidFill>
                <a:srgbClr val="E3E0F0"/>
              </a:solidFill>
              <a:ln w="9525" cap="flat">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ja-JP" altLang="en-US" sz="571">
                    <a:latin typeface="Meiryo UI" panose="020B0604030504040204" pitchFamily="50" charset="-128"/>
                    <a:ea typeface="Meiryo UI" panose="020B0604030504040204" pitchFamily="50" charset="-128"/>
                    <a:cs typeface="Meiryo UI" panose="020B0604030504040204" pitchFamily="50" charset="-128"/>
                  </a:rPr>
                  <a:t>開発フレームワーク</a:t>
                </a:r>
                <a:endParaRPr lang="ja-JP" altLang="en-US" sz="571" dirty="0">
                  <a:latin typeface="Meiryo UI" panose="020B0604030504040204" pitchFamily="50" charset="-128"/>
                  <a:ea typeface="Meiryo UI" panose="020B0604030504040204" pitchFamily="50" charset="-128"/>
                  <a:cs typeface="Meiryo UI" panose="020B0604030504040204" pitchFamily="50" charset="-128"/>
                </a:endParaRPr>
              </a:p>
            </p:txBody>
          </p:sp>
        </p:grpSp>
        <p:grpSp>
          <p:nvGrpSpPr>
            <p:cNvPr id="88" name="グループ化 87"/>
            <p:cNvGrpSpPr/>
            <p:nvPr/>
          </p:nvGrpSpPr>
          <p:grpSpPr>
            <a:xfrm>
              <a:off x="7117834" y="3235605"/>
              <a:ext cx="1824356" cy="363931"/>
              <a:chOff x="5688124" y="1408586"/>
              <a:chExt cx="3240360" cy="462451"/>
            </a:xfrm>
          </p:grpSpPr>
          <p:sp>
            <p:nvSpPr>
              <p:cNvPr id="89" name="正方形/長方形 88"/>
              <p:cNvSpPr/>
              <p:nvPr/>
            </p:nvSpPr>
            <p:spPr bwMode="gray">
              <a:xfrm>
                <a:off x="5688124" y="1540339"/>
                <a:ext cx="3240360" cy="330698"/>
              </a:xfrm>
              <a:prstGeom prst="rect">
                <a:avLst/>
              </a:prstGeom>
              <a:solidFill>
                <a:schemeClr val="bg1"/>
              </a:solidFill>
              <a:ln w="9525">
                <a:solidFill>
                  <a:schemeClr val="tx1"/>
                </a:solidFill>
                <a:miter lim="800000"/>
                <a:headEnd/>
                <a:tailEnd/>
              </a:ln>
            </p:spPr>
            <p:txBody>
              <a:bodyPr lIns="25714" rIns="25714" anchor="t"/>
              <a:lstStyle/>
              <a:p>
                <a:r>
                  <a:rPr kumimoji="0" lang="en-US" altLang="ja-JP" sz="571" kern="0" dirty="0" err="1">
                    <a:latin typeface="Meiryo UI" pitchFamily="50" charset="-128"/>
                    <a:ea typeface="Meiryo UI" pitchFamily="50" charset="-128"/>
                    <a:cs typeface="Meiryo UI" pitchFamily="50" charset="-128"/>
                    <a:hlinkClick r:id="rId82"/>
                  </a:rPr>
                  <a:t>iReport</a:t>
                </a:r>
                <a:r>
                  <a:rPr kumimoji="0" lang="en-US" altLang="ja-JP" sz="571" kern="0" dirty="0">
                    <a:latin typeface="Meiryo UI" pitchFamily="50" charset="-128"/>
                    <a:ea typeface="Meiryo UI" pitchFamily="50" charset="-128"/>
                    <a:cs typeface="Meiryo UI" pitchFamily="50" charset="-128"/>
                    <a:hlinkClick r:id="rId82"/>
                  </a:rPr>
                  <a:t> Open Source Edition</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err="1">
                    <a:latin typeface="Meiryo UI" pitchFamily="50" charset="-128"/>
                    <a:ea typeface="Meiryo UI" pitchFamily="50" charset="-128"/>
                    <a:cs typeface="Meiryo UI" pitchFamily="50" charset="-128"/>
                    <a:hlinkClick r:id="rId82"/>
                  </a:rPr>
                  <a:t>JasperReports</a:t>
                </a:r>
                <a:r>
                  <a:rPr kumimoji="0" lang="en-US" altLang="ja-JP" sz="571" kern="0" dirty="0">
                    <a:latin typeface="Meiryo UI" pitchFamily="50" charset="-128"/>
                    <a:ea typeface="Meiryo UI" pitchFamily="50" charset="-128"/>
                    <a:cs typeface="Meiryo UI" pitchFamily="50" charset="-128"/>
                    <a:hlinkClick r:id="rId82"/>
                  </a:rPr>
                  <a:t> Open Source Edition</a:t>
                </a:r>
                <a:endParaRPr kumimoji="0" lang="en-US" altLang="ja-JP" sz="571" kern="0" dirty="0">
                  <a:latin typeface="Meiryo UI" pitchFamily="50" charset="-128"/>
                  <a:ea typeface="Meiryo UI" pitchFamily="50" charset="-128"/>
                  <a:cs typeface="Meiryo UI" pitchFamily="50" charset="-128"/>
                </a:endParaRPr>
              </a:p>
            </p:txBody>
          </p:sp>
          <p:sp>
            <p:nvSpPr>
              <p:cNvPr id="90" name="テキスト ボックス 89"/>
              <p:cNvSpPr txBox="1"/>
              <p:nvPr/>
            </p:nvSpPr>
            <p:spPr bwMode="gray">
              <a:xfrm>
                <a:off x="5688124" y="1408586"/>
                <a:ext cx="3240360" cy="131819"/>
              </a:xfrm>
              <a:prstGeom prst="rect">
                <a:avLst/>
              </a:prstGeom>
              <a:solidFill>
                <a:srgbClr val="E3E0F0"/>
              </a:solidFill>
              <a:ln w="9525" cap="flat">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ja-JP" altLang="en-US" sz="571" dirty="0">
                    <a:latin typeface="Meiryo UI" panose="020B0604030504040204" pitchFamily="50" charset="-128"/>
                    <a:ea typeface="Meiryo UI" panose="020B0604030504040204" pitchFamily="50" charset="-128"/>
                    <a:cs typeface="Meiryo UI" panose="020B0604030504040204" pitchFamily="50" charset="-128"/>
                  </a:rPr>
                  <a:t>帳票ツール</a:t>
                </a:r>
              </a:p>
            </p:txBody>
          </p:sp>
        </p:grpSp>
        <p:grpSp>
          <p:nvGrpSpPr>
            <p:cNvPr id="92" name="グループ化 91"/>
            <p:cNvGrpSpPr/>
            <p:nvPr/>
          </p:nvGrpSpPr>
          <p:grpSpPr>
            <a:xfrm>
              <a:off x="6196765" y="2706372"/>
              <a:ext cx="892319" cy="965868"/>
              <a:chOff x="5688124" y="1408587"/>
              <a:chExt cx="3240360" cy="1079402"/>
            </a:xfrm>
          </p:grpSpPr>
          <p:sp>
            <p:nvSpPr>
              <p:cNvPr id="93" name="正方形/長方形 92"/>
              <p:cNvSpPr/>
              <p:nvPr/>
            </p:nvSpPr>
            <p:spPr bwMode="gray">
              <a:xfrm>
                <a:off x="5688124" y="1538371"/>
                <a:ext cx="3240360" cy="949618"/>
              </a:xfrm>
              <a:prstGeom prst="rect">
                <a:avLst/>
              </a:prstGeom>
              <a:solidFill>
                <a:schemeClr val="bg1"/>
              </a:solidFill>
              <a:ln w="9525">
                <a:solidFill>
                  <a:schemeClr val="tx1"/>
                </a:solidFill>
                <a:miter lim="800000"/>
                <a:headEnd/>
                <a:tailEnd/>
              </a:ln>
            </p:spPr>
            <p:txBody>
              <a:bodyPr lIns="25714" rIns="25714" anchor="t"/>
              <a:lstStyle/>
              <a:p>
                <a:r>
                  <a:rPr kumimoji="0" lang="en-US" altLang="ja-JP" sz="571" kern="0" dirty="0" err="1">
                    <a:latin typeface="Meiryo UI" pitchFamily="50" charset="-128"/>
                    <a:ea typeface="Meiryo UI" pitchFamily="50" charset="-128"/>
                    <a:cs typeface="Meiryo UI" pitchFamily="50" charset="-128"/>
                    <a:hlinkClick r:id="rId83"/>
                  </a:rPr>
                  <a:t>gcc</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err="1">
                    <a:latin typeface="Meiryo UI" pitchFamily="50" charset="-128"/>
                    <a:ea typeface="Meiryo UI" pitchFamily="50" charset="-128"/>
                    <a:cs typeface="Meiryo UI" pitchFamily="50" charset="-128"/>
                    <a:hlinkClick r:id="rId84"/>
                  </a:rPr>
                  <a:t>OpenJDK</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85"/>
                  </a:rPr>
                  <a:t>Perl</a:t>
                </a:r>
                <a:endPar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r>
                  <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86"/>
                  </a:rPr>
                  <a:t>PHP</a:t>
                </a:r>
                <a:endPar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r>
                  <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87"/>
                  </a:rPr>
                  <a:t>PowerShell</a:t>
                </a:r>
                <a:endPar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r>
                  <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88"/>
                  </a:rPr>
                  <a:t>Python</a:t>
                </a:r>
                <a:endPar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r>
                  <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89"/>
                  </a:rPr>
                  <a:t>Ruby</a:t>
                </a:r>
                <a:endPar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r>
                  <a:rPr kumimoji="0" lang="en-US" altLang="ja-JP" sz="571" kern="0" dirty="0">
                    <a:latin typeface="Meiryo UI" pitchFamily="50" charset="-128"/>
                    <a:ea typeface="Meiryo UI" pitchFamily="50" charset="-128"/>
                    <a:cs typeface="Meiryo UI" pitchFamily="50" charset="-128"/>
                    <a:hlinkClick r:id="rId90"/>
                  </a:rPr>
                  <a:t>Scala</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a:latin typeface="Meiryo UI" pitchFamily="50" charset="-128"/>
                    <a:ea typeface="Meiryo UI" pitchFamily="50" charset="-128"/>
                    <a:cs typeface="Meiryo UI" pitchFamily="50" charset="-128"/>
                    <a:hlinkClick r:id="rId91"/>
                  </a:rPr>
                  <a:t>typescript</a:t>
                </a:r>
                <a:endParaRPr kumimoji="0" lang="en-US" altLang="ja-JP" sz="571" kern="0" dirty="0">
                  <a:latin typeface="Meiryo UI" pitchFamily="50" charset="-128"/>
                  <a:ea typeface="Meiryo UI" pitchFamily="50" charset="-128"/>
                  <a:cs typeface="Meiryo UI" pitchFamily="50" charset="-128"/>
                </a:endParaRPr>
              </a:p>
            </p:txBody>
          </p:sp>
          <p:sp>
            <p:nvSpPr>
              <p:cNvPr id="94" name="テキスト ボックス 93"/>
              <p:cNvSpPr txBox="1"/>
              <p:nvPr/>
            </p:nvSpPr>
            <p:spPr bwMode="gray">
              <a:xfrm>
                <a:off x="5688124" y="1408587"/>
                <a:ext cx="3240360" cy="108180"/>
              </a:xfrm>
              <a:prstGeom prst="rect">
                <a:avLst/>
              </a:prstGeom>
              <a:solidFill>
                <a:srgbClr val="E3E0F0"/>
              </a:solidFill>
              <a:ln w="9525" cap="flat">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ja-JP" altLang="en-US" sz="571" dirty="0">
                    <a:latin typeface="Meiryo UI" panose="020B0604030504040204" pitchFamily="50" charset="-128"/>
                    <a:ea typeface="Meiryo UI" panose="020B0604030504040204" pitchFamily="50" charset="-128"/>
                    <a:cs typeface="Meiryo UI" panose="020B0604030504040204" pitchFamily="50" charset="-128"/>
                  </a:rPr>
                  <a:t>開発言語</a:t>
                </a:r>
              </a:p>
            </p:txBody>
          </p:sp>
        </p:grpSp>
        <p:grpSp>
          <p:nvGrpSpPr>
            <p:cNvPr id="95" name="グループ化 94"/>
            <p:cNvGrpSpPr/>
            <p:nvPr/>
          </p:nvGrpSpPr>
          <p:grpSpPr>
            <a:xfrm>
              <a:off x="8059281" y="1380461"/>
              <a:ext cx="892319" cy="704317"/>
              <a:chOff x="5688124" y="1408586"/>
              <a:chExt cx="3240360" cy="745056"/>
            </a:xfrm>
          </p:grpSpPr>
          <p:sp>
            <p:nvSpPr>
              <p:cNvPr id="96" name="正方形/長方形 95"/>
              <p:cNvSpPr/>
              <p:nvPr/>
            </p:nvSpPr>
            <p:spPr bwMode="gray">
              <a:xfrm>
                <a:off x="5688124" y="1540340"/>
                <a:ext cx="3240360" cy="613302"/>
              </a:xfrm>
              <a:prstGeom prst="rect">
                <a:avLst/>
              </a:prstGeom>
              <a:solidFill>
                <a:schemeClr val="bg1"/>
              </a:solidFill>
              <a:ln w="9525">
                <a:solidFill>
                  <a:schemeClr val="tx1"/>
                </a:solidFill>
                <a:miter lim="800000"/>
                <a:headEnd/>
                <a:tailEnd/>
              </a:ln>
            </p:spPr>
            <p:txBody>
              <a:bodyPr lIns="25714" rIns="25714" anchor="t"/>
              <a:lstStyle/>
              <a:p>
                <a:r>
                  <a:rPr kumimoji="0" lang="en-US" altLang="ja-JP" sz="571" kern="0" dirty="0">
                    <a:latin typeface="Meiryo UI" pitchFamily="50" charset="-128"/>
                    <a:ea typeface="Meiryo UI" pitchFamily="50" charset="-128"/>
                    <a:cs typeface="Meiryo UI" pitchFamily="50" charset="-128"/>
                    <a:hlinkClick r:id="rId92"/>
                  </a:rPr>
                  <a:t>.</a:t>
                </a:r>
                <a:r>
                  <a:rPr kumimoji="0" lang="en-US" altLang="ja-JP" sz="571" kern="0" dirty="0" err="1">
                    <a:latin typeface="Meiryo UI" pitchFamily="50" charset="-128"/>
                    <a:ea typeface="Meiryo UI" pitchFamily="50" charset="-128"/>
                    <a:cs typeface="Meiryo UI" pitchFamily="50" charset="-128"/>
                    <a:hlinkClick r:id="rId92"/>
                  </a:rPr>
                  <a:t>net.core</a:t>
                </a:r>
                <a:endParaRPr kumimoji="0" lang="en-US" altLang="ja-JP" sz="571" kern="0" dirty="0">
                  <a:latin typeface="Meiryo UI" pitchFamily="50" charset="-128"/>
                  <a:ea typeface="Meiryo UI" pitchFamily="50" charset="-128"/>
                  <a:cs typeface="Meiryo UI" pitchFamily="50" charset="-128"/>
                  <a:hlinkClick r:id="rId93"/>
                </a:endParaRPr>
              </a:p>
              <a:p>
                <a:r>
                  <a:rPr kumimoji="0" lang="en-US" altLang="ja-JP" sz="571" kern="0" dirty="0">
                    <a:latin typeface="Meiryo UI" pitchFamily="50" charset="-128"/>
                    <a:ea typeface="Meiryo UI" pitchFamily="50" charset="-128"/>
                    <a:cs typeface="Meiryo UI" pitchFamily="50" charset="-128"/>
                    <a:hlinkClick r:id="rId93"/>
                  </a:rPr>
                  <a:t>Bugzilla</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94"/>
                  </a:rPr>
                  <a:t>mantis</a:t>
                </a:r>
                <a:endPar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r>
                  <a:rPr kumimoji="0" lang="en-US" altLang="ja-JP" sz="571" kern="0" dirty="0" err="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95"/>
                  </a:rPr>
                  <a:t>OpenProj</a:t>
                </a:r>
                <a:endPar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r>
                  <a:rPr kumimoji="0" lang="en-US" altLang="ja-JP" sz="571" kern="0" dirty="0" err="1">
                    <a:latin typeface="Meiryo UI" pitchFamily="50" charset="-128"/>
                    <a:ea typeface="Meiryo UI" pitchFamily="50" charset="-128"/>
                    <a:cs typeface="Meiryo UI" pitchFamily="50" charset="-128"/>
                    <a:hlinkClick r:id="rId96"/>
                  </a:rPr>
                  <a:t>Redmine</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err="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97"/>
                  </a:rPr>
                  <a:t>Trac</a:t>
                </a:r>
                <a:endPar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p:txBody>
          </p:sp>
          <p:sp>
            <p:nvSpPr>
              <p:cNvPr id="97" name="テキスト ボックス 96"/>
              <p:cNvSpPr txBox="1"/>
              <p:nvPr/>
            </p:nvSpPr>
            <p:spPr bwMode="gray">
              <a:xfrm>
                <a:off x="5688124" y="1408586"/>
                <a:ext cx="3240360" cy="131819"/>
              </a:xfrm>
              <a:prstGeom prst="rect">
                <a:avLst/>
              </a:prstGeom>
              <a:solidFill>
                <a:srgbClr val="E3E0F0"/>
              </a:solidFill>
              <a:ln w="9525" cap="flat">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ja-JP" altLang="en-US" sz="571">
                    <a:latin typeface="Meiryo UI" panose="020B0604030504040204" pitchFamily="50" charset="-128"/>
                    <a:ea typeface="Meiryo UI" panose="020B0604030504040204" pitchFamily="50" charset="-128"/>
                    <a:cs typeface="Meiryo UI" panose="020B0604030504040204" pitchFamily="50" charset="-128"/>
                  </a:rPr>
                  <a:t>プロジェクト管理</a:t>
                </a:r>
                <a:endParaRPr lang="ja-JP" altLang="en-US" sz="571" dirty="0">
                  <a:latin typeface="Meiryo UI" panose="020B0604030504040204" pitchFamily="50" charset="-128"/>
                  <a:ea typeface="Meiryo UI" panose="020B0604030504040204" pitchFamily="50" charset="-128"/>
                  <a:cs typeface="Meiryo UI" panose="020B0604030504040204" pitchFamily="50" charset="-128"/>
                </a:endParaRPr>
              </a:p>
            </p:txBody>
          </p:sp>
        </p:grpSp>
        <p:grpSp>
          <p:nvGrpSpPr>
            <p:cNvPr id="15" name="グループ化 14"/>
            <p:cNvGrpSpPr/>
            <p:nvPr/>
          </p:nvGrpSpPr>
          <p:grpSpPr>
            <a:xfrm>
              <a:off x="137968" y="2580519"/>
              <a:ext cx="892319" cy="1011190"/>
              <a:chOff x="193155" y="3612727"/>
              <a:chExt cx="1249247" cy="1415666"/>
            </a:xfrm>
          </p:grpSpPr>
          <p:sp>
            <p:nvSpPr>
              <p:cNvPr id="99" name="正方形/長方形 98"/>
              <p:cNvSpPr/>
              <p:nvPr/>
            </p:nvSpPr>
            <p:spPr bwMode="gray">
              <a:xfrm>
                <a:off x="193155" y="3757885"/>
                <a:ext cx="1249247" cy="1270508"/>
              </a:xfrm>
              <a:prstGeom prst="rect">
                <a:avLst/>
              </a:prstGeom>
              <a:solidFill>
                <a:schemeClr val="bg1"/>
              </a:solidFill>
              <a:ln w="9525">
                <a:solidFill>
                  <a:schemeClr val="tx1"/>
                </a:solidFill>
                <a:miter lim="800000"/>
                <a:headEnd/>
                <a:tailEnd/>
              </a:ln>
            </p:spPr>
            <p:txBody>
              <a:bodyPr lIns="25714" rIns="25714" anchor="t"/>
              <a:lstStyle/>
              <a:p>
                <a:pPr defTabSz="653156">
                  <a:defRPr/>
                </a:pPr>
                <a:r>
                  <a:rPr kumimoji="0" lang="en-US" altLang="ja-JP" sz="571" kern="0" dirty="0">
                    <a:latin typeface="Meiryo UI" pitchFamily="50" charset="-128"/>
                    <a:ea typeface="Meiryo UI" pitchFamily="50" charset="-128"/>
                    <a:cs typeface="Meiryo UI" pitchFamily="50" charset="-128"/>
                    <a:hlinkClick r:id="rId98"/>
                  </a:rPr>
                  <a:t>ab(</a:t>
                </a:r>
                <a:r>
                  <a:rPr kumimoji="0" lang="en-US" altLang="ja-JP" sz="571" kern="0" dirty="0" err="1">
                    <a:latin typeface="Meiryo UI" pitchFamily="50" charset="-128"/>
                    <a:ea typeface="Meiryo UI" pitchFamily="50" charset="-128"/>
                    <a:cs typeface="Meiryo UI" pitchFamily="50" charset="-128"/>
                    <a:hlinkClick r:id="rId98"/>
                  </a:rPr>
                  <a:t>ApacheBench</a:t>
                </a:r>
                <a:r>
                  <a:rPr kumimoji="0" lang="en-US" altLang="ja-JP" sz="571" kern="0" dirty="0">
                    <a:latin typeface="Meiryo UI" pitchFamily="50" charset="-128"/>
                    <a:ea typeface="Meiryo UI" pitchFamily="50" charset="-128"/>
                    <a:cs typeface="Meiryo UI" pitchFamily="50" charset="-128"/>
                    <a:hlinkClick r:id="rId98"/>
                  </a:rPr>
                  <a:t>)</a:t>
                </a:r>
                <a:endParaRPr kumimoji="0" lang="en-US" altLang="ja-JP" sz="571" kern="0" dirty="0">
                  <a:latin typeface="Meiryo UI" pitchFamily="50" charset="-128"/>
                  <a:ea typeface="Meiryo UI" pitchFamily="50" charset="-128"/>
                  <a:cs typeface="Meiryo UI" pitchFamily="50" charset="-128"/>
                </a:endParaRPr>
              </a:p>
              <a:p>
                <a:pPr defTabSz="653156">
                  <a:defRPr/>
                </a:pPr>
                <a:r>
                  <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98"/>
                  </a:rPr>
                  <a:t>Apache HTTP Server</a:t>
                </a:r>
                <a:endPar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pPr defTabSz="653156">
                  <a:defRPr/>
                </a:pPr>
                <a:r>
                  <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99"/>
                  </a:rPr>
                  <a:t>Apache Tomcat</a:t>
                </a:r>
                <a:endPar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pPr defTabSz="653156">
                  <a:defRPr/>
                </a:pPr>
                <a:r>
                  <a:rPr kumimoji="0" lang="en-US" altLang="ja-JP" sz="571" kern="0" dirty="0" err="1">
                    <a:latin typeface="Meiryo UI" pitchFamily="50" charset="-128"/>
                    <a:ea typeface="Meiryo UI" pitchFamily="50" charset="-128"/>
                    <a:cs typeface="Meiryo UI" pitchFamily="50" charset="-128"/>
                    <a:hlinkClick r:id="rId100"/>
                  </a:rPr>
                  <a:t>Appweb</a:t>
                </a:r>
                <a:endParaRPr kumimoji="0" lang="en-US" altLang="ja-JP" sz="571" kern="0" dirty="0">
                  <a:latin typeface="Meiryo UI" pitchFamily="50" charset="-128"/>
                  <a:ea typeface="Meiryo UI" pitchFamily="50" charset="-128"/>
                  <a:cs typeface="Meiryo UI" pitchFamily="50" charset="-128"/>
                </a:endParaRPr>
              </a:p>
              <a:p>
                <a:pPr defTabSz="653156">
                  <a:defRPr/>
                </a:pPr>
                <a:r>
                  <a:rPr kumimoji="0" lang="en-US" altLang="ja-JP" sz="571" kern="0" dirty="0" err="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101"/>
                  </a:rPr>
                  <a:t>GlassFish</a:t>
                </a:r>
                <a:endPar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pPr defTabSz="653156">
                  <a:defRPr/>
                </a:pPr>
                <a:r>
                  <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102"/>
                  </a:rPr>
                  <a:t>Jetty</a:t>
                </a:r>
                <a:endPar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pPr defTabSz="653156">
                  <a:defRPr/>
                </a:pPr>
                <a:r>
                  <a:rPr kumimoji="0" lang="en-US" altLang="ja-JP" sz="571" kern="0" dirty="0" err="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103"/>
                  </a:rPr>
                  <a:t>lighttpd</a:t>
                </a:r>
                <a:endPar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pPr defTabSz="653156">
                  <a:defRPr/>
                </a:pPr>
                <a:r>
                  <a:rPr kumimoji="0" lang="en-US" altLang="ja-JP" sz="571" kern="0" dirty="0" err="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104"/>
                  </a:rPr>
                  <a:t>WildFly</a:t>
                </a:r>
                <a:endPar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p:txBody>
          </p:sp>
          <p:sp>
            <p:nvSpPr>
              <p:cNvPr id="100" name="テキスト ボックス 99"/>
              <p:cNvSpPr txBox="1"/>
              <p:nvPr/>
            </p:nvSpPr>
            <p:spPr bwMode="gray">
              <a:xfrm>
                <a:off x="193155" y="3612727"/>
                <a:ext cx="1249247" cy="145232"/>
              </a:xfrm>
              <a:prstGeom prst="rect">
                <a:avLst/>
              </a:prstGeom>
              <a:solidFill>
                <a:srgbClr val="E0E9DE"/>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en-US" altLang="ja-JP" sz="571" dirty="0">
                    <a:latin typeface="Meiryo UI" panose="020B0604030504040204" pitchFamily="50" charset="-128"/>
                    <a:ea typeface="Meiryo UI" panose="020B0604030504040204" pitchFamily="50" charset="-128"/>
                    <a:cs typeface="Meiryo UI" panose="020B0604030504040204" pitchFamily="50" charset="-128"/>
                  </a:rPr>
                  <a:t>Web/AP</a:t>
                </a:r>
                <a:r>
                  <a:rPr lang="ja-JP" altLang="en-US" sz="571" dirty="0">
                    <a:latin typeface="Meiryo UI" panose="020B0604030504040204" pitchFamily="50" charset="-128"/>
                    <a:ea typeface="Meiryo UI" panose="020B0604030504040204" pitchFamily="50" charset="-128"/>
                    <a:cs typeface="Meiryo UI" panose="020B0604030504040204" pitchFamily="50" charset="-128"/>
                  </a:rPr>
                  <a:t> サーバー</a:t>
                </a:r>
              </a:p>
            </p:txBody>
          </p:sp>
        </p:grpSp>
        <p:grpSp>
          <p:nvGrpSpPr>
            <p:cNvPr id="101" name="グループ化 100"/>
            <p:cNvGrpSpPr/>
            <p:nvPr/>
          </p:nvGrpSpPr>
          <p:grpSpPr>
            <a:xfrm>
              <a:off x="134471" y="3653302"/>
              <a:ext cx="892319" cy="498731"/>
              <a:chOff x="5688124" y="1408586"/>
              <a:chExt cx="3240360" cy="633741"/>
            </a:xfrm>
          </p:grpSpPr>
          <p:sp>
            <p:nvSpPr>
              <p:cNvPr id="102" name="正方形/長方形 101"/>
              <p:cNvSpPr/>
              <p:nvPr/>
            </p:nvSpPr>
            <p:spPr bwMode="gray">
              <a:xfrm>
                <a:off x="5688124" y="1540337"/>
                <a:ext cx="3240360" cy="501990"/>
              </a:xfrm>
              <a:prstGeom prst="rect">
                <a:avLst/>
              </a:prstGeom>
              <a:solidFill>
                <a:schemeClr val="bg1"/>
              </a:solidFill>
              <a:ln w="9525">
                <a:solidFill>
                  <a:schemeClr val="tx1"/>
                </a:solidFill>
                <a:miter lim="800000"/>
                <a:headEnd/>
                <a:tailEnd/>
              </a:ln>
            </p:spPr>
            <p:txBody>
              <a:bodyPr lIns="25714" rIns="25714" anchor="t"/>
              <a:lstStyle/>
              <a:p>
                <a:pPr defTabSz="653156">
                  <a:defRPr/>
                </a:pPr>
                <a:r>
                  <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105"/>
                  </a:rPr>
                  <a:t>Apache Axis2</a:t>
                </a:r>
                <a:endPar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pPr defTabSz="653156">
                  <a:defRPr/>
                </a:pPr>
                <a:r>
                  <a:rPr kumimoji="0" lang="en-US" altLang="ja-JP" sz="571" kern="0" dirty="0">
                    <a:latin typeface="Meiryo UI" pitchFamily="50" charset="-128"/>
                    <a:ea typeface="Meiryo UI" pitchFamily="50" charset="-128"/>
                    <a:cs typeface="Meiryo UI" pitchFamily="50" charset="-128"/>
                    <a:hlinkClick r:id="rId106" action="ppaction://hlinkfile"/>
                  </a:rPr>
                  <a:t>Apache </a:t>
                </a:r>
                <a:r>
                  <a:rPr kumimoji="0" lang="en-US" altLang="ja-JP" sz="571" kern="0" dirty="0" err="1">
                    <a:latin typeface="Meiryo UI" pitchFamily="50" charset="-128"/>
                    <a:ea typeface="Meiryo UI" pitchFamily="50" charset="-128"/>
                    <a:cs typeface="Meiryo UI" pitchFamily="50" charset="-128"/>
                    <a:hlinkClick r:id="rId106" action="ppaction://hlinkfile"/>
                  </a:rPr>
                  <a:t>ServiceMIX</a:t>
                </a:r>
                <a:endParaRPr kumimoji="0" lang="en-US" altLang="ja-JP" sz="571" kern="0" dirty="0">
                  <a:latin typeface="Meiryo UI" pitchFamily="50" charset="-128"/>
                  <a:ea typeface="Meiryo UI" pitchFamily="50" charset="-128"/>
                  <a:cs typeface="Meiryo UI" pitchFamily="50" charset="-128"/>
                </a:endParaRPr>
              </a:p>
              <a:p>
                <a:pPr defTabSz="653156">
                  <a:defRPr/>
                </a:pPr>
                <a:r>
                  <a:rPr kumimoji="0" lang="en-US" altLang="ja-JP" sz="571" kern="0" dirty="0" err="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107"/>
                  </a:rPr>
                  <a:t>Talend</a:t>
                </a:r>
                <a:endPar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pPr defTabSz="653156">
                  <a:defRPr/>
                </a:pPr>
                <a:r>
                  <a:rPr kumimoji="0" lang="en-US" altLang="ja-JP" sz="571" kern="0" dirty="0" err="1">
                    <a:latin typeface="Meiryo UI" pitchFamily="50" charset="-128"/>
                    <a:ea typeface="Meiryo UI" pitchFamily="50" charset="-128"/>
                    <a:cs typeface="Meiryo UI" pitchFamily="50" charset="-128"/>
                    <a:hlinkClick r:id="rId108"/>
                  </a:rPr>
                  <a:t>Talend</a:t>
                </a:r>
                <a:r>
                  <a:rPr kumimoji="0" lang="en-US" altLang="ja-JP" sz="571" kern="0" dirty="0">
                    <a:latin typeface="Meiryo UI" pitchFamily="50" charset="-128"/>
                    <a:ea typeface="Meiryo UI" pitchFamily="50" charset="-128"/>
                    <a:cs typeface="Meiryo UI" pitchFamily="50" charset="-128"/>
                    <a:hlinkClick r:id="rId108"/>
                  </a:rPr>
                  <a:t> Open Studio</a:t>
                </a:r>
                <a:endParaRPr kumimoji="0" lang="en-US" altLang="ja-JP" sz="571" kern="0" dirty="0">
                  <a:latin typeface="Meiryo UI" pitchFamily="50" charset="-128"/>
                  <a:ea typeface="Meiryo UI" pitchFamily="50" charset="-128"/>
                  <a:cs typeface="Meiryo UI" pitchFamily="50" charset="-128"/>
                </a:endParaRPr>
              </a:p>
            </p:txBody>
          </p:sp>
          <p:sp>
            <p:nvSpPr>
              <p:cNvPr id="103" name="テキスト ボックス 102"/>
              <p:cNvSpPr txBox="1"/>
              <p:nvPr/>
            </p:nvSpPr>
            <p:spPr bwMode="gray">
              <a:xfrm>
                <a:off x="5688124" y="1408586"/>
                <a:ext cx="3240360" cy="131819"/>
              </a:xfrm>
              <a:prstGeom prst="rect">
                <a:avLst/>
              </a:prstGeom>
              <a:solidFill>
                <a:srgbClr val="E0E9DE"/>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en-US" altLang="ja-JP" sz="571">
                    <a:latin typeface="Meiryo UI" panose="020B0604030504040204" pitchFamily="50" charset="-128"/>
                    <a:ea typeface="Meiryo UI" panose="020B0604030504040204" pitchFamily="50" charset="-128"/>
                    <a:cs typeface="Meiryo UI" panose="020B0604030504040204" pitchFamily="50" charset="-128"/>
                  </a:rPr>
                  <a:t>EAI/ESB</a:t>
                </a:r>
                <a:endParaRPr lang="ja-JP" altLang="en-US" sz="571" dirty="0">
                  <a:latin typeface="Meiryo UI" panose="020B0604030504040204" pitchFamily="50" charset="-128"/>
                  <a:ea typeface="Meiryo UI" panose="020B0604030504040204" pitchFamily="50" charset="-128"/>
                  <a:cs typeface="Meiryo UI" panose="020B0604030504040204" pitchFamily="50" charset="-128"/>
                </a:endParaRPr>
              </a:p>
            </p:txBody>
          </p:sp>
        </p:grpSp>
        <p:grpSp>
          <p:nvGrpSpPr>
            <p:cNvPr id="22" name="グループ化 21"/>
            <p:cNvGrpSpPr/>
            <p:nvPr/>
          </p:nvGrpSpPr>
          <p:grpSpPr>
            <a:xfrm>
              <a:off x="1084473" y="2580520"/>
              <a:ext cx="895549" cy="670001"/>
              <a:chOff x="1518262" y="3612727"/>
              <a:chExt cx="1253769" cy="938001"/>
            </a:xfrm>
          </p:grpSpPr>
          <p:sp>
            <p:nvSpPr>
              <p:cNvPr id="105" name="正方形/長方形 104"/>
              <p:cNvSpPr/>
              <p:nvPr/>
            </p:nvSpPr>
            <p:spPr bwMode="gray">
              <a:xfrm>
                <a:off x="1522784" y="3749794"/>
                <a:ext cx="1249247" cy="800934"/>
              </a:xfrm>
              <a:prstGeom prst="rect">
                <a:avLst/>
              </a:prstGeom>
              <a:solidFill>
                <a:schemeClr val="bg1"/>
              </a:solidFill>
              <a:ln w="9525">
                <a:solidFill>
                  <a:schemeClr val="tx1"/>
                </a:solidFill>
                <a:miter lim="800000"/>
                <a:headEnd/>
                <a:tailEnd/>
              </a:ln>
            </p:spPr>
            <p:txBody>
              <a:bodyPr lIns="25714" rIns="25714" anchor="t"/>
              <a:lstStyle/>
              <a:p>
                <a:pPr defTabSz="653156">
                  <a:defRPr/>
                </a:pPr>
                <a:r>
                  <a:rPr kumimoji="0" lang="en-US" altLang="ja-JP" sz="571" kern="0" dirty="0">
                    <a:latin typeface="Meiryo UI" pitchFamily="50" charset="-128"/>
                    <a:ea typeface="Meiryo UI" pitchFamily="50" charset="-128"/>
                    <a:cs typeface="Meiryo UI" pitchFamily="50" charset="-128"/>
                    <a:hlinkClick r:id="rId109"/>
                  </a:rPr>
                  <a:t>Apache Derby</a:t>
                </a:r>
                <a:endParaRPr kumimoji="0" lang="en-US" altLang="ja-JP" sz="571" kern="0" dirty="0">
                  <a:latin typeface="Meiryo UI" pitchFamily="50" charset="-128"/>
                  <a:ea typeface="Meiryo UI" pitchFamily="50" charset="-128"/>
                  <a:cs typeface="Meiryo UI" pitchFamily="50" charset="-128"/>
                </a:endParaRPr>
              </a:p>
              <a:p>
                <a:pPr defTabSz="653156">
                  <a:defRPr/>
                </a:pPr>
                <a:r>
                  <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110"/>
                  </a:rPr>
                  <a:t>Firebird</a:t>
                </a:r>
                <a:endPar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pPr defTabSz="653156">
                  <a:defRPr/>
                </a:pPr>
                <a:r>
                  <a:rPr kumimoji="0" lang="en-US" altLang="ja-JP" sz="571" kern="0" dirty="0" err="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111"/>
                  </a:rPr>
                  <a:t>MariaDB</a:t>
                </a:r>
                <a:endPar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pPr defTabSz="653156">
                  <a:defRPr/>
                </a:pPr>
                <a:r>
                  <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112"/>
                  </a:rPr>
                  <a:t>MySQL</a:t>
                </a:r>
                <a:endPar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pPr defTabSz="653156">
                  <a:defRPr/>
                </a:pPr>
                <a:r>
                  <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113"/>
                  </a:rPr>
                  <a:t>PostgreSQL</a:t>
                </a:r>
                <a:endPar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pPr defTabSz="653156">
                  <a:defRPr/>
                </a:pPr>
                <a:r>
                  <a:rPr kumimoji="0" lang="en-US" altLang="ja-JP" sz="571" kern="0" dirty="0">
                    <a:latin typeface="Meiryo UI" pitchFamily="50" charset="-128"/>
                    <a:ea typeface="Meiryo UI" pitchFamily="50" charset="-128"/>
                    <a:cs typeface="Meiryo UI" pitchFamily="50" charset="-128"/>
                    <a:hlinkClick r:id="rId114"/>
                  </a:rPr>
                  <a:t>SQLite</a:t>
                </a:r>
                <a:endParaRPr kumimoji="0" lang="en-US" altLang="ja-JP" sz="571" kern="0" dirty="0">
                  <a:latin typeface="Meiryo UI" pitchFamily="50" charset="-128"/>
                  <a:ea typeface="Meiryo UI" pitchFamily="50" charset="-128"/>
                  <a:cs typeface="Meiryo UI" pitchFamily="50" charset="-128"/>
                </a:endParaRPr>
              </a:p>
            </p:txBody>
          </p:sp>
          <p:sp>
            <p:nvSpPr>
              <p:cNvPr id="106" name="テキスト ボックス 105"/>
              <p:cNvSpPr txBox="1"/>
              <p:nvPr/>
            </p:nvSpPr>
            <p:spPr bwMode="gray">
              <a:xfrm>
                <a:off x="1518262" y="3612727"/>
                <a:ext cx="1249247" cy="145232"/>
              </a:xfrm>
              <a:prstGeom prst="rect">
                <a:avLst/>
              </a:prstGeom>
              <a:solidFill>
                <a:srgbClr val="E0E9DE"/>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ja-JP" altLang="en-US" sz="571">
                    <a:latin typeface="Meiryo UI" panose="020B0604030504040204" pitchFamily="50" charset="-128"/>
                    <a:ea typeface="Meiryo UI" panose="020B0604030504040204" pitchFamily="50" charset="-128"/>
                    <a:cs typeface="Meiryo UI" panose="020B0604030504040204" pitchFamily="50" charset="-128"/>
                  </a:rPr>
                  <a:t>データベース</a:t>
                </a:r>
                <a:endParaRPr lang="ja-JP" altLang="en-US" sz="571" dirty="0">
                  <a:latin typeface="Meiryo UI" panose="020B0604030504040204" pitchFamily="50" charset="-128"/>
                  <a:ea typeface="Meiryo UI" panose="020B0604030504040204" pitchFamily="50" charset="-128"/>
                  <a:cs typeface="Meiryo UI" panose="020B0604030504040204" pitchFamily="50" charset="-128"/>
                </a:endParaRPr>
              </a:p>
            </p:txBody>
          </p:sp>
        </p:grpSp>
        <p:grpSp>
          <p:nvGrpSpPr>
            <p:cNvPr id="17" name="グループ化 16"/>
            <p:cNvGrpSpPr/>
            <p:nvPr/>
          </p:nvGrpSpPr>
          <p:grpSpPr>
            <a:xfrm>
              <a:off x="1084473" y="3654706"/>
              <a:ext cx="892319" cy="263283"/>
              <a:chOff x="1518262" y="4992585"/>
              <a:chExt cx="1249247" cy="368596"/>
            </a:xfrm>
          </p:grpSpPr>
          <p:sp>
            <p:nvSpPr>
              <p:cNvPr id="108" name="正方形/長方形 107"/>
              <p:cNvSpPr/>
              <p:nvPr/>
            </p:nvSpPr>
            <p:spPr bwMode="gray">
              <a:xfrm>
                <a:off x="1518262" y="5137744"/>
                <a:ext cx="1249247" cy="223437"/>
              </a:xfrm>
              <a:prstGeom prst="rect">
                <a:avLst/>
              </a:prstGeom>
              <a:solidFill>
                <a:schemeClr val="bg1"/>
              </a:solidFill>
              <a:ln w="9525">
                <a:solidFill>
                  <a:schemeClr val="tx1"/>
                </a:solidFill>
                <a:miter lim="800000"/>
                <a:headEnd/>
                <a:tailEnd/>
              </a:ln>
            </p:spPr>
            <p:txBody>
              <a:bodyPr lIns="25714" rIns="25714" anchor="t"/>
              <a:lstStyle/>
              <a:p>
                <a:pPr defTabSz="653156">
                  <a:defRPr/>
                </a:pPr>
                <a:r>
                  <a:rPr kumimoji="0" lang="en-US" altLang="ja-JP" sz="571" u="sng" kern="0" dirty="0" err="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115"/>
                  </a:rPr>
                  <a:t>Esper</a:t>
                </a:r>
                <a:endParaRPr kumimoji="0" lang="en-US" altLang="ja-JP" sz="571" u="sng"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p:txBody>
          </p:sp>
          <p:sp>
            <p:nvSpPr>
              <p:cNvPr id="109" name="テキスト ボックス 108"/>
              <p:cNvSpPr txBox="1"/>
              <p:nvPr/>
            </p:nvSpPr>
            <p:spPr bwMode="gray">
              <a:xfrm>
                <a:off x="1518262" y="4992585"/>
                <a:ext cx="1249247" cy="145232"/>
              </a:xfrm>
              <a:prstGeom prst="rect">
                <a:avLst/>
              </a:prstGeom>
              <a:solidFill>
                <a:srgbClr val="E0E9DE"/>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en-US" altLang="ja-JP" sz="571">
                    <a:latin typeface="Meiryo UI" panose="020B0604030504040204" pitchFamily="50" charset="-128"/>
                    <a:ea typeface="Meiryo UI" panose="020B0604030504040204" pitchFamily="50" charset="-128"/>
                    <a:cs typeface="Meiryo UI" panose="020B0604030504040204" pitchFamily="50" charset="-128"/>
                  </a:rPr>
                  <a:t>DB</a:t>
                </a:r>
                <a:r>
                  <a:rPr lang="ja-JP" altLang="en-US" sz="571">
                    <a:latin typeface="Meiryo UI" panose="020B0604030504040204" pitchFamily="50" charset="-128"/>
                    <a:ea typeface="Meiryo UI" panose="020B0604030504040204" pitchFamily="50" charset="-128"/>
                    <a:cs typeface="Meiryo UI" panose="020B0604030504040204" pitchFamily="50" charset="-128"/>
                  </a:rPr>
                  <a:t>クラスタリング</a:t>
                </a:r>
                <a:endParaRPr lang="ja-JP" altLang="en-US" sz="571" dirty="0">
                  <a:latin typeface="Meiryo UI" panose="020B0604030504040204" pitchFamily="50" charset="-128"/>
                  <a:ea typeface="Meiryo UI" panose="020B0604030504040204" pitchFamily="50" charset="-128"/>
                  <a:cs typeface="Meiryo UI" panose="020B0604030504040204" pitchFamily="50" charset="-128"/>
                </a:endParaRPr>
              </a:p>
            </p:txBody>
          </p:sp>
        </p:grpSp>
        <p:grpSp>
          <p:nvGrpSpPr>
            <p:cNvPr id="110" name="グループ化 109"/>
            <p:cNvGrpSpPr/>
            <p:nvPr/>
          </p:nvGrpSpPr>
          <p:grpSpPr>
            <a:xfrm>
              <a:off x="2030978" y="2580520"/>
              <a:ext cx="892319" cy="334108"/>
              <a:chOff x="5688124" y="1408586"/>
              <a:chExt cx="3240360" cy="424553"/>
            </a:xfrm>
          </p:grpSpPr>
          <p:sp>
            <p:nvSpPr>
              <p:cNvPr id="111" name="正方形/長方形 110"/>
              <p:cNvSpPr/>
              <p:nvPr/>
            </p:nvSpPr>
            <p:spPr bwMode="gray">
              <a:xfrm>
                <a:off x="5688124" y="1540339"/>
                <a:ext cx="3240360" cy="292800"/>
              </a:xfrm>
              <a:prstGeom prst="rect">
                <a:avLst/>
              </a:prstGeom>
              <a:solidFill>
                <a:schemeClr val="bg1"/>
              </a:solidFill>
              <a:ln w="9525">
                <a:solidFill>
                  <a:schemeClr val="tx1"/>
                </a:solidFill>
                <a:miter lim="800000"/>
                <a:headEnd/>
                <a:tailEnd/>
              </a:ln>
            </p:spPr>
            <p:txBody>
              <a:bodyPr lIns="25714" rIns="25714" anchor="t"/>
              <a:lstStyle/>
              <a:p>
                <a:pPr defTabSz="653156">
                  <a:defRPr/>
                </a:pPr>
                <a:r>
                  <a:rPr kumimoji="0" lang="en-US" altLang="ja-JP" sz="571" kern="0" dirty="0" err="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116"/>
                  </a:rPr>
                  <a:t>phpMyAdmin</a:t>
                </a:r>
                <a:endPar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pPr defTabSz="653156">
                  <a:defRPr/>
                </a:pPr>
                <a:r>
                  <a:rPr kumimoji="0" lang="en-US" altLang="ja-JP" sz="571" kern="0" dirty="0" err="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117"/>
                  </a:rPr>
                  <a:t>phpPgAdmin</a:t>
                </a:r>
                <a:endPar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p:txBody>
          </p:sp>
          <p:sp>
            <p:nvSpPr>
              <p:cNvPr id="112" name="テキスト ボックス 111"/>
              <p:cNvSpPr txBox="1"/>
              <p:nvPr/>
            </p:nvSpPr>
            <p:spPr bwMode="gray">
              <a:xfrm>
                <a:off x="5688124" y="1408586"/>
                <a:ext cx="3240360" cy="131819"/>
              </a:xfrm>
              <a:prstGeom prst="rect">
                <a:avLst/>
              </a:prstGeom>
              <a:solidFill>
                <a:srgbClr val="E0E9DE"/>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en-US" altLang="ja-JP" sz="571">
                    <a:latin typeface="Meiryo UI" panose="020B0604030504040204" pitchFamily="50" charset="-128"/>
                    <a:ea typeface="Meiryo UI" panose="020B0604030504040204" pitchFamily="50" charset="-128"/>
                    <a:cs typeface="Meiryo UI" panose="020B0604030504040204" pitchFamily="50" charset="-128"/>
                  </a:rPr>
                  <a:t>DB</a:t>
                </a:r>
                <a:r>
                  <a:rPr lang="ja-JP" altLang="en-US" sz="571">
                    <a:latin typeface="Meiryo UI" panose="020B0604030504040204" pitchFamily="50" charset="-128"/>
                    <a:ea typeface="Meiryo UI" panose="020B0604030504040204" pitchFamily="50" charset="-128"/>
                    <a:cs typeface="Meiryo UI" panose="020B0604030504040204" pitchFamily="50" charset="-128"/>
                  </a:rPr>
                  <a:t>管理</a:t>
                </a:r>
                <a:endParaRPr lang="ja-JP" altLang="en-US" sz="571" dirty="0">
                  <a:latin typeface="Meiryo UI" panose="020B0604030504040204" pitchFamily="50" charset="-128"/>
                  <a:ea typeface="Meiryo UI" panose="020B0604030504040204" pitchFamily="50" charset="-128"/>
                  <a:cs typeface="Meiryo UI" panose="020B0604030504040204" pitchFamily="50" charset="-128"/>
                </a:endParaRPr>
              </a:p>
            </p:txBody>
          </p:sp>
        </p:grpSp>
        <p:grpSp>
          <p:nvGrpSpPr>
            <p:cNvPr id="23" name="グループ化 22"/>
            <p:cNvGrpSpPr/>
            <p:nvPr/>
          </p:nvGrpSpPr>
          <p:grpSpPr>
            <a:xfrm>
              <a:off x="2030978" y="2969652"/>
              <a:ext cx="892319" cy="246505"/>
              <a:chOff x="2843368" y="4157512"/>
              <a:chExt cx="1249247" cy="345107"/>
            </a:xfrm>
          </p:grpSpPr>
          <p:sp>
            <p:nvSpPr>
              <p:cNvPr id="114" name="正方形/長方形 113"/>
              <p:cNvSpPr/>
              <p:nvPr/>
            </p:nvSpPr>
            <p:spPr bwMode="gray">
              <a:xfrm>
                <a:off x="2843368" y="4302670"/>
                <a:ext cx="1249247" cy="199949"/>
              </a:xfrm>
              <a:prstGeom prst="rect">
                <a:avLst/>
              </a:prstGeom>
              <a:solidFill>
                <a:schemeClr val="bg1"/>
              </a:solidFill>
              <a:ln w="9525">
                <a:solidFill>
                  <a:schemeClr val="tx1"/>
                </a:solidFill>
                <a:miter lim="800000"/>
                <a:headEnd/>
                <a:tailEnd/>
              </a:ln>
            </p:spPr>
            <p:txBody>
              <a:bodyPr lIns="25714" rIns="25714" anchor="t"/>
              <a:lstStyle/>
              <a:p>
                <a:pPr defTabSz="653156">
                  <a:defRPr/>
                </a:pPr>
                <a:r>
                  <a:rPr kumimoji="0" lang="en-US" altLang="ja-JP" sz="571" kern="0" dirty="0" err="1">
                    <a:latin typeface="Meiryo UI" pitchFamily="50" charset="-128"/>
                    <a:ea typeface="Meiryo UI" pitchFamily="50" charset="-128"/>
                    <a:cs typeface="Meiryo UI" pitchFamily="50" charset="-128"/>
                    <a:hlinkClick r:id="rId118"/>
                  </a:rPr>
                  <a:t>JBoss</a:t>
                </a:r>
                <a:r>
                  <a:rPr kumimoji="0" lang="en-US" altLang="ja-JP" sz="571" kern="0" dirty="0">
                    <a:latin typeface="Meiryo UI" pitchFamily="50" charset="-128"/>
                    <a:ea typeface="Meiryo UI" pitchFamily="50" charset="-128"/>
                    <a:cs typeface="Meiryo UI" pitchFamily="50" charset="-128"/>
                    <a:hlinkClick r:id="rId118"/>
                  </a:rPr>
                  <a:t> </a:t>
                </a:r>
                <a:r>
                  <a:rPr kumimoji="0" lang="en-US" altLang="ja-JP" sz="571" kern="0" dirty="0" err="1">
                    <a:latin typeface="Meiryo UI" pitchFamily="50" charset="-128"/>
                    <a:ea typeface="Meiryo UI" pitchFamily="50" charset="-128"/>
                    <a:cs typeface="Meiryo UI" pitchFamily="50" charset="-128"/>
                    <a:hlinkClick r:id="rId118"/>
                  </a:rPr>
                  <a:t>jBPM</a:t>
                </a:r>
                <a:endParaRPr kumimoji="0" lang="en-US" altLang="ja-JP" sz="571" kern="0" dirty="0">
                  <a:latin typeface="Meiryo UI" pitchFamily="50" charset="-128"/>
                  <a:ea typeface="Meiryo UI" pitchFamily="50" charset="-128"/>
                  <a:cs typeface="Meiryo UI" pitchFamily="50" charset="-128"/>
                </a:endParaRPr>
              </a:p>
            </p:txBody>
          </p:sp>
          <p:sp>
            <p:nvSpPr>
              <p:cNvPr id="115" name="テキスト ボックス 114"/>
              <p:cNvSpPr txBox="1"/>
              <p:nvPr/>
            </p:nvSpPr>
            <p:spPr bwMode="gray">
              <a:xfrm>
                <a:off x="2843368" y="4157512"/>
                <a:ext cx="1249247" cy="145231"/>
              </a:xfrm>
              <a:prstGeom prst="rect">
                <a:avLst/>
              </a:prstGeom>
              <a:solidFill>
                <a:srgbClr val="E0E9DE"/>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en-US" altLang="ja-JP" sz="571">
                    <a:latin typeface="Meiryo UI" panose="020B0604030504040204" pitchFamily="50" charset="-128"/>
                    <a:ea typeface="Meiryo UI" panose="020B0604030504040204" pitchFamily="50" charset="-128"/>
                    <a:cs typeface="Meiryo UI" panose="020B0604030504040204" pitchFamily="50" charset="-128"/>
                  </a:rPr>
                  <a:t>BPM</a:t>
                </a:r>
                <a:endParaRPr lang="ja-JP" altLang="en-US" sz="571" dirty="0">
                  <a:latin typeface="Meiryo UI" panose="020B0604030504040204" pitchFamily="50" charset="-128"/>
                  <a:ea typeface="Meiryo UI" panose="020B0604030504040204" pitchFamily="50" charset="-128"/>
                  <a:cs typeface="Meiryo UI" panose="020B0604030504040204" pitchFamily="50" charset="-128"/>
                </a:endParaRPr>
              </a:p>
            </p:txBody>
          </p:sp>
        </p:grpSp>
        <p:grpSp>
          <p:nvGrpSpPr>
            <p:cNvPr id="24" name="グループ化 23"/>
            <p:cNvGrpSpPr/>
            <p:nvPr/>
          </p:nvGrpSpPr>
          <p:grpSpPr>
            <a:xfrm>
              <a:off x="2030976" y="3286280"/>
              <a:ext cx="892319" cy="320492"/>
              <a:chOff x="2843368" y="4811091"/>
              <a:chExt cx="1249247" cy="448689"/>
            </a:xfrm>
          </p:grpSpPr>
          <p:sp>
            <p:nvSpPr>
              <p:cNvPr id="117" name="正方形/長方形 116"/>
              <p:cNvSpPr/>
              <p:nvPr/>
            </p:nvSpPr>
            <p:spPr bwMode="gray">
              <a:xfrm>
                <a:off x="2843368" y="4956249"/>
                <a:ext cx="1249247" cy="303531"/>
              </a:xfrm>
              <a:prstGeom prst="rect">
                <a:avLst/>
              </a:prstGeom>
              <a:solidFill>
                <a:schemeClr val="bg1"/>
              </a:solidFill>
              <a:ln w="9525">
                <a:solidFill>
                  <a:schemeClr val="tx1"/>
                </a:solidFill>
                <a:miter lim="800000"/>
                <a:headEnd/>
                <a:tailEnd/>
              </a:ln>
            </p:spPr>
            <p:txBody>
              <a:bodyPr lIns="25714" rIns="25714" anchor="t"/>
              <a:lstStyle/>
              <a:p>
                <a:pPr defTabSz="653156">
                  <a:defRPr/>
                </a:pPr>
                <a:r>
                  <a:rPr kumimoji="0" lang="en-US" altLang="ja-JP" sz="571" u="sng"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119"/>
                  </a:rPr>
                  <a:t>Apache Cassandra</a:t>
                </a:r>
                <a:endParaRPr kumimoji="0" lang="en-US" altLang="ja-JP" sz="571" u="sng"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pPr defTabSz="653156">
                  <a:defRPr/>
                </a:pPr>
                <a:endParaRPr kumimoji="0" lang="en-US" altLang="ja-JP" sz="571" kern="0" dirty="0">
                  <a:latin typeface="Meiryo UI" pitchFamily="50" charset="-128"/>
                  <a:ea typeface="Meiryo UI" pitchFamily="50" charset="-128"/>
                  <a:cs typeface="Meiryo UI" pitchFamily="50" charset="-128"/>
                </a:endParaRPr>
              </a:p>
            </p:txBody>
          </p:sp>
          <p:sp>
            <p:nvSpPr>
              <p:cNvPr id="118" name="テキスト ボックス 117"/>
              <p:cNvSpPr txBox="1"/>
              <p:nvPr/>
            </p:nvSpPr>
            <p:spPr bwMode="gray">
              <a:xfrm>
                <a:off x="2843368" y="4811091"/>
                <a:ext cx="1249247" cy="145231"/>
              </a:xfrm>
              <a:prstGeom prst="rect">
                <a:avLst/>
              </a:prstGeom>
              <a:solidFill>
                <a:srgbClr val="E0E9DE"/>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en-US" altLang="ja-JP" sz="571">
                    <a:latin typeface="Meiryo UI" panose="020B0604030504040204" pitchFamily="50" charset="-128"/>
                    <a:ea typeface="Meiryo UI" panose="020B0604030504040204" pitchFamily="50" charset="-128"/>
                    <a:cs typeface="Meiryo UI" panose="020B0604030504040204" pitchFamily="50" charset="-128"/>
                  </a:rPr>
                  <a:t>KVS</a:t>
                </a:r>
                <a:endParaRPr lang="ja-JP" altLang="en-US" sz="571" dirty="0">
                  <a:latin typeface="Meiryo UI" panose="020B0604030504040204" pitchFamily="50" charset="-128"/>
                  <a:ea typeface="Meiryo UI" panose="020B0604030504040204" pitchFamily="50" charset="-128"/>
                  <a:cs typeface="Meiryo UI" panose="020B0604030504040204" pitchFamily="50" charset="-128"/>
                </a:endParaRPr>
              </a:p>
            </p:txBody>
          </p:sp>
        </p:grpSp>
        <p:grpSp>
          <p:nvGrpSpPr>
            <p:cNvPr id="25" name="グループ化 24"/>
            <p:cNvGrpSpPr/>
            <p:nvPr/>
          </p:nvGrpSpPr>
          <p:grpSpPr>
            <a:xfrm>
              <a:off x="2021454" y="3672925"/>
              <a:ext cx="892319" cy="495694"/>
              <a:chOff x="2843366" y="5380180"/>
              <a:chExt cx="1249247" cy="693972"/>
            </a:xfrm>
          </p:grpSpPr>
          <p:sp>
            <p:nvSpPr>
              <p:cNvPr id="120" name="正方形/長方形 119"/>
              <p:cNvSpPr/>
              <p:nvPr/>
            </p:nvSpPr>
            <p:spPr bwMode="gray">
              <a:xfrm>
                <a:off x="2843366" y="5525338"/>
                <a:ext cx="1249247" cy="548814"/>
              </a:xfrm>
              <a:prstGeom prst="rect">
                <a:avLst/>
              </a:prstGeom>
              <a:solidFill>
                <a:schemeClr val="bg1"/>
              </a:solidFill>
              <a:ln w="9525">
                <a:solidFill>
                  <a:schemeClr val="tx1"/>
                </a:solidFill>
                <a:miter lim="800000"/>
                <a:headEnd/>
                <a:tailEnd/>
              </a:ln>
            </p:spPr>
            <p:txBody>
              <a:bodyPr lIns="25714" rIns="25714" anchor="t"/>
              <a:lstStyle/>
              <a:p>
                <a:pPr defTabSz="653156">
                  <a:defRPr/>
                </a:pPr>
                <a:r>
                  <a:rPr kumimoji="0" lang="en-US" altLang="ja-JP" sz="571" kern="0" dirty="0" err="1">
                    <a:latin typeface="Meiryo UI" pitchFamily="50" charset="-128"/>
                    <a:ea typeface="Meiryo UI" pitchFamily="50" charset="-128"/>
                    <a:cs typeface="Meiryo UI" pitchFamily="50" charset="-128"/>
                    <a:hlinkClick r:id="rId120"/>
                  </a:rPr>
                  <a:t>memcached</a:t>
                </a:r>
                <a:endParaRPr kumimoji="0" lang="en-US" altLang="ja-JP" sz="571" kern="0" dirty="0">
                  <a:latin typeface="Meiryo UI" pitchFamily="50" charset="-128"/>
                  <a:ea typeface="Meiryo UI" pitchFamily="50" charset="-128"/>
                  <a:cs typeface="Meiryo UI" pitchFamily="50" charset="-128"/>
                </a:endParaRPr>
              </a:p>
              <a:p>
                <a:pPr defTabSz="653156">
                  <a:defRPr/>
                </a:pPr>
                <a:r>
                  <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121"/>
                  </a:rPr>
                  <a:t>MongoDB</a:t>
                </a:r>
                <a:endPar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pPr defTabSz="653156">
                  <a:defRPr/>
                </a:pPr>
                <a:r>
                  <a:rPr kumimoji="0" lang="en-US" altLang="ja-JP" sz="571" u="sng" kern="0" dirty="0" err="1">
                    <a:latin typeface="Meiryo UI" pitchFamily="50" charset="-128"/>
                    <a:ea typeface="Meiryo UI" pitchFamily="50" charset="-128"/>
                    <a:cs typeface="Meiryo UI" pitchFamily="50" charset="-128"/>
                    <a:hlinkClick r:id="rId122"/>
                  </a:rPr>
                  <a:t>Riak</a:t>
                </a:r>
                <a:endParaRPr kumimoji="0" lang="en-US" altLang="ja-JP" sz="571" u="sng" kern="0" dirty="0">
                  <a:latin typeface="Meiryo UI" pitchFamily="50" charset="-128"/>
                  <a:ea typeface="Meiryo UI" pitchFamily="50" charset="-128"/>
                  <a:cs typeface="Meiryo UI" pitchFamily="50" charset="-128"/>
                </a:endParaRPr>
              </a:p>
              <a:p>
                <a:pPr defTabSz="653156">
                  <a:defRPr/>
                </a:pPr>
                <a:r>
                  <a:rPr kumimoji="0" lang="en-US" altLang="ja-JP" sz="571" u="sng" kern="0" dirty="0" err="1">
                    <a:latin typeface="Meiryo UI" pitchFamily="50" charset="-128"/>
                    <a:ea typeface="Meiryo UI" pitchFamily="50" charset="-128"/>
                    <a:cs typeface="Meiryo UI" pitchFamily="50" charset="-128"/>
                    <a:hlinkClick r:id="rId123"/>
                  </a:rPr>
                  <a:t>VoltDB</a:t>
                </a:r>
                <a:endParaRPr kumimoji="0" lang="en-US" altLang="ja-JP" sz="571" u="sng" kern="0" dirty="0">
                  <a:latin typeface="Meiryo UI" pitchFamily="50" charset="-128"/>
                  <a:ea typeface="Meiryo UI" pitchFamily="50" charset="-128"/>
                  <a:cs typeface="Meiryo UI" pitchFamily="50" charset="-128"/>
                </a:endParaRPr>
              </a:p>
            </p:txBody>
          </p:sp>
          <p:sp>
            <p:nvSpPr>
              <p:cNvPr id="121" name="テキスト ボックス 120"/>
              <p:cNvSpPr txBox="1"/>
              <p:nvPr/>
            </p:nvSpPr>
            <p:spPr bwMode="gray">
              <a:xfrm>
                <a:off x="2843366" y="5380180"/>
                <a:ext cx="1249247" cy="145232"/>
              </a:xfrm>
              <a:prstGeom prst="rect">
                <a:avLst/>
              </a:prstGeom>
              <a:solidFill>
                <a:srgbClr val="E0E9DE"/>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en-US" altLang="ja-JP" sz="571" dirty="0">
                    <a:latin typeface="Meiryo UI" panose="020B0604030504040204" pitchFamily="50" charset="-128"/>
                    <a:ea typeface="Meiryo UI" panose="020B0604030504040204" pitchFamily="50" charset="-128"/>
                    <a:cs typeface="Meiryo UI" panose="020B0604030504040204" pitchFamily="50" charset="-128"/>
                  </a:rPr>
                  <a:t>NoSQL</a:t>
                </a:r>
                <a:endParaRPr lang="ja-JP" altLang="en-US" sz="571" dirty="0">
                  <a:latin typeface="Meiryo UI" panose="020B0604030504040204" pitchFamily="50" charset="-128"/>
                  <a:ea typeface="Meiryo UI" panose="020B0604030504040204" pitchFamily="50" charset="-128"/>
                  <a:cs typeface="Meiryo UI" panose="020B0604030504040204" pitchFamily="50" charset="-128"/>
                </a:endParaRPr>
              </a:p>
            </p:txBody>
          </p:sp>
        </p:grpSp>
        <p:grpSp>
          <p:nvGrpSpPr>
            <p:cNvPr id="122" name="グループ化 121"/>
            <p:cNvGrpSpPr/>
            <p:nvPr/>
          </p:nvGrpSpPr>
          <p:grpSpPr>
            <a:xfrm>
              <a:off x="6170139" y="3807481"/>
              <a:ext cx="892319" cy="681286"/>
              <a:chOff x="5688124" y="1408586"/>
              <a:chExt cx="3240360" cy="865717"/>
            </a:xfrm>
          </p:grpSpPr>
          <p:sp>
            <p:nvSpPr>
              <p:cNvPr id="123" name="正方形/長方形 122"/>
              <p:cNvSpPr/>
              <p:nvPr/>
            </p:nvSpPr>
            <p:spPr bwMode="gray">
              <a:xfrm>
                <a:off x="5688124" y="1540340"/>
                <a:ext cx="3240360" cy="733963"/>
              </a:xfrm>
              <a:prstGeom prst="rect">
                <a:avLst/>
              </a:prstGeom>
              <a:solidFill>
                <a:schemeClr val="bg1"/>
              </a:solidFill>
              <a:ln w="9525">
                <a:solidFill>
                  <a:schemeClr val="tx1"/>
                </a:solidFill>
                <a:miter lim="800000"/>
                <a:headEnd/>
                <a:tailEnd/>
              </a:ln>
            </p:spPr>
            <p:txBody>
              <a:bodyPr lIns="25714" rIns="25714" anchor="t"/>
              <a:lstStyle/>
              <a:p>
                <a:r>
                  <a:rPr kumimoji="0" lang="en-US" altLang="ja-JP" sz="571" kern="0" dirty="0">
                    <a:latin typeface="Meiryo UI" pitchFamily="50" charset="-128"/>
                    <a:ea typeface="Meiryo UI" pitchFamily="50" charset="-128"/>
                    <a:cs typeface="Meiryo UI" pitchFamily="50" charset="-128"/>
                    <a:hlinkClick r:id="rId124"/>
                  </a:rPr>
                  <a:t>Apache </a:t>
                </a:r>
                <a:r>
                  <a:rPr kumimoji="0" lang="en-US" altLang="ja-JP" sz="571" kern="0" dirty="0" err="1">
                    <a:latin typeface="Meiryo UI" pitchFamily="50" charset="-128"/>
                    <a:ea typeface="Meiryo UI" pitchFamily="50" charset="-128"/>
                    <a:cs typeface="Meiryo UI" pitchFamily="50" charset="-128"/>
                    <a:hlinkClick r:id="rId124"/>
                  </a:rPr>
                  <a:t>SpamAssasin</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err="1">
                    <a:latin typeface="Meiryo UI" pitchFamily="50" charset="-128"/>
                    <a:ea typeface="Meiryo UI" pitchFamily="50" charset="-128"/>
                    <a:cs typeface="Meiryo UI" pitchFamily="50" charset="-128"/>
                    <a:hlinkClick r:id="rId125"/>
                  </a:rPr>
                  <a:t>ClamAV</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a:latin typeface="Meiryo UI" pitchFamily="50" charset="-128"/>
                    <a:ea typeface="Meiryo UI" pitchFamily="50" charset="-128"/>
                    <a:cs typeface="Meiryo UI" pitchFamily="50" charset="-128"/>
                    <a:hlinkClick r:id="rId126"/>
                  </a:rPr>
                  <a:t>openSCAP</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a:latin typeface="Meiryo UI" pitchFamily="50" charset="-128"/>
                    <a:ea typeface="Meiryo UI" pitchFamily="50" charset="-128"/>
                    <a:cs typeface="Meiryo UI" pitchFamily="50" charset="-128"/>
                    <a:hlinkClick r:id="rId127"/>
                  </a:rPr>
                  <a:t>openVAS</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a:latin typeface="Meiryo UI" pitchFamily="50" charset="-128"/>
                    <a:ea typeface="Meiryo UI" pitchFamily="50" charset="-128"/>
                    <a:cs typeface="Meiryo UI" pitchFamily="50" charset="-128"/>
                    <a:hlinkClick r:id="rId128"/>
                  </a:rPr>
                  <a:t>OWASP ZAP</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a:latin typeface="Meiryo UI" pitchFamily="50" charset="-128"/>
                    <a:ea typeface="Meiryo UI" pitchFamily="50" charset="-128"/>
                    <a:cs typeface="Meiryo UI" pitchFamily="50" charset="-128"/>
                    <a:hlinkClick r:id="rId129"/>
                  </a:rPr>
                  <a:t>swatch</a:t>
                </a:r>
                <a:endParaRPr kumimoji="0" lang="en-US" altLang="ja-JP" sz="571" kern="0" dirty="0">
                  <a:latin typeface="Meiryo UI" pitchFamily="50" charset="-128"/>
                  <a:ea typeface="Meiryo UI" pitchFamily="50" charset="-128"/>
                  <a:cs typeface="Meiryo UI" pitchFamily="50" charset="-128"/>
                </a:endParaRPr>
              </a:p>
            </p:txBody>
          </p:sp>
          <p:sp>
            <p:nvSpPr>
              <p:cNvPr id="124" name="テキスト ボックス 123"/>
              <p:cNvSpPr txBox="1"/>
              <p:nvPr/>
            </p:nvSpPr>
            <p:spPr bwMode="gray">
              <a:xfrm>
                <a:off x="5688124" y="1408586"/>
                <a:ext cx="3240360" cy="131819"/>
              </a:xfrm>
              <a:prstGeom prst="rect">
                <a:avLst/>
              </a:prstGeom>
              <a:solidFill>
                <a:srgbClr val="F9E1D4"/>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ja-JP" altLang="en-US" sz="571">
                    <a:latin typeface="Meiryo UI" panose="020B0604030504040204" pitchFamily="50" charset="-128"/>
                    <a:ea typeface="Meiryo UI" panose="020B0604030504040204" pitchFamily="50" charset="-128"/>
                    <a:cs typeface="Meiryo UI" panose="020B0604030504040204" pitchFamily="50" charset="-128"/>
                  </a:rPr>
                  <a:t>アンチウィルス</a:t>
                </a:r>
                <a:r>
                  <a:rPr lang="en-US" altLang="ja-JP" sz="571">
                    <a:latin typeface="Meiryo UI" panose="020B0604030504040204" pitchFamily="50" charset="-128"/>
                    <a:ea typeface="Meiryo UI" panose="020B0604030504040204" pitchFamily="50" charset="-128"/>
                    <a:cs typeface="Meiryo UI" panose="020B0604030504040204" pitchFamily="50" charset="-128"/>
                  </a:rPr>
                  <a:t>/ </a:t>
                </a:r>
                <a:r>
                  <a:rPr lang="ja-JP" altLang="en-US" sz="571">
                    <a:latin typeface="Meiryo UI" panose="020B0604030504040204" pitchFamily="50" charset="-128"/>
                    <a:ea typeface="Meiryo UI" panose="020B0604030504040204" pitchFamily="50" charset="-128"/>
                    <a:cs typeface="Meiryo UI" panose="020B0604030504040204" pitchFamily="50" charset="-128"/>
                  </a:rPr>
                  <a:t>脆弱性管理</a:t>
                </a:r>
                <a:endParaRPr lang="ja-JP" altLang="en-US" sz="571" dirty="0">
                  <a:latin typeface="Meiryo UI" panose="020B0604030504040204" pitchFamily="50" charset="-128"/>
                  <a:ea typeface="Meiryo UI" panose="020B0604030504040204" pitchFamily="50" charset="-128"/>
                  <a:cs typeface="Meiryo UI" panose="020B0604030504040204" pitchFamily="50" charset="-128"/>
                </a:endParaRPr>
              </a:p>
            </p:txBody>
          </p:sp>
        </p:grpSp>
        <p:grpSp>
          <p:nvGrpSpPr>
            <p:cNvPr id="125" name="グループ化 124"/>
            <p:cNvGrpSpPr/>
            <p:nvPr/>
          </p:nvGrpSpPr>
          <p:grpSpPr>
            <a:xfrm>
              <a:off x="7098656" y="4870899"/>
              <a:ext cx="892319" cy="330650"/>
              <a:chOff x="5688124" y="1408586"/>
              <a:chExt cx="3240360" cy="420160"/>
            </a:xfrm>
          </p:grpSpPr>
          <p:sp>
            <p:nvSpPr>
              <p:cNvPr id="126" name="正方形/長方形 125"/>
              <p:cNvSpPr/>
              <p:nvPr/>
            </p:nvSpPr>
            <p:spPr bwMode="gray">
              <a:xfrm>
                <a:off x="5688124" y="1540339"/>
                <a:ext cx="3240360" cy="288407"/>
              </a:xfrm>
              <a:prstGeom prst="rect">
                <a:avLst/>
              </a:prstGeom>
              <a:solidFill>
                <a:schemeClr val="bg1"/>
              </a:solidFill>
              <a:ln w="9525">
                <a:solidFill>
                  <a:schemeClr val="tx1"/>
                </a:solidFill>
                <a:miter lim="800000"/>
                <a:headEnd/>
                <a:tailEnd/>
              </a:ln>
            </p:spPr>
            <p:txBody>
              <a:bodyPr lIns="25714" rIns="25714" anchor="t"/>
              <a:lstStyle/>
              <a:p>
                <a:r>
                  <a:rPr kumimoji="0" lang="en-US" altLang="ja-JP" sz="571" kern="0" dirty="0">
                    <a:latin typeface="Meiryo UI" pitchFamily="50" charset="-128"/>
                    <a:ea typeface="Meiryo UI" pitchFamily="50" charset="-128"/>
                    <a:cs typeface="Meiryo UI" pitchFamily="50" charset="-128"/>
                    <a:hlinkClick r:id="rId130"/>
                  </a:rPr>
                  <a:t>Snort</a:t>
                </a:r>
                <a:endParaRPr kumimoji="0" lang="en-US" altLang="ja-JP" sz="571" kern="0" dirty="0">
                  <a:latin typeface="Meiryo UI" pitchFamily="50" charset="-128"/>
                  <a:ea typeface="Meiryo UI" pitchFamily="50" charset="-128"/>
                  <a:cs typeface="Meiryo UI" pitchFamily="50" charset="-128"/>
                </a:endParaRPr>
              </a:p>
            </p:txBody>
          </p:sp>
          <p:sp>
            <p:nvSpPr>
              <p:cNvPr id="127" name="テキスト ボックス 126"/>
              <p:cNvSpPr txBox="1"/>
              <p:nvPr/>
            </p:nvSpPr>
            <p:spPr bwMode="gray">
              <a:xfrm>
                <a:off x="5688124" y="1408586"/>
                <a:ext cx="3240360" cy="131819"/>
              </a:xfrm>
              <a:prstGeom prst="rect">
                <a:avLst/>
              </a:prstGeom>
              <a:solidFill>
                <a:srgbClr val="F9E1D4"/>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en-US" altLang="ja-JP" sz="571">
                    <a:latin typeface="Meiryo UI" panose="020B0604030504040204" pitchFamily="50" charset="-128"/>
                    <a:ea typeface="Meiryo UI" panose="020B0604030504040204" pitchFamily="50" charset="-128"/>
                    <a:cs typeface="Meiryo UI" panose="020B0604030504040204" pitchFamily="50" charset="-128"/>
                  </a:rPr>
                  <a:t>IDS/IPS/SIEM</a:t>
                </a:r>
                <a:endParaRPr lang="ja-JP" altLang="en-US" sz="571" dirty="0">
                  <a:latin typeface="Meiryo UI" panose="020B0604030504040204" pitchFamily="50" charset="-128"/>
                  <a:ea typeface="Meiryo UI" panose="020B0604030504040204" pitchFamily="50" charset="-128"/>
                  <a:cs typeface="Meiryo UI" panose="020B0604030504040204" pitchFamily="50" charset="-128"/>
                </a:endParaRPr>
              </a:p>
            </p:txBody>
          </p:sp>
        </p:grpSp>
        <p:grpSp>
          <p:nvGrpSpPr>
            <p:cNvPr id="128" name="グループ化 127"/>
            <p:cNvGrpSpPr/>
            <p:nvPr/>
          </p:nvGrpSpPr>
          <p:grpSpPr>
            <a:xfrm>
              <a:off x="7099897" y="3825029"/>
              <a:ext cx="894257" cy="518906"/>
              <a:chOff x="5688124" y="1408586"/>
              <a:chExt cx="3247397" cy="659379"/>
            </a:xfrm>
          </p:grpSpPr>
          <p:sp>
            <p:nvSpPr>
              <p:cNvPr id="129" name="正方形/長方形 128"/>
              <p:cNvSpPr/>
              <p:nvPr/>
            </p:nvSpPr>
            <p:spPr bwMode="gray">
              <a:xfrm>
                <a:off x="5695161" y="1543505"/>
                <a:ext cx="3240360" cy="524460"/>
              </a:xfrm>
              <a:prstGeom prst="rect">
                <a:avLst/>
              </a:prstGeom>
              <a:solidFill>
                <a:schemeClr val="bg1"/>
              </a:solidFill>
              <a:ln w="9525">
                <a:solidFill>
                  <a:schemeClr val="tx1"/>
                </a:solidFill>
                <a:miter lim="800000"/>
                <a:headEnd/>
                <a:tailEnd/>
              </a:ln>
            </p:spPr>
            <p:txBody>
              <a:bodyPr lIns="25714" rIns="25714" anchor="t"/>
              <a:lstStyle/>
              <a:p>
                <a:r>
                  <a:rPr kumimoji="0" lang="en-US" altLang="ja-JP" sz="571" kern="0" dirty="0" err="1">
                    <a:latin typeface="Meiryo UI" pitchFamily="50" charset="-128"/>
                    <a:ea typeface="Meiryo UI" pitchFamily="50" charset="-128"/>
                    <a:cs typeface="Meiryo UI" pitchFamily="50" charset="-128"/>
                    <a:hlinkClick r:id="rId131"/>
                  </a:rPr>
                  <a:t>OpenSSH</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132"/>
                  </a:rPr>
                  <a:t>OpenSSL</a:t>
                </a:r>
                <a:endPar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r>
                  <a:rPr kumimoji="0" lang="en-US" altLang="ja-JP" sz="571" kern="0" dirty="0" err="1">
                    <a:latin typeface="Meiryo UI" pitchFamily="50" charset="-128"/>
                    <a:ea typeface="Meiryo UI" pitchFamily="50" charset="-128"/>
                    <a:cs typeface="Meiryo UI" pitchFamily="50" charset="-128"/>
                    <a:hlinkClick r:id="rId133"/>
                  </a:rPr>
                  <a:t>OpenVPN</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a:latin typeface="Meiryo UI" pitchFamily="50" charset="-128"/>
                    <a:ea typeface="Meiryo UI" pitchFamily="50" charset="-128"/>
                    <a:cs typeface="Meiryo UI" pitchFamily="50" charset="-128"/>
                    <a:hlinkClick r:id="rId134"/>
                  </a:rPr>
                  <a:t>Tor</a:t>
                </a:r>
                <a:endParaRPr kumimoji="0" lang="en-US" altLang="ja-JP" sz="571" kern="0" dirty="0">
                  <a:latin typeface="Meiryo UI" pitchFamily="50" charset="-128"/>
                  <a:ea typeface="Meiryo UI" pitchFamily="50" charset="-128"/>
                  <a:cs typeface="Meiryo UI" pitchFamily="50" charset="-128"/>
                </a:endParaRPr>
              </a:p>
            </p:txBody>
          </p:sp>
          <p:sp>
            <p:nvSpPr>
              <p:cNvPr id="130" name="テキスト ボックス 129"/>
              <p:cNvSpPr txBox="1"/>
              <p:nvPr/>
            </p:nvSpPr>
            <p:spPr bwMode="gray">
              <a:xfrm>
                <a:off x="5688124" y="1408586"/>
                <a:ext cx="3240360" cy="131819"/>
              </a:xfrm>
              <a:prstGeom prst="rect">
                <a:avLst/>
              </a:prstGeom>
              <a:solidFill>
                <a:srgbClr val="F9E1D4"/>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en-US" altLang="ja-JP" sz="571" dirty="0">
                    <a:latin typeface="Meiryo UI" panose="020B0604030504040204" pitchFamily="50" charset="-128"/>
                    <a:ea typeface="Meiryo UI" panose="020B0604030504040204" pitchFamily="50" charset="-128"/>
                    <a:cs typeface="Meiryo UI" panose="020B0604030504040204" pitchFamily="50" charset="-128"/>
                  </a:rPr>
                  <a:t>SSL/VPN/SSH</a:t>
                </a:r>
                <a:endParaRPr lang="ja-JP" altLang="en-US" sz="571" dirty="0">
                  <a:latin typeface="Meiryo UI" panose="020B0604030504040204" pitchFamily="50" charset="-128"/>
                  <a:ea typeface="Meiryo UI" panose="020B0604030504040204" pitchFamily="50" charset="-128"/>
                  <a:cs typeface="Meiryo UI" panose="020B0604030504040204" pitchFamily="50" charset="-128"/>
                </a:endParaRPr>
              </a:p>
            </p:txBody>
          </p:sp>
        </p:grpSp>
        <p:grpSp>
          <p:nvGrpSpPr>
            <p:cNvPr id="131" name="グループ化 130"/>
            <p:cNvGrpSpPr/>
            <p:nvPr/>
          </p:nvGrpSpPr>
          <p:grpSpPr>
            <a:xfrm>
              <a:off x="7100867" y="4353046"/>
              <a:ext cx="892947" cy="492736"/>
              <a:chOff x="5727971" y="1408554"/>
              <a:chExt cx="3242640" cy="626124"/>
            </a:xfrm>
          </p:grpSpPr>
          <p:sp>
            <p:nvSpPr>
              <p:cNvPr id="132" name="正方形/長方形 131"/>
              <p:cNvSpPr/>
              <p:nvPr/>
            </p:nvSpPr>
            <p:spPr bwMode="gray">
              <a:xfrm>
                <a:off x="5730251" y="1539034"/>
                <a:ext cx="3240360" cy="495644"/>
              </a:xfrm>
              <a:prstGeom prst="rect">
                <a:avLst/>
              </a:prstGeom>
              <a:solidFill>
                <a:schemeClr val="bg1"/>
              </a:solidFill>
              <a:ln w="9525">
                <a:solidFill>
                  <a:schemeClr val="tx1"/>
                </a:solidFill>
                <a:miter lim="800000"/>
                <a:headEnd/>
                <a:tailEnd/>
              </a:ln>
            </p:spPr>
            <p:txBody>
              <a:bodyPr lIns="25714" rIns="25714" anchor="t"/>
              <a:lstStyle/>
              <a:p>
                <a:r>
                  <a:rPr kumimoji="0" lang="en-US" altLang="ja-JP" sz="571" kern="0" dirty="0" err="1">
                    <a:latin typeface="Meiryo UI" pitchFamily="50" charset="-128"/>
                    <a:ea typeface="Meiryo UI" pitchFamily="50" charset="-128"/>
                    <a:cs typeface="Meiryo UI" pitchFamily="50" charset="-128"/>
                    <a:hlinkClick r:id="rId135"/>
                  </a:rPr>
                  <a:t>iptables</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err="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136"/>
                  </a:rPr>
                  <a:t>nginx</a:t>
                </a:r>
                <a:endPar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r>
                  <a:rPr kumimoji="0" lang="en-US" altLang="ja-JP" sz="571" kern="0" dirty="0">
                    <a:latin typeface="Meiryo UI" pitchFamily="50" charset="-128"/>
                    <a:ea typeface="Meiryo UI" pitchFamily="50" charset="-128"/>
                    <a:cs typeface="Meiryo UI" pitchFamily="50" charset="-128"/>
                    <a:hlinkClick r:id="rId137"/>
                  </a:rPr>
                  <a:t>Squid</a:t>
                </a:r>
                <a:endParaRPr kumimoji="0" lang="en-US" altLang="ja-JP" sz="571" kern="0" dirty="0">
                  <a:latin typeface="Meiryo UI" pitchFamily="50" charset="-128"/>
                  <a:ea typeface="Meiryo UI" pitchFamily="50" charset="-128"/>
                  <a:cs typeface="Meiryo UI" pitchFamily="50" charset="-128"/>
                </a:endParaRPr>
              </a:p>
            </p:txBody>
          </p:sp>
          <p:sp>
            <p:nvSpPr>
              <p:cNvPr id="133" name="テキスト ボックス 132"/>
              <p:cNvSpPr txBox="1"/>
              <p:nvPr/>
            </p:nvSpPr>
            <p:spPr bwMode="gray">
              <a:xfrm>
                <a:off x="5727971" y="1408554"/>
                <a:ext cx="3240360" cy="131819"/>
              </a:xfrm>
              <a:prstGeom prst="rect">
                <a:avLst/>
              </a:prstGeom>
              <a:solidFill>
                <a:srgbClr val="F9E1D4"/>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ja-JP" altLang="en-US" sz="571">
                    <a:latin typeface="Meiryo UI" panose="020B0604030504040204" pitchFamily="50" charset="-128"/>
                    <a:ea typeface="Meiryo UI" panose="020B0604030504040204" pitchFamily="50" charset="-128"/>
                    <a:cs typeface="Meiryo UI" panose="020B0604030504040204" pitchFamily="50" charset="-128"/>
                  </a:rPr>
                  <a:t>プロキシ</a:t>
                </a:r>
                <a:r>
                  <a:rPr lang="en-US" altLang="ja-JP" sz="571">
                    <a:latin typeface="Meiryo UI" panose="020B0604030504040204" pitchFamily="50" charset="-128"/>
                    <a:ea typeface="Meiryo UI" panose="020B0604030504040204" pitchFamily="50" charset="-128"/>
                    <a:cs typeface="Meiryo UI" panose="020B0604030504040204" pitchFamily="50" charset="-128"/>
                  </a:rPr>
                  <a:t>/ </a:t>
                </a:r>
                <a:r>
                  <a:rPr lang="ja-JP" altLang="en-US" sz="571">
                    <a:latin typeface="Meiryo UI" panose="020B0604030504040204" pitchFamily="50" charset="-128"/>
                    <a:ea typeface="Meiryo UI" panose="020B0604030504040204" pitchFamily="50" charset="-128"/>
                    <a:cs typeface="Meiryo UI" panose="020B0604030504040204" pitchFamily="50" charset="-128"/>
                  </a:rPr>
                  <a:t>ファイアウォール</a:t>
                </a:r>
                <a:endParaRPr lang="ja-JP" altLang="en-US" sz="571" dirty="0">
                  <a:latin typeface="Meiryo UI" panose="020B0604030504040204" pitchFamily="50" charset="-128"/>
                  <a:ea typeface="Meiryo UI" panose="020B0604030504040204" pitchFamily="50" charset="-128"/>
                  <a:cs typeface="Meiryo UI" panose="020B0604030504040204" pitchFamily="50" charset="-128"/>
                </a:endParaRPr>
              </a:p>
            </p:txBody>
          </p:sp>
        </p:grpSp>
        <p:grpSp>
          <p:nvGrpSpPr>
            <p:cNvPr id="134" name="グループ化 133"/>
            <p:cNvGrpSpPr/>
            <p:nvPr/>
          </p:nvGrpSpPr>
          <p:grpSpPr>
            <a:xfrm>
              <a:off x="8044007" y="3728918"/>
              <a:ext cx="893863" cy="1259206"/>
              <a:chOff x="5709001" y="1319206"/>
              <a:chExt cx="3245966" cy="1600084"/>
            </a:xfrm>
          </p:grpSpPr>
          <p:sp>
            <p:nvSpPr>
              <p:cNvPr id="135" name="正方形/長方形 134"/>
              <p:cNvSpPr/>
              <p:nvPr/>
            </p:nvSpPr>
            <p:spPr bwMode="gray">
              <a:xfrm>
                <a:off x="5709001" y="1468069"/>
                <a:ext cx="3240360" cy="1451221"/>
              </a:xfrm>
              <a:prstGeom prst="rect">
                <a:avLst/>
              </a:prstGeom>
              <a:solidFill>
                <a:schemeClr val="bg1"/>
              </a:solidFill>
              <a:ln w="9525">
                <a:solidFill>
                  <a:schemeClr val="tx1"/>
                </a:solidFill>
                <a:miter lim="800000"/>
                <a:headEnd/>
                <a:tailEnd/>
              </a:ln>
            </p:spPr>
            <p:txBody>
              <a:bodyPr lIns="25714" rIns="25714" anchor="t"/>
              <a:lstStyle/>
              <a:p>
                <a:r>
                  <a:rPr kumimoji="0" lang="en-US" altLang="ja-JP" sz="571" kern="0" dirty="0">
                    <a:latin typeface="Meiryo UI" panose="020B0604030504040204" pitchFamily="50" charset="-128"/>
                    <a:ea typeface="Meiryo UI" panose="020B0604030504040204" pitchFamily="50" charset="-128"/>
                    <a:cs typeface="Meiryo UI" panose="020B0604030504040204" pitchFamily="50" charset="-128"/>
                    <a:hlinkClick r:id="rId138"/>
                  </a:rPr>
                  <a:t>Apparmor</a:t>
                </a:r>
                <a:endParaRPr kumimoji="0" lang="en-US" altLang="ja-JP" sz="571" kern="0" dirty="0">
                  <a:latin typeface="Meiryo UI" panose="020B0604030504040204" pitchFamily="50" charset="-128"/>
                  <a:ea typeface="Meiryo UI" panose="020B0604030504040204" pitchFamily="50" charset="-128"/>
                  <a:cs typeface="Meiryo UI" panose="020B0604030504040204" pitchFamily="50" charset="-128"/>
                  <a:hlinkClick r:id="rId139"/>
                </a:endParaRPr>
              </a:p>
              <a:p>
                <a:r>
                  <a:rPr kumimoji="0" lang="en-US" altLang="ja-JP" sz="571" kern="0" dirty="0">
                    <a:latin typeface="Meiryo UI" panose="020B0604030504040204" pitchFamily="50" charset="-128"/>
                    <a:ea typeface="Meiryo UI" panose="020B0604030504040204" pitchFamily="50" charset="-128"/>
                    <a:cs typeface="Meiryo UI" panose="020B0604030504040204" pitchFamily="50" charset="-128"/>
                    <a:hlinkClick r:id="rId139"/>
                  </a:rPr>
                  <a:t>CAS</a:t>
                </a:r>
                <a:endParaRPr kumimoji="0" lang="en-US" altLang="ja-JP" sz="571" kern="0" dirty="0">
                  <a:latin typeface="Meiryo UI" panose="020B0604030504040204" pitchFamily="50" charset="-128"/>
                  <a:ea typeface="Meiryo UI" panose="020B0604030504040204" pitchFamily="50" charset="-128"/>
                  <a:cs typeface="Meiryo UI" panose="020B0604030504040204" pitchFamily="50" charset="-128"/>
                </a:endParaRPr>
              </a:p>
              <a:p>
                <a:r>
                  <a:rPr kumimoji="0" lang="en-US" altLang="ja-JP" sz="571" kern="0" dirty="0" err="1">
                    <a:latin typeface="Meiryo UI" panose="020B0604030504040204" pitchFamily="50" charset="-128"/>
                    <a:ea typeface="Meiryo UI" panose="020B0604030504040204" pitchFamily="50" charset="-128"/>
                    <a:cs typeface="Meiryo UI" panose="020B0604030504040204" pitchFamily="50" charset="-128"/>
                    <a:hlinkClick r:id="rId140"/>
                  </a:rPr>
                  <a:t>FreeRADIUS</a:t>
                </a:r>
                <a:endParaRPr kumimoji="0" lang="en-US" altLang="ja-JP" sz="571" kern="0" dirty="0">
                  <a:latin typeface="Meiryo UI" panose="020B0604030504040204" pitchFamily="50" charset="-128"/>
                  <a:ea typeface="Meiryo UI" panose="020B0604030504040204" pitchFamily="50" charset="-128"/>
                  <a:cs typeface="Meiryo UI" panose="020B0604030504040204" pitchFamily="50" charset="-128"/>
                </a:endParaRPr>
              </a:p>
              <a:p>
                <a:r>
                  <a:rPr kumimoji="0" lang="en-US" altLang="ja-JP" sz="571" kern="0" dirty="0" err="1">
                    <a:latin typeface="Meiryo UI" panose="020B0604030504040204" pitchFamily="50" charset="-128"/>
                    <a:ea typeface="Meiryo UI" panose="020B0604030504040204" pitchFamily="50" charset="-128"/>
                    <a:cs typeface="Meiryo UI" panose="020B0604030504040204" pitchFamily="50" charset="-128"/>
                    <a:hlinkClick r:id="rId141"/>
                  </a:rPr>
                  <a:t>GnuPG</a:t>
                </a:r>
                <a:endParaRPr kumimoji="0" lang="en-US" altLang="ja-JP" sz="571" kern="0" dirty="0">
                  <a:latin typeface="Meiryo UI" panose="020B0604030504040204" pitchFamily="50" charset="-128"/>
                  <a:ea typeface="Meiryo UI" panose="020B0604030504040204" pitchFamily="50" charset="-128"/>
                  <a:cs typeface="Meiryo UI" panose="020B0604030504040204" pitchFamily="50" charset="-128"/>
                </a:endParaRPr>
              </a:p>
              <a:p>
                <a:r>
                  <a:rPr kumimoji="0" lang="en-US" altLang="ja-JP" sz="571" u="sng" kern="0" dirty="0">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cs typeface="Meiryo UI" panose="020B0604030504040204" pitchFamily="50" charset="-128"/>
                    <a:hlinkClick r:id="rId142"/>
                  </a:rPr>
                  <a:t>Kerberos</a:t>
                </a:r>
                <a:endParaRPr kumimoji="0" lang="en-US" altLang="ja-JP" sz="571" u="sng" kern="0" dirty="0">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cs typeface="Meiryo UI" panose="020B0604030504040204" pitchFamily="50" charset="-128"/>
                </a:endParaRPr>
              </a:p>
              <a:p>
                <a:r>
                  <a:rPr kumimoji="0" lang="en-US" altLang="ja-JP" sz="571" u="sng" kern="0" dirty="0">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cs typeface="Meiryo UI" panose="020B0604030504040204" pitchFamily="50" charset="-128"/>
                    <a:hlinkClick r:id="rId143"/>
                  </a:rPr>
                  <a:t>Keycloak</a:t>
                </a:r>
                <a:endParaRPr kumimoji="0" lang="en-US" altLang="ja-JP" sz="571" u="sng" kern="0" dirty="0">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cs typeface="Meiryo UI" panose="020B0604030504040204" pitchFamily="50" charset="-128"/>
                </a:endParaRPr>
              </a:p>
              <a:p>
                <a:r>
                  <a:rPr kumimoji="0" lang="en-US" altLang="ja-JP" sz="571" kern="0" dirty="0" err="1">
                    <a:latin typeface="Meiryo UI" panose="020B0604030504040204" pitchFamily="50" charset="-128"/>
                    <a:ea typeface="Meiryo UI" panose="020B0604030504040204" pitchFamily="50" charset="-128"/>
                    <a:cs typeface="Meiryo UI" panose="020B0604030504040204" pitchFamily="50" charset="-128"/>
                    <a:hlinkClick r:id="rId144"/>
                  </a:rPr>
                  <a:t>OpenAM</a:t>
                </a:r>
                <a:endParaRPr kumimoji="0" lang="en-US" altLang="ja-JP" sz="571" kern="0" dirty="0">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cs typeface="Meiryo UI" panose="020B0604030504040204" pitchFamily="50" charset="-128"/>
                </a:endParaRPr>
              </a:p>
              <a:p>
                <a:r>
                  <a:rPr kumimoji="0" lang="en-US" altLang="ja-JP" sz="571" kern="0" dirty="0">
                    <a:latin typeface="Meiryo UI" panose="020B0604030504040204" pitchFamily="50" charset="-128"/>
                    <a:ea typeface="Meiryo UI" panose="020B0604030504040204" pitchFamily="50" charset="-128"/>
                    <a:cs typeface="Meiryo UI" panose="020B0604030504040204" pitchFamily="50" charset="-128"/>
                    <a:hlinkClick r:id="rId145"/>
                  </a:rPr>
                  <a:t>PAM</a:t>
                </a:r>
                <a:endParaRPr kumimoji="0" lang="en-US" altLang="ja-JP" sz="571" kern="0" dirty="0">
                  <a:latin typeface="Meiryo UI" panose="020B0604030504040204" pitchFamily="50" charset="-128"/>
                  <a:ea typeface="Meiryo UI" panose="020B0604030504040204" pitchFamily="50" charset="-128"/>
                  <a:cs typeface="Meiryo UI" panose="020B0604030504040204" pitchFamily="50" charset="-128"/>
                </a:endParaRPr>
              </a:p>
              <a:p>
                <a:r>
                  <a:rPr kumimoji="0" lang="en-US" altLang="ja-JP" sz="571" kern="0" dirty="0">
                    <a:latin typeface="Meiryo UI" panose="020B0604030504040204" pitchFamily="50" charset="-128"/>
                    <a:ea typeface="Meiryo UI" panose="020B0604030504040204" pitchFamily="50" charset="-128"/>
                    <a:cs typeface="Meiryo UI" panose="020B0604030504040204" pitchFamily="50" charset="-128"/>
                    <a:hlinkClick r:id="rId146"/>
                  </a:rPr>
                  <a:t>SELinux</a:t>
                </a:r>
                <a:endParaRPr kumimoji="0" lang="en-US" altLang="ja-JP" sz="571" kern="0" dirty="0">
                  <a:latin typeface="Meiryo UI" panose="020B0604030504040204" pitchFamily="50" charset="-128"/>
                  <a:ea typeface="Meiryo UI" panose="020B0604030504040204" pitchFamily="50" charset="-128"/>
                  <a:cs typeface="Meiryo UI" panose="020B0604030504040204" pitchFamily="50" charset="-128"/>
                </a:endParaRPr>
              </a:p>
              <a:p>
                <a:r>
                  <a:rPr kumimoji="0" lang="en-US" altLang="ja-JP" sz="571" kern="0" dirty="0" err="1">
                    <a:latin typeface="Meiryo UI" panose="020B0604030504040204" pitchFamily="50" charset="-128"/>
                    <a:ea typeface="Meiryo UI" panose="020B0604030504040204" pitchFamily="50" charset="-128"/>
                    <a:cs typeface="Meiryo UI" panose="020B0604030504040204" pitchFamily="50" charset="-128"/>
                    <a:hlinkClick r:id="rId147"/>
                  </a:rPr>
                  <a:t>usermin</a:t>
                </a:r>
                <a:endParaRPr kumimoji="0" lang="en-US" altLang="ja-JP" sz="571" kern="0" dirty="0">
                  <a:latin typeface="Meiryo UI" panose="020B0604030504040204" pitchFamily="50" charset="-128"/>
                  <a:ea typeface="Meiryo UI" panose="020B0604030504040204" pitchFamily="50" charset="-128"/>
                  <a:cs typeface="Meiryo UI" panose="020B0604030504040204" pitchFamily="50" charset="-128"/>
                </a:endParaRPr>
              </a:p>
              <a:p>
                <a:r>
                  <a:rPr kumimoji="0" lang="en-US" altLang="ja-JP" sz="571" kern="0" dirty="0" err="1">
                    <a:latin typeface="Meiryo UI" panose="020B0604030504040204" pitchFamily="50" charset="-128"/>
                    <a:ea typeface="Meiryo UI" panose="020B0604030504040204" pitchFamily="50" charset="-128"/>
                    <a:cs typeface="Meiryo UI" panose="020B0604030504040204" pitchFamily="50" charset="-128"/>
                    <a:hlinkClick r:id="rId148"/>
                  </a:rPr>
                  <a:t>webmin</a:t>
                </a:r>
                <a:endParaRPr kumimoji="0" lang="en-US" altLang="ja-JP" sz="571" kern="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136" name="テキスト ボックス 135"/>
              <p:cNvSpPr txBox="1"/>
              <p:nvPr/>
            </p:nvSpPr>
            <p:spPr bwMode="gray">
              <a:xfrm>
                <a:off x="5714607" y="1319206"/>
                <a:ext cx="3240360" cy="131819"/>
              </a:xfrm>
              <a:prstGeom prst="rect">
                <a:avLst/>
              </a:prstGeom>
              <a:solidFill>
                <a:srgbClr val="F9E1D4"/>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ja-JP" altLang="en-US" sz="571" dirty="0">
                    <a:latin typeface="Meiryo UI" panose="020B0604030504040204" pitchFamily="50" charset="-128"/>
                    <a:ea typeface="Meiryo UI" panose="020B0604030504040204" pitchFamily="50" charset="-128"/>
                    <a:cs typeface="Meiryo UI" panose="020B0604030504040204" pitchFamily="50" charset="-128"/>
                  </a:rPr>
                  <a:t>認証・アクセス管理</a:t>
                </a:r>
              </a:p>
            </p:txBody>
          </p:sp>
        </p:grpSp>
        <p:grpSp>
          <p:nvGrpSpPr>
            <p:cNvPr id="137" name="グループ化 136"/>
            <p:cNvGrpSpPr/>
            <p:nvPr/>
          </p:nvGrpSpPr>
          <p:grpSpPr>
            <a:xfrm>
              <a:off x="6158804" y="4597028"/>
              <a:ext cx="920676" cy="610541"/>
              <a:chOff x="5646967" y="1723984"/>
              <a:chExt cx="3343334" cy="775820"/>
            </a:xfrm>
          </p:grpSpPr>
          <p:sp>
            <p:nvSpPr>
              <p:cNvPr id="138" name="正方形/長方形 137"/>
              <p:cNvSpPr/>
              <p:nvPr/>
            </p:nvSpPr>
            <p:spPr bwMode="gray">
              <a:xfrm>
                <a:off x="5673020" y="1873278"/>
                <a:ext cx="3317281" cy="626526"/>
              </a:xfrm>
              <a:prstGeom prst="rect">
                <a:avLst/>
              </a:prstGeom>
              <a:solidFill>
                <a:schemeClr val="bg1"/>
              </a:solidFill>
              <a:ln w="9525">
                <a:solidFill>
                  <a:schemeClr val="tx1"/>
                </a:solidFill>
                <a:miter lim="800000"/>
                <a:headEnd/>
                <a:tailEnd/>
              </a:ln>
            </p:spPr>
            <p:txBody>
              <a:bodyPr lIns="25714" rIns="25714" anchor="t"/>
              <a:lstStyle/>
              <a:p>
                <a:pPr>
                  <a:defRPr/>
                </a:pPr>
                <a:r>
                  <a:rPr kumimoji="0" lang="en-US" altLang="ja-JP" sz="571" kern="0" dirty="0">
                    <a:latin typeface="Meiryo UI" pitchFamily="50" charset="-128"/>
                    <a:ea typeface="Meiryo UI" pitchFamily="50" charset="-128"/>
                    <a:cs typeface="Meiryo UI" pitchFamily="50" charset="-128"/>
                    <a:hlinkClick r:id="rId149"/>
                  </a:rPr>
                  <a:t>389 Directory Server</a:t>
                </a:r>
                <a:endParaRPr kumimoji="0" lang="en-US" altLang="ja-JP" sz="571" kern="0" dirty="0">
                  <a:latin typeface="Meiryo UI" pitchFamily="50" charset="-128"/>
                  <a:ea typeface="Meiryo UI" pitchFamily="50" charset="-128"/>
                  <a:cs typeface="Meiryo UI" pitchFamily="50" charset="-128"/>
                  <a:hlinkClick r:id="rId150"/>
                </a:endParaRPr>
              </a:p>
              <a:p>
                <a:pPr>
                  <a:defRPr/>
                </a:pPr>
                <a:r>
                  <a:rPr kumimoji="0" lang="en-US" altLang="ja-JP" sz="571" kern="0" dirty="0">
                    <a:latin typeface="Meiryo UI" pitchFamily="50" charset="-128"/>
                    <a:ea typeface="Meiryo UI" pitchFamily="50" charset="-128"/>
                    <a:cs typeface="Meiryo UI" pitchFamily="50" charset="-128"/>
                    <a:hlinkClick r:id="rId150"/>
                  </a:rPr>
                  <a:t>Apache Directory server</a:t>
                </a:r>
                <a:endParaRPr kumimoji="0" lang="en-US" altLang="ja-JP" sz="571" kern="0" dirty="0">
                  <a:latin typeface="Meiryo UI" pitchFamily="50" charset="-128"/>
                  <a:ea typeface="Meiryo UI" pitchFamily="50" charset="-128"/>
                  <a:cs typeface="Meiryo UI" pitchFamily="50" charset="-128"/>
                </a:endParaRPr>
              </a:p>
              <a:p>
                <a:pPr>
                  <a:defRPr/>
                </a:pPr>
                <a:r>
                  <a:rPr kumimoji="0" lang="en-US" altLang="ja-JP" sz="571" kern="0" dirty="0">
                    <a:latin typeface="Meiryo UI" pitchFamily="50" charset="-128"/>
                    <a:ea typeface="Meiryo UI" pitchFamily="50" charset="-128"/>
                    <a:cs typeface="Meiryo UI" pitchFamily="50" charset="-128"/>
                    <a:hlinkClick r:id="rId151"/>
                  </a:rPr>
                  <a:t>OpenDJ</a:t>
                </a:r>
                <a:endParaRPr kumimoji="0" lang="en-US" altLang="ja-JP" sz="571" kern="0" dirty="0">
                  <a:latin typeface="Meiryo UI" pitchFamily="50" charset="-128"/>
                  <a:ea typeface="Meiryo UI" pitchFamily="50" charset="-128"/>
                  <a:cs typeface="Meiryo UI" pitchFamily="50" charset="-128"/>
                </a:endParaRPr>
              </a:p>
              <a:p>
                <a:pPr>
                  <a:defRPr/>
                </a:pPr>
                <a:r>
                  <a:rPr kumimoji="0" lang="en-US" altLang="ja-JP" sz="571" u="sng" kern="0" dirty="0" err="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152"/>
                  </a:rPr>
                  <a:t>OpenLDAP</a:t>
                </a:r>
                <a:endParaRPr kumimoji="0" lang="en-US" altLang="ja-JP" sz="571" u="sng"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p:txBody>
          </p:sp>
          <p:sp>
            <p:nvSpPr>
              <p:cNvPr id="139" name="テキスト ボックス 138"/>
              <p:cNvSpPr txBox="1"/>
              <p:nvPr/>
            </p:nvSpPr>
            <p:spPr bwMode="gray">
              <a:xfrm>
                <a:off x="5646967" y="1723984"/>
                <a:ext cx="3317281" cy="131819"/>
              </a:xfrm>
              <a:prstGeom prst="rect">
                <a:avLst/>
              </a:prstGeom>
              <a:solidFill>
                <a:srgbClr val="F9E1D4"/>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ja-JP" altLang="en-US" sz="571" dirty="0">
                    <a:latin typeface="Meiryo UI" panose="020B0604030504040204" pitchFamily="50" charset="-128"/>
                    <a:ea typeface="Meiryo UI" panose="020B0604030504040204" pitchFamily="50" charset="-128"/>
                    <a:cs typeface="Meiryo UI" panose="020B0604030504040204" pitchFamily="50" charset="-128"/>
                  </a:rPr>
                  <a:t>ディレクトリサービス</a:t>
                </a:r>
              </a:p>
            </p:txBody>
          </p:sp>
        </p:grpSp>
        <p:grpSp>
          <p:nvGrpSpPr>
            <p:cNvPr id="140" name="グループ化 139"/>
            <p:cNvGrpSpPr/>
            <p:nvPr/>
          </p:nvGrpSpPr>
          <p:grpSpPr>
            <a:xfrm>
              <a:off x="8038258" y="5003616"/>
              <a:ext cx="892319" cy="304393"/>
              <a:chOff x="5688124" y="1408585"/>
              <a:chExt cx="3240360" cy="339831"/>
            </a:xfrm>
          </p:grpSpPr>
          <p:sp>
            <p:nvSpPr>
              <p:cNvPr id="141" name="正方形/長方形 140"/>
              <p:cNvSpPr/>
              <p:nvPr/>
            </p:nvSpPr>
            <p:spPr bwMode="gray">
              <a:xfrm>
                <a:off x="5688124" y="1497849"/>
                <a:ext cx="3240360" cy="250567"/>
              </a:xfrm>
              <a:prstGeom prst="rect">
                <a:avLst/>
              </a:prstGeom>
              <a:solidFill>
                <a:schemeClr val="bg1"/>
              </a:solidFill>
              <a:ln w="9525">
                <a:solidFill>
                  <a:schemeClr val="tx1"/>
                </a:solidFill>
                <a:miter lim="800000"/>
                <a:headEnd/>
                <a:tailEnd/>
              </a:ln>
            </p:spPr>
            <p:txBody>
              <a:bodyPr lIns="25714" rIns="25714" anchor="t"/>
              <a:lstStyle/>
              <a:p>
                <a:r>
                  <a:rPr kumimoji="0" lang="en-US" altLang="ja-JP" sz="571" kern="0" dirty="0">
                    <a:latin typeface="Meiryo UI" pitchFamily="50" charset="-128"/>
                    <a:ea typeface="Meiryo UI" pitchFamily="50" charset="-128"/>
                    <a:cs typeface="Meiryo UI" pitchFamily="50" charset="-128"/>
                    <a:hlinkClick r:id="rId153"/>
                  </a:rPr>
                  <a:t>FreeIPA</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a:latin typeface="Meiryo UI" pitchFamily="50" charset="-128"/>
                    <a:ea typeface="Meiryo UI" pitchFamily="50" charset="-128"/>
                    <a:cs typeface="Meiryo UI" pitchFamily="50" charset="-128"/>
                    <a:hlinkClick r:id="rId151"/>
                  </a:rPr>
                  <a:t>OpenIDM</a:t>
                </a:r>
                <a:endParaRPr kumimoji="0" lang="en-US" altLang="ja-JP" sz="571" kern="0" dirty="0">
                  <a:latin typeface="Meiryo UI" pitchFamily="50" charset="-128"/>
                  <a:ea typeface="Meiryo UI" pitchFamily="50" charset="-128"/>
                  <a:cs typeface="Meiryo UI" pitchFamily="50" charset="-128"/>
                </a:endParaRPr>
              </a:p>
            </p:txBody>
          </p:sp>
          <p:sp>
            <p:nvSpPr>
              <p:cNvPr id="142" name="テキスト ボックス 141"/>
              <p:cNvSpPr txBox="1"/>
              <p:nvPr/>
            </p:nvSpPr>
            <p:spPr bwMode="gray">
              <a:xfrm>
                <a:off x="5688124" y="1408585"/>
                <a:ext cx="3240360" cy="82353"/>
              </a:xfrm>
              <a:prstGeom prst="rect">
                <a:avLst/>
              </a:prstGeom>
              <a:solidFill>
                <a:srgbClr val="F9E1D4"/>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en-US" altLang="ja-JP" sz="571" dirty="0">
                    <a:latin typeface="Meiryo UI" panose="020B0604030504040204" pitchFamily="50" charset="-128"/>
                    <a:ea typeface="Meiryo UI" panose="020B0604030504040204" pitchFamily="50" charset="-128"/>
                    <a:cs typeface="Meiryo UI" panose="020B0604030504040204" pitchFamily="50" charset="-128"/>
                  </a:rPr>
                  <a:t>ID</a:t>
                </a:r>
                <a:r>
                  <a:rPr lang="ja-JP" altLang="en-US" sz="571" dirty="0">
                    <a:latin typeface="Meiryo UI" panose="020B0604030504040204" pitchFamily="50" charset="-128"/>
                    <a:ea typeface="Meiryo UI" panose="020B0604030504040204" pitchFamily="50" charset="-128"/>
                    <a:cs typeface="Meiryo UI" panose="020B0604030504040204" pitchFamily="50" charset="-128"/>
                  </a:rPr>
                  <a:t>管理</a:t>
                </a:r>
              </a:p>
            </p:txBody>
          </p:sp>
        </p:grpSp>
        <p:grpSp>
          <p:nvGrpSpPr>
            <p:cNvPr id="146" name="グループ化 145"/>
            <p:cNvGrpSpPr/>
            <p:nvPr/>
          </p:nvGrpSpPr>
          <p:grpSpPr>
            <a:xfrm>
              <a:off x="137968" y="4510599"/>
              <a:ext cx="892319" cy="493017"/>
              <a:chOff x="5688124" y="1408586"/>
              <a:chExt cx="3240360" cy="619148"/>
            </a:xfrm>
          </p:grpSpPr>
          <p:sp>
            <p:nvSpPr>
              <p:cNvPr id="147" name="正方形/長方形 146"/>
              <p:cNvSpPr/>
              <p:nvPr/>
            </p:nvSpPr>
            <p:spPr bwMode="gray">
              <a:xfrm>
                <a:off x="5688124" y="1540338"/>
                <a:ext cx="3240360" cy="487396"/>
              </a:xfrm>
              <a:prstGeom prst="rect">
                <a:avLst/>
              </a:prstGeom>
              <a:solidFill>
                <a:schemeClr val="bg1"/>
              </a:solidFill>
              <a:ln w="9525">
                <a:solidFill>
                  <a:schemeClr val="tx1"/>
                </a:solidFill>
                <a:miter lim="800000"/>
                <a:headEnd/>
                <a:tailEnd/>
              </a:ln>
            </p:spPr>
            <p:txBody>
              <a:bodyPr lIns="25714" rIns="25714" anchor="t"/>
              <a:lstStyle/>
              <a:p>
                <a:pPr defTabSz="653156">
                  <a:defRPr/>
                </a:pPr>
                <a:r>
                  <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154"/>
                  </a:rPr>
                  <a:t>Amanda</a:t>
                </a:r>
                <a:endPar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pPr defTabSz="653156">
                  <a:defRPr/>
                </a:pPr>
                <a:r>
                  <a:rPr kumimoji="0" lang="en-US" altLang="ja-JP" sz="571" kern="0" dirty="0" err="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155"/>
                  </a:rPr>
                  <a:t>Bacula</a:t>
                </a:r>
                <a:endPar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pPr defTabSz="653156">
                  <a:defRPr/>
                </a:pPr>
                <a:r>
                  <a:rPr kumimoji="0" lang="en-US" altLang="ja-JP" sz="571" kern="0" dirty="0" err="1">
                    <a:latin typeface="Meiryo UI" pitchFamily="50" charset="-128"/>
                    <a:ea typeface="Meiryo UI" pitchFamily="50" charset="-128"/>
                    <a:cs typeface="Meiryo UI" pitchFamily="50" charset="-128"/>
                    <a:hlinkClick r:id="rId156"/>
                  </a:rPr>
                  <a:t>Clonezilla</a:t>
                </a:r>
                <a:endParaRPr kumimoji="0" lang="en-US" altLang="ja-JP" sz="571" kern="0" dirty="0">
                  <a:latin typeface="Meiryo UI" pitchFamily="50" charset="-128"/>
                  <a:ea typeface="Meiryo UI" pitchFamily="50" charset="-128"/>
                  <a:cs typeface="Meiryo UI" pitchFamily="50" charset="-128"/>
                </a:endParaRPr>
              </a:p>
              <a:p>
                <a:pPr defTabSz="653156">
                  <a:defRPr/>
                </a:pPr>
                <a:r>
                  <a:rPr kumimoji="0" lang="en-US" altLang="ja-JP" sz="571" kern="0" dirty="0">
                    <a:latin typeface="Meiryo UI" pitchFamily="50" charset="-128"/>
                    <a:ea typeface="Meiryo UI" pitchFamily="50" charset="-128"/>
                    <a:cs typeface="Meiryo UI" pitchFamily="50" charset="-128"/>
                    <a:hlinkClick r:id="rId157"/>
                  </a:rPr>
                  <a:t>Mondo Rescue</a:t>
                </a:r>
                <a:endParaRPr kumimoji="0" lang="en-US" altLang="ja-JP" sz="571" kern="0" dirty="0">
                  <a:latin typeface="Meiryo UI" pitchFamily="50" charset="-128"/>
                  <a:ea typeface="Meiryo UI" pitchFamily="50" charset="-128"/>
                  <a:cs typeface="Meiryo UI" pitchFamily="50" charset="-128"/>
                </a:endParaRPr>
              </a:p>
            </p:txBody>
          </p:sp>
          <p:sp>
            <p:nvSpPr>
              <p:cNvPr id="148" name="テキスト ボックス 147"/>
              <p:cNvSpPr txBox="1"/>
              <p:nvPr/>
            </p:nvSpPr>
            <p:spPr bwMode="gray">
              <a:xfrm>
                <a:off x="5688124" y="1408586"/>
                <a:ext cx="3240360" cy="131819"/>
              </a:xfrm>
              <a:prstGeom prst="rect">
                <a:avLst/>
              </a:prstGeom>
              <a:solidFill>
                <a:srgbClr val="CCE3F0"/>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ja-JP" altLang="en-US" sz="571">
                    <a:latin typeface="Meiryo UI" panose="020B0604030504040204" pitchFamily="50" charset="-128"/>
                    <a:ea typeface="Meiryo UI" panose="020B0604030504040204" pitchFamily="50" charset="-128"/>
                    <a:cs typeface="Meiryo UI" panose="020B0604030504040204" pitchFamily="50" charset="-128"/>
                  </a:rPr>
                  <a:t>ストレージ・バックアップ</a:t>
                </a:r>
                <a:endParaRPr lang="ja-JP" altLang="en-US" sz="571" dirty="0">
                  <a:latin typeface="Meiryo UI" panose="020B0604030504040204" pitchFamily="50" charset="-128"/>
                  <a:ea typeface="Meiryo UI" panose="020B0604030504040204" pitchFamily="50" charset="-128"/>
                  <a:cs typeface="Meiryo UI" panose="020B0604030504040204" pitchFamily="50" charset="-128"/>
                </a:endParaRPr>
              </a:p>
            </p:txBody>
          </p:sp>
        </p:grpSp>
        <p:grpSp>
          <p:nvGrpSpPr>
            <p:cNvPr id="149" name="グループ化 148"/>
            <p:cNvGrpSpPr/>
            <p:nvPr/>
          </p:nvGrpSpPr>
          <p:grpSpPr>
            <a:xfrm>
              <a:off x="127336" y="5582544"/>
              <a:ext cx="892319" cy="413480"/>
              <a:chOff x="5688124" y="1408586"/>
              <a:chExt cx="3240360" cy="519263"/>
            </a:xfrm>
          </p:grpSpPr>
          <p:sp>
            <p:nvSpPr>
              <p:cNvPr id="150" name="正方形/長方形 149"/>
              <p:cNvSpPr/>
              <p:nvPr/>
            </p:nvSpPr>
            <p:spPr bwMode="gray">
              <a:xfrm>
                <a:off x="5688124" y="1540338"/>
                <a:ext cx="3240360" cy="387511"/>
              </a:xfrm>
              <a:prstGeom prst="rect">
                <a:avLst/>
              </a:prstGeom>
              <a:solidFill>
                <a:schemeClr val="bg1"/>
              </a:solidFill>
              <a:ln w="9525">
                <a:solidFill>
                  <a:schemeClr val="tx1"/>
                </a:solidFill>
                <a:miter lim="800000"/>
                <a:headEnd/>
                <a:tailEnd/>
              </a:ln>
            </p:spPr>
            <p:txBody>
              <a:bodyPr lIns="25714" rIns="25714" anchor="t"/>
              <a:lstStyle/>
              <a:p>
                <a:pPr defTabSz="653156">
                  <a:defRPr/>
                </a:pPr>
                <a:r>
                  <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158"/>
                  </a:rPr>
                  <a:t>DRBD</a:t>
                </a:r>
                <a:endPar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pPr defTabSz="653156">
                  <a:defRPr/>
                </a:pPr>
                <a:r>
                  <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159"/>
                  </a:rPr>
                  <a:t>Heartbeat</a:t>
                </a:r>
                <a:endPar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pPr defTabSz="653156">
                  <a:defRPr/>
                </a:pPr>
                <a:r>
                  <a:rPr kumimoji="0" lang="en-US" altLang="ja-JP" sz="571" kern="0" dirty="0">
                    <a:latin typeface="Meiryo UI" pitchFamily="50" charset="-128"/>
                    <a:ea typeface="Meiryo UI" pitchFamily="50" charset="-128"/>
                    <a:cs typeface="Meiryo UI" pitchFamily="50" charset="-128"/>
                    <a:hlinkClick r:id="rId160"/>
                  </a:rPr>
                  <a:t>Pacemaker</a:t>
                </a:r>
                <a:endParaRPr kumimoji="0" lang="en-US" altLang="ja-JP" sz="571" kern="0" dirty="0">
                  <a:latin typeface="Meiryo UI" pitchFamily="50" charset="-128"/>
                  <a:ea typeface="Meiryo UI" pitchFamily="50" charset="-128"/>
                  <a:cs typeface="Meiryo UI" pitchFamily="50" charset="-128"/>
                </a:endParaRPr>
              </a:p>
            </p:txBody>
          </p:sp>
          <p:sp>
            <p:nvSpPr>
              <p:cNvPr id="151" name="テキスト ボックス 150"/>
              <p:cNvSpPr txBox="1"/>
              <p:nvPr/>
            </p:nvSpPr>
            <p:spPr bwMode="gray">
              <a:xfrm>
                <a:off x="5688124" y="1408586"/>
                <a:ext cx="3240360" cy="131819"/>
              </a:xfrm>
              <a:prstGeom prst="rect">
                <a:avLst/>
              </a:prstGeom>
              <a:solidFill>
                <a:srgbClr val="CCE3F0"/>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en-US" altLang="ja-JP" sz="571">
                    <a:latin typeface="Meiryo UI" panose="020B0604030504040204" pitchFamily="50" charset="-128"/>
                    <a:ea typeface="Meiryo UI" panose="020B0604030504040204" pitchFamily="50" charset="-128"/>
                    <a:cs typeface="Meiryo UI" panose="020B0604030504040204" pitchFamily="50" charset="-128"/>
                  </a:rPr>
                  <a:t>HA</a:t>
                </a:r>
                <a:r>
                  <a:rPr lang="ja-JP" altLang="en-US" sz="571">
                    <a:latin typeface="Meiryo UI" panose="020B0604030504040204" pitchFamily="50" charset="-128"/>
                    <a:ea typeface="Meiryo UI" panose="020B0604030504040204" pitchFamily="50" charset="-128"/>
                    <a:cs typeface="Meiryo UI" panose="020B0604030504040204" pitchFamily="50" charset="-128"/>
                  </a:rPr>
                  <a:t>クラスタ</a:t>
                </a:r>
                <a:endParaRPr lang="ja-JP" altLang="en-US" sz="571" dirty="0">
                  <a:latin typeface="Meiryo UI" panose="020B0604030504040204" pitchFamily="50" charset="-128"/>
                  <a:ea typeface="Meiryo UI" panose="020B0604030504040204" pitchFamily="50" charset="-128"/>
                  <a:cs typeface="Meiryo UI" panose="020B0604030504040204" pitchFamily="50" charset="-128"/>
                </a:endParaRPr>
              </a:p>
            </p:txBody>
          </p:sp>
        </p:grpSp>
        <p:grpSp>
          <p:nvGrpSpPr>
            <p:cNvPr id="152" name="グループ化 151"/>
            <p:cNvGrpSpPr/>
            <p:nvPr/>
          </p:nvGrpSpPr>
          <p:grpSpPr>
            <a:xfrm>
              <a:off x="1084472" y="4510599"/>
              <a:ext cx="892319" cy="941813"/>
              <a:chOff x="5688124" y="1408586"/>
              <a:chExt cx="3240360" cy="1182761"/>
            </a:xfrm>
          </p:grpSpPr>
          <p:sp>
            <p:nvSpPr>
              <p:cNvPr id="153" name="正方形/長方形 152"/>
              <p:cNvSpPr/>
              <p:nvPr/>
            </p:nvSpPr>
            <p:spPr bwMode="gray">
              <a:xfrm>
                <a:off x="5688124" y="1540338"/>
                <a:ext cx="3240360" cy="1051009"/>
              </a:xfrm>
              <a:prstGeom prst="rect">
                <a:avLst/>
              </a:prstGeom>
              <a:solidFill>
                <a:schemeClr val="bg1"/>
              </a:solidFill>
              <a:ln w="9525">
                <a:solidFill>
                  <a:schemeClr val="tx1"/>
                </a:solidFill>
                <a:miter lim="800000"/>
                <a:headEnd/>
                <a:tailEnd/>
              </a:ln>
            </p:spPr>
            <p:txBody>
              <a:bodyPr lIns="25714" rIns="25714" anchor="t"/>
              <a:lstStyle/>
              <a:p>
                <a:pPr defTabSz="653156">
                  <a:defRPr/>
                </a:pPr>
                <a:r>
                  <a:rPr kumimoji="0" lang="en-US" altLang="ja-JP" sz="571" kern="0" dirty="0" err="1">
                    <a:latin typeface="Meiryo UI" pitchFamily="50" charset="-128"/>
                    <a:ea typeface="Meiryo UI" pitchFamily="50" charset="-128"/>
                    <a:cs typeface="Meiryo UI" pitchFamily="50" charset="-128"/>
                    <a:hlinkClick r:id="rId161"/>
                  </a:rPr>
                  <a:t>GNetWatch</a:t>
                </a:r>
                <a:r>
                  <a:rPr kumimoji="0" lang="en-US" altLang="ja-JP" sz="571" kern="0" dirty="0">
                    <a:latin typeface="Meiryo UI" pitchFamily="50" charset="-128"/>
                    <a:ea typeface="Meiryo UI" pitchFamily="50" charset="-128"/>
                    <a:cs typeface="Meiryo UI" pitchFamily="50" charset="-128"/>
                    <a:hlinkClick r:id="rId161"/>
                  </a:rPr>
                  <a:t> </a:t>
                </a:r>
                <a:r>
                  <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162"/>
                  </a:rPr>
                  <a:t>Groundwork</a:t>
                </a:r>
                <a:endPar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pPr defTabSz="653156">
                  <a:defRPr/>
                </a:pPr>
                <a:r>
                  <a:rPr kumimoji="0" lang="en-US" altLang="ja-JP" sz="571" u="sng" kern="0" dirty="0" err="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163"/>
                  </a:rPr>
                  <a:t>Hinemos</a:t>
                </a:r>
                <a:endParaRPr kumimoji="0" lang="en-US" altLang="ja-JP" sz="571" u="sng"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pPr defTabSz="653156">
                  <a:defRPr/>
                </a:pPr>
                <a:r>
                  <a:rPr kumimoji="0" lang="en-US" altLang="ja-JP" sz="571" kern="0" dirty="0" err="1">
                    <a:latin typeface="Meiryo UI" pitchFamily="50" charset="-128"/>
                    <a:ea typeface="Meiryo UI" pitchFamily="50" charset="-128"/>
                    <a:cs typeface="Meiryo UI" pitchFamily="50" charset="-128"/>
                    <a:hlinkClick r:id="rId164"/>
                  </a:rPr>
                  <a:t>Monit</a:t>
                </a:r>
                <a:endParaRPr kumimoji="0" lang="en-US" altLang="ja-JP" sz="571" kern="0" dirty="0">
                  <a:latin typeface="Meiryo UI" pitchFamily="50" charset="-128"/>
                  <a:ea typeface="Meiryo UI" pitchFamily="50" charset="-128"/>
                  <a:cs typeface="Meiryo UI" pitchFamily="50" charset="-128"/>
                </a:endParaRPr>
              </a:p>
              <a:p>
                <a:pPr defTabSz="653156">
                  <a:defRPr/>
                </a:pPr>
                <a:r>
                  <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165"/>
                  </a:rPr>
                  <a:t>Nagios</a:t>
                </a:r>
                <a:endPar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pPr defTabSz="653156">
                  <a:defRPr/>
                </a:pPr>
                <a:r>
                  <a:rPr kumimoji="0" lang="en-US" altLang="ja-JP" sz="571" kern="0" dirty="0" err="1">
                    <a:latin typeface="Meiryo UI" pitchFamily="50" charset="-128"/>
                    <a:ea typeface="Meiryo UI" pitchFamily="50" charset="-128"/>
                    <a:cs typeface="Meiryo UI" pitchFamily="50" charset="-128"/>
                    <a:hlinkClick r:id="rId166"/>
                  </a:rPr>
                  <a:t>OpenNMS</a:t>
                </a:r>
                <a:endParaRPr kumimoji="0" lang="en-US" altLang="ja-JP" sz="571" kern="0" dirty="0">
                  <a:latin typeface="Meiryo UI" pitchFamily="50" charset="-128"/>
                  <a:ea typeface="Meiryo UI" pitchFamily="50" charset="-128"/>
                  <a:cs typeface="Meiryo UI" pitchFamily="50" charset="-128"/>
                </a:endParaRPr>
              </a:p>
              <a:p>
                <a:pPr defTabSz="653156">
                  <a:defRPr/>
                </a:pPr>
                <a:r>
                  <a:rPr kumimoji="0" lang="en-US" altLang="ja-JP" sz="571" kern="0" dirty="0">
                    <a:latin typeface="Meiryo UI" pitchFamily="50" charset="-128"/>
                    <a:ea typeface="Meiryo UI" pitchFamily="50" charset="-128"/>
                    <a:cs typeface="Meiryo UI" pitchFamily="50" charset="-128"/>
                    <a:hlinkClick r:id="rId167"/>
                  </a:rPr>
                  <a:t>Syslog NG</a:t>
                </a:r>
                <a:endParaRPr kumimoji="0" lang="en-US" altLang="ja-JP" sz="571" kern="0" dirty="0">
                  <a:latin typeface="Meiryo UI" pitchFamily="50" charset="-128"/>
                  <a:ea typeface="Meiryo UI" pitchFamily="50" charset="-128"/>
                  <a:cs typeface="Meiryo UI" pitchFamily="50" charset="-128"/>
                </a:endParaRPr>
              </a:p>
              <a:p>
                <a:pPr defTabSz="653156">
                  <a:defRPr/>
                </a:pPr>
                <a:r>
                  <a:rPr kumimoji="0" lang="en-US" altLang="ja-JP" sz="571" u="sng" kern="0" dirty="0" err="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168"/>
                  </a:rPr>
                  <a:t>Zabbix</a:t>
                </a:r>
                <a:endParaRPr kumimoji="0" lang="en-US" altLang="ja-JP" sz="571" u="sng"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pPr defTabSz="653156">
                  <a:defRPr/>
                </a:pPr>
                <a:endParaRPr kumimoji="0" lang="en-US" altLang="ja-JP" sz="571" kern="0" dirty="0">
                  <a:latin typeface="Meiryo UI" pitchFamily="50" charset="-128"/>
                  <a:ea typeface="Meiryo UI" pitchFamily="50" charset="-128"/>
                  <a:cs typeface="Meiryo UI" pitchFamily="50" charset="-128"/>
                </a:endParaRPr>
              </a:p>
            </p:txBody>
          </p:sp>
          <p:sp>
            <p:nvSpPr>
              <p:cNvPr id="154" name="テキスト ボックス 153"/>
              <p:cNvSpPr txBox="1"/>
              <p:nvPr/>
            </p:nvSpPr>
            <p:spPr bwMode="gray">
              <a:xfrm>
                <a:off x="5688124" y="1408586"/>
                <a:ext cx="3240360" cy="131819"/>
              </a:xfrm>
              <a:prstGeom prst="rect">
                <a:avLst/>
              </a:prstGeom>
              <a:solidFill>
                <a:srgbClr val="CCE3F0"/>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ja-JP" altLang="en-US" sz="571">
                    <a:latin typeface="Meiryo UI" panose="020B0604030504040204" pitchFamily="50" charset="-128"/>
                    <a:ea typeface="Meiryo UI" panose="020B0604030504040204" pitchFamily="50" charset="-128"/>
                    <a:cs typeface="Meiryo UI" panose="020B0604030504040204" pitchFamily="50" charset="-128"/>
                  </a:rPr>
                  <a:t>運用監視</a:t>
                </a:r>
                <a:endParaRPr lang="ja-JP" altLang="en-US" sz="571" dirty="0">
                  <a:latin typeface="Meiryo UI" panose="020B0604030504040204" pitchFamily="50" charset="-128"/>
                  <a:ea typeface="Meiryo UI" panose="020B0604030504040204" pitchFamily="50" charset="-128"/>
                  <a:cs typeface="Meiryo UI" panose="020B0604030504040204" pitchFamily="50" charset="-128"/>
                </a:endParaRPr>
              </a:p>
            </p:txBody>
          </p:sp>
        </p:grpSp>
        <p:grpSp>
          <p:nvGrpSpPr>
            <p:cNvPr id="155" name="グループ化 154"/>
            <p:cNvGrpSpPr/>
            <p:nvPr/>
          </p:nvGrpSpPr>
          <p:grpSpPr>
            <a:xfrm>
              <a:off x="1089313" y="5474538"/>
              <a:ext cx="892319" cy="1000021"/>
              <a:chOff x="5688124" y="1408586"/>
              <a:chExt cx="3240360" cy="1255860"/>
            </a:xfrm>
          </p:grpSpPr>
          <p:sp>
            <p:nvSpPr>
              <p:cNvPr id="156" name="正方形/長方形 155"/>
              <p:cNvSpPr/>
              <p:nvPr/>
            </p:nvSpPr>
            <p:spPr bwMode="gray">
              <a:xfrm>
                <a:off x="5688124" y="1532536"/>
                <a:ext cx="3240360" cy="1131910"/>
              </a:xfrm>
              <a:prstGeom prst="rect">
                <a:avLst/>
              </a:prstGeom>
              <a:solidFill>
                <a:schemeClr val="bg1"/>
              </a:solidFill>
              <a:ln w="9525">
                <a:solidFill>
                  <a:schemeClr val="tx1"/>
                </a:solidFill>
                <a:miter lim="800000"/>
                <a:headEnd/>
                <a:tailEnd/>
              </a:ln>
            </p:spPr>
            <p:txBody>
              <a:bodyPr lIns="25714" rIns="25714" anchor="t"/>
              <a:lstStyle/>
              <a:p>
                <a:pPr defTabSz="653156">
                  <a:defRPr/>
                </a:pPr>
                <a:r>
                  <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169"/>
                  </a:rPr>
                  <a:t>CACTI</a:t>
                </a:r>
                <a:endParaRPr kumimoji="0" lang="en-US" altLang="ja-JP" sz="571" kern="0" dirty="0">
                  <a:latin typeface="Meiryo UI" pitchFamily="50" charset="-128"/>
                  <a:ea typeface="Meiryo UI" pitchFamily="50" charset="-128"/>
                  <a:cs typeface="Meiryo UI" pitchFamily="50" charset="-128"/>
                </a:endParaRPr>
              </a:p>
              <a:p>
                <a:pPr defTabSz="653156">
                  <a:defRPr/>
                </a:pPr>
                <a:r>
                  <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170"/>
                  </a:rPr>
                  <a:t>MRTG</a:t>
                </a:r>
                <a:endPar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pPr defTabSz="653156">
                  <a:defRPr/>
                </a:pPr>
                <a:r>
                  <a:rPr kumimoji="0" lang="en-US" altLang="ja-JP" sz="571" kern="0" dirty="0" err="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171"/>
                  </a:rPr>
                  <a:t>Munin</a:t>
                </a:r>
                <a:endPar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pPr defTabSz="653156">
                  <a:defRPr/>
                </a:pPr>
                <a:r>
                  <a:rPr kumimoji="0" lang="en-US" altLang="ja-JP" sz="571" kern="0" dirty="0" err="1">
                    <a:latin typeface="Meiryo UI" pitchFamily="50" charset="-128"/>
                    <a:ea typeface="Meiryo UI" pitchFamily="50" charset="-128"/>
                    <a:cs typeface="Meiryo UI" pitchFamily="50" charset="-128"/>
                    <a:hlinkClick r:id="rId172"/>
                  </a:rPr>
                  <a:t>NetHogs</a:t>
                </a:r>
                <a:endParaRPr kumimoji="0" lang="en-US" altLang="ja-JP" sz="571" kern="0" dirty="0">
                  <a:latin typeface="Meiryo UI" pitchFamily="50" charset="-128"/>
                  <a:ea typeface="Meiryo UI" pitchFamily="50" charset="-128"/>
                  <a:cs typeface="Meiryo UI" pitchFamily="50" charset="-128"/>
                </a:endParaRPr>
              </a:p>
              <a:p>
                <a:pPr defTabSz="653156">
                  <a:defRPr/>
                </a:pPr>
                <a:r>
                  <a:rPr kumimoji="0" lang="en-US" altLang="ja-JP" sz="571" kern="0" dirty="0" err="1">
                    <a:latin typeface="Meiryo UI" pitchFamily="50" charset="-128"/>
                    <a:ea typeface="Meiryo UI" pitchFamily="50" charset="-128"/>
                    <a:cs typeface="Meiryo UI" pitchFamily="50" charset="-128"/>
                    <a:hlinkClick r:id="rId173"/>
                  </a:rPr>
                  <a:t>RRDTool</a:t>
                </a:r>
                <a:endParaRPr kumimoji="0" lang="en-US" altLang="ja-JP" sz="571" kern="0" dirty="0">
                  <a:latin typeface="Meiryo UI" pitchFamily="50" charset="-128"/>
                  <a:ea typeface="Meiryo UI" pitchFamily="50" charset="-128"/>
                  <a:cs typeface="Meiryo UI" pitchFamily="50" charset="-128"/>
                </a:endParaRPr>
              </a:p>
              <a:p>
                <a:pPr defTabSz="653156">
                  <a:defRPr/>
                </a:pPr>
                <a:r>
                  <a:rPr kumimoji="0" lang="en-US" altLang="ja-JP" sz="571" kern="0" dirty="0" err="1">
                    <a:latin typeface="Meiryo UI" pitchFamily="50" charset="-128"/>
                    <a:ea typeface="Meiryo UI" pitchFamily="50" charset="-128"/>
                    <a:cs typeface="Meiryo UI" pitchFamily="50" charset="-128"/>
                    <a:hlinkClick r:id="rId174"/>
                  </a:rPr>
                  <a:t>Vyatta</a:t>
                </a:r>
                <a:r>
                  <a:rPr kumimoji="0" lang="en-US" altLang="ja-JP" sz="571" kern="0" dirty="0">
                    <a:latin typeface="Meiryo UI" pitchFamily="50" charset="-128"/>
                    <a:ea typeface="Meiryo UI" pitchFamily="50" charset="-128"/>
                    <a:cs typeface="Meiryo UI" pitchFamily="50" charset="-128"/>
                    <a:hlinkClick r:id="rId174"/>
                  </a:rPr>
                  <a:t> Core Software</a:t>
                </a:r>
                <a:endParaRPr kumimoji="0" lang="en-US" altLang="ja-JP" sz="571" kern="0" dirty="0">
                  <a:latin typeface="Meiryo UI" pitchFamily="50" charset="-128"/>
                  <a:ea typeface="Meiryo UI" pitchFamily="50" charset="-128"/>
                  <a:cs typeface="Meiryo UI" pitchFamily="50" charset="-128"/>
                </a:endParaRPr>
              </a:p>
              <a:p>
                <a:pPr defTabSz="653156">
                  <a:defRPr/>
                </a:pPr>
                <a:r>
                  <a:rPr kumimoji="0" lang="en-US" altLang="ja-JP" sz="571" kern="0" dirty="0">
                    <a:latin typeface="Meiryo UI" pitchFamily="50" charset="-128"/>
                    <a:ea typeface="Meiryo UI" pitchFamily="50" charset="-128"/>
                    <a:cs typeface="Meiryo UI" pitchFamily="50" charset="-128"/>
                    <a:hlinkClick r:id="rId175"/>
                  </a:rPr>
                  <a:t>Wireshark</a:t>
                </a:r>
                <a:endParaRPr kumimoji="0" lang="en-US" altLang="ja-JP" sz="571" kern="0" dirty="0">
                  <a:latin typeface="Meiryo UI" pitchFamily="50" charset="-128"/>
                  <a:ea typeface="Meiryo UI" pitchFamily="50" charset="-128"/>
                  <a:cs typeface="Meiryo UI" pitchFamily="50" charset="-128"/>
                </a:endParaRPr>
              </a:p>
              <a:p>
                <a:pPr defTabSz="653156">
                  <a:defRPr/>
                </a:pPr>
                <a:r>
                  <a:rPr kumimoji="0" lang="en-US" altLang="ja-JP" sz="571" kern="0" dirty="0" err="1">
                    <a:latin typeface="Meiryo UI" pitchFamily="50" charset="-128"/>
                    <a:ea typeface="Meiryo UI" pitchFamily="50" charset="-128"/>
                    <a:cs typeface="Meiryo UI" pitchFamily="50" charset="-128"/>
                    <a:hlinkClick r:id="rId176"/>
                  </a:rPr>
                  <a:t>Zenoss</a:t>
                </a:r>
                <a:endParaRPr kumimoji="0" lang="en-US" altLang="ja-JP" sz="571" kern="0" dirty="0">
                  <a:latin typeface="Meiryo UI" pitchFamily="50" charset="-128"/>
                  <a:ea typeface="Meiryo UI" pitchFamily="50" charset="-128"/>
                  <a:cs typeface="Meiryo UI" pitchFamily="50" charset="-128"/>
                </a:endParaRPr>
              </a:p>
              <a:p>
                <a:pPr defTabSz="653156">
                  <a:defRPr/>
                </a:pPr>
                <a:endParaRPr kumimoji="0" lang="en-US" altLang="ja-JP" sz="571" kern="0" dirty="0">
                  <a:latin typeface="Meiryo UI" pitchFamily="50" charset="-128"/>
                  <a:ea typeface="Meiryo UI" pitchFamily="50" charset="-128"/>
                  <a:cs typeface="Meiryo UI" pitchFamily="50" charset="-128"/>
                </a:endParaRPr>
              </a:p>
            </p:txBody>
          </p:sp>
          <p:sp>
            <p:nvSpPr>
              <p:cNvPr id="157" name="テキスト ボックス 156"/>
              <p:cNvSpPr txBox="1"/>
              <p:nvPr/>
            </p:nvSpPr>
            <p:spPr bwMode="gray">
              <a:xfrm>
                <a:off x="5688124" y="1408586"/>
                <a:ext cx="3240360" cy="131819"/>
              </a:xfrm>
              <a:prstGeom prst="rect">
                <a:avLst/>
              </a:prstGeom>
              <a:solidFill>
                <a:srgbClr val="CCE3F0"/>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ja-JP" altLang="en-US" sz="571">
                    <a:latin typeface="Meiryo UI" panose="020B0604030504040204" pitchFamily="50" charset="-128"/>
                    <a:ea typeface="Meiryo UI" panose="020B0604030504040204" pitchFamily="50" charset="-128"/>
                    <a:cs typeface="Meiryo UI" panose="020B0604030504040204" pitchFamily="50" charset="-128"/>
                  </a:rPr>
                  <a:t>ネットワーク・モニタリング</a:t>
                </a:r>
                <a:endParaRPr lang="ja-JP" altLang="en-US" sz="571" dirty="0">
                  <a:latin typeface="Meiryo UI" panose="020B0604030504040204" pitchFamily="50" charset="-128"/>
                  <a:ea typeface="Meiryo UI" panose="020B0604030504040204" pitchFamily="50" charset="-128"/>
                  <a:cs typeface="Meiryo UI" panose="020B0604030504040204" pitchFamily="50" charset="-128"/>
                </a:endParaRPr>
              </a:p>
            </p:txBody>
          </p:sp>
        </p:grpSp>
        <p:grpSp>
          <p:nvGrpSpPr>
            <p:cNvPr id="158" name="グループ化 157"/>
            <p:cNvGrpSpPr/>
            <p:nvPr/>
          </p:nvGrpSpPr>
          <p:grpSpPr>
            <a:xfrm>
              <a:off x="132505" y="6032172"/>
              <a:ext cx="892319" cy="414081"/>
              <a:chOff x="5688124" y="1408586"/>
              <a:chExt cx="3240360" cy="520018"/>
            </a:xfrm>
          </p:grpSpPr>
          <p:sp>
            <p:nvSpPr>
              <p:cNvPr id="159" name="正方形/長方形 158"/>
              <p:cNvSpPr/>
              <p:nvPr/>
            </p:nvSpPr>
            <p:spPr bwMode="gray">
              <a:xfrm>
                <a:off x="5688124" y="1540338"/>
                <a:ext cx="3240360" cy="388266"/>
              </a:xfrm>
              <a:prstGeom prst="rect">
                <a:avLst/>
              </a:prstGeom>
              <a:solidFill>
                <a:schemeClr val="bg1"/>
              </a:solidFill>
              <a:ln w="9525">
                <a:solidFill>
                  <a:schemeClr val="tx1"/>
                </a:solidFill>
                <a:miter lim="800000"/>
                <a:headEnd/>
                <a:tailEnd/>
              </a:ln>
            </p:spPr>
            <p:txBody>
              <a:bodyPr lIns="25714" rIns="25714" anchor="t"/>
              <a:lstStyle/>
              <a:p>
                <a:pPr defTabSz="653156">
                  <a:defRPr/>
                </a:pPr>
                <a:r>
                  <a:rPr kumimoji="0" lang="en-US" altLang="ja-JP" sz="571" kern="0" dirty="0">
                    <a:latin typeface="Meiryo UI" pitchFamily="50" charset="-128"/>
                    <a:ea typeface="Meiryo UI" pitchFamily="50" charset="-128"/>
                    <a:cs typeface="Meiryo UI" pitchFamily="50" charset="-128"/>
                    <a:hlinkClick r:id="rId177"/>
                  </a:rPr>
                  <a:t>Linux Virtual Server</a:t>
                </a:r>
                <a:endParaRPr kumimoji="0" lang="en-US" altLang="ja-JP" sz="571" kern="0" dirty="0">
                  <a:latin typeface="Meiryo UI" pitchFamily="50" charset="-128"/>
                  <a:ea typeface="Meiryo UI" pitchFamily="50" charset="-128"/>
                  <a:cs typeface="Meiryo UI" pitchFamily="50" charset="-128"/>
                </a:endParaRPr>
              </a:p>
              <a:p>
                <a:pPr defTabSz="653156">
                  <a:defRPr/>
                </a:pPr>
                <a:r>
                  <a:rPr kumimoji="0" lang="en-US" altLang="ja-JP" sz="571" kern="0" dirty="0">
                    <a:latin typeface="Meiryo UI" pitchFamily="50" charset="-128"/>
                    <a:ea typeface="Meiryo UI" pitchFamily="50" charset="-128"/>
                    <a:cs typeface="Meiryo UI" pitchFamily="50" charset="-128"/>
                    <a:hlinkClick r:id="rId178"/>
                  </a:rPr>
                  <a:t>Pound</a:t>
                </a:r>
                <a:endParaRPr kumimoji="0" lang="en-US" altLang="ja-JP" sz="571" kern="0" dirty="0">
                  <a:latin typeface="Meiryo UI" pitchFamily="50" charset="-128"/>
                  <a:ea typeface="Meiryo UI" pitchFamily="50" charset="-128"/>
                  <a:cs typeface="Meiryo UI" pitchFamily="50" charset="-128"/>
                </a:endParaRPr>
              </a:p>
              <a:p>
                <a:pPr defTabSz="653156">
                  <a:defRPr/>
                </a:pPr>
                <a:r>
                  <a:rPr kumimoji="0" lang="en-US" altLang="ja-JP" sz="571" kern="0" dirty="0">
                    <a:latin typeface="Meiryo UI" pitchFamily="50" charset="-128"/>
                    <a:ea typeface="Meiryo UI" pitchFamily="50" charset="-128"/>
                    <a:cs typeface="Meiryo UI" pitchFamily="50" charset="-128"/>
                    <a:hlinkClick r:id="rId179"/>
                  </a:rPr>
                  <a:t>Ultra Monkey</a:t>
                </a:r>
                <a:endParaRPr kumimoji="0" lang="en-US" altLang="ja-JP" sz="571" kern="0" dirty="0">
                  <a:latin typeface="Meiryo UI" pitchFamily="50" charset="-128"/>
                  <a:ea typeface="Meiryo UI" pitchFamily="50" charset="-128"/>
                  <a:cs typeface="Meiryo UI" pitchFamily="50" charset="-128"/>
                </a:endParaRPr>
              </a:p>
            </p:txBody>
          </p:sp>
          <p:sp>
            <p:nvSpPr>
              <p:cNvPr id="160" name="テキスト ボックス 159"/>
              <p:cNvSpPr txBox="1"/>
              <p:nvPr/>
            </p:nvSpPr>
            <p:spPr bwMode="gray">
              <a:xfrm>
                <a:off x="5688124" y="1408586"/>
                <a:ext cx="3240360" cy="131819"/>
              </a:xfrm>
              <a:prstGeom prst="rect">
                <a:avLst/>
              </a:prstGeom>
              <a:solidFill>
                <a:srgbClr val="CCE3F0"/>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ja-JP" altLang="en-US" sz="571">
                    <a:latin typeface="Meiryo UI" panose="020B0604030504040204" pitchFamily="50" charset="-128"/>
                    <a:ea typeface="Meiryo UI" panose="020B0604030504040204" pitchFamily="50" charset="-128"/>
                    <a:cs typeface="Meiryo UI" panose="020B0604030504040204" pitchFamily="50" charset="-128"/>
                  </a:rPr>
                  <a:t>負荷分散</a:t>
                </a:r>
                <a:endParaRPr lang="ja-JP" altLang="en-US" sz="571" dirty="0">
                  <a:latin typeface="Meiryo UI" panose="020B0604030504040204" pitchFamily="50" charset="-128"/>
                  <a:ea typeface="Meiryo UI" panose="020B0604030504040204" pitchFamily="50" charset="-128"/>
                  <a:cs typeface="Meiryo UI" panose="020B0604030504040204" pitchFamily="50" charset="-128"/>
                </a:endParaRPr>
              </a:p>
            </p:txBody>
          </p:sp>
        </p:grpSp>
        <p:grpSp>
          <p:nvGrpSpPr>
            <p:cNvPr id="161" name="グループ化 160"/>
            <p:cNvGrpSpPr/>
            <p:nvPr/>
          </p:nvGrpSpPr>
          <p:grpSpPr>
            <a:xfrm>
              <a:off x="123618" y="5045273"/>
              <a:ext cx="892319" cy="501390"/>
              <a:chOff x="5688124" y="1408586"/>
              <a:chExt cx="3240360" cy="629663"/>
            </a:xfrm>
          </p:grpSpPr>
          <p:sp>
            <p:nvSpPr>
              <p:cNvPr id="162" name="正方形/長方形 161"/>
              <p:cNvSpPr/>
              <p:nvPr/>
            </p:nvSpPr>
            <p:spPr bwMode="gray">
              <a:xfrm>
                <a:off x="5688124" y="1540338"/>
                <a:ext cx="3240360" cy="497911"/>
              </a:xfrm>
              <a:prstGeom prst="rect">
                <a:avLst/>
              </a:prstGeom>
              <a:solidFill>
                <a:schemeClr val="bg1"/>
              </a:solidFill>
              <a:ln w="9525">
                <a:solidFill>
                  <a:schemeClr val="tx1"/>
                </a:solidFill>
                <a:miter lim="800000"/>
                <a:headEnd/>
                <a:tailEnd/>
              </a:ln>
            </p:spPr>
            <p:txBody>
              <a:bodyPr lIns="25714" rIns="25714" anchor="t"/>
              <a:lstStyle/>
              <a:p>
                <a:pPr defTabSz="653156">
                  <a:defRPr/>
                </a:pPr>
                <a:r>
                  <a:rPr kumimoji="0" lang="en-US" altLang="ja-JP" sz="571" kern="0" dirty="0" err="1">
                    <a:latin typeface="Meiryo UI" pitchFamily="50" charset="-128"/>
                    <a:ea typeface="Meiryo UI" pitchFamily="50" charset="-128"/>
                    <a:cs typeface="Meiryo UI" pitchFamily="50" charset="-128"/>
                    <a:hlinkClick r:id="rId180"/>
                  </a:rPr>
                  <a:t>Ansible</a:t>
                </a:r>
                <a:endParaRPr kumimoji="0" lang="en-US" altLang="ja-JP" sz="571" kern="0" dirty="0">
                  <a:latin typeface="Meiryo UI" pitchFamily="50" charset="-128"/>
                  <a:ea typeface="Meiryo UI" pitchFamily="50" charset="-128"/>
                  <a:cs typeface="Meiryo UI" pitchFamily="50" charset="-128"/>
                </a:endParaRPr>
              </a:p>
              <a:p>
                <a:pPr defTabSz="653156">
                  <a:defRPr/>
                </a:pPr>
                <a:r>
                  <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181"/>
                  </a:rPr>
                  <a:t>Chef</a:t>
                </a:r>
                <a:endPar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pPr defTabSz="653156">
                  <a:defRPr/>
                </a:pPr>
                <a:r>
                  <a:rPr kumimoji="0" lang="en-US" altLang="ja-JP" sz="571" kern="0" dirty="0" err="1">
                    <a:latin typeface="Meiryo UI" pitchFamily="50" charset="-128"/>
                    <a:ea typeface="Meiryo UI" pitchFamily="50" charset="-128"/>
                    <a:cs typeface="Meiryo UI" pitchFamily="50" charset="-128"/>
                    <a:hlinkClick r:id="rId182"/>
                  </a:rPr>
                  <a:t>oVirt</a:t>
                </a:r>
                <a:endParaRPr kumimoji="0" lang="en-US" altLang="ja-JP" sz="571" kern="0" dirty="0">
                  <a:latin typeface="Meiryo UI" pitchFamily="50" charset="-128"/>
                  <a:ea typeface="Meiryo UI" pitchFamily="50" charset="-128"/>
                  <a:cs typeface="Meiryo UI" pitchFamily="50" charset="-128"/>
                </a:endParaRPr>
              </a:p>
              <a:p>
                <a:pPr defTabSz="653156">
                  <a:defRPr/>
                </a:pPr>
                <a:r>
                  <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183"/>
                  </a:rPr>
                  <a:t>Puppet</a:t>
                </a:r>
                <a:endPar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p:txBody>
          </p:sp>
          <p:sp>
            <p:nvSpPr>
              <p:cNvPr id="163" name="テキスト ボックス 162"/>
              <p:cNvSpPr txBox="1"/>
              <p:nvPr/>
            </p:nvSpPr>
            <p:spPr bwMode="gray">
              <a:xfrm>
                <a:off x="5688124" y="1408586"/>
                <a:ext cx="3240360" cy="131819"/>
              </a:xfrm>
              <a:prstGeom prst="rect">
                <a:avLst/>
              </a:prstGeom>
              <a:solidFill>
                <a:srgbClr val="CCE3F0"/>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pPr lvl="0"/>
                <a:r>
                  <a:rPr kumimoji="0" lang="ja-JP" altLang="en-US" sz="571" kern="0" dirty="0">
                    <a:solidFill>
                      <a:srgbClr val="000000"/>
                    </a:solidFill>
                    <a:latin typeface="Meiryo UI" pitchFamily="50" charset="-128"/>
                    <a:ea typeface="Meiryo UI" pitchFamily="50" charset="-128"/>
                    <a:cs typeface="Meiryo UI" pitchFamily="50" charset="-128"/>
                  </a:rPr>
                  <a:t>構成管理</a:t>
                </a:r>
              </a:p>
            </p:txBody>
          </p:sp>
        </p:grpSp>
        <p:grpSp>
          <p:nvGrpSpPr>
            <p:cNvPr id="164" name="グループ化 163"/>
            <p:cNvGrpSpPr/>
            <p:nvPr/>
          </p:nvGrpSpPr>
          <p:grpSpPr>
            <a:xfrm>
              <a:off x="6168095" y="5524939"/>
              <a:ext cx="892319" cy="584613"/>
              <a:chOff x="5688124" y="1408586"/>
              <a:chExt cx="3240360" cy="742872"/>
            </a:xfrm>
          </p:grpSpPr>
          <p:sp>
            <p:nvSpPr>
              <p:cNvPr id="165" name="正方形/長方形 164"/>
              <p:cNvSpPr/>
              <p:nvPr/>
            </p:nvSpPr>
            <p:spPr bwMode="gray">
              <a:xfrm>
                <a:off x="5688124" y="1540340"/>
                <a:ext cx="3240360" cy="611118"/>
              </a:xfrm>
              <a:prstGeom prst="rect">
                <a:avLst/>
              </a:prstGeom>
              <a:solidFill>
                <a:schemeClr val="bg1"/>
              </a:solidFill>
              <a:ln w="9525">
                <a:solidFill>
                  <a:schemeClr val="tx1"/>
                </a:solidFill>
                <a:miter lim="800000"/>
                <a:headEnd/>
                <a:tailEnd/>
              </a:ln>
            </p:spPr>
            <p:txBody>
              <a:bodyPr lIns="25714" rIns="25714" anchor="t"/>
              <a:lstStyle/>
              <a:p>
                <a:r>
                  <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184"/>
                  </a:rPr>
                  <a:t>BIND</a:t>
                </a:r>
                <a:endPar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r>
                  <a:rPr kumimoji="0" lang="en-US" altLang="ja-JP" sz="571" kern="0" dirty="0" err="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185"/>
                  </a:rPr>
                  <a:t>djbdns</a:t>
                </a:r>
                <a:endPar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r>
                  <a:rPr kumimoji="0" lang="en-US" altLang="ja-JP" sz="571" kern="0" dirty="0">
                    <a:latin typeface="Meiryo UI" pitchFamily="50" charset="-128"/>
                    <a:ea typeface="Meiryo UI" pitchFamily="50" charset="-128"/>
                    <a:cs typeface="Meiryo UI" pitchFamily="50" charset="-128"/>
                    <a:hlinkClick r:id="rId186"/>
                  </a:rPr>
                  <a:t>ISC-DHCP</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a:latin typeface="Meiryo UI" pitchFamily="50" charset="-128"/>
                    <a:ea typeface="Meiryo UI" pitchFamily="50" charset="-128"/>
                    <a:cs typeface="Meiryo UI" pitchFamily="50" charset="-128"/>
                    <a:hlinkClick r:id="rId187"/>
                  </a:rPr>
                  <a:t>NSD</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a:latin typeface="Meiryo UI" pitchFamily="50" charset="-128"/>
                    <a:ea typeface="Meiryo UI" pitchFamily="50" charset="-128"/>
                    <a:cs typeface="Meiryo UI" pitchFamily="50" charset="-128"/>
                    <a:hlinkClick r:id="rId188"/>
                  </a:rPr>
                  <a:t>Unbound</a:t>
                </a:r>
                <a:endParaRPr kumimoji="0" lang="en-US" altLang="ja-JP" sz="571" kern="0" dirty="0">
                  <a:latin typeface="Meiryo UI" pitchFamily="50" charset="-128"/>
                  <a:ea typeface="Meiryo UI" pitchFamily="50" charset="-128"/>
                  <a:cs typeface="Meiryo UI" pitchFamily="50" charset="-128"/>
                </a:endParaRPr>
              </a:p>
            </p:txBody>
          </p:sp>
          <p:sp>
            <p:nvSpPr>
              <p:cNvPr id="166" name="テキスト ボックス 165"/>
              <p:cNvSpPr txBox="1"/>
              <p:nvPr/>
            </p:nvSpPr>
            <p:spPr bwMode="gray">
              <a:xfrm>
                <a:off x="5688124" y="1408586"/>
                <a:ext cx="3240360" cy="131819"/>
              </a:xfrm>
              <a:prstGeom prst="rect">
                <a:avLst/>
              </a:prstGeom>
              <a:solidFill>
                <a:srgbClr val="C9C9CA"/>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en-US" altLang="ja-JP" sz="571" dirty="0">
                    <a:latin typeface="Meiryo UI" panose="020B0604030504040204" pitchFamily="50" charset="-128"/>
                    <a:ea typeface="Meiryo UI" panose="020B0604030504040204" pitchFamily="50" charset="-128"/>
                    <a:cs typeface="Meiryo UI" panose="020B0604030504040204" pitchFamily="50" charset="-128"/>
                  </a:rPr>
                  <a:t>DNS/DHCP</a:t>
                </a:r>
                <a:endParaRPr lang="ja-JP" altLang="en-US" sz="571" dirty="0">
                  <a:latin typeface="Meiryo UI" panose="020B0604030504040204" pitchFamily="50" charset="-128"/>
                  <a:ea typeface="Meiryo UI" panose="020B0604030504040204" pitchFamily="50" charset="-128"/>
                  <a:cs typeface="Meiryo UI" panose="020B0604030504040204" pitchFamily="50" charset="-128"/>
                </a:endParaRPr>
              </a:p>
            </p:txBody>
          </p:sp>
        </p:grpSp>
        <p:grpSp>
          <p:nvGrpSpPr>
            <p:cNvPr id="167" name="グループ化 166"/>
            <p:cNvGrpSpPr/>
            <p:nvPr/>
          </p:nvGrpSpPr>
          <p:grpSpPr>
            <a:xfrm>
              <a:off x="7096151" y="5524938"/>
              <a:ext cx="892319" cy="584611"/>
              <a:chOff x="5688124" y="1408586"/>
              <a:chExt cx="3240360" cy="742871"/>
            </a:xfrm>
          </p:grpSpPr>
          <p:sp>
            <p:nvSpPr>
              <p:cNvPr id="168" name="正方形/長方形 167"/>
              <p:cNvSpPr/>
              <p:nvPr/>
            </p:nvSpPr>
            <p:spPr bwMode="gray">
              <a:xfrm>
                <a:off x="5688124" y="1540339"/>
                <a:ext cx="3240360" cy="611118"/>
              </a:xfrm>
              <a:prstGeom prst="rect">
                <a:avLst/>
              </a:prstGeom>
              <a:solidFill>
                <a:schemeClr val="bg1"/>
              </a:solidFill>
              <a:ln w="9525">
                <a:solidFill>
                  <a:schemeClr val="tx1"/>
                </a:solidFill>
                <a:miter lim="800000"/>
                <a:headEnd/>
                <a:tailEnd/>
              </a:ln>
            </p:spPr>
            <p:txBody>
              <a:bodyPr lIns="25714" rIns="25714" anchor="t"/>
              <a:lstStyle/>
              <a:p>
                <a:r>
                  <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189"/>
                  </a:rPr>
                  <a:t>FileZilla</a:t>
                </a:r>
                <a:r>
                  <a:rPr kumimoji="0" lang="ja-JP" altLang="en-US"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rPr>
                  <a:t>　</a:t>
                </a:r>
                <a:r>
                  <a:rPr kumimoji="0" lang="en-US" altLang="ja-JP" sz="571" kern="0" dirty="0">
                    <a:solidFill>
                      <a:srgbClr val="008080"/>
                    </a:solidFill>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190"/>
                  </a:rPr>
                  <a:t>(</a:t>
                </a:r>
                <a:r>
                  <a:rPr kumimoji="0" lang="en-US" altLang="ja-JP" sz="571" kern="0" dirty="0">
                    <a:solidFill>
                      <a:srgbClr val="008080"/>
                    </a:solidFill>
                    <a:effectLst>
                      <a:outerShdw blurRad="38100" dist="38100" dir="2700000" algn="tl">
                        <a:srgbClr val="000000">
                          <a:alpha val="43137"/>
                        </a:srgbClr>
                      </a:outerShdw>
                    </a:effectLst>
                    <a:latin typeface="HGP創英角ﾎﾟｯﾌﾟ体" panose="040B0A00000000000000" pitchFamily="50" charset="-128"/>
                    <a:ea typeface="HGP創英角ﾎﾟｯﾌﾟ体" panose="040B0A00000000000000" pitchFamily="50" charset="-128"/>
                    <a:cs typeface="Meiryo UI" pitchFamily="50" charset="-128"/>
                    <a:hlinkClick r:id="rId190"/>
                  </a:rPr>
                  <a:t>JP)</a:t>
                </a:r>
                <a:endParaRPr kumimoji="0" lang="en-US" altLang="ja-JP" sz="571" kern="0" dirty="0">
                  <a:solidFill>
                    <a:srgbClr val="008080"/>
                  </a:solidFill>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r>
                  <a:rPr kumimoji="0" lang="en-US" altLang="ja-JP" sz="571" kern="0" dirty="0" err="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191"/>
                  </a:rPr>
                  <a:t>ProFTPD</a:t>
                </a:r>
                <a:endPar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r>
                  <a:rPr kumimoji="0" lang="en-US" altLang="ja-JP" sz="571" kern="0" dirty="0" err="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192"/>
                  </a:rPr>
                  <a:t>vsftpd</a:t>
                </a:r>
                <a:endPar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r>
                  <a:rPr kumimoji="0" lang="en-US" altLang="ja-JP" sz="571" kern="0" dirty="0">
                    <a:latin typeface="Meiryo UI" pitchFamily="50" charset="-128"/>
                    <a:ea typeface="Meiryo UI" pitchFamily="50" charset="-128"/>
                    <a:cs typeface="Meiryo UI" pitchFamily="50" charset="-128"/>
                    <a:hlinkClick r:id="rId193"/>
                  </a:rPr>
                  <a:t>WU-FTPD</a:t>
                </a:r>
                <a:endParaRPr kumimoji="0" lang="en-US" altLang="ja-JP" sz="571" kern="0" dirty="0">
                  <a:latin typeface="Meiryo UI" pitchFamily="50" charset="-128"/>
                  <a:ea typeface="Meiryo UI" pitchFamily="50" charset="-128"/>
                  <a:cs typeface="Meiryo UI" pitchFamily="50" charset="-128"/>
                </a:endParaRPr>
              </a:p>
            </p:txBody>
          </p:sp>
          <p:sp>
            <p:nvSpPr>
              <p:cNvPr id="169" name="テキスト ボックス 168"/>
              <p:cNvSpPr txBox="1"/>
              <p:nvPr/>
            </p:nvSpPr>
            <p:spPr bwMode="gray">
              <a:xfrm>
                <a:off x="5688124" y="1408586"/>
                <a:ext cx="3240360" cy="131819"/>
              </a:xfrm>
              <a:prstGeom prst="rect">
                <a:avLst/>
              </a:prstGeom>
              <a:solidFill>
                <a:srgbClr val="C9C9CA"/>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en-US" altLang="ja-JP" sz="571">
                    <a:latin typeface="Meiryo UI" panose="020B0604030504040204" pitchFamily="50" charset="-128"/>
                    <a:ea typeface="Meiryo UI" panose="020B0604030504040204" pitchFamily="50" charset="-128"/>
                    <a:cs typeface="Meiryo UI" panose="020B0604030504040204" pitchFamily="50" charset="-128"/>
                  </a:rPr>
                  <a:t>FTP</a:t>
                </a:r>
                <a:r>
                  <a:rPr lang="ja-JP" altLang="en-US" sz="571">
                    <a:latin typeface="Meiryo UI" panose="020B0604030504040204" pitchFamily="50" charset="-128"/>
                    <a:ea typeface="Meiryo UI" panose="020B0604030504040204" pitchFamily="50" charset="-128"/>
                    <a:cs typeface="Meiryo UI" panose="020B0604030504040204" pitchFamily="50" charset="-128"/>
                  </a:rPr>
                  <a:t>サーバー</a:t>
                </a:r>
                <a:endParaRPr lang="ja-JP" altLang="en-US" sz="571" dirty="0">
                  <a:latin typeface="Meiryo UI" panose="020B0604030504040204" pitchFamily="50" charset="-128"/>
                  <a:ea typeface="Meiryo UI" panose="020B0604030504040204" pitchFamily="50" charset="-128"/>
                  <a:cs typeface="Meiryo UI" panose="020B0604030504040204" pitchFamily="50" charset="-128"/>
                </a:endParaRPr>
              </a:p>
            </p:txBody>
          </p:sp>
        </p:grpSp>
        <p:grpSp>
          <p:nvGrpSpPr>
            <p:cNvPr id="170" name="グループ化 169"/>
            <p:cNvGrpSpPr/>
            <p:nvPr/>
          </p:nvGrpSpPr>
          <p:grpSpPr>
            <a:xfrm>
              <a:off x="6169600" y="6120513"/>
              <a:ext cx="892319" cy="537969"/>
              <a:chOff x="5688124" y="1408586"/>
              <a:chExt cx="3240360" cy="539858"/>
            </a:xfrm>
          </p:grpSpPr>
          <p:sp>
            <p:nvSpPr>
              <p:cNvPr id="171" name="正方形/長方形 170"/>
              <p:cNvSpPr/>
              <p:nvPr/>
            </p:nvSpPr>
            <p:spPr bwMode="gray">
              <a:xfrm>
                <a:off x="5688124" y="1522356"/>
                <a:ext cx="3240360" cy="426088"/>
              </a:xfrm>
              <a:prstGeom prst="rect">
                <a:avLst/>
              </a:prstGeom>
              <a:solidFill>
                <a:schemeClr val="bg1"/>
              </a:solidFill>
              <a:ln w="9525">
                <a:solidFill>
                  <a:schemeClr val="tx1"/>
                </a:solidFill>
                <a:miter lim="800000"/>
                <a:headEnd/>
                <a:tailEnd/>
              </a:ln>
            </p:spPr>
            <p:txBody>
              <a:bodyPr lIns="25714" rIns="25714" anchor="t"/>
              <a:lstStyle/>
              <a:p>
                <a:r>
                  <a:rPr kumimoji="0" lang="en-US" altLang="ja-JP" sz="571" kern="0" dirty="0">
                    <a:latin typeface="Meiryo UI" pitchFamily="50" charset="-128"/>
                    <a:ea typeface="Meiryo UI" pitchFamily="50" charset="-128"/>
                    <a:cs typeface="Meiryo UI" pitchFamily="50" charset="-128"/>
                    <a:hlinkClick r:id="rId194"/>
                  </a:rPr>
                  <a:t>NFS</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195"/>
                  </a:rPr>
                  <a:t>Samba</a:t>
                </a:r>
                <a:r>
                  <a:rPr kumimoji="0" lang="ja-JP" altLang="en-US"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rPr>
                  <a:t>　</a:t>
                </a:r>
                <a:r>
                  <a:rPr kumimoji="0" lang="en-US" altLang="ja-JP" sz="571" kern="0" dirty="0">
                    <a:solidFill>
                      <a:srgbClr val="FF0000"/>
                    </a:solidFill>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196" action="ppaction://hlinkfile"/>
                  </a:rPr>
                  <a:t>(</a:t>
                </a:r>
                <a:r>
                  <a:rPr kumimoji="0" lang="en-US" altLang="ja-JP" sz="571" kern="0" dirty="0">
                    <a:solidFill>
                      <a:srgbClr val="FF0000"/>
                    </a:solidFill>
                    <a:effectLst>
                      <a:outerShdw blurRad="38100" dist="38100" dir="2700000" algn="tl">
                        <a:srgbClr val="000000">
                          <a:alpha val="43137"/>
                        </a:srgbClr>
                      </a:outerShdw>
                    </a:effectLst>
                    <a:latin typeface="HGP創英角ﾎﾟｯﾌﾟ体" panose="040B0A00000000000000" pitchFamily="50" charset="-128"/>
                    <a:ea typeface="HGP創英角ﾎﾟｯﾌﾟ体" panose="040B0A00000000000000" pitchFamily="50" charset="-128"/>
                    <a:cs typeface="Meiryo UI" pitchFamily="50" charset="-128"/>
                    <a:hlinkClick r:id="rId196" action="ppaction://hlinkfile"/>
                  </a:rPr>
                  <a:t>JP)</a:t>
                </a:r>
                <a:endParaRPr kumimoji="0" lang="en-US" altLang="ja-JP" sz="571" kern="0" dirty="0">
                  <a:solidFill>
                    <a:srgbClr val="FF0000"/>
                  </a:solidFill>
                  <a:effectLst>
                    <a:outerShdw blurRad="38100" dist="38100" dir="2700000" algn="tl">
                      <a:srgbClr val="000000">
                        <a:alpha val="43137"/>
                      </a:srgbClr>
                    </a:outerShdw>
                  </a:effectLst>
                  <a:latin typeface="HGP創英角ﾎﾟｯﾌﾟ体" panose="040B0A00000000000000" pitchFamily="50" charset="-128"/>
                  <a:ea typeface="HGP創英角ﾎﾟｯﾌﾟ体" panose="040B0A00000000000000" pitchFamily="50" charset="-128"/>
                  <a:cs typeface="Meiryo UI" pitchFamily="50" charset="-128"/>
                </a:endParaRPr>
              </a:p>
              <a:p>
                <a:r>
                  <a:rPr kumimoji="0" lang="en-US" altLang="ja-JP" sz="571" kern="0" dirty="0" err="1">
                    <a:latin typeface="Meiryo UI" panose="020B0604030504040204" pitchFamily="50" charset="-128"/>
                    <a:ea typeface="Meiryo UI" panose="020B0604030504040204" pitchFamily="50" charset="-128"/>
                    <a:cs typeface="Meiryo UI" panose="020B0604030504040204" pitchFamily="50" charset="-128"/>
                    <a:hlinkClick r:id="rId197"/>
                  </a:rPr>
                  <a:t>OwnCloud</a:t>
                </a:r>
                <a:endParaRPr kumimoji="0" lang="en-US" altLang="ja-JP" sz="571" kern="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172" name="テキスト ボックス 171"/>
              <p:cNvSpPr txBox="1"/>
              <p:nvPr/>
            </p:nvSpPr>
            <p:spPr bwMode="gray">
              <a:xfrm>
                <a:off x="5688124" y="1408586"/>
                <a:ext cx="3240360" cy="131819"/>
              </a:xfrm>
              <a:prstGeom prst="rect">
                <a:avLst/>
              </a:prstGeom>
              <a:solidFill>
                <a:srgbClr val="C9C9CA"/>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ja-JP" altLang="en-US" sz="571">
                    <a:latin typeface="Meiryo UI" panose="020B0604030504040204" pitchFamily="50" charset="-128"/>
                    <a:ea typeface="Meiryo UI" panose="020B0604030504040204" pitchFamily="50" charset="-128"/>
                    <a:cs typeface="Meiryo UI" panose="020B0604030504040204" pitchFamily="50" charset="-128"/>
                  </a:rPr>
                  <a:t>ファイルサーバー</a:t>
                </a:r>
                <a:endParaRPr lang="ja-JP" altLang="en-US" sz="571" dirty="0">
                  <a:latin typeface="Meiryo UI" panose="020B0604030504040204" pitchFamily="50" charset="-128"/>
                  <a:ea typeface="Meiryo UI" panose="020B0604030504040204" pitchFamily="50" charset="-128"/>
                  <a:cs typeface="Meiryo UI" panose="020B0604030504040204" pitchFamily="50" charset="-128"/>
                </a:endParaRPr>
              </a:p>
            </p:txBody>
          </p:sp>
        </p:grpSp>
        <p:grpSp>
          <p:nvGrpSpPr>
            <p:cNvPr id="173" name="グループ化 172"/>
            <p:cNvGrpSpPr/>
            <p:nvPr/>
          </p:nvGrpSpPr>
          <p:grpSpPr>
            <a:xfrm>
              <a:off x="8026110" y="5524939"/>
              <a:ext cx="892319" cy="1133543"/>
              <a:chOff x="5688124" y="1408586"/>
              <a:chExt cx="3240360" cy="1440403"/>
            </a:xfrm>
          </p:grpSpPr>
          <p:sp>
            <p:nvSpPr>
              <p:cNvPr id="174" name="正方形/長方形 173"/>
              <p:cNvSpPr/>
              <p:nvPr/>
            </p:nvSpPr>
            <p:spPr bwMode="gray">
              <a:xfrm>
                <a:off x="5688124" y="1540339"/>
                <a:ext cx="3240360" cy="1308650"/>
              </a:xfrm>
              <a:prstGeom prst="rect">
                <a:avLst/>
              </a:prstGeom>
              <a:solidFill>
                <a:schemeClr val="bg1"/>
              </a:solidFill>
              <a:ln w="9525">
                <a:solidFill>
                  <a:schemeClr val="tx1"/>
                </a:solidFill>
                <a:miter lim="800000"/>
                <a:headEnd/>
                <a:tailEnd/>
              </a:ln>
            </p:spPr>
            <p:txBody>
              <a:bodyPr lIns="25714" rIns="25714" anchor="t"/>
              <a:lstStyle/>
              <a:p>
                <a:r>
                  <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198"/>
                  </a:rPr>
                  <a:t>Courier-IMAP</a:t>
                </a:r>
                <a:endPar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r>
                  <a:rPr kumimoji="0" lang="en-US" altLang="ja-JP" sz="571" kern="0" dirty="0">
                    <a:latin typeface="Meiryo UI" pitchFamily="50" charset="-128"/>
                    <a:ea typeface="Meiryo UI" pitchFamily="50" charset="-128"/>
                    <a:cs typeface="Meiryo UI" pitchFamily="50" charset="-128"/>
                    <a:hlinkClick r:id="rId198"/>
                  </a:rPr>
                  <a:t>Courier-MTA</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199"/>
                  </a:rPr>
                  <a:t>Cyrus IMAP</a:t>
                </a:r>
                <a:endPar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r>
                  <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200"/>
                  </a:rPr>
                  <a:t>Dovecot</a:t>
                </a:r>
                <a:endPar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r>
                  <a:rPr kumimoji="0" lang="en-US" altLang="ja-JP" sz="571" kern="0" dirty="0">
                    <a:latin typeface="Meiryo UI" pitchFamily="50" charset="-128"/>
                    <a:ea typeface="Meiryo UI" pitchFamily="50" charset="-128"/>
                    <a:cs typeface="Meiryo UI" pitchFamily="50" charset="-128"/>
                    <a:hlinkClick r:id="rId201"/>
                  </a:rPr>
                  <a:t>Exim</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err="1">
                    <a:latin typeface="Meiryo UI" pitchFamily="50" charset="-128"/>
                    <a:ea typeface="Meiryo UI" pitchFamily="50" charset="-128"/>
                    <a:cs typeface="Meiryo UI" pitchFamily="50" charset="-128"/>
                    <a:hlinkClick r:id="rId202"/>
                  </a:rPr>
                  <a:t>fml</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203"/>
                  </a:rPr>
                  <a:t>Postfix</a:t>
                </a:r>
                <a:r>
                  <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rPr>
                  <a:t>  </a:t>
                </a:r>
                <a:r>
                  <a:rPr kumimoji="0" lang="en-US" altLang="ja-JP" sz="571" kern="0" dirty="0">
                    <a:solidFill>
                      <a:srgbClr val="008080"/>
                    </a:solidFill>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204"/>
                  </a:rPr>
                  <a:t>(</a:t>
                </a:r>
                <a:r>
                  <a:rPr kumimoji="0" lang="en-US" altLang="ja-JP" sz="571" kern="0" dirty="0">
                    <a:solidFill>
                      <a:srgbClr val="008080"/>
                    </a:solidFill>
                    <a:effectLst>
                      <a:outerShdw blurRad="38100" dist="38100" dir="2700000" algn="tl">
                        <a:srgbClr val="000000">
                          <a:alpha val="43137"/>
                        </a:srgbClr>
                      </a:outerShdw>
                    </a:effectLst>
                    <a:latin typeface="HGP創英角ﾎﾟｯﾌﾟ体" panose="040B0A00000000000000" pitchFamily="50" charset="-128"/>
                    <a:ea typeface="HGP創英角ﾎﾟｯﾌﾟ体" panose="040B0A00000000000000" pitchFamily="50" charset="-128"/>
                    <a:cs typeface="Meiryo UI" pitchFamily="50" charset="-128"/>
                    <a:hlinkClick r:id="rId204"/>
                  </a:rPr>
                  <a:t>JP)</a:t>
                </a:r>
                <a:endPar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r>
                  <a:rPr kumimoji="0" lang="en-US" altLang="ja-JP" sz="571" kern="0" dirty="0" err="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205"/>
                  </a:rPr>
                  <a:t>qmail</a:t>
                </a:r>
                <a:r>
                  <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rPr>
                  <a:t>  </a:t>
                </a:r>
              </a:p>
              <a:p>
                <a:r>
                  <a:rPr kumimoji="0" lang="en-US" altLang="ja-JP" sz="571" kern="0" dirty="0" err="1">
                    <a:latin typeface="Meiryo UI" pitchFamily="50" charset="-128"/>
                    <a:ea typeface="Meiryo UI" pitchFamily="50" charset="-128"/>
                    <a:cs typeface="Meiryo UI" pitchFamily="50" charset="-128"/>
                    <a:hlinkClick r:id="rId206"/>
                  </a:rPr>
                  <a:t>qpopper</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err="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207"/>
                  </a:rPr>
                  <a:t>sendmail</a:t>
                </a:r>
                <a:endPar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r>
                  <a:rPr kumimoji="0" lang="en-US" altLang="ja-JP" sz="571" kern="0" dirty="0" err="1">
                    <a:latin typeface="Meiryo UI" pitchFamily="50" charset="-128"/>
                    <a:ea typeface="Meiryo UI" pitchFamily="50" charset="-128"/>
                    <a:cs typeface="Meiryo UI" pitchFamily="50" charset="-128"/>
                    <a:hlinkClick r:id="rId208"/>
                  </a:rPr>
                  <a:t>SquirrelMail</a:t>
                </a:r>
                <a:endParaRPr kumimoji="0" lang="en-US" altLang="ja-JP" sz="571" kern="0" dirty="0">
                  <a:latin typeface="Meiryo UI" pitchFamily="50" charset="-128"/>
                  <a:ea typeface="Meiryo UI" pitchFamily="50" charset="-128"/>
                  <a:cs typeface="Meiryo UI" pitchFamily="50" charset="-128"/>
                </a:endParaRPr>
              </a:p>
              <a:p>
                <a:endPar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endParaRPr kumimoji="0" lang="en-US" altLang="ja-JP" sz="571" kern="0" dirty="0">
                  <a:latin typeface="Meiryo UI" pitchFamily="50" charset="-128"/>
                  <a:ea typeface="Meiryo UI" pitchFamily="50" charset="-128"/>
                  <a:cs typeface="Meiryo UI" pitchFamily="50" charset="-128"/>
                </a:endParaRPr>
              </a:p>
            </p:txBody>
          </p:sp>
          <p:sp>
            <p:nvSpPr>
              <p:cNvPr id="175" name="テキスト ボックス 174"/>
              <p:cNvSpPr txBox="1"/>
              <p:nvPr/>
            </p:nvSpPr>
            <p:spPr bwMode="gray">
              <a:xfrm>
                <a:off x="5688124" y="1408586"/>
                <a:ext cx="3240360" cy="131819"/>
              </a:xfrm>
              <a:prstGeom prst="rect">
                <a:avLst/>
              </a:prstGeom>
              <a:solidFill>
                <a:srgbClr val="C9C9CA"/>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en-US" altLang="ja-JP" sz="571" dirty="0">
                    <a:latin typeface="Meiryo UI" panose="020B0604030504040204" pitchFamily="50" charset="-128"/>
                    <a:ea typeface="Meiryo UI" panose="020B0604030504040204" pitchFamily="50" charset="-128"/>
                    <a:cs typeface="Meiryo UI" panose="020B0604030504040204" pitchFamily="50" charset="-128"/>
                  </a:rPr>
                  <a:t>POP/IMAP/MTA</a:t>
                </a:r>
                <a:endParaRPr lang="ja-JP" altLang="en-US" sz="571" dirty="0">
                  <a:latin typeface="Meiryo UI" panose="020B0604030504040204" pitchFamily="50" charset="-128"/>
                  <a:ea typeface="Meiryo UI" panose="020B0604030504040204" pitchFamily="50" charset="-128"/>
                  <a:cs typeface="Meiryo UI" panose="020B0604030504040204" pitchFamily="50" charset="-128"/>
                </a:endParaRPr>
              </a:p>
            </p:txBody>
          </p:sp>
        </p:grpSp>
        <p:grpSp>
          <p:nvGrpSpPr>
            <p:cNvPr id="176" name="グループ化 175"/>
            <p:cNvGrpSpPr/>
            <p:nvPr/>
          </p:nvGrpSpPr>
          <p:grpSpPr>
            <a:xfrm>
              <a:off x="3117638" y="3109169"/>
              <a:ext cx="892319" cy="972041"/>
              <a:chOff x="5688124" y="1408586"/>
              <a:chExt cx="3240360" cy="1087929"/>
            </a:xfrm>
          </p:grpSpPr>
          <p:sp>
            <p:nvSpPr>
              <p:cNvPr id="177" name="正方形/長方形 176"/>
              <p:cNvSpPr/>
              <p:nvPr/>
            </p:nvSpPr>
            <p:spPr bwMode="gray">
              <a:xfrm>
                <a:off x="5688124" y="1540339"/>
                <a:ext cx="3240360" cy="956176"/>
              </a:xfrm>
              <a:prstGeom prst="rect">
                <a:avLst/>
              </a:prstGeom>
              <a:solidFill>
                <a:schemeClr val="bg1"/>
              </a:solidFill>
              <a:ln w="9525">
                <a:solidFill>
                  <a:schemeClr val="tx1"/>
                </a:solidFill>
                <a:miter lim="800000"/>
                <a:headEnd/>
                <a:tailEnd/>
              </a:ln>
            </p:spPr>
            <p:txBody>
              <a:bodyPr lIns="25714" rIns="25714" anchor="t"/>
              <a:lstStyle/>
              <a:p>
                <a:r>
                  <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209"/>
                  </a:rPr>
                  <a:t>Android</a:t>
                </a:r>
                <a:endPar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r>
                  <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210"/>
                  </a:rPr>
                  <a:t>CentOS</a:t>
                </a:r>
                <a:endPar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r>
                  <a:rPr kumimoji="0" lang="en-US" altLang="ja-JP" sz="571" kern="0" dirty="0">
                    <a:latin typeface="Meiryo UI" pitchFamily="50" charset="-128"/>
                    <a:ea typeface="Meiryo UI" pitchFamily="50" charset="-128"/>
                    <a:cs typeface="Meiryo UI" pitchFamily="50" charset="-128"/>
                    <a:hlinkClick r:id="rId211"/>
                  </a:rPr>
                  <a:t>CoreOS </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a:latin typeface="Meiryo UI" pitchFamily="50" charset="-128"/>
                    <a:ea typeface="Meiryo UI" pitchFamily="50" charset="-128"/>
                    <a:cs typeface="Meiryo UI" pitchFamily="50" charset="-128"/>
                    <a:hlinkClick r:id="rId212"/>
                  </a:rPr>
                  <a:t>Debian</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213"/>
                  </a:rPr>
                  <a:t>Fedora</a:t>
                </a:r>
                <a:endPar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r>
                  <a:rPr kumimoji="0" lang="en-US" altLang="ja-JP" sz="571" kern="0" dirty="0">
                    <a:latin typeface="Meiryo UI" pitchFamily="50" charset="-128"/>
                    <a:ea typeface="Meiryo UI" pitchFamily="50" charset="-128"/>
                    <a:cs typeface="Meiryo UI" pitchFamily="50" charset="-128"/>
                    <a:hlinkClick r:id="rId214"/>
                  </a:rPr>
                  <a:t>FreeBSD</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err="1">
                    <a:latin typeface="Meiryo UI" pitchFamily="50" charset="-128"/>
                    <a:ea typeface="Meiryo UI" pitchFamily="50" charset="-128"/>
                    <a:cs typeface="Meiryo UI" pitchFamily="50" charset="-128"/>
                    <a:hlinkClick r:id="rId215"/>
                  </a:rPr>
                  <a:t>openSUSE</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a:latin typeface="Meiryo UI" pitchFamily="50" charset="-128"/>
                    <a:ea typeface="Meiryo UI" pitchFamily="50" charset="-128"/>
                    <a:cs typeface="Meiryo UI" pitchFamily="50" charset="-128"/>
                    <a:hlinkClick r:id="rId216"/>
                  </a:rPr>
                  <a:t>Scientific Linux</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a:latin typeface="Meiryo UI" pitchFamily="50" charset="-128"/>
                    <a:ea typeface="Meiryo UI" pitchFamily="50" charset="-128"/>
                    <a:cs typeface="Meiryo UI" pitchFamily="50" charset="-128"/>
                    <a:hlinkClick r:id="rId217"/>
                  </a:rPr>
                  <a:t>Ubuntu</a:t>
                </a:r>
                <a:endParaRPr kumimoji="0" lang="en-US" altLang="ja-JP" sz="571" kern="0" dirty="0">
                  <a:latin typeface="Meiryo UI" pitchFamily="50" charset="-128"/>
                  <a:ea typeface="Meiryo UI" pitchFamily="50" charset="-128"/>
                  <a:cs typeface="Meiryo UI" pitchFamily="50" charset="-128"/>
                </a:endParaRPr>
              </a:p>
              <a:p>
                <a:endParaRPr kumimoji="0" lang="en-US" altLang="ja-JP" sz="571" kern="0" dirty="0">
                  <a:latin typeface="Meiryo UI" pitchFamily="50" charset="-128"/>
                  <a:ea typeface="Meiryo UI" pitchFamily="50" charset="-128"/>
                  <a:cs typeface="Meiryo UI" pitchFamily="50" charset="-128"/>
                </a:endParaRPr>
              </a:p>
            </p:txBody>
          </p:sp>
          <p:sp>
            <p:nvSpPr>
              <p:cNvPr id="178" name="テキスト ボックス 177"/>
              <p:cNvSpPr txBox="1"/>
              <p:nvPr/>
            </p:nvSpPr>
            <p:spPr bwMode="gray">
              <a:xfrm>
                <a:off x="5688124" y="1408586"/>
                <a:ext cx="3240360" cy="131819"/>
              </a:xfrm>
              <a:prstGeom prst="rect">
                <a:avLst/>
              </a:prstGeom>
              <a:solidFill>
                <a:srgbClr val="DEEDF5"/>
              </a:solidFill>
              <a:ln w="9525" cap="flat">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en-US" altLang="ja-JP" sz="571">
                    <a:latin typeface="Meiryo UI" panose="020B0604030504040204" pitchFamily="50" charset="-128"/>
                    <a:ea typeface="Meiryo UI" panose="020B0604030504040204" pitchFamily="50" charset="-128"/>
                    <a:cs typeface="Meiryo UI" panose="020B0604030504040204" pitchFamily="50" charset="-128"/>
                  </a:rPr>
                  <a:t>OS</a:t>
                </a:r>
                <a:endParaRPr lang="ja-JP" altLang="en-US" sz="571" dirty="0">
                  <a:latin typeface="Meiryo UI" panose="020B0604030504040204" pitchFamily="50" charset="-128"/>
                  <a:ea typeface="Meiryo UI" panose="020B0604030504040204" pitchFamily="50" charset="-128"/>
                  <a:cs typeface="Meiryo UI" panose="020B0604030504040204" pitchFamily="50" charset="-128"/>
                </a:endParaRPr>
              </a:p>
            </p:txBody>
          </p:sp>
        </p:grpSp>
        <p:grpSp>
          <p:nvGrpSpPr>
            <p:cNvPr id="179" name="グループ化 178"/>
            <p:cNvGrpSpPr/>
            <p:nvPr/>
          </p:nvGrpSpPr>
          <p:grpSpPr>
            <a:xfrm>
              <a:off x="4104181" y="3251339"/>
              <a:ext cx="892319" cy="727438"/>
              <a:chOff x="5688124" y="1408586"/>
              <a:chExt cx="3240360" cy="751616"/>
            </a:xfrm>
          </p:grpSpPr>
          <p:sp>
            <p:nvSpPr>
              <p:cNvPr id="180" name="正方形/長方形 179"/>
              <p:cNvSpPr/>
              <p:nvPr/>
            </p:nvSpPr>
            <p:spPr bwMode="gray">
              <a:xfrm>
                <a:off x="5688124" y="1540339"/>
                <a:ext cx="3240360" cy="619863"/>
              </a:xfrm>
              <a:prstGeom prst="rect">
                <a:avLst/>
              </a:prstGeom>
              <a:solidFill>
                <a:schemeClr val="bg1"/>
              </a:solidFill>
              <a:ln w="9525">
                <a:solidFill>
                  <a:schemeClr val="tx1"/>
                </a:solidFill>
                <a:miter lim="800000"/>
                <a:headEnd/>
                <a:tailEnd/>
              </a:ln>
            </p:spPr>
            <p:txBody>
              <a:bodyPr lIns="25714" rIns="25714" anchor="t"/>
              <a:lstStyle/>
              <a:p>
                <a:pPr>
                  <a:defRPr/>
                </a:pPr>
                <a:r>
                  <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218"/>
                  </a:rPr>
                  <a:t>Docker</a:t>
                </a:r>
                <a:endPar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pPr defTabSz="653156">
                  <a:defRPr/>
                </a:pPr>
                <a:r>
                  <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219"/>
                  </a:rPr>
                  <a:t>KVM</a:t>
                </a:r>
                <a:endPar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pPr defTabSz="653156">
                  <a:defRPr/>
                </a:pPr>
                <a:r>
                  <a:rPr kumimoji="0" lang="en-US" altLang="ja-JP" sz="571" kern="0" dirty="0" err="1">
                    <a:latin typeface="Meiryo UI" pitchFamily="50" charset="-128"/>
                    <a:ea typeface="Meiryo UI" pitchFamily="50" charset="-128"/>
                    <a:cs typeface="Meiryo UI" pitchFamily="50" charset="-128"/>
                    <a:hlinkClick r:id="rId220"/>
                  </a:rPr>
                  <a:t>Virt</a:t>
                </a:r>
                <a:r>
                  <a:rPr kumimoji="0" lang="en-US" altLang="ja-JP" sz="571" kern="0" dirty="0">
                    <a:latin typeface="Meiryo UI" pitchFamily="50" charset="-128"/>
                    <a:ea typeface="Meiryo UI" pitchFamily="50" charset="-128"/>
                    <a:cs typeface="Meiryo UI" pitchFamily="50" charset="-128"/>
                    <a:hlinkClick r:id="rId220"/>
                  </a:rPr>
                  <a:t>-Manager</a:t>
                </a:r>
                <a:endParaRPr kumimoji="0" lang="en-US" altLang="ja-JP" sz="571" kern="0" dirty="0">
                  <a:latin typeface="Meiryo UI" pitchFamily="50" charset="-128"/>
                  <a:ea typeface="Meiryo UI" pitchFamily="50" charset="-128"/>
                  <a:cs typeface="Meiryo UI" pitchFamily="50" charset="-128"/>
                </a:endParaRPr>
              </a:p>
              <a:p>
                <a:pPr defTabSz="653156">
                  <a:defRPr/>
                </a:pPr>
                <a:r>
                  <a:rPr kumimoji="0" lang="en-US" altLang="ja-JP" sz="571" kern="0" dirty="0" err="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221"/>
                  </a:rPr>
                  <a:t>VirtualBox</a:t>
                </a:r>
                <a:endPar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pPr defTabSz="653156">
                  <a:defRPr/>
                </a:pPr>
                <a:r>
                  <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222"/>
                  </a:rPr>
                  <a:t>Xen</a:t>
                </a:r>
                <a:endPar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p:txBody>
          </p:sp>
          <p:sp>
            <p:nvSpPr>
              <p:cNvPr id="181" name="テキスト ボックス 180"/>
              <p:cNvSpPr txBox="1"/>
              <p:nvPr/>
            </p:nvSpPr>
            <p:spPr bwMode="gray">
              <a:xfrm>
                <a:off x="5688124" y="1408586"/>
                <a:ext cx="3240360" cy="131819"/>
              </a:xfrm>
              <a:prstGeom prst="rect">
                <a:avLst/>
              </a:prstGeom>
              <a:solidFill>
                <a:srgbClr val="DEEDF5"/>
              </a:solidFill>
              <a:ln w="9525" cap="flat">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ja-JP" altLang="en-US" sz="571" dirty="0">
                    <a:latin typeface="Meiryo UI" panose="020B0604030504040204" pitchFamily="50" charset="-128"/>
                    <a:ea typeface="Meiryo UI" panose="020B0604030504040204" pitchFamily="50" charset="-128"/>
                    <a:cs typeface="Meiryo UI" panose="020B0604030504040204" pitchFamily="50" charset="-128"/>
                  </a:rPr>
                  <a:t>サーバー仮想化</a:t>
                </a:r>
              </a:p>
            </p:txBody>
          </p:sp>
        </p:grpSp>
        <p:grpSp>
          <p:nvGrpSpPr>
            <p:cNvPr id="182" name="グループ化 181"/>
            <p:cNvGrpSpPr/>
            <p:nvPr/>
          </p:nvGrpSpPr>
          <p:grpSpPr>
            <a:xfrm>
              <a:off x="5083702" y="3109650"/>
              <a:ext cx="892319" cy="420992"/>
              <a:chOff x="5688124" y="1408586"/>
              <a:chExt cx="3240360" cy="534958"/>
            </a:xfrm>
          </p:grpSpPr>
          <p:sp>
            <p:nvSpPr>
              <p:cNvPr id="183" name="正方形/長方形 182"/>
              <p:cNvSpPr/>
              <p:nvPr/>
            </p:nvSpPr>
            <p:spPr bwMode="gray">
              <a:xfrm>
                <a:off x="5688124" y="1540339"/>
                <a:ext cx="3240360" cy="403205"/>
              </a:xfrm>
              <a:prstGeom prst="rect">
                <a:avLst/>
              </a:prstGeom>
              <a:solidFill>
                <a:schemeClr val="bg1"/>
              </a:solidFill>
              <a:ln w="9525">
                <a:solidFill>
                  <a:schemeClr val="tx1"/>
                </a:solidFill>
                <a:miter lim="800000"/>
                <a:headEnd/>
                <a:tailEnd/>
              </a:ln>
            </p:spPr>
            <p:txBody>
              <a:bodyPr lIns="25714" rIns="25714" anchor="t"/>
              <a:lstStyle/>
              <a:p>
                <a:pPr defTabSz="653156">
                  <a:defRPr/>
                </a:pPr>
                <a:r>
                  <a:rPr kumimoji="0" lang="en-US" altLang="ja-JP" sz="571" u="sng" kern="0" dirty="0" err="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223"/>
                  </a:rPr>
                  <a:t>Ceph</a:t>
                </a:r>
                <a:endParaRPr kumimoji="0" lang="en-US" altLang="ja-JP" sz="571" u="sng"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pPr defTabSz="653156">
                  <a:defRPr/>
                </a:pPr>
                <a:r>
                  <a:rPr kumimoji="0" lang="en-US" altLang="ja-JP" sz="571" u="sng" kern="0" dirty="0" err="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224"/>
                  </a:rPr>
                  <a:t>GlusterFS</a:t>
                </a:r>
                <a:endParaRPr kumimoji="0" lang="en-US" altLang="ja-JP" sz="571" u="sng"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pPr defTabSz="653156">
                  <a:defRPr/>
                </a:pPr>
                <a:r>
                  <a:rPr kumimoji="0" lang="en-US" altLang="ja-JP" sz="571" u="sng" kern="0" dirty="0" err="1">
                    <a:latin typeface="Meiryo UI" pitchFamily="50" charset="-128"/>
                    <a:ea typeface="Meiryo UI" pitchFamily="50" charset="-128"/>
                    <a:cs typeface="Meiryo UI" pitchFamily="50" charset="-128"/>
                    <a:hlinkClick r:id="rId225"/>
                  </a:rPr>
                  <a:t>Lustre</a:t>
                </a:r>
                <a:endParaRPr kumimoji="0" lang="en-US" altLang="ja-JP" sz="571" u="sng" kern="0" dirty="0">
                  <a:latin typeface="Meiryo UI" pitchFamily="50" charset="-128"/>
                  <a:ea typeface="Meiryo UI" pitchFamily="50" charset="-128"/>
                  <a:cs typeface="Meiryo UI" pitchFamily="50" charset="-128"/>
                </a:endParaRPr>
              </a:p>
            </p:txBody>
          </p:sp>
          <p:sp>
            <p:nvSpPr>
              <p:cNvPr id="184" name="テキスト ボックス 183"/>
              <p:cNvSpPr txBox="1"/>
              <p:nvPr/>
            </p:nvSpPr>
            <p:spPr bwMode="gray">
              <a:xfrm>
                <a:off x="5688124" y="1408586"/>
                <a:ext cx="3240360" cy="131819"/>
              </a:xfrm>
              <a:prstGeom prst="rect">
                <a:avLst/>
              </a:prstGeom>
              <a:solidFill>
                <a:srgbClr val="DEEDF5"/>
              </a:solidFill>
              <a:ln w="9525" cap="flat">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ja-JP" altLang="en-US" sz="571" dirty="0">
                    <a:latin typeface="Meiryo UI" panose="020B0604030504040204" pitchFamily="50" charset="-128"/>
                    <a:ea typeface="Meiryo UI" panose="020B0604030504040204" pitchFamily="50" charset="-128"/>
                    <a:cs typeface="Meiryo UI" panose="020B0604030504040204" pitchFamily="50" charset="-128"/>
                  </a:rPr>
                  <a:t>ストレージ仮想化</a:t>
                </a:r>
              </a:p>
            </p:txBody>
          </p:sp>
        </p:grpSp>
        <p:grpSp>
          <p:nvGrpSpPr>
            <p:cNvPr id="185" name="グループ化 184"/>
            <p:cNvGrpSpPr/>
            <p:nvPr/>
          </p:nvGrpSpPr>
          <p:grpSpPr>
            <a:xfrm>
              <a:off x="5083702" y="3566090"/>
              <a:ext cx="892319" cy="442111"/>
              <a:chOff x="5688124" y="1408586"/>
              <a:chExt cx="3240360" cy="561794"/>
            </a:xfrm>
          </p:grpSpPr>
          <p:sp>
            <p:nvSpPr>
              <p:cNvPr id="186" name="正方形/長方形 185"/>
              <p:cNvSpPr/>
              <p:nvPr/>
            </p:nvSpPr>
            <p:spPr bwMode="gray">
              <a:xfrm>
                <a:off x="5688124" y="1540339"/>
                <a:ext cx="3240360" cy="430041"/>
              </a:xfrm>
              <a:prstGeom prst="rect">
                <a:avLst/>
              </a:prstGeom>
              <a:solidFill>
                <a:schemeClr val="bg1"/>
              </a:solidFill>
              <a:ln w="9525">
                <a:solidFill>
                  <a:schemeClr val="tx1"/>
                </a:solidFill>
                <a:miter lim="800000"/>
                <a:headEnd/>
                <a:tailEnd/>
              </a:ln>
            </p:spPr>
            <p:txBody>
              <a:bodyPr lIns="25714" rIns="25714" anchor="t"/>
              <a:lstStyle/>
              <a:p>
                <a:pPr>
                  <a:defRPr/>
                </a:pPr>
                <a:r>
                  <a:rPr kumimoji="0" lang="en-US" altLang="ja-JP" sz="571" kern="0" dirty="0">
                    <a:latin typeface="Meiryo UI" pitchFamily="50" charset="-128"/>
                    <a:ea typeface="Meiryo UI" pitchFamily="50" charset="-128"/>
                    <a:cs typeface="Meiryo UI" pitchFamily="50" charset="-128"/>
                    <a:hlinkClick r:id="rId226"/>
                  </a:rPr>
                  <a:t>OF-patch</a:t>
                </a:r>
                <a:endParaRPr kumimoji="0" lang="en-US" altLang="ja-JP" sz="571" kern="0" dirty="0">
                  <a:latin typeface="Meiryo UI" pitchFamily="50" charset="-128"/>
                  <a:ea typeface="Meiryo UI" pitchFamily="50" charset="-128"/>
                  <a:cs typeface="Meiryo UI" pitchFamily="50" charset="-128"/>
                </a:endParaRPr>
              </a:p>
              <a:p>
                <a:pPr defTabSz="653156">
                  <a:defRPr/>
                </a:pPr>
                <a:r>
                  <a:rPr kumimoji="0" lang="en-US" altLang="ja-JP" sz="571" kern="0" dirty="0" err="1">
                    <a:latin typeface="Meiryo UI" pitchFamily="50" charset="-128"/>
                    <a:ea typeface="Meiryo UI" pitchFamily="50" charset="-128"/>
                    <a:cs typeface="Meiryo UI" pitchFamily="50" charset="-128"/>
                    <a:hlinkClick r:id="rId227"/>
                  </a:rPr>
                  <a:t>OpenDaylight</a:t>
                </a:r>
                <a:endParaRPr kumimoji="0" lang="en-US" altLang="ja-JP" sz="571" kern="0" dirty="0">
                  <a:latin typeface="Meiryo UI" pitchFamily="50" charset="-128"/>
                  <a:ea typeface="Meiryo UI" pitchFamily="50" charset="-128"/>
                  <a:cs typeface="Meiryo UI" pitchFamily="50" charset="-128"/>
                </a:endParaRPr>
              </a:p>
              <a:p>
                <a:pPr defTabSz="653156">
                  <a:defRPr/>
                </a:pPr>
                <a:r>
                  <a:rPr kumimoji="0" lang="en-US" altLang="ja-JP" sz="571" kern="0" dirty="0" err="1">
                    <a:latin typeface="Meiryo UI" pitchFamily="50" charset="-128"/>
                    <a:ea typeface="Meiryo UI" pitchFamily="50" charset="-128"/>
                    <a:cs typeface="Meiryo UI" pitchFamily="50" charset="-128"/>
                    <a:hlinkClick r:id="rId228"/>
                  </a:rPr>
                  <a:t>Trema</a:t>
                </a:r>
                <a:endParaRPr kumimoji="0" lang="en-US" altLang="ja-JP" sz="571" kern="0" dirty="0">
                  <a:latin typeface="Meiryo UI" pitchFamily="50" charset="-128"/>
                  <a:ea typeface="Meiryo UI" pitchFamily="50" charset="-128"/>
                  <a:cs typeface="Meiryo UI" pitchFamily="50" charset="-128"/>
                </a:endParaRPr>
              </a:p>
            </p:txBody>
          </p:sp>
          <p:sp>
            <p:nvSpPr>
              <p:cNvPr id="187" name="テキスト ボックス 186"/>
              <p:cNvSpPr txBox="1"/>
              <p:nvPr/>
            </p:nvSpPr>
            <p:spPr bwMode="gray">
              <a:xfrm>
                <a:off x="5688124" y="1408586"/>
                <a:ext cx="3240360" cy="131819"/>
              </a:xfrm>
              <a:prstGeom prst="rect">
                <a:avLst/>
              </a:prstGeom>
              <a:solidFill>
                <a:srgbClr val="DEEDF5"/>
              </a:solidFill>
              <a:ln w="9525" cap="flat">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ja-JP" altLang="en-US" sz="571" dirty="0">
                    <a:latin typeface="Meiryo UI" panose="020B0604030504040204" pitchFamily="50" charset="-128"/>
                    <a:ea typeface="Meiryo UI" panose="020B0604030504040204" pitchFamily="50" charset="-128"/>
                    <a:cs typeface="Meiryo UI" panose="020B0604030504040204" pitchFamily="50" charset="-128"/>
                  </a:rPr>
                  <a:t>ネットワーク仮想化</a:t>
                </a:r>
              </a:p>
            </p:txBody>
          </p:sp>
        </p:grpSp>
        <p:grpSp>
          <p:nvGrpSpPr>
            <p:cNvPr id="19" name="グループ化 18"/>
            <p:cNvGrpSpPr/>
            <p:nvPr/>
          </p:nvGrpSpPr>
          <p:grpSpPr>
            <a:xfrm>
              <a:off x="3115396" y="4198353"/>
              <a:ext cx="892319" cy="745386"/>
              <a:chOff x="4347025" y="5411626"/>
              <a:chExt cx="1249247" cy="1043541"/>
            </a:xfrm>
          </p:grpSpPr>
          <p:sp>
            <p:nvSpPr>
              <p:cNvPr id="192" name="正方形/長方形 191"/>
              <p:cNvSpPr/>
              <p:nvPr/>
            </p:nvSpPr>
            <p:spPr bwMode="gray">
              <a:xfrm>
                <a:off x="4347025" y="5649657"/>
                <a:ext cx="1249247" cy="805510"/>
              </a:xfrm>
              <a:prstGeom prst="rect">
                <a:avLst/>
              </a:prstGeom>
              <a:solidFill>
                <a:schemeClr val="bg1"/>
              </a:solidFill>
              <a:ln w="9525">
                <a:solidFill>
                  <a:schemeClr val="tx1"/>
                </a:solidFill>
                <a:miter lim="800000"/>
                <a:headEnd/>
                <a:tailEnd/>
              </a:ln>
            </p:spPr>
            <p:txBody>
              <a:bodyPr lIns="25714" rIns="25714" anchor="t"/>
              <a:lstStyle/>
              <a:p>
                <a:pPr defTabSz="653156">
                  <a:defRPr/>
                </a:pPr>
                <a:r>
                  <a:rPr kumimoji="0" lang="en-US" altLang="ja-JP" sz="571" kern="0" dirty="0">
                    <a:latin typeface="Meiryo UI" pitchFamily="50" charset="-128"/>
                    <a:ea typeface="Meiryo UI" pitchFamily="50" charset="-128"/>
                    <a:cs typeface="Meiryo UI" pitchFamily="50" charset="-128"/>
                    <a:hlinkClick r:id="rId229"/>
                  </a:rPr>
                  <a:t>Eucalyptus</a:t>
                </a:r>
                <a:endParaRPr kumimoji="0" lang="en-US" altLang="ja-JP" sz="571" kern="0" dirty="0">
                  <a:latin typeface="Meiryo UI" pitchFamily="50" charset="-128"/>
                  <a:ea typeface="Meiryo UI" pitchFamily="50" charset="-128"/>
                  <a:cs typeface="Meiryo UI" pitchFamily="50" charset="-128"/>
                </a:endParaRPr>
              </a:p>
              <a:p>
                <a:pPr defTabSz="653156">
                  <a:defRPr/>
                </a:pPr>
                <a:r>
                  <a:rPr kumimoji="0" lang="en-US" altLang="ja-JP" sz="571" kern="0" dirty="0">
                    <a:latin typeface="Meiryo UI" pitchFamily="50" charset="-128"/>
                    <a:ea typeface="Meiryo UI" pitchFamily="50" charset="-128"/>
                    <a:cs typeface="Meiryo UI" pitchFamily="50" charset="-128"/>
                    <a:hlinkClick r:id="rId143"/>
                  </a:rPr>
                  <a:t>Kubernetes</a:t>
                </a:r>
                <a:endParaRPr kumimoji="0" lang="en-US" altLang="ja-JP" sz="571" kern="0" dirty="0">
                  <a:latin typeface="Meiryo UI" pitchFamily="50" charset="-128"/>
                  <a:ea typeface="Meiryo UI" pitchFamily="50" charset="-128"/>
                  <a:cs typeface="Meiryo UI" pitchFamily="50" charset="-128"/>
                </a:endParaRPr>
              </a:p>
              <a:p>
                <a:pPr defTabSz="653156">
                  <a:defRPr/>
                </a:pPr>
                <a:r>
                  <a:rPr kumimoji="0" lang="en-US" altLang="ja-JP" sz="571" kern="0" dirty="0">
                    <a:latin typeface="Meiryo UI" pitchFamily="50" charset="-128"/>
                    <a:ea typeface="Meiryo UI" pitchFamily="50" charset="-128"/>
                    <a:cs typeface="Meiryo UI" pitchFamily="50" charset="-128"/>
                    <a:hlinkClick r:id="rId230"/>
                  </a:rPr>
                  <a:t>OpenStack Ironic</a:t>
                </a:r>
                <a:endParaRPr kumimoji="0" lang="en-US" altLang="ja-JP" sz="571" kern="0" dirty="0">
                  <a:latin typeface="Meiryo UI" pitchFamily="50" charset="-128"/>
                  <a:ea typeface="Meiryo UI" pitchFamily="50" charset="-128"/>
                  <a:cs typeface="Meiryo UI" pitchFamily="50" charset="-128"/>
                </a:endParaRPr>
              </a:p>
              <a:p>
                <a:pPr defTabSz="653156">
                  <a:defRPr/>
                </a:pPr>
                <a:r>
                  <a:rPr kumimoji="0" lang="en-US" altLang="ja-JP" sz="571" kern="0" dirty="0">
                    <a:latin typeface="Meiryo UI" pitchFamily="50" charset="-128"/>
                    <a:ea typeface="Meiryo UI" pitchFamily="50" charset="-128"/>
                    <a:cs typeface="Meiryo UI" pitchFamily="50" charset="-128"/>
                    <a:hlinkClick r:id="rId231"/>
                  </a:rPr>
                  <a:t>OpenStack Magnum</a:t>
                </a:r>
                <a:endParaRPr kumimoji="0" lang="en-US" altLang="ja-JP" sz="571" kern="0" dirty="0">
                  <a:latin typeface="Meiryo UI" pitchFamily="50" charset="-128"/>
                  <a:ea typeface="Meiryo UI" pitchFamily="50" charset="-128"/>
                  <a:cs typeface="Meiryo UI" pitchFamily="50" charset="-128"/>
                </a:endParaRPr>
              </a:p>
              <a:p>
                <a:pPr>
                  <a:defRPr/>
                </a:pPr>
                <a:r>
                  <a:rPr kumimoji="0" lang="en-US" altLang="ja-JP" sz="571" kern="0" dirty="0">
                    <a:latin typeface="Meiryo UI" pitchFamily="50" charset="-128"/>
                    <a:ea typeface="Meiryo UI" pitchFamily="50" charset="-128"/>
                    <a:cs typeface="Meiryo UI" pitchFamily="50" charset="-128"/>
                    <a:hlinkClick r:id="rId232"/>
                  </a:rPr>
                  <a:t>Vagrant</a:t>
                </a:r>
                <a:endParaRPr kumimoji="0" lang="en-US" altLang="ja-JP" sz="571" kern="0" dirty="0">
                  <a:latin typeface="Meiryo UI" pitchFamily="50" charset="-128"/>
                  <a:ea typeface="Meiryo UI" pitchFamily="50" charset="-128"/>
                  <a:cs typeface="Meiryo UI" pitchFamily="50" charset="-128"/>
                </a:endParaRPr>
              </a:p>
              <a:p>
                <a:pPr defTabSz="653156">
                  <a:defRPr/>
                </a:pPr>
                <a:endParaRPr kumimoji="0" lang="en-US" altLang="ja-JP" sz="571" kern="0" dirty="0">
                  <a:latin typeface="Meiryo UI" pitchFamily="50" charset="-128"/>
                  <a:ea typeface="Meiryo UI" pitchFamily="50" charset="-128"/>
                  <a:cs typeface="Meiryo UI" pitchFamily="50" charset="-128"/>
                </a:endParaRPr>
              </a:p>
            </p:txBody>
          </p:sp>
          <p:sp>
            <p:nvSpPr>
              <p:cNvPr id="193" name="テキスト ボックス 192"/>
              <p:cNvSpPr txBox="1"/>
              <p:nvPr/>
            </p:nvSpPr>
            <p:spPr bwMode="gray">
              <a:xfrm>
                <a:off x="4347025" y="5411626"/>
                <a:ext cx="1249247" cy="237557"/>
              </a:xfrm>
              <a:prstGeom prst="rect">
                <a:avLst/>
              </a:prstGeom>
              <a:solidFill>
                <a:srgbClr val="DEEDF5"/>
              </a:solidFill>
              <a:ln w="9525" cap="flat">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t"/>
              <a:lstStyle>
                <a:defPPr>
                  <a:defRPr lang="ja-JP"/>
                </a:defPPr>
              </a:lstStyle>
              <a:p>
                <a:pPr defTabSz="653156" fontAlgn="ctr">
                  <a:lnSpc>
                    <a:spcPts val="571"/>
                  </a:lnSpc>
                  <a:defRPr/>
                </a:pPr>
                <a:r>
                  <a:rPr kumimoji="0" lang="en-US" altLang="ja-JP" sz="571" kern="0" dirty="0">
                    <a:solidFill>
                      <a:srgbClr val="000000"/>
                    </a:solidFill>
                    <a:latin typeface="Tw Cen MT Condensed" panose="020B0606020104020203" pitchFamily="34" charset="0"/>
                    <a:ea typeface="Meiryo UI" pitchFamily="50" charset="-128"/>
                    <a:cs typeface="Meiryo UI" pitchFamily="50" charset="-128"/>
                  </a:rPr>
                  <a:t>Infrastructure as a Service (IaaS)</a:t>
                </a:r>
                <a:endParaRPr kumimoji="0" lang="ja-JP" altLang="en-US" sz="571" kern="0" dirty="0">
                  <a:solidFill>
                    <a:srgbClr val="000000"/>
                  </a:solidFill>
                  <a:latin typeface="Tw Cen MT Condensed" panose="020B0606020104020203" pitchFamily="34" charset="0"/>
                  <a:ea typeface="Meiryo UI" pitchFamily="50" charset="-128"/>
                  <a:cs typeface="Meiryo UI" pitchFamily="50" charset="-128"/>
                </a:endParaRPr>
              </a:p>
            </p:txBody>
          </p:sp>
        </p:grpSp>
        <p:grpSp>
          <p:nvGrpSpPr>
            <p:cNvPr id="197" name="グループ化 196"/>
            <p:cNvGrpSpPr/>
            <p:nvPr/>
          </p:nvGrpSpPr>
          <p:grpSpPr>
            <a:xfrm>
              <a:off x="3110338" y="5507238"/>
              <a:ext cx="892319" cy="363612"/>
              <a:chOff x="5688124" y="1462377"/>
              <a:chExt cx="3240360" cy="462044"/>
            </a:xfrm>
          </p:grpSpPr>
          <p:sp>
            <p:nvSpPr>
              <p:cNvPr id="198" name="正方形/長方形 197"/>
              <p:cNvSpPr/>
              <p:nvPr/>
            </p:nvSpPr>
            <p:spPr bwMode="gray">
              <a:xfrm>
                <a:off x="5688124" y="1670416"/>
                <a:ext cx="3240360" cy="254005"/>
              </a:xfrm>
              <a:prstGeom prst="rect">
                <a:avLst/>
              </a:prstGeom>
              <a:solidFill>
                <a:schemeClr val="bg1"/>
              </a:solidFill>
              <a:ln w="9525">
                <a:solidFill>
                  <a:schemeClr val="tx1"/>
                </a:solidFill>
                <a:miter lim="800000"/>
                <a:headEnd/>
                <a:tailEnd/>
              </a:ln>
            </p:spPr>
            <p:txBody>
              <a:bodyPr lIns="25714" rIns="25714" anchor="t"/>
              <a:lstStyle/>
              <a:p>
                <a:pPr defTabSz="653156">
                  <a:defRPr/>
                </a:pPr>
                <a:r>
                  <a:rPr kumimoji="0" lang="en-US" altLang="ja-JP" sz="571" kern="0" dirty="0">
                    <a:latin typeface="Meiryo UI" pitchFamily="50" charset="-128"/>
                    <a:ea typeface="Meiryo UI" pitchFamily="50" charset="-128"/>
                    <a:cs typeface="Meiryo UI" pitchFamily="50" charset="-128"/>
                    <a:hlinkClick r:id="rId233"/>
                  </a:rPr>
                  <a:t>OpenStack Murano</a:t>
                </a:r>
                <a:endParaRPr kumimoji="0" lang="en-US" altLang="ja-JP" sz="571" kern="0" dirty="0">
                  <a:latin typeface="Meiryo UI" pitchFamily="50" charset="-128"/>
                  <a:ea typeface="Meiryo UI" pitchFamily="50" charset="-128"/>
                  <a:cs typeface="Meiryo UI" pitchFamily="50" charset="-128"/>
                </a:endParaRPr>
              </a:p>
            </p:txBody>
          </p:sp>
          <p:sp>
            <p:nvSpPr>
              <p:cNvPr id="199" name="テキスト ボックス 198"/>
              <p:cNvSpPr txBox="1"/>
              <p:nvPr/>
            </p:nvSpPr>
            <p:spPr bwMode="gray">
              <a:xfrm>
                <a:off x="5688124" y="1462377"/>
                <a:ext cx="3240360" cy="207608"/>
              </a:xfrm>
              <a:prstGeom prst="rect">
                <a:avLst/>
              </a:prstGeom>
              <a:solidFill>
                <a:srgbClr val="DEEDF5"/>
              </a:solidFill>
              <a:ln w="9525" cap="flat">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t"/>
              <a:lstStyle>
                <a:defPPr>
                  <a:defRPr lang="ja-JP"/>
                </a:defPPr>
              </a:lstStyle>
              <a:p>
                <a:pPr defTabSz="653156" fontAlgn="ctr">
                  <a:lnSpc>
                    <a:spcPts val="571"/>
                  </a:lnSpc>
                  <a:defRPr/>
                </a:pPr>
                <a:r>
                  <a:rPr kumimoji="0" lang="en-US" altLang="ja-JP" sz="571" kern="0" dirty="0">
                    <a:solidFill>
                      <a:srgbClr val="000000"/>
                    </a:solidFill>
                    <a:latin typeface="Tw Cen MT Condensed" panose="020B0606020104020203" pitchFamily="34" charset="0"/>
                    <a:ea typeface="Meiryo UI" pitchFamily="50" charset="-128"/>
                    <a:cs typeface="Meiryo UI" pitchFamily="50" charset="-128"/>
                  </a:rPr>
                  <a:t>Software as a Service (SaaS)</a:t>
                </a:r>
                <a:endParaRPr kumimoji="0" lang="ja-JP" altLang="en-US" sz="571" kern="0" dirty="0">
                  <a:solidFill>
                    <a:srgbClr val="000000"/>
                  </a:solidFill>
                  <a:latin typeface="Tw Cen MT Condensed" panose="020B0606020104020203" pitchFamily="34" charset="0"/>
                  <a:ea typeface="Meiryo UI" pitchFamily="50" charset="-128"/>
                  <a:cs typeface="Meiryo UI" pitchFamily="50" charset="-128"/>
                </a:endParaRPr>
              </a:p>
            </p:txBody>
          </p:sp>
        </p:grpSp>
        <p:grpSp>
          <p:nvGrpSpPr>
            <p:cNvPr id="209" name="グループ化 208"/>
            <p:cNvGrpSpPr/>
            <p:nvPr/>
          </p:nvGrpSpPr>
          <p:grpSpPr>
            <a:xfrm>
              <a:off x="4081834" y="5523166"/>
              <a:ext cx="895464" cy="358306"/>
              <a:chOff x="5676706" y="1476625"/>
              <a:chExt cx="3251778" cy="455303"/>
            </a:xfrm>
          </p:grpSpPr>
          <p:sp>
            <p:nvSpPr>
              <p:cNvPr id="210" name="正方形/長方形 209"/>
              <p:cNvSpPr/>
              <p:nvPr/>
            </p:nvSpPr>
            <p:spPr bwMode="gray">
              <a:xfrm>
                <a:off x="5688124" y="1670416"/>
                <a:ext cx="3240360" cy="261512"/>
              </a:xfrm>
              <a:prstGeom prst="rect">
                <a:avLst/>
              </a:prstGeom>
              <a:solidFill>
                <a:schemeClr val="bg1"/>
              </a:solidFill>
              <a:ln w="9525">
                <a:solidFill>
                  <a:schemeClr val="tx1"/>
                </a:solidFill>
                <a:miter lim="800000"/>
                <a:headEnd/>
                <a:tailEnd/>
              </a:ln>
            </p:spPr>
            <p:txBody>
              <a:bodyPr lIns="25714" rIns="25714" anchor="t"/>
              <a:lstStyle/>
              <a:p>
                <a:pPr defTabSz="653156">
                  <a:defRPr/>
                </a:pPr>
                <a:r>
                  <a:rPr kumimoji="0" lang="en-US" altLang="ja-JP" sz="571" kern="0" dirty="0">
                    <a:solidFill>
                      <a:srgbClr val="000000"/>
                    </a:solidFill>
                    <a:latin typeface="Meiryo UI" pitchFamily="50" charset="-128"/>
                    <a:ea typeface="Meiryo UI" pitchFamily="50" charset="-128"/>
                    <a:cs typeface="Meiryo UI" pitchFamily="50" charset="-128"/>
                    <a:hlinkClick r:id="rId234"/>
                  </a:rPr>
                  <a:t>OpenStack Neutron</a:t>
                </a:r>
                <a:endParaRPr kumimoji="0" lang="en-US" altLang="ja-JP" sz="571" kern="0" dirty="0">
                  <a:solidFill>
                    <a:srgbClr val="000000"/>
                  </a:solidFill>
                  <a:latin typeface="Meiryo UI" pitchFamily="50" charset="-128"/>
                  <a:ea typeface="Meiryo UI" pitchFamily="50" charset="-128"/>
                  <a:cs typeface="Meiryo UI" pitchFamily="50" charset="-128"/>
                </a:endParaRPr>
              </a:p>
              <a:p>
                <a:pPr defTabSz="653156">
                  <a:defRPr/>
                </a:pPr>
                <a:r>
                  <a:rPr kumimoji="0" lang="en-US" altLang="ja-JP" sz="571" kern="0" dirty="0">
                    <a:solidFill>
                      <a:srgbClr val="000000"/>
                    </a:solidFill>
                    <a:latin typeface="Meiryo UI" pitchFamily="50" charset="-128"/>
                    <a:ea typeface="Meiryo UI" pitchFamily="50" charset="-128"/>
                    <a:cs typeface="Meiryo UI" pitchFamily="50" charset="-128"/>
                    <a:hlinkClick r:id="rId235"/>
                  </a:rPr>
                  <a:t>OpenStack Designate</a:t>
                </a:r>
                <a:endParaRPr kumimoji="0" lang="en-US" altLang="ja-JP" sz="571" kern="0" dirty="0">
                  <a:solidFill>
                    <a:srgbClr val="000000"/>
                  </a:solidFill>
                  <a:latin typeface="Meiryo UI" pitchFamily="50" charset="-128"/>
                  <a:ea typeface="Meiryo UI" pitchFamily="50" charset="-128"/>
                  <a:cs typeface="Meiryo UI" pitchFamily="50" charset="-128"/>
                </a:endParaRPr>
              </a:p>
            </p:txBody>
          </p:sp>
          <p:sp>
            <p:nvSpPr>
              <p:cNvPr id="211" name="テキスト ボックス 210"/>
              <p:cNvSpPr txBox="1"/>
              <p:nvPr/>
            </p:nvSpPr>
            <p:spPr bwMode="gray">
              <a:xfrm>
                <a:off x="5676706" y="1476625"/>
                <a:ext cx="3240360" cy="188843"/>
              </a:xfrm>
              <a:prstGeom prst="rect">
                <a:avLst/>
              </a:prstGeom>
              <a:solidFill>
                <a:srgbClr val="DEEDF5"/>
              </a:solidFill>
              <a:ln w="9525" cap="flat">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t"/>
              <a:lstStyle>
                <a:defPPr>
                  <a:defRPr lang="ja-JP"/>
                </a:defPPr>
              </a:lstStyle>
              <a:p>
                <a:pPr defTabSz="653156" fontAlgn="ctr">
                  <a:lnSpc>
                    <a:spcPts val="571"/>
                  </a:lnSpc>
                  <a:defRPr/>
                </a:pPr>
                <a:r>
                  <a:rPr kumimoji="0" lang="en-US" altLang="ja-JP" sz="571" kern="0" dirty="0">
                    <a:solidFill>
                      <a:srgbClr val="000000"/>
                    </a:solidFill>
                    <a:latin typeface="Tw Cen MT Condensed" panose="020B0606020104020203" pitchFamily="34" charset="0"/>
                    <a:ea typeface="Meiryo UI" pitchFamily="50" charset="-128"/>
                    <a:cs typeface="Meiryo UI" pitchFamily="50" charset="-128"/>
                  </a:rPr>
                  <a:t>Network as a Service (</a:t>
                </a:r>
                <a:r>
                  <a:rPr kumimoji="0" lang="en-US" altLang="ja-JP" sz="571" kern="0" dirty="0" err="1">
                    <a:solidFill>
                      <a:srgbClr val="000000"/>
                    </a:solidFill>
                    <a:latin typeface="Tw Cen MT Condensed" panose="020B0606020104020203" pitchFamily="34" charset="0"/>
                    <a:ea typeface="Meiryo UI" pitchFamily="50" charset="-128"/>
                    <a:cs typeface="Meiryo UI" pitchFamily="50" charset="-128"/>
                  </a:rPr>
                  <a:t>NaaS</a:t>
                </a:r>
                <a:r>
                  <a:rPr kumimoji="0" lang="en-US" altLang="ja-JP" sz="571" kern="0" dirty="0">
                    <a:solidFill>
                      <a:srgbClr val="000000"/>
                    </a:solidFill>
                    <a:latin typeface="Tw Cen MT Condensed" panose="020B0606020104020203" pitchFamily="34" charset="0"/>
                    <a:ea typeface="Meiryo UI" pitchFamily="50" charset="-128"/>
                    <a:cs typeface="Meiryo UI" pitchFamily="50" charset="-128"/>
                  </a:rPr>
                  <a:t>)</a:t>
                </a:r>
                <a:endParaRPr kumimoji="0" lang="ja-JP" altLang="en-US" sz="571" kern="0" dirty="0">
                  <a:solidFill>
                    <a:srgbClr val="000000"/>
                  </a:solidFill>
                  <a:latin typeface="Tw Cen MT Condensed" panose="020B0606020104020203" pitchFamily="34" charset="0"/>
                  <a:ea typeface="Meiryo UI" pitchFamily="50" charset="-128"/>
                  <a:cs typeface="Meiryo UI" pitchFamily="50" charset="-128"/>
                </a:endParaRPr>
              </a:p>
            </p:txBody>
          </p:sp>
        </p:grpSp>
        <p:grpSp>
          <p:nvGrpSpPr>
            <p:cNvPr id="212" name="グループ化 211"/>
            <p:cNvGrpSpPr/>
            <p:nvPr/>
          </p:nvGrpSpPr>
          <p:grpSpPr>
            <a:xfrm>
              <a:off x="5093517" y="4203702"/>
              <a:ext cx="892319" cy="330406"/>
              <a:chOff x="5688124" y="1522080"/>
              <a:chExt cx="3240360" cy="419850"/>
            </a:xfrm>
          </p:grpSpPr>
          <p:sp>
            <p:nvSpPr>
              <p:cNvPr id="213" name="正方形/長方形 212"/>
              <p:cNvSpPr/>
              <p:nvPr/>
            </p:nvSpPr>
            <p:spPr bwMode="gray">
              <a:xfrm>
                <a:off x="5688124" y="1670416"/>
                <a:ext cx="3240360" cy="271514"/>
              </a:xfrm>
              <a:prstGeom prst="rect">
                <a:avLst/>
              </a:prstGeom>
              <a:solidFill>
                <a:schemeClr val="bg1"/>
              </a:solidFill>
              <a:ln w="9525">
                <a:solidFill>
                  <a:schemeClr val="tx1"/>
                </a:solidFill>
                <a:miter lim="800000"/>
                <a:headEnd/>
                <a:tailEnd/>
              </a:ln>
            </p:spPr>
            <p:txBody>
              <a:bodyPr lIns="25714" rIns="25714" anchor="t"/>
              <a:lstStyle/>
              <a:p>
                <a:pPr defTabSz="653156">
                  <a:defRPr/>
                </a:pPr>
                <a:endParaRPr kumimoji="0" lang="en-US" altLang="ja-JP" sz="571" kern="0" dirty="0">
                  <a:latin typeface="Meiryo UI" pitchFamily="50" charset="-128"/>
                  <a:ea typeface="Meiryo UI" pitchFamily="50" charset="-128"/>
                  <a:cs typeface="Meiryo UI" pitchFamily="50" charset="-128"/>
                </a:endParaRPr>
              </a:p>
            </p:txBody>
          </p:sp>
          <p:sp>
            <p:nvSpPr>
              <p:cNvPr id="214" name="テキスト ボックス 213"/>
              <p:cNvSpPr txBox="1"/>
              <p:nvPr/>
            </p:nvSpPr>
            <p:spPr bwMode="gray">
              <a:xfrm>
                <a:off x="5688124" y="1522080"/>
                <a:ext cx="3240360" cy="207421"/>
              </a:xfrm>
              <a:prstGeom prst="rect">
                <a:avLst/>
              </a:prstGeom>
              <a:solidFill>
                <a:srgbClr val="DEEDF5"/>
              </a:solidFill>
              <a:ln w="9525" cap="flat">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t"/>
              <a:lstStyle>
                <a:defPPr>
                  <a:defRPr lang="ja-JP"/>
                </a:defPPr>
              </a:lstStyle>
              <a:p>
                <a:pPr defTabSz="653156" fontAlgn="ctr">
                  <a:lnSpc>
                    <a:spcPts val="571"/>
                  </a:lnSpc>
                  <a:defRPr/>
                </a:pPr>
                <a:r>
                  <a:rPr kumimoji="0" lang="pt-BR" altLang="ja-JP" sz="571" kern="0" dirty="0">
                    <a:solidFill>
                      <a:srgbClr val="000000"/>
                    </a:solidFill>
                    <a:latin typeface="Tw Cen MT Condensed" panose="020B0606020104020203" pitchFamily="34" charset="0"/>
                    <a:ea typeface="Meiryo UI" pitchFamily="50" charset="-128"/>
                    <a:cs typeface="Meiryo UI" pitchFamily="50" charset="-128"/>
                  </a:rPr>
                  <a:t>Database as a Service (DBaaS)</a:t>
                </a:r>
                <a:endParaRPr kumimoji="0" lang="ja-JP" altLang="en-US" sz="571" kern="0" dirty="0">
                  <a:solidFill>
                    <a:srgbClr val="000000"/>
                  </a:solidFill>
                  <a:latin typeface="Tw Cen MT Condensed" panose="020B0606020104020203" pitchFamily="34" charset="0"/>
                  <a:ea typeface="Meiryo UI" pitchFamily="50" charset="-128"/>
                  <a:cs typeface="Meiryo UI" pitchFamily="50" charset="-128"/>
                </a:endParaRPr>
              </a:p>
            </p:txBody>
          </p:sp>
        </p:grpSp>
        <p:grpSp>
          <p:nvGrpSpPr>
            <p:cNvPr id="215" name="グループ化 214"/>
            <p:cNvGrpSpPr/>
            <p:nvPr/>
          </p:nvGrpSpPr>
          <p:grpSpPr>
            <a:xfrm>
              <a:off x="5100891" y="4571812"/>
              <a:ext cx="892319" cy="364757"/>
              <a:chOff x="5688124" y="1464347"/>
              <a:chExt cx="3240360" cy="463500"/>
            </a:xfrm>
          </p:grpSpPr>
          <p:sp>
            <p:nvSpPr>
              <p:cNvPr id="216" name="正方形/長方形 215"/>
              <p:cNvSpPr/>
              <p:nvPr/>
            </p:nvSpPr>
            <p:spPr bwMode="gray">
              <a:xfrm>
                <a:off x="5688124" y="1670416"/>
                <a:ext cx="3240360" cy="257431"/>
              </a:xfrm>
              <a:prstGeom prst="rect">
                <a:avLst/>
              </a:prstGeom>
              <a:solidFill>
                <a:schemeClr val="bg1"/>
              </a:solidFill>
              <a:ln w="9525">
                <a:solidFill>
                  <a:schemeClr val="tx1"/>
                </a:solidFill>
                <a:miter lim="800000"/>
                <a:headEnd/>
                <a:tailEnd/>
              </a:ln>
            </p:spPr>
            <p:txBody>
              <a:bodyPr lIns="25714" rIns="25714" anchor="t"/>
              <a:lstStyle/>
              <a:p>
                <a:pPr defTabSz="653156">
                  <a:defRPr/>
                </a:pPr>
                <a:endParaRPr kumimoji="0" lang="en-US" altLang="ja-JP" sz="571" b="1" kern="0">
                  <a:solidFill>
                    <a:srgbClr val="000000"/>
                  </a:solidFill>
                  <a:latin typeface="Meiryo UI" pitchFamily="50" charset="-128"/>
                  <a:ea typeface="Meiryo UI" pitchFamily="50" charset="-128"/>
                  <a:cs typeface="Meiryo UI" pitchFamily="50" charset="-128"/>
                </a:endParaRPr>
              </a:p>
            </p:txBody>
          </p:sp>
          <p:sp>
            <p:nvSpPr>
              <p:cNvPr id="217" name="テキスト ボックス 216"/>
              <p:cNvSpPr txBox="1"/>
              <p:nvPr/>
            </p:nvSpPr>
            <p:spPr bwMode="gray">
              <a:xfrm>
                <a:off x="5688124" y="1464347"/>
                <a:ext cx="3240360" cy="205638"/>
              </a:xfrm>
              <a:prstGeom prst="rect">
                <a:avLst/>
              </a:prstGeom>
              <a:solidFill>
                <a:srgbClr val="DEEDF5"/>
              </a:solidFill>
              <a:ln w="9525" cap="flat">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t"/>
              <a:lstStyle>
                <a:defPPr>
                  <a:defRPr lang="ja-JP"/>
                </a:defPPr>
              </a:lstStyle>
              <a:p>
                <a:pPr defTabSz="653156" fontAlgn="ctr">
                  <a:lnSpc>
                    <a:spcPts val="571"/>
                  </a:lnSpc>
                  <a:defRPr/>
                </a:pPr>
                <a:r>
                  <a:rPr kumimoji="0" lang="pt-BR" altLang="ja-JP" sz="571" kern="0" dirty="0">
                    <a:solidFill>
                      <a:srgbClr val="000000"/>
                    </a:solidFill>
                    <a:latin typeface="Tw Cen MT Condensed" panose="020B0606020104020203" pitchFamily="34" charset="0"/>
                    <a:ea typeface="Meiryo UI" pitchFamily="50" charset="-128"/>
                    <a:cs typeface="Meiryo UI" pitchFamily="50" charset="-128"/>
                  </a:rPr>
                  <a:t>Desktop as a Service (DaaS)</a:t>
                </a:r>
                <a:endParaRPr kumimoji="0" lang="ja-JP" altLang="en-US" sz="571" kern="0" dirty="0">
                  <a:solidFill>
                    <a:srgbClr val="000000"/>
                  </a:solidFill>
                  <a:latin typeface="Tw Cen MT Condensed" panose="020B0606020104020203" pitchFamily="34" charset="0"/>
                  <a:ea typeface="Meiryo UI" pitchFamily="50" charset="-128"/>
                  <a:cs typeface="Meiryo UI" pitchFamily="50" charset="-128"/>
                </a:endParaRPr>
              </a:p>
            </p:txBody>
          </p:sp>
        </p:grpSp>
        <p:grpSp>
          <p:nvGrpSpPr>
            <p:cNvPr id="218" name="グループ化 217"/>
            <p:cNvGrpSpPr/>
            <p:nvPr/>
          </p:nvGrpSpPr>
          <p:grpSpPr>
            <a:xfrm>
              <a:off x="5100326" y="5022306"/>
              <a:ext cx="892319" cy="331523"/>
              <a:chOff x="5688124" y="1530936"/>
              <a:chExt cx="3240360" cy="421268"/>
            </a:xfrm>
          </p:grpSpPr>
          <p:sp>
            <p:nvSpPr>
              <p:cNvPr id="219" name="正方形/長方形 218"/>
              <p:cNvSpPr/>
              <p:nvPr/>
            </p:nvSpPr>
            <p:spPr bwMode="gray">
              <a:xfrm>
                <a:off x="5688124" y="1670416"/>
                <a:ext cx="3240360" cy="281788"/>
              </a:xfrm>
              <a:prstGeom prst="rect">
                <a:avLst/>
              </a:prstGeom>
              <a:solidFill>
                <a:schemeClr val="bg1"/>
              </a:solidFill>
              <a:ln w="9525">
                <a:solidFill>
                  <a:schemeClr val="tx1"/>
                </a:solidFill>
                <a:miter lim="800000"/>
                <a:headEnd/>
                <a:tailEnd/>
              </a:ln>
            </p:spPr>
            <p:txBody>
              <a:bodyPr lIns="25714" rIns="25714" anchor="t"/>
              <a:lstStyle/>
              <a:p>
                <a:pPr defTabSz="653156">
                  <a:defRPr/>
                </a:pPr>
                <a:endParaRPr kumimoji="0" lang="en-US" altLang="ja-JP" sz="571" b="1" kern="0">
                  <a:solidFill>
                    <a:srgbClr val="000000"/>
                  </a:solidFill>
                  <a:latin typeface="Meiryo UI" pitchFamily="50" charset="-128"/>
                  <a:ea typeface="Meiryo UI" pitchFamily="50" charset="-128"/>
                  <a:cs typeface="Meiryo UI" pitchFamily="50" charset="-128"/>
                </a:endParaRPr>
              </a:p>
            </p:txBody>
          </p:sp>
          <p:sp>
            <p:nvSpPr>
              <p:cNvPr id="220" name="テキスト ボックス 219"/>
              <p:cNvSpPr txBox="1"/>
              <p:nvPr/>
            </p:nvSpPr>
            <p:spPr bwMode="gray">
              <a:xfrm>
                <a:off x="5688124" y="1530936"/>
                <a:ext cx="3240360" cy="215976"/>
              </a:xfrm>
              <a:prstGeom prst="rect">
                <a:avLst/>
              </a:prstGeom>
              <a:solidFill>
                <a:srgbClr val="DEEDF5"/>
              </a:solidFill>
              <a:ln w="9525" cap="flat">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t"/>
              <a:lstStyle>
                <a:defPPr>
                  <a:defRPr lang="ja-JP"/>
                </a:defPPr>
              </a:lstStyle>
              <a:p>
                <a:pPr defTabSz="653156" fontAlgn="ctr">
                  <a:lnSpc>
                    <a:spcPts val="571"/>
                  </a:lnSpc>
                  <a:defRPr/>
                </a:pPr>
                <a:r>
                  <a:rPr kumimoji="0" lang="pt-BR" altLang="ja-JP" sz="571" kern="0" dirty="0">
                    <a:solidFill>
                      <a:srgbClr val="000000"/>
                    </a:solidFill>
                    <a:latin typeface="Tw Cen MT Condensed" panose="020B0606020104020203" pitchFamily="34" charset="0"/>
                    <a:ea typeface="Meiryo UI" pitchFamily="50" charset="-128"/>
                    <a:cs typeface="Meiryo UI" pitchFamily="50" charset="-128"/>
                  </a:rPr>
                  <a:t>Email as a Service (EaaS)</a:t>
                </a:r>
              </a:p>
            </p:txBody>
          </p:sp>
        </p:grpSp>
        <p:grpSp>
          <p:nvGrpSpPr>
            <p:cNvPr id="221" name="グループ化 220"/>
            <p:cNvGrpSpPr/>
            <p:nvPr/>
          </p:nvGrpSpPr>
          <p:grpSpPr>
            <a:xfrm>
              <a:off x="5100326" y="5426602"/>
              <a:ext cx="892319" cy="341739"/>
              <a:chOff x="5688124" y="1485018"/>
              <a:chExt cx="3240360" cy="434251"/>
            </a:xfrm>
          </p:grpSpPr>
          <p:sp>
            <p:nvSpPr>
              <p:cNvPr id="222" name="正方形/長方形 221"/>
              <p:cNvSpPr/>
              <p:nvPr/>
            </p:nvSpPr>
            <p:spPr bwMode="gray">
              <a:xfrm>
                <a:off x="5688124" y="1670416"/>
                <a:ext cx="3240360" cy="248853"/>
              </a:xfrm>
              <a:prstGeom prst="rect">
                <a:avLst/>
              </a:prstGeom>
              <a:solidFill>
                <a:schemeClr val="bg1"/>
              </a:solidFill>
              <a:ln w="9525">
                <a:solidFill>
                  <a:schemeClr val="tx1"/>
                </a:solidFill>
                <a:miter lim="800000"/>
                <a:headEnd/>
                <a:tailEnd/>
              </a:ln>
            </p:spPr>
            <p:txBody>
              <a:bodyPr lIns="25714" rIns="25714" anchor="t"/>
              <a:lstStyle/>
              <a:p>
                <a:pPr defTabSz="653156">
                  <a:defRPr/>
                </a:pPr>
                <a:r>
                  <a:rPr kumimoji="0" lang="en-US" altLang="ja-JP" sz="571" kern="0" dirty="0">
                    <a:solidFill>
                      <a:srgbClr val="000000"/>
                    </a:solidFill>
                    <a:latin typeface="Meiryo UI" pitchFamily="50" charset="-128"/>
                    <a:ea typeface="Meiryo UI" pitchFamily="50" charset="-128"/>
                    <a:cs typeface="Meiryo UI" pitchFamily="50" charset="-128"/>
                    <a:hlinkClick r:id="rId236"/>
                  </a:rPr>
                  <a:t>OpenStack Keystone</a:t>
                </a:r>
                <a:endParaRPr kumimoji="0" lang="en-US" altLang="ja-JP" sz="571" kern="0" dirty="0">
                  <a:solidFill>
                    <a:srgbClr val="000000"/>
                  </a:solidFill>
                  <a:latin typeface="Meiryo UI" pitchFamily="50" charset="-128"/>
                  <a:ea typeface="Meiryo UI" pitchFamily="50" charset="-128"/>
                  <a:cs typeface="Meiryo UI" pitchFamily="50" charset="-128"/>
                </a:endParaRPr>
              </a:p>
            </p:txBody>
          </p:sp>
          <p:sp>
            <p:nvSpPr>
              <p:cNvPr id="223" name="テキスト ボックス 222"/>
              <p:cNvSpPr txBox="1"/>
              <p:nvPr/>
            </p:nvSpPr>
            <p:spPr bwMode="gray">
              <a:xfrm>
                <a:off x="5688124" y="1485018"/>
                <a:ext cx="3240360" cy="184968"/>
              </a:xfrm>
              <a:prstGeom prst="rect">
                <a:avLst/>
              </a:prstGeom>
              <a:solidFill>
                <a:srgbClr val="DEEDF5"/>
              </a:solidFill>
              <a:ln w="9525" cap="flat">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t"/>
              <a:lstStyle>
                <a:defPPr>
                  <a:defRPr lang="ja-JP"/>
                </a:defPPr>
              </a:lstStyle>
              <a:p>
                <a:pPr defTabSz="653156" fontAlgn="ctr">
                  <a:lnSpc>
                    <a:spcPts val="571"/>
                  </a:lnSpc>
                  <a:defRPr/>
                </a:pPr>
                <a:r>
                  <a:rPr kumimoji="0" lang="pt-BR" altLang="ja-JP" sz="571" kern="0" dirty="0">
                    <a:solidFill>
                      <a:srgbClr val="000000"/>
                    </a:solidFill>
                    <a:latin typeface="Tw Cen MT Condensed" panose="020B0606020104020203" pitchFamily="34" charset="0"/>
                    <a:ea typeface="Meiryo UI" pitchFamily="50" charset="-128"/>
                    <a:cs typeface="Meiryo UI" pitchFamily="50" charset="-128"/>
                  </a:rPr>
                  <a:t>Identity as a Service (IDaaS)</a:t>
                </a:r>
              </a:p>
            </p:txBody>
          </p:sp>
        </p:grpSp>
        <p:grpSp>
          <p:nvGrpSpPr>
            <p:cNvPr id="224" name="グループ化 223"/>
            <p:cNvGrpSpPr/>
            <p:nvPr/>
          </p:nvGrpSpPr>
          <p:grpSpPr>
            <a:xfrm>
              <a:off x="5103851" y="5835446"/>
              <a:ext cx="892320" cy="357396"/>
              <a:chOff x="5688121" y="1465122"/>
              <a:chExt cx="3240363" cy="454147"/>
            </a:xfrm>
          </p:grpSpPr>
          <p:sp>
            <p:nvSpPr>
              <p:cNvPr id="225" name="正方形/長方形 224"/>
              <p:cNvSpPr/>
              <p:nvPr/>
            </p:nvSpPr>
            <p:spPr bwMode="gray">
              <a:xfrm>
                <a:off x="5688124" y="1670416"/>
                <a:ext cx="3240360" cy="248853"/>
              </a:xfrm>
              <a:prstGeom prst="rect">
                <a:avLst/>
              </a:prstGeom>
              <a:solidFill>
                <a:schemeClr val="bg1"/>
              </a:solidFill>
              <a:ln w="9525">
                <a:solidFill>
                  <a:schemeClr val="tx1"/>
                </a:solidFill>
                <a:miter lim="800000"/>
                <a:headEnd/>
                <a:tailEnd/>
              </a:ln>
            </p:spPr>
            <p:txBody>
              <a:bodyPr lIns="25714" rIns="25714" anchor="t"/>
              <a:lstStyle/>
              <a:p>
                <a:pPr defTabSz="653156">
                  <a:defRPr/>
                </a:pPr>
                <a:endParaRPr kumimoji="0" lang="en-US" altLang="ja-JP" sz="571" b="1" kern="0">
                  <a:solidFill>
                    <a:srgbClr val="000000"/>
                  </a:solidFill>
                  <a:latin typeface="Meiryo UI" pitchFamily="50" charset="-128"/>
                  <a:ea typeface="Meiryo UI" pitchFamily="50" charset="-128"/>
                  <a:cs typeface="Meiryo UI" pitchFamily="50" charset="-128"/>
                </a:endParaRPr>
              </a:p>
            </p:txBody>
          </p:sp>
          <p:sp>
            <p:nvSpPr>
              <p:cNvPr id="226" name="テキスト ボックス 225"/>
              <p:cNvSpPr txBox="1"/>
              <p:nvPr/>
            </p:nvSpPr>
            <p:spPr bwMode="gray">
              <a:xfrm>
                <a:off x="5688121" y="1465122"/>
                <a:ext cx="3240360" cy="201431"/>
              </a:xfrm>
              <a:prstGeom prst="rect">
                <a:avLst/>
              </a:prstGeom>
              <a:solidFill>
                <a:srgbClr val="DEEDF5"/>
              </a:solidFill>
              <a:ln w="9525" cap="flat">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t"/>
              <a:lstStyle>
                <a:defPPr>
                  <a:defRPr lang="ja-JP"/>
                </a:defPPr>
              </a:lstStyle>
              <a:p>
                <a:pPr defTabSz="653156" fontAlgn="ctr">
                  <a:lnSpc>
                    <a:spcPts val="571"/>
                  </a:lnSpc>
                  <a:defRPr/>
                </a:pPr>
                <a:r>
                  <a:rPr kumimoji="0" lang="pt-BR" altLang="ja-JP" sz="571" kern="0" dirty="0">
                    <a:solidFill>
                      <a:srgbClr val="000000"/>
                    </a:solidFill>
                    <a:latin typeface="Tw Cen MT Condensed" panose="020B0606020104020203" pitchFamily="34" charset="0"/>
                    <a:ea typeface="Meiryo UI" pitchFamily="50" charset="-128"/>
                    <a:cs typeface="Meiryo UI" pitchFamily="50" charset="-128"/>
                  </a:rPr>
                  <a:t>Management as a Service (MaaS)</a:t>
                </a:r>
              </a:p>
            </p:txBody>
          </p:sp>
        </p:grpSp>
        <p:grpSp>
          <p:nvGrpSpPr>
            <p:cNvPr id="227" name="グループ化 226"/>
            <p:cNvGrpSpPr/>
            <p:nvPr/>
          </p:nvGrpSpPr>
          <p:grpSpPr>
            <a:xfrm>
              <a:off x="5103851" y="6257245"/>
              <a:ext cx="892319" cy="348666"/>
              <a:chOff x="5688124" y="1472424"/>
              <a:chExt cx="3240360" cy="443053"/>
            </a:xfrm>
          </p:grpSpPr>
          <p:sp>
            <p:nvSpPr>
              <p:cNvPr id="228" name="正方形/長方形 227"/>
              <p:cNvSpPr/>
              <p:nvPr/>
            </p:nvSpPr>
            <p:spPr bwMode="gray">
              <a:xfrm>
                <a:off x="5688124" y="1670416"/>
                <a:ext cx="3240360" cy="245061"/>
              </a:xfrm>
              <a:prstGeom prst="rect">
                <a:avLst/>
              </a:prstGeom>
              <a:solidFill>
                <a:schemeClr val="bg1"/>
              </a:solidFill>
              <a:ln w="9525">
                <a:solidFill>
                  <a:schemeClr val="tx1"/>
                </a:solidFill>
                <a:miter lim="800000"/>
                <a:headEnd/>
                <a:tailEnd/>
              </a:ln>
            </p:spPr>
            <p:txBody>
              <a:bodyPr lIns="25714" rIns="25714" anchor="t"/>
              <a:lstStyle/>
              <a:p>
                <a:pPr defTabSz="653156">
                  <a:defRPr/>
                </a:pPr>
                <a:endParaRPr kumimoji="0" lang="en-US" altLang="ja-JP" sz="571" b="1" kern="0">
                  <a:solidFill>
                    <a:srgbClr val="000000"/>
                  </a:solidFill>
                  <a:latin typeface="Meiryo UI" pitchFamily="50" charset="-128"/>
                  <a:ea typeface="Meiryo UI" pitchFamily="50" charset="-128"/>
                  <a:cs typeface="Meiryo UI" pitchFamily="50" charset="-128"/>
                </a:endParaRPr>
              </a:p>
            </p:txBody>
          </p:sp>
          <p:sp>
            <p:nvSpPr>
              <p:cNvPr id="229" name="テキスト ボックス 228"/>
              <p:cNvSpPr txBox="1"/>
              <p:nvPr/>
            </p:nvSpPr>
            <p:spPr bwMode="gray">
              <a:xfrm>
                <a:off x="5688124" y="1472424"/>
                <a:ext cx="3240360" cy="197562"/>
              </a:xfrm>
              <a:prstGeom prst="rect">
                <a:avLst/>
              </a:prstGeom>
              <a:solidFill>
                <a:srgbClr val="DEEDF5"/>
              </a:solidFill>
              <a:ln w="9525" cap="flat">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t"/>
              <a:lstStyle>
                <a:defPPr>
                  <a:defRPr lang="ja-JP"/>
                </a:defPPr>
              </a:lstStyle>
              <a:p>
                <a:pPr defTabSz="653156" fontAlgn="ctr">
                  <a:lnSpc>
                    <a:spcPts val="571"/>
                  </a:lnSpc>
                  <a:defRPr/>
                </a:pPr>
                <a:r>
                  <a:rPr kumimoji="0" lang="en-US" altLang="ja-JP" sz="571" kern="0" dirty="0">
                    <a:solidFill>
                      <a:srgbClr val="000000"/>
                    </a:solidFill>
                    <a:latin typeface="Tw Cen MT Condensed" panose="020B0606020104020203" pitchFamily="34" charset="0"/>
                    <a:ea typeface="Meiryo UI" pitchFamily="50" charset="-128"/>
                    <a:cs typeface="Meiryo UI" pitchFamily="50" charset="-128"/>
                  </a:rPr>
                  <a:t>Security as a Service (</a:t>
                </a:r>
                <a:r>
                  <a:rPr kumimoji="0" lang="en-US" altLang="ja-JP" sz="571" kern="0" dirty="0" err="1">
                    <a:solidFill>
                      <a:srgbClr val="000000"/>
                    </a:solidFill>
                    <a:latin typeface="Tw Cen MT Condensed" panose="020B0606020104020203" pitchFamily="34" charset="0"/>
                    <a:ea typeface="Meiryo UI" pitchFamily="50" charset="-128"/>
                    <a:cs typeface="Meiryo UI" pitchFamily="50" charset="-128"/>
                  </a:rPr>
                  <a:t>SECaaS</a:t>
                </a:r>
                <a:r>
                  <a:rPr kumimoji="0" lang="en-US" altLang="ja-JP" sz="571" kern="0" dirty="0">
                    <a:solidFill>
                      <a:srgbClr val="000000"/>
                    </a:solidFill>
                    <a:latin typeface="Tw Cen MT Condensed" panose="020B0606020104020203" pitchFamily="34" charset="0"/>
                    <a:ea typeface="Meiryo UI" pitchFamily="50" charset="-128"/>
                    <a:cs typeface="Meiryo UI" pitchFamily="50" charset="-128"/>
                  </a:rPr>
                  <a:t>)</a:t>
                </a:r>
              </a:p>
            </p:txBody>
          </p:sp>
        </p:grpSp>
        <p:sp>
          <p:nvSpPr>
            <p:cNvPr id="232" name="角丸四角形 231"/>
            <p:cNvSpPr/>
            <p:nvPr/>
          </p:nvSpPr>
          <p:spPr>
            <a:xfrm>
              <a:off x="3084174" y="4110920"/>
              <a:ext cx="1928571" cy="1812642"/>
            </a:xfrm>
            <a:prstGeom prst="roundRect">
              <a:avLst>
                <a:gd name="adj" fmla="val 2128"/>
              </a:avLst>
            </a:prstGeom>
            <a:noFill/>
            <a:ln w="25400">
              <a:solidFill>
                <a:srgbClr val="002060"/>
              </a:solidFill>
              <a:prstDash val="dash"/>
            </a:ln>
            <a:effectLst/>
          </p:spPr>
          <p:style>
            <a:lnRef idx="1">
              <a:schemeClr val="accent1"/>
            </a:lnRef>
            <a:fillRef idx="3">
              <a:schemeClr val="accent1"/>
            </a:fillRef>
            <a:effectRef idx="2">
              <a:schemeClr val="accent1"/>
            </a:effectRef>
            <a:fontRef idx="minor">
              <a:schemeClr val="lt1"/>
            </a:fontRef>
          </p:style>
          <p:txBody>
            <a:bodyPr lIns="25714" tIns="0" rIns="25714" bIns="25714" rtlCol="0" anchor="t"/>
            <a:lstStyle/>
            <a:p>
              <a:r>
                <a:rPr lang="en-US" altLang="ja-JP" sz="571" b="1"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*1</a:t>
              </a:r>
            </a:p>
          </p:txBody>
        </p:sp>
        <p:sp>
          <p:nvSpPr>
            <p:cNvPr id="233" name="正方形/長方形 232"/>
            <p:cNvSpPr/>
            <p:nvPr/>
          </p:nvSpPr>
          <p:spPr bwMode="gray">
            <a:xfrm>
              <a:off x="3039685" y="5923563"/>
              <a:ext cx="2036135" cy="61940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t">
              <a:spAutoFit/>
            </a:bodyPr>
            <a:lstStyle/>
            <a:p>
              <a:pPr algn="l"/>
              <a:r>
                <a:rPr lang="en-US" altLang="ja-JP" sz="571" b="1"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*1</a:t>
              </a:r>
              <a:r>
                <a:rPr lang="ja-JP" altLang="en-US" sz="571" b="1"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a:t>
              </a:r>
              <a:r>
                <a:rPr lang="en-US" altLang="ja-JP" sz="571" b="1"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Cloud service categories</a:t>
              </a:r>
            </a:p>
            <a:p>
              <a:pPr algn="l"/>
              <a:r>
                <a:rPr lang="en-US" altLang="ja-JP" sz="571" b="1"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*2</a:t>
              </a:r>
              <a:r>
                <a:rPr lang="ja-JP" altLang="en-US" sz="571" b="1"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a:t>
              </a:r>
              <a:r>
                <a:rPr lang="en-US" altLang="ja-JP" sz="571" b="1"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Emerging cloud service categories</a:t>
              </a:r>
            </a:p>
            <a:p>
              <a:pPr algn="l"/>
              <a:endParaRPr lang="en-US" altLang="ja-JP" sz="571" b="1" dirty="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a:p>
              <a:pPr algn="l"/>
              <a:r>
                <a:rPr lang="ja-JP" altLang="en-US" sz="571" b="1"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参考：</a:t>
              </a:r>
              <a:r>
                <a:rPr lang="en-US" altLang="ja-JP" sz="571" b="1"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ISO/IEC 17788:2014 </a:t>
              </a:r>
            </a:p>
            <a:p>
              <a:pPr algn="l"/>
              <a:r>
                <a:rPr lang="en-US" altLang="ja-JP" sz="571" b="1"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Information technology</a:t>
              </a:r>
            </a:p>
            <a:p>
              <a:pPr algn="l"/>
              <a:r>
                <a:rPr lang="en-US" altLang="ja-JP" sz="571" b="1"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 Cloud computing — Overview and vocabulary</a:t>
              </a:r>
            </a:p>
          </p:txBody>
        </p:sp>
        <p:sp>
          <p:nvSpPr>
            <p:cNvPr id="235" name="角丸四角形 234"/>
            <p:cNvSpPr/>
            <p:nvPr/>
          </p:nvSpPr>
          <p:spPr>
            <a:xfrm>
              <a:off x="5054254" y="4109638"/>
              <a:ext cx="964286" cy="2569686"/>
            </a:xfrm>
            <a:prstGeom prst="roundRect">
              <a:avLst>
                <a:gd name="adj" fmla="val 2128"/>
              </a:avLst>
            </a:prstGeom>
            <a:noFill/>
            <a:ln w="25400">
              <a:solidFill>
                <a:srgbClr val="002060"/>
              </a:solidFill>
              <a:prstDash val="dash"/>
            </a:ln>
            <a:effectLst/>
          </p:spPr>
          <p:style>
            <a:lnRef idx="1">
              <a:schemeClr val="accent1"/>
            </a:lnRef>
            <a:fillRef idx="3">
              <a:schemeClr val="accent1"/>
            </a:fillRef>
            <a:effectRef idx="2">
              <a:schemeClr val="accent1"/>
            </a:effectRef>
            <a:fontRef idx="minor">
              <a:schemeClr val="lt1"/>
            </a:fontRef>
          </p:style>
          <p:txBody>
            <a:bodyPr lIns="25714" tIns="0" rIns="25714" bIns="25714" rtlCol="0" anchor="t"/>
            <a:lstStyle/>
            <a:p>
              <a:r>
                <a:rPr lang="en-US" altLang="ja-JP" sz="571" b="1">
                  <a:solidFill>
                    <a:srgbClr val="000000"/>
                  </a:solidFill>
                  <a:latin typeface="Meiryo UI" panose="020B0604030504040204" pitchFamily="50" charset="-128"/>
                  <a:ea typeface="Meiryo UI" panose="020B0604030504040204" pitchFamily="50" charset="-128"/>
                  <a:cs typeface="Meiryo UI" panose="020B0604030504040204" pitchFamily="50" charset="-128"/>
                </a:rPr>
                <a:t>*2</a:t>
              </a:r>
              <a:endParaRPr lang="en-US" altLang="ja-JP" sz="571" b="1" dirty="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p:txBody>
        </p:sp>
        <p:grpSp>
          <p:nvGrpSpPr>
            <p:cNvPr id="26" name="グループ化 25"/>
            <p:cNvGrpSpPr/>
            <p:nvPr/>
          </p:nvGrpSpPr>
          <p:grpSpPr>
            <a:xfrm>
              <a:off x="8051595" y="2137266"/>
              <a:ext cx="894592" cy="1070115"/>
              <a:chOff x="9966158" y="3745715"/>
              <a:chExt cx="1252429" cy="1337109"/>
            </a:xfrm>
          </p:grpSpPr>
          <p:sp>
            <p:nvSpPr>
              <p:cNvPr id="231" name="正方形/長方形 230"/>
              <p:cNvSpPr/>
              <p:nvPr/>
            </p:nvSpPr>
            <p:spPr bwMode="gray">
              <a:xfrm>
                <a:off x="9966158" y="3890946"/>
                <a:ext cx="1249247" cy="1191878"/>
              </a:xfrm>
              <a:prstGeom prst="rect">
                <a:avLst/>
              </a:prstGeom>
              <a:solidFill>
                <a:schemeClr val="bg1"/>
              </a:solidFill>
              <a:ln w="9525">
                <a:solidFill>
                  <a:schemeClr val="tx1"/>
                </a:solidFill>
                <a:miter lim="800000"/>
                <a:headEnd/>
                <a:tailEnd/>
              </a:ln>
            </p:spPr>
            <p:txBody>
              <a:bodyPr lIns="25714" rIns="25714" anchor="t"/>
              <a:lstStyle/>
              <a:p>
                <a:r>
                  <a:rPr kumimoji="0" lang="en-US" altLang="ja-JP" sz="571" kern="0" dirty="0">
                    <a:latin typeface="Meiryo UI" pitchFamily="50" charset="-128"/>
                    <a:ea typeface="Meiryo UI" pitchFamily="50" charset="-128"/>
                    <a:cs typeface="Meiryo UI" pitchFamily="50" charset="-128"/>
                    <a:hlinkClick r:id="rId237"/>
                  </a:rPr>
                  <a:t>apache </a:t>
                </a:r>
                <a:r>
                  <a:rPr kumimoji="0" lang="en-US" altLang="ja-JP" sz="571" kern="0" dirty="0" err="1">
                    <a:latin typeface="Meiryo UI" pitchFamily="50" charset="-128"/>
                    <a:ea typeface="Meiryo UI" pitchFamily="50" charset="-128"/>
                    <a:cs typeface="Meiryo UI" pitchFamily="50" charset="-128"/>
                    <a:hlinkClick r:id="rId237"/>
                  </a:rPr>
                  <a:t>JMeter</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a:latin typeface="Meiryo UI" pitchFamily="50" charset="-128"/>
                    <a:ea typeface="Meiryo UI" pitchFamily="50" charset="-128"/>
                    <a:cs typeface="Meiryo UI" pitchFamily="50" charset="-128"/>
                    <a:hlinkClick r:id="rId238"/>
                  </a:rPr>
                  <a:t>bonnie</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err="1">
                    <a:latin typeface="Meiryo UI" pitchFamily="50" charset="-128"/>
                    <a:ea typeface="Meiryo UI" pitchFamily="50" charset="-128"/>
                    <a:cs typeface="Meiryo UI" pitchFamily="50" charset="-128"/>
                    <a:hlinkClick r:id="rId239"/>
                  </a:rPr>
                  <a:t>FindBugs</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err="1">
                    <a:latin typeface="Meiryo UI" pitchFamily="50" charset="-128"/>
                    <a:ea typeface="Meiryo UI" pitchFamily="50" charset="-128"/>
                    <a:cs typeface="Meiryo UI" pitchFamily="50" charset="-128"/>
                    <a:hlinkClick r:id="rId240"/>
                  </a:rPr>
                  <a:t>Gdb</a:t>
                </a:r>
                <a:r>
                  <a:rPr kumimoji="0" lang="en-US" altLang="ja-JP" sz="571" kern="0" dirty="0">
                    <a:latin typeface="Meiryo UI" pitchFamily="50" charset="-128"/>
                    <a:ea typeface="Meiryo UI" pitchFamily="50" charset="-128"/>
                    <a:cs typeface="Meiryo UI" pitchFamily="50" charset="-128"/>
                    <a:hlinkClick r:id="rId240"/>
                  </a:rPr>
                  <a:t> </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a:latin typeface="Meiryo UI" pitchFamily="50" charset="-128"/>
                    <a:ea typeface="Meiryo UI" pitchFamily="50" charset="-128"/>
                    <a:cs typeface="Meiryo UI" pitchFamily="50" charset="-128"/>
                    <a:hlinkClick r:id="rId241"/>
                  </a:rPr>
                  <a:t>Jenkins</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a:latin typeface="Meiryo UI" pitchFamily="50" charset="-128"/>
                    <a:ea typeface="Meiryo UI" pitchFamily="50" charset="-128"/>
                    <a:cs typeface="Meiryo UI" pitchFamily="50" charset="-128"/>
                    <a:hlinkClick r:id="rId242"/>
                  </a:rPr>
                  <a:t>JUnit</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err="1">
                    <a:latin typeface="Meiryo UI" pitchFamily="50" charset="-128"/>
                    <a:ea typeface="Meiryo UI" pitchFamily="50" charset="-128"/>
                    <a:cs typeface="Meiryo UI" pitchFamily="50" charset="-128"/>
                    <a:hlinkClick r:id="rId243"/>
                  </a:rPr>
                  <a:t>PasTmon</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a:latin typeface="Meiryo UI" pitchFamily="50" charset="-128"/>
                    <a:ea typeface="Meiryo UI" pitchFamily="50" charset="-128"/>
                    <a:cs typeface="Meiryo UI" pitchFamily="50" charset="-128"/>
                    <a:hlinkClick r:id="rId244"/>
                  </a:rPr>
                  <a:t>Selenium</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err="1">
                    <a:latin typeface="Meiryo UI" pitchFamily="50" charset="-128"/>
                    <a:ea typeface="Meiryo UI" pitchFamily="50" charset="-128"/>
                    <a:cs typeface="Meiryo UI" pitchFamily="50" charset="-128"/>
                    <a:hlinkClick r:id="rId245"/>
                  </a:rPr>
                  <a:t>TestNG</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err="1">
                    <a:latin typeface="Meiryo UI" pitchFamily="50" charset="-128"/>
                    <a:ea typeface="Meiryo UI" pitchFamily="50" charset="-128"/>
                    <a:cs typeface="Meiryo UI" pitchFamily="50" charset="-128"/>
                    <a:hlinkClick r:id="rId246"/>
                  </a:rPr>
                  <a:t>Valgrind</a:t>
                </a:r>
                <a:endParaRPr kumimoji="0" lang="en-US" altLang="ja-JP" sz="571" kern="0" dirty="0">
                  <a:latin typeface="Meiryo UI" pitchFamily="50" charset="-128"/>
                  <a:ea typeface="Meiryo UI" pitchFamily="50" charset="-128"/>
                  <a:cs typeface="Meiryo UI" pitchFamily="50" charset="-128"/>
                </a:endParaRPr>
              </a:p>
            </p:txBody>
          </p:sp>
          <p:sp>
            <p:nvSpPr>
              <p:cNvPr id="234" name="テキスト ボックス 233"/>
              <p:cNvSpPr txBox="1"/>
              <p:nvPr/>
            </p:nvSpPr>
            <p:spPr bwMode="gray">
              <a:xfrm>
                <a:off x="9969340" y="3745715"/>
                <a:ext cx="1249247" cy="145231"/>
              </a:xfrm>
              <a:prstGeom prst="rect">
                <a:avLst/>
              </a:prstGeom>
              <a:solidFill>
                <a:srgbClr val="E3E0F0"/>
              </a:solidFill>
              <a:ln w="9525" cap="flat">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ja-JP" altLang="en-US" sz="571" dirty="0">
                    <a:latin typeface="Meiryo UI" panose="020B0604030504040204" pitchFamily="50" charset="-128"/>
                    <a:ea typeface="Meiryo UI" panose="020B0604030504040204" pitchFamily="50" charset="-128"/>
                    <a:cs typeface="Meiryo UI" panose="020B0604030504040204" pitchFamily="50" charset="-128"/>
                  </a:rPr>
                  <a:t>テストツール</a:t>
                </a:r>
              </a:p>
            </p:txBody>
          </p:sp>
        </p:grpSp>
        <p:sp>
          <p:nvSpPr>
            <p:cNvPr id="236" name="Freeform 262"/>
            <p:cNvSpPr>
              <a:spLocks noChangeArrowheads="1"/>
            </p:cNvSpPr>
            <p:nvPr/>
          </p:nvSpPr>
          <p:spPr bwMode="auto">
            <a:xfrm>
              <a:off x="3013948" y="407676"/>
              <a:ext cx="3002005" cy="2544722"/>
            </a:xfrm>
            <a:custGeom>
              <a:avLst/>
              <a:gdLst>
                <a:gd name="T0" fmla="*/ 2657 w 2658"/>
                <a:gd name="T1" fmla="*/ 3074 h 3075"/>
                <a:gd name="T2" fmla="*/ 0 w 2658"/>
                <a:gd name="T3" fmla="*/ 3074 h 3075"/>
                <a:gd name="T4" fmla="*/ 0 w 2658"/>
                <a:gd name="T5" fmla="*/ 0 h 3075"/>
                <a:gd name="T6" fmla="*/ 2657 w 2658"/>
                <a:gd name="T7" fmla="*/ 0 h 3075"/>
                <a:gd name="T8" fmla="*/ 2657 w 2658"/>
                <a:gd name="T9" fmla="*/ 3074 h 3075"/>
              </a:gdLst>
              <a:ahLst/>
              <a:cxnLst>
                <a:cxn ang="0">
                  <a:pos x="T0" y="T1"/>
                </a:cxn>
                <a:cxn ang="0">
                  <a:pos x="T2" y="T3"/>
                </a:cxn>
                <a:cxn ang="0">
                  <a:pos x="T4" y="T5"/>
                </a:cxn>
                <a:cxn ang="0">
                  <a:pos x="T6" y="T7"/>
                </a:cxn>
                <a:cxn ang="0">
                  <a:pos x="T8" y="T9"/>
                </a:cxn>
              </a:cxnLst>
              <a:rect l="0" t="0" r="r" b="b"/>
              <a:pathLst>
                <a:path w="2658" h="3075">
                  <a:moveTo>
                    <a:pt x="2657" y="3074"/>
                  </a:moveTo>
                  <a:lnTo>
                    <a:pt x="0" y="3074"/>
                  </a:lnTo>
                  <a:lnTo>
                    <a:pt x="0" y="0"/>
                  </a:lnTo>
                  <a:lnTo>
                    <a:pt x="2657" y="0"/>
                  </a:lnTo>
                  <a:lnTo>
                    <a:pt x="2657" y="3074"/>
                  </a:lnTo>
                </a:path>
              </a:pathLst>
            </a:custGeom>
            <a:solidFill>
              <a:schemeClr val="accent2">
                <a:lumMod val="20000"/>
                <a:lumOff val="80000"/>
              </a:schemeClr>
            </a:solidFill>
            <a:ln w="9525" cap="flat">
              <a:solidFill>
                <a:schemeClr val="tx1"/>
              </a:solidFill>
              <a:round/>
              <a:headEnd/>
              <a:tailEnd/>
            </a:ln>
            <a:effectLst/>
          </p:spPr>
          <p:txBody>
            <a:bodyPr wrap="none" lIns="82943" tIns="41471" rIns="82943" bIns="41471" anchor="t"/>
            <a:lstStyle/>
            <a:p>
              <a:r>
                <a:rPr lang="en-US" altLang="ja-JP" sz="571" dirty="0" err="1">
                  <a:latin typeface="Meiryo UI" panose="020B0604030504040204" pitchFamily="50" charset="-128"/>
                  <a:ea typeface="Meiryo UI" panose="020B0604030504040204" pitchFamily="50" charset="-128"/>
                  <a:cs typeface="Meiryo UI" panose="020B0604030504040204" pitchFamily="50" charset="-128"/>
                </a:rPr>
                <a:t>BigData</a:t>
              </a:r>
              <a:endParaRPr lang="ja-JP" altLang="en-US" sz="571" dirty="0">
                <a:latin typeface="Meiryo UI" panose="020B0604030504040204" pitchFamily="50" charset="-128"/>
                <a:ea typeface="Meiryo UI" panose="020B0604030504040204" pitchFamily="50" charset="-128"/>
                <a:cs typeface="Meiryo UI" panose="020B0604030504040204" pitchFamily="50" charset="-128"/>
              </a:endParaRPr>
            </a:p>
          </p:txBody>
        </p:sp>
        <p:grpSp>
          <p:nvGrpSpPr>
            <p:cNvPr id="9" name="グループ化 8"/>
            <p:cNvGrpSpPr/>
            <p:nvPr/>
          </p:nvGrpSpPr>
          <p:grpSpPr>
            <a:xfrm>
              <a:off x="134471" y="542123"/>
              <a:ext cx="892319" cy="1091159"/>
              <a:chOff x="193155" y="786348"/>
              <a:chExt cx="1249247" cy="1527623"/>
            </a:xfrm>
          </p:grpSpPr>
          <p:sp>
            <p:nvSpPr>
              <p:cNvPr id="21" name="テキスト ボックス 20"/>
              <p:cNvSpPr txBox="1"/>
              <p:nvPr/>
            </p:nvSpPr>
            <p:spPr bwMode="gray">
              <a:xfrm>
                <a:off x="193155" y="786348"/>
                <a:ext cx="1249247" cy="145231"/>
              </a:xfrm>
              <a:prstGeom prst="rect">
                <a:avLst/>
              </a:prstGeom>
              <a:solidFill>
                <a:srgbClr val="FEEBCD"/>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ja-JP" altLang="en-US" sz="571">
                    <a:latin typeface="Meiryo UI" panose="020B0604030504040204" pitchFamily="50" charset="-128"/>
                    <a:ea typeface="Meiryo UI" panose="020B0604030504040204" pitchFamily="50" charset="-128"/>
                    <a:cs typeface="Meiryo UI" panose="020B0604030504040204" pitchFamily="50" charset="-128"/>
                  </a:rPr>
                  <a:t>デスクトップ</a:t>
                </a:r>
                <a:endParaRPr lang="ja-JP" altLang="en-US" sz="57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20" name="正方形/長方形 19"/>
              <p:cNvSpPr/>
              <p:nvPr/>
            </p:nvSpPr>
            <p:spPr bwMode="gray">
              <a:xfrm>
                <a:off x="193155" y="931509"/>
                <a:ext cx="1249247" cy="1382462"/>
              </a:xfrm>
              <a:prstGeom prst="rect">
                <a:avLst/>
              </a:prstGeom>
              <a:solidFill>
                <a:schemeClr val="bg1"/>
              </a:solidFill>
              <a:ln w="9525">
                <a:solidFill>
                  <a:schemeClr val="tx1"/>
                </a:solidFill>
                <a:miter lim="800000"/>
                <a:headEnd/>
                <a:tailEnd/>
              </a:ln>
            </p:spPr>
            <p:txBody>
              <a:bodyPr lIns="25714" rIns="25714" anchor="t"/>
              <a:lstStyle/>
              <a:p>
                <a:r>
                  <a:rPr kumimoji="0" lang="en-US" altLang="ja-JP" sz="571" kern="0" dirty="0">
                    <a:latin typeface="Meiryo UI" pitchFamily="50" charset="-128"/>
                    <a:ea typeface="Meiryo UI" pitchFamily="50" charset="-128"/>
                    <a:cs typeface="Meiryo UI" pitchFamily="50" charset="-128"/>
                    <a:hlinkClick r:id="rId247"/>
                  </a:rPr>
                  <a:t>Chromium</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a:latin typeface="Meiryo UI" pitchFamily="50" charset="-128"/>
                    <a:ea typeface="Meiryo UI" pitchFamily="50" charset="-128"/>
                    <a:cs typeface="Meiryo UI" pitchFamily="50" charset="-128"/>
                    <a:hlinkClick r:id="rId248"/>
                  </a:rPr>
                  <a:t>Firefox</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a:latin typeface="Meiryo UI" pitchFamily="50" charset="-128"/>
                    <a:ea typeface="Meiryo UI" pitchFamily="50" charset="-128"/>
                    <a:cs typeface="Meiryo UI" pitchFamily="50" charset="-128"/>
                    <a:hlinkClick r:id="rId249"/>
                  </a:rPr>
                  <a:t>Evolution</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250"/>
                  </a:rPr>
                  <a:t>KDE</a:t>
                </a:r>
                <a:endPar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r>
                  <a:rPr kumimoji="0" lang="en-US" altLang="ja-JP" sz="571" kern="0" dirty="0" err="1">
                    <a:latin typeface="Meiryo UI" pitchFamily="50" charset="-128"/>
                    <a:ea typeface="Meiryo UI" pitchFamily="50" charset="-128"/>
                    <a:cs typeface="Meiryo UI" pitchFamily="50" charset="-128"/>
                    <a:hlinkClick r:id="rId251"/>
                  </a:rPr>
                  <a:t>Kopete</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a:latin typeface="Meiryo UI" pitchFamily="50" charset="-128"/>
                    <a:ea typeface="Meiryo UI" pitchFamily="50" charset="-128"/>
                    <a:cs typeface="Meiryo UI" pitchFamily="50" charset="-128"/>
                    <a:hlinkClick r:id="rId252"/>
                  </a:rPr>
                  <a:t>Open Manager</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a:latin typeface="Meiryo UI" pitchFamily="50" charset="-128"/>
                    <a:ea typeface="Meiryo UI" pitchFamily="50" charset="-128"/>
                    <a:cs typeface="Meiryo UI" pitchFamily="50" charset="-128"/>
                    <a:hlinkClick r:id="rId253"/>
                  </a:rPr>
                  <a:t>Pidgin</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err="1">
                    <a:latin typeface="Meiryo UI" pitchFamily="50" charset="-128"/>
                    <a:ea typeface="Meiryo UI" pitchFamily="50" charset="-128"/>
                    <a:cs typeface="Meiryo UI" pitchFamily="50" charset="-128"/>
                    <a:hlinkClick r:id="rId254"/>
                  </a:rPr>
                  <a:t>RealVNC</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err="1">
                    <a:latin typeface="Meiryo UI" pitchFamily="50" charset="-128"/>
                    <a:ea typeface="Meiryo UI" pitchFamily="50" charset="-128"/>
                    <a:cs typeface="Meiryo UI" pitchFamily="50" charset="-128"/>
                    <a:hlinkClick r:id="rId255"/>
                  </a:rPr>
                  <a:t>Sylpheed</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a:latin typeface="Meiryo UI" pitchFamily="50" charset="-128"/>
                    <a:ea typeface="Meiryo UI" pitchFamily="50" charset="-128"/>
                    <a:cs typeface="Meiryo UI" pitchFamily="50" charset="-128"/>
                    <a:hlinkClick r:id="rId256"/>
                  </a:rPr>
                  <a:t>Thunderbird</a:t>
                </a:r>
                <a:endParaRPr kumimoji="0" lang="en-US" altLang="ja-JP" sz="571" kern="0" dirty="0">
                  <a:latin typeface="Meiryo UI" pitchFamily="50" charset="-128"/>
                  <a:ea typeface="Meiryo UI" pitchFamily="50" charset="-128"/>
                  <a:cs typeface="Meiryo UI" pitchFamily="50" charset="-128"/>
                </a:endParaRPr>
              </a:p>
            </p:txBody>
          </p:sp>
        </p:grpSp>
        <p:grpSp>
          <p:nvGrpSpPr>
            <p:cNvPr id="194" name="グループ化 193"/>
            <p:cNvGrpSpPr/>
            <p:nvPr/>
          </p:nvGrpSpPr>
          <p:grpSpPr>
            <a:xfrm>
              <a:off x="3110338" y="4996452"/>
              <a:ext cx="892319" cy="492301"/>
              <a:chOff x="5688124" y="1116210"/>
              <a:chExt cx="3240360" cy="625570"/>
            </a:xfrm>
          </p:grpSpPr>
          <p:sp>
            <p:nvSpPr>
              <p:cNvPr id="195" name="正方形/長方形 194"/>
              <p:cNvSpPr/>
              <p:nvPr/>
            </p:nvSpPr>
            <p:spPr bwMode="gray">
              <a:xfrm>
                <a:off x="5688124" y="1333169"/>
                <a:ext cx="3240360" cy="408611"/>
              </a:xfrm>
              <a:prstGeom prst="rect">
                <a:avLst/>
              </a:prstGeom>
              <a:solidFill>
                <a:schemeClr val="bg1"/>
              </a:solidFill>
              <a:ln w="9525">
                <a:solidFill>
                  <a:schemeClr val="tx1"/>
                </a:solidFill>
                <a:miter lim="800000"/>
                <a:headEnd/>
                <a:tailEnd/>
              </a:ln>
            </p:spPr>
            <p:txBody>
              <a:bodyPr lIns="25714" rIns="25714" anchor="t"/>
              <a:lstStyle/>
              <a:p>
                <a:pPr defTabSz="653156">
                  <a:defRPr/>
                </a:pPr>
                <a:r>
                  <a:rPr kumimoji="0" lang="en-US" altLang="ja-JP" sz="571" kern="0" dirty="0" err="1">
                    <a:latin typeface="Meiryo UI" pitchFamily="50" charset="-128"/>
                    <a:ea typeface="Meiryo UI" pitchFamily="50" charset="-128"/>
                    <a:cs typeface="Meiryo UI" pitchFamily="50" charset="-128"/>
                    <a:hlinkClick r:id="rId257"/>
                  </a:rPr>
                  <a:t>CloudFoundry</a:t>
                </a:r>
                <a:endParaRPr kumimoji="0" lang="en-US" altLang="ja-JP" sz="571" kern="0" dirty="0">
                  <a:latin typeface="Meiryo UI" pitchFamily="50" charset="-128"/>
                  <a:ea typeface="Meiryo UI" pitchFamily="50" charset="-128"/>
                  <a:cs typeface="Meiryo UI" pitchFamily="50" charset="-128"/>
                </a:endParaRPr>
              </a:p>
              <a:p>
                <a:pPr defTabSz="653156">
                  <a:defRPr/>
                </a:pPr>
                <a:r>
                  <a:rPr kumimoji="0" lang="en-US" altLang="ja-JP" sz="571" kern="0" dirty="0" err="1">
                    <a:latin typeface="Meiryo UI" pitchFamily="50" charset="-128"/>
                    <a:ea typeface="Meiryo UI" pitchFamily="50" charset="-128"/>
                    <a:cs typeface="Meiryo UI" pitchFamily="50" charset="-128"/>
                    <a:hlinkClick r:id="rId258"/>
                  </a:rPr>
                  <a:t>Deltacloud</a:t>
                </a:r>
                <a:endParaRPr kumimoji="0" lang="en-US" altLang="ja-JP" sz="571" kern="0" dirty="0">
                  <a:latin typeface="Meiryo UI" pitchFamily="50" charset="-128"/>
                  <a:ea typeface="Meiryo UI" pitchFamily="50" charset="-128"/>
                  <a:cs typeface="Meiryo UI" pitchFamily="50" charset="-128"/>
                </a:endParaRPr>
              </a:p>
              <a:p>
                <a:pPr defTabSz="653156">
                  <a:defRPr/>
                </a:pPr>
                <a:r>
                  <a:rPr kumimoji="0" lang="en-US" altLang="ja-JP" sz="571" kern="0" dirty="0" err="1">
                    <a:latin typeface="Meiryo UI" pitchFamily="50" charset="-128"/>
                    <a:ea typeface="Meiryo UI" pitchFamily="50" charset="-128"/>
                    <a:cs typeface="Meiryo UI" pitchFamily="50" charset="-128"/>
                    <a:hlinkClick r:id="rId259"/>
                  </a:rPr>
                  <a:t>OpenShift</a:t>
                </a:r>
                <a:endParaRPr kumimoji="0" lang="en-US" altLang="ja-JP" sz="571" kern="0" dirty="0">
                  <a:latin typeface="Meiryo UI" pitchFamily="50" charset="-128"/>
                  <a:ea typeface="Meiryo UI" pitchFamily="50" charset="-128"/>
                  <a:cs typeface="Meiryo UI" pitchFamily="50" charset="-128"/>
                </a:endParaRPr>
              </a:p>
            </p:txBody>
          </p:sp>
          <p:sp>
            <p:nvSpPr>
              <p:cNvPr id="196" name="テキスト ボックス 195"/>
              <p:cNvSpPr txBox="1"/>
              <p:nvPr/>
            </p:nvSpPr>
            <p:spPr bwMode="gray">
              <a:xfrm>
                <a:off x="5688124" y="1116210"/>
                <a:ext cx="3240360" cy="216530"/>
              </a:xfrm>
              <a:prstGeom prst="rect">
                <a:avLst/>
              </a:prstGeom>
              <a:solidFill>
                <a:srgbClr val="DEEDF5"/>
              </a:solidFill>
              <a:ln w="9525" cap="flat">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t"/>
              <a:lstStyle>
                <a:defPPr>
                  <a:defRPr lang="ja-JP"/>
                </a:defPPr>
              </a:lstStyle>
              <a:p>
                <a:pPr defTabSz="653156" fontAlgn="ctr">
                  <a:lnSpc>
                    <a:spcPts val="571"/>
                  </a:lnSpc>
                  <a:defRPr/>
                </a:pPr>
                <a:r>
                  <a:rPr kumimoji="0" lang="en-US" altLang="ja-JP" sz="571" kern="0" dirty="0">
                    <a:solidFill>
                      <a:srgbClr val="000000"/>
                    </a:solidFill>
                    <a:latin typeface="Tw Cen MT Condensed" panose="020B0606020104020203" pitchFamily="34" charset="0"/>
                    <a:ea typeface="Meiryo UI" pitchFamily="50" charset="-128"/>
                    <a:cs typeface="Meiryo UI" pitchFamily="50" charset="-128"/>
                  </a:rPr>
                  <a:t>Platform as a Service (PaaS)</a:t>
                </a:r>
                <a:endParaRPr kumimoji="0" lang="ja-JP" altLang="en-US" sz="571" kern="0" dirty="0">
                  <a:solidFill>
                    <a:srgbClr val="000000"/>
                  </a:solidFill>
                  <a:latin typeface="Tw Cen MT Condensed" panose="020B0606020104020203" pitchFamily="34" charset="0"/>
                  <a:ea typeface="Meiryo UI" pitchFamily="50" charset="-128"/>
                  <a:cs typeface="Meiryo UI" pitchFamily="50" charset="-128"/>
                </a:endParaRPr>
              </a:p>
            </p:txBody>
          </p:sp>
        </p:grpSp>
        <p:grpSp>
          <p:nvGrpSpPr>
            <p:cNvPr id="200" name="グループ化 199"/>
            <p:cNvGrpSpPr/>
            <p:nvPr/>
          </p:nvGrpSpPr>
          <p:grpSpPr>
            <a:xfrm>
              <a:off x="4083408" y="4197542"/>
              <a:ext cx="892319" cy="429285"/>
              <a:chOff x="5688124" y="1408583"/>
              <a:chExt cx="3240360" cy="545495"/>
            </a:xfrm>
          </p:grpSpPr>
          <p:sp>
            <p:nvSpPr>
              <p:cNvPr id="201" name="正方形/長方形 200"/>
              <p:cNvSpPr/>
              <p:nvPr/>
            </p:nvSpPr>
            <p:spPr bwMode="gray">
              <a:xfrm>
                <a:off x="5688124" y="1670416"/>
                <a:ext cx="3240360" cy="283662"/>
              </a:xfrm>
              <a:prstGeom prst="rect">
                <a:avLst/>
              </a:prstGeom>
              <a:solidFill>
                <a:schemeClr val="bg1"/>
              </a:solidFill>
              <a:ln w="9525">
                <a:solidFill>
                  <a:schemeClr val="tx1"/>
                </a:solidFill>
                <a:miter lim="800000"/>
                <a:headEnd/>
                <a:tailEnd/>
              </a:ln>
            </p:spPr>
            <p:txBody>
              <a:bodyPr lIns="25714" rIns="25714" anchor="t"/>
              <a:lstStyle/>
              <a:p>
                <a:pPr defTabSz="653156">
                  <a:defRPr/>
                </a:pPr>
                <a:r>
                  <a:rPr kumimoji="0" lang="en-US" altLang="ja-JP" sz="571" kern="0" dirty="0">
                    <a:solidFill>
                      <a:srgbClr val="000000"/>
                    </a:solidFill>
                    <a:latin typeface="Meiryo UI" pitchFamily="50" charset="-128"/>
                    <a:ea typeface="Meiryo UI" pitchFamily="50" charset="-128"/>
                    <a:cs typeface="Meiryo UI" pitchFamily="50" charset="-128"/>
                    <a:hlinkClick r:id="rId260"/>
                  </a:rPr>
                  <a:t>OpenStack Nova</a:t>
                </a:r>
                <a:endParaRPr kumimoji="0" lang="en-US" altLang="ja-JP" sz="571" kern="0" dirty="0">
                  <a:solidFill>
                    <a:srgbClr val="000000"/>
                  </a:solidFill>
                  <a:latin typeface="Meiryo UI" pitchFamily="50" charset="-128"/>
                  <a:ea typeface="Meiryo UI" pitchFamily="50" charset="-128"/>
                  <a:cs typeface="Meiryo UI" pitchFamily="50" charset="-128"/>
                </a:endParaRPr>
              </a:p>
              <a:p>
                <a:pPr defTabSz="653156">
                  <a:defRPr/>
                </a:pPr>
                <a:r>
                  <a:rPr kumimoji="0" lang="en-US" altLang="ja-JP" sz="571" kern="0" dirty="0">
                    <a:solidFill>
                      <a:srgbClr val="000000"/>
                    </a:solidFill>
                    <a:latin typeface="Meiryo UI" pitchFamily="50" charset="-128"/>
                    <a:ea typeface="Meiryo UI" pitchFamily="50" charset="-128"/>
                    <a:cs typeface="Meiryo UI" pitchFamily="50" charset="-128"/>
                    <a:hlinkClick r:id="rId261"/>
                  </a:rPr>
                  <a:t>OpenStack Glance</a:t>
                </a:r>
                <a:endParaRPr kumimoji="0" lang="en-US" altLang="ja-JP" sz="571" kern="0" dirty="0">
                  <a:solidFill>
                    <a:srgbClr val="000000"/>
                  </a:solidFill>
                  <a:latin typeface="Meiryo UI" pitchFamily="50" charset="-128"/>
                  <a:ea typeface="Meiryo UI" pitchFamily="50" charset="-128"/>
                  <a:cs typeface="Meiryo UI" pitchFamily="50" charset="-128"/>
                </a:endParaRPr>
              </a:p>
            </p:txBody>
          </p:sp>
          <p:sp>
            <p:nvSpPr>
              <p:cNvPr id="202" name="テキスト ボックス 201"/>
              <p:cNvSpPr txBox="1"/>
              <p:nvPr/>
            </p:nvSpPr>
            <p:spPr bwMode="gray">
              <a:xfrm>
                <a:off x="5688124" y="1408583"/>
                <a:ext cx="3240360" cy="261403"/>
              </a:xfrm>
              <a:prstGeom prst="rect">
                <a:avLst/>
              </a:prstGeom>
              <a:solidFill>
                <a:srgbClr val="DEEDF5"/>
              </a:solidFill>
              <a:ln w="9525" cap="flat">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t"/>
              <a:lstStyle>
                <a:defPPr>
                  <a:defRPr lang="ja-JP"/>
                </a:defPPr>
              </a:lstStyle>
              <a:p>
                <a:pPr defTabSz="653156" fontAlgn="ctr">
                  <a:lnSpc>
                    <a:spcPts val="571"/>
                  </a:lnSpc>
                  <a:defRPr/>
                </a:pPr>
                <a:r>
                  <a:rPr kumimoji="0" lang="en-US" altLang="ja-JP" sz="571" kern="0" dirty="0">
                    <a:solidFill>
                      <a:srgbClr val="000000"/>
                    </a:solidFill>
                    <a:latin typeface="Tw Cen MT Condensed" panose="020B0606020104020203" pitchFamily="34" charset="0"/>
                    <a:ea typeface="Meiryo UI" pitchFamily="50" charset="-128"/>
                    <a:cs typeface="Meiryo UI" pitchFamily="50" charset="-128"/>
                  </a:rPr>
                  <a:t>Compute as a Service</a:t>
                </a:r>
              </a:p>
              <a:p>
                <a:pPr defTabSz="653156" fontAlgn="ctr">
                  <a:lnSpc>
                    <a:spcPts val="571"/>
                  </a:lnSpc>
                  <a:defRPr/>
                </a:pPr>
                <a:r>
                  <a:rPr kumimoji="0" lang="en-US" altLang="ja-JP" sz="571" kern="0" dirty="0">
                    <a:solidFill>
                      <a:srgbClr val="000000"/>
                    </a:solidFill>
                    <a:latin typeface="Tw Cen MT Condensed" panose="020B0606020104020203" pitchFamily="34" charset="0"/>
                    <a:ea typeface="Meiryo UI" pitchFamily="50" charset="-128"/>
                    <a:cs typeface="Meiryo UI" pitchFamily="50" charset="-128"/>
                  </a:rPr>
                  <a:t>(</a:t>
                </a:r>
                <a:r>
                  <a:rPr kumimoji="0" lang="en-US" altLang="ja-JP" sz="571" kern="0" dirty="0" err="1">
                    <a:solidFill>
                      <a:srgbClr val="000000"/>
                    </a:solidFill>
                    <a:latin typeface="Tw Cen MT Condensed" panose="020B0606020104020203" pitchFamily="34" charset="0"/>
                    <a:ea typeface="Meiryo UI" pitchFamily="50" charset="-128"/>
                    <a:cs typeface="Meiryo UI" pitchFamily="50" charset="-128"/>
                  </a:rPr>
                  <a:t>CompaaS</a:t>
                </a:r>
                <a:r>
                  <a:rPr kumimoji="0" lang="en-US" altLang="ja-JP" sz="571" kern="0" dirty="0">
                    <a:solidFill>
                      <a:srgbClr val="000000"/>
                    </a:solidFill>
                    <a:latin typeface="Tw Cen MT Condensed" panose="020B0606020104020203" pitchFamily="34" charset="0"/>
                    <a:ea typeface="Meiryo UI" pitchFamily="50" charset="-128"/>
                    <a:cs typeface="Meiryo UI" pitchFamily="50" charset="-128"/>
                  </a:rPr>
                  <a:t>)</a:t>
                </a:r>
                <a:endParaRPr kumimoji="0" lang="ja-JP" altLang="en-US" sz="571" kern="0" dirty="0">
                  <a:solidFill>
                    <a:srgbClr val="000000"/>
                  </a:solidFill>
                  <a:latin typeface="Tw Cen MT Condensed" panose="020B0606020104020203" pitchFamily="34" charset="0"/>
                  <a:ea typeface="Meiryo UI" pitchFamily="50" charset="-128"/>
                  <a:cs typeface="Meiryo UI" pitchFamily="50" charset="-128"/>
                </a:endParaRPr>
              </a:p>
            </p:txBody>
          </p:sp>
        </p:grpSp>
        <p:grpSp>
          <p:nvGrpSpPr>
            <p:cNvPr id="203" name="グループ化 202"/>
            <p:cNvGrpSpPr/>
            <p:nvPr/>
          </p:nvGrpSpPr>
          <p:grpSpPr>
            <a:xfrm>
              <a:off x="4086448" y="4663308"/>
              <a:ext cx="892319" cy="325719"/>
              <a:chOff x="5688124" y="1516792"/>
              <a:chExt cx="3240360" cy="413893"/>
            </a:xfrm>
          </p:grpSpPr>
          <p:sp>
            <p:nvSpPr>
              <p:cNvPr id="204" name="正方形/長方形 203"/>
              <p:cNvSpPr/>
              <p:nvPr/>
            </p:nvSpPr>
            <p:spPr bwMode="gray">
              <a:xfrm>
                <a:off x="5688124" y="1670416"/>
                <a:ext cx="3240360" cy="260269"/>
              </a:xfrm>
              <a:prstGeom prst="rect">
                <a:avLst/>
              </a:prstGeom>
              <a:solidFill>
                <a:schemeClr val="bg1"/>
              </a:solidFill>
              <a:ln w="9525">
                <a:solidFill>
                  <a:schemeClr val="tx1"/>
                </a:solidFill>
                <a:miter lim="800000"/>
                <a:headEnd/>
                <a:tailEnd/>
              </a:ln>
            </p:spPr>
            <p:txBody>
              <a:bodyPr lIns="25714" rIns="25714" anchor="t"/>
              <a:lstStyle/>
              <a:p>
                <a:pPr defTabSz="653156">
                  <a:defRPr/>
                </a:pPr>
                <a:endParaRPr kumimoji="0" lang="en-US" altLang="ja-JP" sz="571" b="1" kern="0">
                  <a:solidFill>
                    <a:srgbClr val="000000"/>
                  </a:solidFill>
                  <a:latin typeface="Meiryo UI" pitchFamily="50" charset="-128"/>
                  <a:ea typeface="Meiryo UI" pitchFamily="50" charset="-128"/>
                  <a:cs typeface="Meiryo UI" pitchFamily="50" charset="-128"/>
                </a:endParaRPr>
              </a:p>
            </p:txBody>
          </p:sp>
          <p:sp>
            <p:nvSpPr>
              <p:cNvPr id="205" name="テキスト ボックス 204"/>
              <p:cNvSpPr txBox="1"/>
              <p:nvPr/>
            </p:nvSpPr>
            <p:spPr bwMode="gray">
              <a:xfrm>
                <a:off x="5688124" y="1516792"/>
                <a:ext cx="3240360" cy="221263"/>
              </a:xfrm>
              <a:prstGeom prst="rect">
                <a:avLst/>
              </a:prstGeom>
              <a:solidFill>
                <a:srgbClr val="DEEDF5"/>
              </a:solidFill>
              <a:ln w="9525" cap="flat">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t"/>
              <a:lstStyle>
                <a:defPPr>
                  <a:defRPr lang="ja-JP"/>
                </a:defPPr>
              </a:lstStyle>
              <a:p>
                <a:pPr defTabSz="653156" fontAlgn="ctr">
                  <a:lnSpc>
                    <a:spcPts val="571"/>
                  </a:lnSpc>
                  <a:defRPr/>
                </a:pPr>
                <a:r>
                  <a:rPr kumimoji="0" lang="en-US" altLang="ja-JP" sz="571" kern="0" dirty="0">
                    <a:solidFill>
                      <a:srgbClr val="000000"/>
                    </a:solidFill>
                    <a:latin typeface="Tw Cen MT Condensed" panose="020B0606020104020203" pitchFamily="34" charset="0"/>
                    <a:ea typeface="Meiryo UI" pitchFamily="50" charset="-128"/>
                    <a:cs typeface="Meiryo UI" pitchFamily="50" charset="-128"/>
                  </a:rPr>
                  <a:t>Communications as a Service (</a:t>
                </a:r>
                <a:r>
                  <a:rPr kumimoji="0" lang="en-US" altLang="ja-JP" sz="571" kern="0" dirty="0" err="1">
                    <a:solidFill>
                      <a:srgbClr val="000000"/>
                    </a:solidFill>
                    <a:latin typeface="Tw Cen MT Condensed" panose="020B0606020104020203" pitchFamily="34" charset="0"/>
                    <a:ea typeface="Meiryo UI" pitchFamily="50" charset="-128"/>
                    <a:cs typeface="Meiryo UI" pitchFamily="50" charset="-128"/>
                  </a:rPr>
                  <a:t>CaaS</a:t>
                </a:r>
                <a:r>
                  <a:rPr kumimoji="0" lang="en-US" altLang="ja-JP" sz="571" kern="0" dirty="0">
                    <a:solidFill>
                      <a:srgbClr val="000000"/>
                    </a:solidFill>
                    <a:latin typeface="Tw Cen MT Condensed" panose="020B0606020104020203" pitchFamily="34" charset="0"/>
                    <a:ea typeface="Meiryo UI" pitchFamily="50" charset="-128"/>
                    <a:cs typeface="Meiryo UI" pitchFamily="50" charset="-128"/>
                  </a:rPr>
                  <a:t>)</a:t>
                </a:r>
                <a:endParaRPr kumimoji="0" lang="ja-JP" altLang="en-US" sz="571" kern="0" dirty="0">
                  <a:solidFill>
                    <a:srgbClr val="000000"/>
                  </a:solidFill>
                  <a:latin typeface="Tw Cen MT Condensed" panose="020B0606020104020203" pitchFamily="34" charset="0"/>
                  <a:ea typeface="Meiryo UI" pitchFamily="50" charset="-128"/>
                  <a:cs typeface="Meiryo UI" pitchFamily="50" charset="-128"/>
                </a:endParaRPr>
              </a:p>
            </p:txBody>
          </p:sp>
        </p:grpSp>
        <p:grpSp>
          <p:nvGrpSpPr>
            <p:cNvPr id="206" name="グループ化 205"/>
            <p:cNvGrpSpPr/>
            <p:nvPr/>
          </p:nvGrpSpPr>
          <p:grpSpPr>
            <a:xfrm>
              <a:off x="4083408" y="5009507"/>
              <a:ext cx="892319" cy="501293"/>
              <a:chOff x="5688124" y="1408583"/>
              <a:chExt cx="3240360" cy="636997"/>
            </a:xfrm>
          </p:grpSpPr>
          <p:sp>
            <p:nvSpPr>
              <p:cNvPr id="207" name="正方形/長方形 206"/>
              <p:cNvSpPr/>
              <p:nvPr/>
            </p:nvSpPr>
            <p:spPr bwMode="gray">
              <a:xfrm>
                <a:off x="5688124" y="1670416"/>
                <a:ext cx="3240360" cy="375164"/>
              </a:xfrm>
              <a:prstGeom prst="rect">
                <a:avLst/>
              </a:prstGeom>
              <a:solidFill>
                <a:schemeClr val="bg1"/>
              </a:solidFill>
              <a:ln w="9525">
                <a:solidFill>
                  <a:schemeClr val="tx1"/>
                </a:solidFill>
                <a:miter lim="800000"/>
                <a:headEnd/>
                <a:tailEnd/>
              </a:ln>
            </p:spPr>
            <p:txBody>
              <a:bodyPr lIns="25714" rIns="25714" anchor="t"/>
              <a:lstStyle/>
              <a:p>
                <a:pPr defTabSz="653156">
                  <a:defRPr/>
                </a:pPr>
                <a:r>
                  <a:rPr kumimoji="0" lang="en-US" altLang="ja-JP" sz="571" kern="0" dirty="0">
                    <a:solidFill>
                      <a:srgbClr val="000000"/>
                    </a:solidFill>
                    <a:latin typeface="Meiryo UI" pitchFamily="50" charset="-128"/>
                    <a:ea typeface="Meiryo UI" pitchFamily="50" charset="-128"/>
                    <a:cs typeface="Meiryo UI" pitchFamily="50" charset="-128"/>
                    <a:hlinkClick r:id="rId262"/>
                  </a:rPr>
                  <a:t>OpenStack Cinder</a:t>
                </a:r>
                <a:endParaRPr kumimoji="0" lang="en-US" altLang="ja-JP" sz="571" kern="0" dirty="0">
                  <a:solidFill>
                    <a:srgbClr val="000000"/>
                  </a:solidFill>
                  <a:latin typeface="Meiryo UI" pitchFamily="50" charset="-128"/>
                  <a:ea typeface="Meiryo UI" pitchFamily="50" charset="-128"/>
                  <a:cs typeface="Meiryo UI" pitchFamily="50" charset="-128"/>
                </a:endParaRPr>
              </a:p>
              <a:p>
                <a:pPr defTabSz="653156">
                  <a:defRPr/>
                </a:pPr>
                <a:r>
                  <a:rPr kumimoji="0" lang="en-US" altLang="ja-JP" sz="571" kern="0" dirty="0">
                    <a:solidFill>
                      <a:srgbClr val="000000"/>
                    </a:solidFill>
                    <a:latin typeface="Meiryo UI" pitchFamily="50" charset="-128"/>
                    <a:ea typeface="Meiryo UI" pitchFamily="50" charset="-128"/>
                    <a:cs typeface="Meiryo UI" pitchFamily="50" charset="-128"/>
                    <a:hlinkClick r:id="rId263"/>
                  </a:rPr>
                  <a:t>OpenStack Manila</a:t>
                </a:r>
                <a:endParaRPr kumimoji="0" lang="en-US" altLang="ja-JP" sz="571" kern="0" dirty="0">
                  <a:solidFill>
                    <a:srgbClr val="000000"/>
                  </a:solidFill>
                  <a:latin typeface="Meiryo UI" pitchFamily="50" charset="-128"/>
                  <a:ea typeface="Meiryo UI" pitchFamily="50" charset="-128"/>
                  <a:cs typeface="Meiryo UI" pitchFamily="50" charset="-128"/>
                </a:endParaRPr>
              </a:p>
              <a:p>
                <a:pPr>
                  <a:defRPr/>
                </a:pPr>
                <a:r>
                  <a:rPr kumimoji="0" lang="en-US" altLang="ja-JP" sz="571" kern="0" dirty="0">
                    <a:solidFill>
                      <a:srgbClr val="000000"/>
                    </a:solidFill>
                    <a:latin typeface="Meiryo UI" pitchFamily="50" charset="-128"/>
                    <a:ea typeface="Meiryo UI" pitchFamily="50" charset="-128"/>
                    <a:cs typeface="Meiryo UI" pitchFamily="50" charset="-128"/>
                    <a:hlinkClick r:id="rId264"/>
                  </a:rPr>
                  <a:t>OpenStack Swift</a:t>
                </a:r>
                <a:endParaRPr kumimoji="0" lang="en-US" altLang="ja-JP" sz="571" kern="0" dirty="0">
                  <a:solidFill>
                    <a:srgbClr val="000000"/>
                  </a:solidFill>
                  <a:latin typeface="Meiryo UI" pitchFamily="50" charset="-128"/>
                  <a:ea typeface="Meiryo UI" pitchFamily="50" charset="-128"/>
                  <a:cs typeface="Meiryo UI" pitchFamily="50" charset="-128"/>
                </a:endParaRPr>
              </a:p>
              <a:p>
                <a:pPr defTabSz="653156">
                  <a:defRPr/>
                </a:pPr>
                <a:endParaRPr kumimoji="0" lang="en-US" altLang="ja-JP" sz="571" kern="0" dirty="0">
                  <a:solidFill>
                    <a:srgbClr val="000000"/>
                  </a:solidFill>
                  <a:latin typeface="Meiryo UI" pitchFamily="50" charset="-128"/>
                  <a:ea typeface="Meiryo UI" pitchFamily="50" charset="-128"/>
                  <a:cs typeface="Meiryo UI" pitchFamily="50" charset="-128"/>
                </a:endParaRPr>
              </a:p>
            </p:txBody>
          </p:sp>
          <p:sp>
            <p:nvSpPr>
              <p:cNvPr id="208" name="テキスト ボックス 207"/>
              <p:cNvSpPr txBox="1"/>
              <p:nvPr/>
            </p:nvSpPr>
            <p:spPr bwMode="gray">
              <a:xfrm>
                <a:off x="5688124" y="1408583"/>
                <a:ext cx="3240360" cy="261403"/>
              </a:xfrm>
              <a:prstGeom prst="rect">
                <a:avLst/>
              </a:prstGeom>
              <a:solidFill>
                <a:srgbClr val="DEEDF5"/>
              </a:solidFill>
              <a:ln w="9525" cap="flat">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t"/>
              <a:lstStyle>
                <a:defPPr>
                  <a:defRPr lang="ja-JP"/>
                </a:defPPr>
              </a:lstStyle>
              <a:p>
                <a:pPr defTabSz="653156" fontAlgn="ctr">
                  <a:lnSpc>
                    <a:spcPts val="571"/>
                  </a:lnSpc>
                  <a:defRPr/>
                </a:pPr>
                <a:r>
                  <a:rPr kumimoji="0" lang="en-US" altLang="ja-JP" sz="571" kern="0" dirty="0">
                    <a:solidFill>
                      <a:srgbClr val="000000"/>
                    </a:solidFill>
                    <a:latin typeface="Tw Cen MT Condensed" panose="020B0606020104020203" pitchFamily="34" charset="0"/>
                    <a:ea typeface="Meiryo UI" pitchFamily="50" charset="-128"/>
                    <a:cs typeface="Meiryo UI" pitchFamily="50" charset="-128"/>
                  </a:rPr>
                  <a:t>Data Storage as a Service</a:t>
                </a:r>
              </a:p>
              <a:p>
                <a:pPr defTabSz="653156" fontAlgn="ctr">
                  <a:lnSpc>
                    <a:spcPts val="571"/>
                  </a:lnSpc>
                  <a:defRPr/>
                </a:pPr>
                <a:r>
                  <a:rPr kumimoji="0" lang="en-US" altLang="ja-JP" sz="571" kern="0" dirty="0">
                    <a:solidFill>
                      <a:srgbClr val="000000"/>
                    </a:solidFill>
                    <a:latin typeface="Tw Cen MT Condensed" panose="020B0606020104020203" pitchFamily="34" charset="0"/>
                    <a:ea typeface="Meiryo UI" pitchFamily="50" charset="-128"/>
                    <a:cs typeface="Meiryo UI" pitchFamily="50" charset="-128"/>
                  </a:rPr>
                  <a:t>(</a:t>
                </a:r>
                <a:r>
                  <a:rPr kumimoji="0" lang="en-US" altLang="ja-JP" sz="571" kern="0" dirty="0" err="1">
                    <a:solidFill>
                      <a:srgbClr val="000000"/>
                    </a:solidFill>
                    <a:latin typeface="Tw Cen MT Condensed" panose="020B0606020104020203" pitchFamily="34" charset="0"/>
                    <a:ea typeface="Meiryo UI" pitchFamily="50" charset="-128"/>
                    <a:cs typeface="Meiryo UI" pitchFamily="50" charset="-128"/>
                  </a:rPr>
                  <a:t>DSaaS</a:t>
                </a:r>
                <a:r>
                  <a:rPr kumimoji="0" lang="en-US" altLang="ja-JP" sz="571" kern="0" dirty="0">
                    <a:solidFill>
                      <a:srgbClr val="000000"/>
                    </a:solidFill>
                    <a:latin typeface="Tw Cen MT Condensed" panose="020B0606020104020203" pitchFamily="34" charset="0"/>
                    <a:ea typeface="Meiryo UI" pitchFamily="50" charset="-128"/>
                    <a:cs typeface="Meiryo UI" pitchFamily="50" charset="-128"/>
                  </a:rPr>
                  <a:t>)</a:t>
                </a:r>
                <a:endParaRPr kumimoji="0" lang="ja-JP" altLang="en-US" sz="571" kern="0" dirty="0">
                  <a:solidFill>
                    <a:srgbClr val="000000"/>
                  </a:solidFill>
                  <a:latin typeface="Tw Cen MT Condensed" panose="020B0606020104020203" pitchFamily="34" charset="0"/>
                  <a:ea typeface="Meiryo UI" pitchFamily="50" charset="-128"/>
                  <a:cs typeface="Meiryo UI" pitchFamily="50" charset="-128"/>
                </a:endParaRPr>
              </a:p>
            </p:txBody>
          </p:sp>
        </p:grpSp>
        <p:grpSp>
          <p:nvGrpSpPr>
            <p:cNvPr id="269" name="グループ化 268"/>
            <p:cNvGrpSpPr/>
            <p:nvPr/>
          </p:nvGrpSpPr>
          <p:grpSpPr>
            <a:xfrm>
              <a:off x="5070585" y="550889"/>
              <a:ext cx="898987" cy="571734"/>
              <a:chOff x="5512361" y="1308690"/>
              <a:chExt cx="3416126" cy="825151"/>
            </a:xfrm>
          </p:grpSpPr>
          <p:sp>
            <p:nvSpPr>
              <p:cNvPr id="270" name="正方形/長方形 269"/>
              <p:cNvSpPr/>
              <p:nvPr/>
            </p:nvSpPr>
            <p:spPr bwMode="gray">
              <a:xfrm>
                <a:off x="5514736" y="1540338"/>
                <a:ext cx="3413747" cy="593503"/>
              </a:xfrm>
              <a:prstGeom prst="rect">
                <a:avLst/>
              </a:prstGeom>
              <a:solidFill>
                <a:sysClr val="window" lastClr="FFFFFF"/>
              </a:solidFill>
              <a:ln w="9525">
                <a:solidFill>
                  <a:sysClr val="windowText" lastClr="000000"/>
                </a:solidFill>
                <a:miter lim="800000"/>
                <a:headEnd/>
                <a:tailEnd/>
              </a:ln>
            </p:spPr>
            <p:txBody>
              <a:bodyPr lIns="25714" rIns="25714" anchor="t"/>
              <a:lstStyle/>
              <a:p>
                <a:r>
                  <a:rPr kumimoji="0" lang="en-US" altLang="ja-JP" sz="571" kern="0" dirty="0">
                    <a:latin typeface="Meiryo UI" pitchFamily="50" charset="-128"/>
                    <a:ea typeface="Meiryo UI" pitchFamily="50" charset="-128"/>
                    <a:cs typeface="Meiryo UI" pitchFamily="50" charset="-128"/>
                    <a:hlinkClick r:id="rId265"/>
                  </a:rPr>
                  <a:t>Pentaho</a:t>
                </a:r>
                <a:r>
                  <a:rPr kumimoji="0" lang="en-US" altLang="ja-JP" sz="571" i="1" kern="0" dirty="0">
                    <a:solidFill>
                      <a:srgbClr val="92D050"/>
                    </a:solidFill>
                    <a:latin typeface="Meiryo UI" pitchFamily="50" charset="-128"/>
                    <a:ea typeface="Meiryo UI" pitchFamily="50" charset="-128"/>
                    <a:cs typeface="Meiryo UI" pitchFamily="50" charset="-128"/>
                  </a:rPr>
                  <a:t>*</a:t>
                </a:r>
                <a:endParaRPr kumimoji="0" lang="en-US" altLang="ja-JP" sz="571" kern="0" dirty="0">
                  <a:latin typeface="Meiryo UI" pitchFamily="50" charset="-128"/>
                  <a:ea typeface="Meiryo UI" pitchFamily="50" charset="-128"/>
                  <a:cs typeface="Meiryo UI" pitchFamily="50" charset="-128"/>
                </a:endParaRPr>
              </a:p>
              <a:p>
                <a:pPr defTabSz="466484">
                  <a:defRPr/>
                </a:pPr>
                <a:endParaRPr kumimoji="0" lang="en-US" altLang="ja-JP" sz="571" kern="0" dirty="0">
                  <a:latin typeface="Meiryo UI" pitchFamily="50" charset="-128"/>
                  <a:ea typeface="Meiryo UI" pitchFamily="50" charset="-128"/>
                  <a:cs typeface="Meiryo UI" pitchFamily="50" charset="-128"/>
                </a:endParaRPr>
              </a:p>
              <a:p>
                <a:pPr defTabSz="466484">
                  <a:defRPr/>
                </a:pPr>
                <a:endParaRPr kumimoji="0" lang="en-US" altLang="ja-JP" sz="571" kern="0" dirty="0">
                  <a:solidFill>
                    <a:srgbClr val="000000"/>
                  </a:solidFill>
                  <a:latin typeface="Meiryo UI" pitchFamily="50" charset="-128"/>
                  <a:ea typeface="Meiryo UI" pitchFamily="50" charset="-128"/>
                  <a:cs typeface="Meiryo UI" pitchFamily="50" charset="-128"/>
                </a:endParaRPr>
              </a:p>
            </p:txBody>
          </p:sp>
          <p:sp>
            <p:nvSpPr>
              <p:cNvPr id="271" name="テキスト ボックス 270"/>
              <p:cNvSpPr txBox="1"/>
              <p:nvPr/>
            </p:nvSpPr>
            <p:spPr bwMode="gray">
              <a:xfrm>
                <a:off x="5512361" y="1308690"/>
                <a:ext cx="3416126" cy="231716"/>
              </a:xfrm>
              <a:prstGeom prst="rect">
                <a:avLst/>
              </a:prstGeom>
              <a:solidFill>
                <a:srgbClr val="FFE5E5"/>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pPr defTabSz="653156">
                  <a:buClr>
                    <a:srgbClr val="44546A"/>
                  </a:buClr>
                  <a:defRPr/>
                </a:pPr>
                <a:r>
                  <a:rPr kumimoji="0" lang="en-US" altLang="ja-JP" sz="571" kern="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BA</a:t>
                </a:r>
                <a:r>
                  <a:rPr kumimoji="0" lang="ja-JP" altLang="en-US" sz="571" kern="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a:t>
                </a:r>
                <a:r>
                  <a:rPr kumimoji="0" lang="en-US" altLang="ja-JP" sz="571" kern="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BI</a:t>
                </a:r>
                <a:endParaRPr kumimoji="0" lang="ja-JP" altLang="en-US" sz="571" kern="0" dirty="0">
                  <a:solidFill>
                    <a:prstClr val="black"/>
                  </a:solidFill>
                  <a:latin typeface="Meiryo UI" panose="020B0604030504040204" pitchFamily="50" charset="-128"/>
                  <a:ea typeface="Meiryo UI" panose="020B0604030504040204" pitchFamily="50" charset="-128"/>
                  <a:cs typeface="Meiryo UI" panose="020B0604030504040204" pitchFamily="50" charset="-128"/>
                </a:endParaRPr>
              </a:p>
            </p:txBody>
          </p:sp>
        </p:grpSp>
        <p:pic>
          <p:nvPicPr>
            <p:cNvPr id="1026" name="Picture 2" descr="クリエイティブ・コモンズ・ライセンス"/>
            <p:cNvPicPr>
              <a:picLocks noChangeAspect="1" noChangeArrowheads="1"/>
            </p:cNvPicPr>
            <p:nvPr/>
          </p:nvPicPr>
          <p:blipFill>
            <a:blip r:embed="rId266">
              <a:extLst>
                <a:ext uri="{28A0092B-C50C-407E-A947-70E740481C1C}">
                  <a14:useLocalDpi xmlns:a14="http://schemas.microsoft.com/office/drawing/2010/main" val="0"/>
                </a:ext>
              </a:extLst>
            </a:blip>
            <a:srcRect/>
            <a:stretch>
              <a:fillRect/>
            </a:stretch>
          </p:blipFill>
          <p:spPr bwMode="auto">
            <a:xfrm>
              <a:off x="8206082" y="147937"/>
              <a:ext cx="598714" cy="210911"/>
            </a:xfrm>
            <a:prstGeom prst="rect">
              <a:avLst/>
            </a:prstGeom>
            <a:noFill/>
            <a:extLst>
              <a:ext uri="{909E8E84-426E-40DD-AFC4-6F175D3DCCD1}">
                <a14:hiddenFill xmlns:a14="http://schemas.microsoft.com/office/drawing/2010/main">
                  <a:solidFill>
                    <a:srgbClr val="FFFFFF"/>
                  </a:solidFill>
                </a14:hiddenFill>
              </a:ext>
            </a:extLst>
          </p:spPr>
        </p:pic>
        <p:sp>
          <p:nvSpPr>
            <p:cNvPr id="28" name="テキスト ボックス 27"/>
            <p:cNvSpPr txBox="1"/>
            <p:nvPr/>
          </p:nvSpPr>
          <p:spPr>
            <a:xfrm>
              <a:off x="5529861" y="147937"/>
              <a:ext cx="2739853" cy="224229"/>
            </a:xfrm>
            <a:prstGeom prst="rect">
              <a:avLst/>
            </a:prstGeom>
            <a:noFill/>
          </p:spPr>
          <p:txBody>
            <a:bodyPr wrap="none" rtlCol="0">
              <a:spAutoFit/>
            </a:bodyPr>
            <a:lstStyle/>
            <a:p>
              <a:r>
                <a:rPr lang="en-US" altLang="ja-JP" sz="857" dirty="0"/>
                <a:t>©  </a:t>
              </a:r>
              <a:r>
                <a:rPr lang="ja-JP" altLang="en-US" sz="857" dirty="0"/>
                <a:t>インプレス</a:t>
              </a:r>
              <a:r>
                <a:rPr lang="en-US" altLang="ja-JP" sz="857" dirty="0"/>
                <a:t>IT Leaders</a:t>
              </a:r>
              <a:r>
                <a:rPr lang="ja-JP" altLang="en-US" sz="857" dirty="0"/>
                <a:t> 、日本</a:t>
              </a:r>
              <a:r>
                <a:rPr lang="en-US" altLang="ja-JP" sz="857" dirty="0"/>
                <a:t>OSS</a:t>
              </a:r>
              <a:r>
                <a:rPr lang="ja-JP" altLang="en-US" sz="857" dirty="0"/>
                <a:t>推進フォーラム</a:t>
              </a:r>
              <a:r>
                <a:rPr lang="en-US" altLang="ja-JP" sz="857" dirty="0"/>
                <a:t> </a:t>
              </a:r>
              <a:endParaRPr lang="ja-JP" altLang="en-US" sz="857" dirty="0"/>
            </a:p>
          </p:txBody>
        </p:sp>
        <p:sp>
          <p:nvSpPr>
            <p:cNvPr id="29" name="テキスト ボックス 28"/>
            <p:cNvSpPr txBox="1"/>
            <p:nvPr/>
          </p:nvSpPr>
          <p:spPr>
            <a:xfrm>
              <a:off x="45783" y="6582452"/>
              <a:ext cx="1962856" cy="268022"/>
            </a:xfrm>
            <a:prstGeom prst="rect">
              <a:avLst/>
            </a:prstGeom>
            <a:noFill/>
          </p:spPr>
          <p:txBody>
            <a:bodyPr wrap="square" rtlCol="0">
              <a:spAutoFit/>
            </a:bodyPr>
            <a:lstStyle/>
            <a:p>
              <a:pPr algn="l"/>
              <a:r>
                <a:rPr lang="ja-JP" altLang="en-US" sz="571" dirty="0">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cs typeface="Meiryo UI" panose="020B0604030504040204" pitchFamily="50" charset="-128"/>
                </a:rPr>
                <a:t>影文字</a:t>
              </a:r>
              <a:r>
                <a:rPr lang="en-US" altLang="ja-JP" sz="571" dirty="0">
                  <a:latin typeface="Meiryo UI" panose="020B0604030504040204" pitchFamily="50" charset="-128"/>
                  <a:ea typeface="Meiryo UI" panose="020B0604030504040204" pitchFamily="50" charset="-128"/>
                  <a:cs typeface="Meiryo UI" panose="020B0604030504040204" pitchFamily="50" charset="-128"/>
                </a:rPr>
                <a:t>:</a:t>
              </a:r>
              <a:r>
                <a:rPr lang="ja-JP" altLang="en-US" sz="571" dirty="0">
                  <a:latin typeface="Meiryo UI" panose="020B0604030504040204" pitchFamily="50" charset="-128"/>
                  <a:ea typeface="Meiryo UI" panose="020B0604030504040204" pitchFamily="50" charset="-128"/>
                  <a:cs typeface="Meiryo UI" panose="020B0604030504040204" pitchFamily="50" charset="-128"/>
                </a:rPr>
                <a:t>クラウド技術部会の結果で使用頻度大のもの</a:t>
              </a:r>
              <a:endParaRPr lang="en-US" altLang="ja-JP" sz="571" dirty="0">
                <a:latin typeface="Meiryo UI" panose="020B0604030504040204" pitchFamily="50" charset="-128"/>
                <a:ea typeface="Meiryo UI" panose="020B0604030504040204" pitchFamily="50" charset="-128"/>
                <a:cs typeface="Meiryo UI" panose="020B0604030504040204" pitchFamily="50" charset="-128"/>
              </a:endParaRPr>
            </a:p>
            <a:p>
              <a:pPr algn="l"/>
              <a:r>
                <a:rPr lang="ja-JP" altLang="en-US" sz="571" dirty="0">
                  <a:latin typeface="Meiryo UI" panose="020B0604030504040204" pitchFamily="50" charset="-128"/>
                  <a:ea typeface="Meiryo UI" panose="020B0604030504040204" pitchFamily="50" charset="-128"/>
                  <a:cs typeface="Meiryo UI" panose="020B0604030504040204" pitchFamily="50" charset="-128"/>
                </a:rPr>
                <a:t>斜字</a:t>
              </a:r>
              <a:r>
                <a:rPr lang="en-US" altLang="ja-JP" sz="571">
                  <a:latin typeface="Meiryo UI" panose="020B0604030504040204" pitchFamily="50" charset="-128"/>
                  <a:ea typeface="Meiryo UI" panose="020B0604030504040204" pitchFamily="50" charset="-128"/>
                  <a:cs typeface="Meiryo UI" panose="020B0604030504040204" pitchFamily="50" charset="-128"/>
                </a:rPr>
                <a:t>+</a:t>
              </a:r>
              <a:r>
                <a:rPr lang="ja-JP" altLang="en-US" sz="571">
                  <a:latin typeface="Meiryo UI" panose="020B0604030504040204" pitchFamily="50" charset="-128"/>
                  <a:ea typeface="Meiryo UI" panose="020B0604030504040204" pitchFamily="50" charset="-128"/>
                  <a:cs typeface="Meiryo UI" panose="020B0604030504040204" pitchFamily="50" charset="-128"/>
                </a:rPr>
                <a:t>緑</a:t>
              </a:r>
              <a:r>
                <a:rPr lang="ja-JP" altLang="en-US" sz="571" dirty="0">
                  <a:latin typeface="Meiryo UI" panose="020B0604030504040204" pitchFamily="50" charset="-128"/>
                  <a:ea typeface="Meiryo UI" panose="020B0604030504040204" pitchFamily="50" charset="-128"/>
                  <a:cs typeface="Meiryo UI" panose="020B0604030504040204" pitchFamily="50" charset="-128"/>
                </a:rPr>
                <a:t>の</a:t>
              </a:r>
              <a:r>
                <a:rPr lang="ja-JP" altLang="en-US" sz="571" dirty="0">
                  <a:solidFill>
                    <a:srgbClr val="92D050"/>
                  </a:solidFill>
                  <a:latin typeface="Meiryo UI" panose="020B0604030504040204" pitchFamily="50" charset="-128"/>
                  <a:ea typeface="Meiryo UI" panose="020B0604030504040204" pitchFamily="50" charset="-128"/>
                  <a:cs typeface="Meiryo UI" panose="020B0604030504040204" pitchFamily="50" charset="-128"/>
                </a:rPr>
                <a:t>*</a:t>
              </a:r>
              <a:r>
                <a:rPr lang="ja-JP" altLang="en-US" sz="571" dirty="0">
                  <a:latin typeface="Meiryo UI" panose="020B0604030504040204" pitchFamily="50" charset="-128"/>
                  <a:ea typeface="Meiryo UI" panose="020B0604030504040204" pitchFamily="50" charset="-128"/>
                  <a:cs typeface="Meiryo UI" panose="020B0604030504040204" pitchFamily="50" charset="-128"/>
                </a:rPr>
                <a:t>印</a:t>
              </a:r>
              <a:r>
                <a:rPr lang="en-US" altLang="ja-JP" sz="571" dirty="0">
                  <a:latin typeface="Meiryo UI" panose="020B0604030504040204" pitchFamily="50" charset="-128"/>
                  <a:ea typeface="Meiryo UI" panose="020B0604030504040204" pitchFamily="50" charset="-128"/>
                  <a:cs typeface="Meiryo UI" panose="020B0604030504040204" pitchFamily="50" charset="-128"/>
                </a:rPr>
                <a:t>:</a:t>
              </a:r>
              <a:r>
                <a:rPr lang="en-US" altLang="ja-JP" sz="571" dirty="0" err="1">
                  <a:latin typeface="Meiryo UI" panose="020B0604030504040204" pitchFamily="50" charset="-128"/>
                  <a:ea typeface="Meiryo UI" panose="020B0604030504040204" pitchFamily="50" charset="-128"/>
                  <a:cs typeface="Meiryo UI" panose="020B0604030504040204" pitchFamily="50" charset="-128"/>
                </a:rPr>
                <a:t>Bigdata</a:t>
              </a:r>
              <a:r>
                <a:rPr lang="ja-JP" altLang="en-US" sz="571" dirty="0">
                  <a:latin typeface="Meiryo UI" panose="020B0604030504040204" pitchFamily="50" charset="-128"/>
                  <a:ea typeface="Meiryo UI" panose="020B0604030504040204" pitchFamily="50" charset="-128"/>
                  <a:cs typeface="Meiryo UI" panose="020B0604030504040204" pitchFamily="50" charset="-128"/>
                </a:rPr>
                <a:t>と他のカテゴリで重複しているもの</a:t>
              </a:r>
            </a:p>
          </p:txBody>
        </p:sp>
        <p:grpSp>
          <p:nvGrpSpPr>
            <p:cNvPr id="272" name="グループ化 271"/>
            <p:cNvGrpSpPr/>
            <p:nvPr/>
          </p:nvGrpSpPr>
          <p:grpSpPr>
            <a:xfrm>
              <a:off x="5439880" y="2479211"/>
              <a:ext cx="536141" cy="187686"/>
              <a:chOff x="5587829" y="1407243"/>
              <a:chExt cx="3206206" cy="315342"/>
            </a:xfrm>
          </p:grpSpPr>
          <p:sp>
            <p:nvSpPr>
              <p:cNvPr id="282" name="正方形/長方形 281"/>
              <p:cNvSpPr/>
              <p:nvPr/>
            </p:nvSpPr>
            <p:spPr bwMode="gray">
              <a:xfrm>
                <a:off x="5590379" y="1494520"/>
                <a:ext cx="3203656" cy="228065"/>
              </a:xfrm>
              <a:prstGeom prst="rect">
                <a:avLst/>
              </a:prstGeom>
              <a:solidFill>
                <a:sysClr val="window" lastClr="FFFFFF"/>
              </a:solidFill>
              <a:ln w="9525">
                <a:solidFill>
                  <a:sysClr val="windowText" lastClr="000000"/>
                </a:solidFill>
                <a:miter lim="800000"/>
                <a:headEnd/>
                <a:tailEnd/>
              </a:ln>
            </p:spPr>
            <p:txBody>
              <a:bodyPr lIns="25714" rIns="25714" anchor="t"/>
              <a:lstStyle/>
              <a:p>
                <a:r>
                  <a:rPr kumimoji="0" lang="en-US" altLang="ja-JP" sz="571" u="sng" kern="0" dirty="0">
                    <a:latin typeface="Meiryo UI" pitchFamily="50" charset="-128"/>
                    <a:ea typeface="Meiryo UI" pitchFamily="50" charset="-128"/>
                    <a:cs typeface="Meiryo UI" pitchFamily="50" charset="-128"/>
                    <a:hlinkClick r:id="rId267"/>
                  </a:rPr>
                  <a:t>R</a:t>
                </a:r>
                <a:endParaRPr kumimoji="0" lang="en-US" altLang="ja-JP" sz="571" u="sng" kern="0" dirty="0">
                  <a:latin typeface="Meiryo UI" pitchFamily="50" charset="-128"/>
                  <a:ea typeface="Meiryo UI" pitchFamily="50" charset="-128"/>
                  <a:cs typeface="Meiryo UI" pitchFamily="50" charset="-128"/>
                </a:endParaRPr>
              </a:p>
              <a:p>
                <a:pPr defTabSz="466484">
                  <a:defRPr/>
                </a:pPr>
                <a:endParaRPr kumimoji="0" lang="en-US" altLang="ja-JP" sz="571" kern="0" dirty="0">
                  <a:solidFill>
                    <a:srgbClr val="000000"/>
                  </a:solidFill>
                  <a:latin typeface="Meiryo UI" pitchFamily="50" charset="-128"/>
                  <a:ea typeface="Meiryo UI" pitchFamily="50" charset="-128"/>
                  <a:cs typeface="Meiryo UI" pitchFamily="50" charset="-128"/>
                </a:endParaRPr>
              </a:p>
              <a:p>
                <a:pPr defTabSz="466484">
                  <a:defRPr/>
                </a:pPr>
                <a:endParaRPr kumimoji="0" lang="en-US" altLang="ja-JP" sz="571" kern="0" dirty="0">
                  <a:solidFill>
                    <a:srgbClr val="000000"/>
                  </a:solidFill>
                  <a:latin typeface="Meiryo UI" pitchFamily="50" charset="-128"/>
                  <a:ea typeface="Meiryo UI" pitchFamily="50" charset="-128"/>
                  <a:cs typeface="Meiryo UI" pitchFamily="50" charset="-128"/>
                </a:endParaRPr>
              </a:p>
            </p:txBody>
          </p:sp>
          <p:sp>
            <p:nvSpPr>
              <p:cNvPr id="301" name="テキスト ボックス 300"/>
              <p:cNvSpPr txBox="1"/>
              <p:nvPr/>
            </p:nvSpPr>
            <p:spPr bwMode="gray">
              <a:xfrm>
                <a:off x="5587829" y="1407243"/>
                <a:ext cx="3206206" cy="146867"/>
              </a:xfrm>
              <a:prstGeom prst="rect">
                <a:avLst/>
              </a:prstGeom>
              <a:solidFill>
                <a:srgbClr val="FFE5E5"/>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pPr defTabSz="653156">
                  <a:buClr>
                    <a:srgbClr val="44546A"/>
                  </a:buClr>
                  <a:defRPr/>
                </a:pPr>
                <a:r>
                  <a:rPr kumimoji="0" lang="ja-JP" altLang="en-US" sz="571" kern="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データ分析</a:t>
                </a:r>
              </a:p>
            </p:txBody>
          </p:sp>
        </p:grpSp>
        <p:grpSp>
          <p:nvGrpSpPr>
            <p:cNvPr id="302" name="グループ化 301"/>
            <p:cNvGrpSpPr/>
            <p:nvPr/>
          </p:nvGrpSpPr>
          <p:grpSpPr>
            <a:xfrm>
              <a:off x="5070357" y="1944967"/>
              <a:ext cx="902635" cy="481996"/>
              <a:chOff x="5635650" y="1413395"/>
              <a:chExt cx="3171383" cy="634377"/>
            </a:xfrm>
          </p:grpSpPr>
          <p:sp>
            <p:nvSpPr>
              <p:cNvPr id="303" name="正方形/長方形 302"/>
              <p:cNvSpPr/>
              <p:nvPr/>
            </p:nvSpPr>
            <p:spPr bwMode="gray">
              <a:xfrm>
                <a:off x="5635650" y="1530295"/>
                <a:ext cx="3171383" cy="517477"/>
              </a:xfrm>
              <a:prstGeom prst="rect">
                <a:avLst/>
              </a:prstGeom>
              <a:solidFill>
                <a:sysClr val="window" lastClr="FFFFFF"/>
              </a:solidFill>
              <a:ln w="9525">
                <a:solidFill>
                  <a:sysClr val="windowText" lastClr="000000"/>
                </a:solidFill>
                <a:miter lim="800000"/>
                <a:headEnd/>
                <a:tailEnd/>
              </a:ln>
            </p:spPr>
            <p:txBody>
              <a:bodyPr lIns="25714" rIns="25714" anchor="t"/>
              <a:lstStyle/>
              <a:p>
                <a:r>
                  <a:rPr kumimoji="0" lang="en-US" altLang="ja-JP" sz="571" kern="0" dirty="0">
                    <a:latin typeface="Meiryo UI" pitchFamily="50" charset="-128"/>
                    <a:ea typeface="Meiryo UI" pitchFamily="50" charset="-128"/>
                    <a:cs typeface="Meiryo UI" pitchFamily="50" charset="-128"/>
                    <a:hlinkClick r:id="rId65"/>
                  </a:rPr>
                  <a:t>Apache Drill</a:t>
                </a:r>
                <a:r>
                  <a:rPr kumimoji="0" lang="en-US" altLang="ja-JP" sz="571" i="1" kern="0" dirty="0">
                    <a:solidFill>
                      <a:srgbClr val="92D050"/>
                    </a:solidFill>
                    <a:latin typeface="Meiryo UI" pitchFamily="50" charset="-128"/>
                    <a:ea typeface="Meiryo UI" pitchFamily="50" charset="-128"/>
                    <a:cs typeface="Meiryo UI" pitchFamily="50" charset="-128"/>
                  </a:rPr>
                  <a:t>*</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a:latin typeface="Meiryo UI" pitchFamily="50" charset="-128"/>
                    <a:ea typeface="Meiryo UI" pitchFamily="50" charset="-128"/>
                    <a:cs typeface="Meiryo UI" pitchFamily="50" charset="-128"/>
                    <a:hlinkClick r:id="rId268"/>
                  </a:rPr>
                  <a:t>Apache Hive</a:t>
                </a:r>
                <a:endParaRPr kumimoji="0" lang="en-US" altLang="ja-JP" sz="571" kern="0" dirty="0">
                  <a:latin typeface="Meiryo UI" pitchFamily="50" charset="-128"/>
                  <a:ea typeface="Meiryo UI" pitchFamily="50" charset="-128"/>
                  <a:cs typeface="Meiryo UI" pitchFamily="50" charset="-128"/>
                </a:endParaRPr>
              </a:p>
              <a:p>
                <a:r>
                  <a:rPr kumimoji="0" lang="en-US" altLang="ja-JP" sz="571" u="sng" kern="0" dirty="0">
                    <a:latin typeface="Meiryo UI" pitchFamily="50" charset="-128"/>
                    <a:ea typeface="Meiryo UI" pitchFamily="50" charset="-128"/>
                    <a:cs typeface="Meiryo UI" pitchFamily="50" charset="-128"/>
                    <a:hlinkClick r:id="rId269"/>
                  </a:rPr>
                  <a:t>Apache </a:t>
                </a:r>
                <a:r>
                  <a:rPr kumimoji="0" lang="en-US" altLang="ja-JP" sz="571" u="sng" kern="0" dirty="0" err="1">
                    <a:latin typeface="Meiryo UI" pitchFamily="50" charset="-128"/>
                    <a:ea typeface="Meiryo UI" pitchFamily="50" charset="-128"/>
                    <a:cs typeface="Meiryo UI" pitchFamily="50" charset="-128"/>
                    <a:hlinkClick r:id="rId269"/>
                  </a:rPr>
                  <a:t>Spark</a:t>
                </a:r>
                <a:r>
                  <a:rPr kumimoji="0" lang="en-US" altLang="ja-JP" sz="571" kern="0" dirty="0" err="1">
                    <a:solidFill>
                      <a:srgbClr val="000000"/>
                    </a:solidFill>
                    <a:latin typeface="Meiryo UI" pitchFamily="50" charset="-128"/>
                    <a:ea typeface="Meiryo UI" pitchFamily="50" charset="-128"/>
                    <a:cs typeface="Meiryo UI" pitchFamily="50" charset="-128"/>
                    <a:hlinkClick r:id="rId269"/>
                  </a:rPr>
                  <a:t>SQL</a:t>
                </a:r>
                <a:endParaRPr kumimoji="0" lang="en-US" altLang="ja-JP" sz="571" kern="0" dirty="0">
                  <a:solidFill>
                    <a:srgbClr val="000000"/>
                  </a:solidFill>
                  <a:latin typeface="Meiryo UI" pitchFamily="50" charset="-128"/>
                  <a:ea typeface="Meiryo UI" pitchFamily="50" charset="-128"/>
                  <a:cs typeface="Meiryo UI" pitchFamily="50" charset="-128"/>
                </a:endParaRPr>
              </a:p>
              <a:p>
                <a:r>
                  <a:rPr kumimoji="0" lang="en-US" altLang="ja-JP" sz="571" kern="0" dirty="0">
                    <a:latin typeface="Meiryo UI" pitchFamily="50" charset="-128"/>
                    <a:ea typeface="Meiryo UI" pitchFamily="50" charset="-128"/>
                    <a:cs typeface="Meiryo UI" pitchFamily="50" charset="-128"/>
                    <a:hlinkClick r:id="rId270"/>
                  </a:rPr>
                  <a:t>Impala</a:t>
                </a:r>
                <a:endParaRPr kumimoji="0" lang="en-US" altLang="ja-JP" sz="571" kern="0" dirty="0">
                  <a:latin typeface="Meiryo UI" pitchFamily="50" charset="-128"/>
                  <a:ea typeface="Meiryo UI" pitchFamily="50" charset="-128"/>
                  <a:cs typeface="Meiryo UI" pitchFamily="50" charset="-128"/>
                </a:endParaRPr>
              </a:p>
              <a:p>
                <a:pPr defTabSz="466484">
                  <a:defRPr/>
                </a:pPr>
                <a:endParaRPr kumimoji="0" lang="en-US" altLang="ja-JP" sz="571" kern="0" dirty="0">
                  <a:solidFill>
                    <a:srgbClr val="000000"/>
                  </a:solidFill>
                  <a:latin typeface="Meiryo UI" pitchFamily="50" charset="-128"/>
                  <a:ea typeface="Meiryo UI" pitchFamily="50" charset="-128"/>
                  <a:cs typeface="Meiryo UI" pitchFamily="50" charset="-128"/>
                </a:endParaRPr>
              </a:p>
            </p:txBody>
          </p:sp>
          <p:sp>
            <p:nvSpPr>
              <p:cNvPr id="304" name="テキスト ボックス 303"/>
              <p:cNvSpPr txBox="1"/>
              <p:nvPr/>
            </p:nvSpPr>
            <p:spPr bwMode="gray">
              <a:xfrm>
                <a:off x="5635650" y="1413395"/>
                <a:ext cx="3168171" cy="148512"/>
              </a:xfrm>
              <a:prstGeom prst="rect">
                <a:avLst/>
              </a:prstGeom>
              <a:solidFill>
                <a:srgbClr val="FFE5E5"/>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pPr defTabSz="653156">
                  <a:buClr>
                    <a:srgbClr val="44546A"/>
                  </a:buClr>
                  <a:defRPr/>
                </a:pPr>
                <a:r>
                  <a:rPr kumimoji="0" lang="ja-JP" altLang="en-US" sz="571" kern="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準リアルタイムクエリ</a:t>
                </a:r>
              </a:p>
            </p:txBody>
          </p:sp>
        </p:grpSp>
        <p:grpSp>
          <p:nvGrpSpPr>
            <p:cNvPr id="310" name="グループ化 309"/>
            <p:cNvGrpSpPr/>
            <p:nvPr/>
          </p:nvGrpSpPr>
          <p:grpSpPr>
            <a:xfrm>
              <a:off x="5072203" y="1150237"/>
              <a:ext cx="905806" cy="752164"/>
              <a:chOff x="5778657" y="1402745"/>
              <a:chExt cx="3198175" cy="922677"/>
            </a:xfrm>
          </p:grpSpPr>
          <p:sp>
            <p:nvSpPr>
              <p:cNvPr id="311" name="正方形/長方形 310"/>
              <p:cNvSpPr/>
              <p:nvPr/>
            </p:nvSpPr>
            <p:spPr bwMode="gray">
              <a:xfrm>
                <a:off x="5778660" y="1504960"/>
                <a:ext cx="3198172" cy="820462"/>
              </a:xfrm>
              <a:prstGeom prst="rect">
                <a:avLst/>
              </a:prstGeom>
              <a:solidFill>
                <a:sysClr val="window" lastClr="FFFFFF"/>
              </a:solidFill>
              <a:ln w="9525">
                <a:solidFill>
                  <a:sysClr val="windowText" lastClr="000000"/>
                </a:solidFill>
                <a:miter lim="800000"/>
                <a:headEnd/>
                <a:tailEnd/>
              </a:ln>
            </p:spPr>
            <p:txBody>
              <a:bodyPr lIns="25714" rIns="25714" anchor="t"/>
              <a:lstStyle/>
              <a:p>
                <a:r>
                  <a:rPr kumimoji="0" lang="en-US" altLang="ja-JP" sz="571" i="1" u="sng" kern="0" dirty="0">
                    <a:latin typeface="Meiryo UI" pitchFamily="50" charset="-128"/>
                    <a:ea typeface="Meiryo UI" pitchFamily="50" charset="-128"/>
                    <a:cs typeface="Meiryo UI" pitchFamily="50" charset="-128"/>
                    <a:hlinkClick r:id="rId119"/>
                  </a:rPr>
                  <a:t>Apache Cassandra</a:t>
                </a:r>
                <a:r>
                  <a:rPr kumimoji="0" lang="en-US" altLang="ja-JP" sz="571" i="1" kern="0" dirty="0">
                    <a:solidFill>
                      <a:srgbClr val="92D050"/>
                    </a:solidFill>
                    <a:latin typeface="Meiryo UI" pitchFamily="50" charset="-128"/>
                    <a:ea typeface="Meiryo UI" pitchFamily="50" charset="-128"/>
                    <a:cs typeface="Meiryo UI" pitchFamily="50" charset="-128"/>
                  </a:rPr>
                  <a:t>*</a:t>
                </a:r>
                <a:endParaRPr kumimoji="0" lang="en-US" altLang="ja-JP" sz="571" u="sng" kern="0" dirty="0">
                  <a:latin typeface="Meiryo UI" pitchFamily="50" charset="-128"/>
                  <a:ea typeface="Meiryo UI" pitchFamily="50" charset="-128"/>
                  <a:cs typeface="Meiryo UI" pitchFamily="50" charset="-128"/>
                </a:endParaRPr>
              </a:p>
              <a:p>
                <a:r>
                  <a:rPr kumimoji="0" lang="en-US" altLang="ja-JP" sz="571" u="sng" kern="0" dirty="0">
                    <a:latin typeface="Meiryo UI" pitchFamily="50" charset="-128"/>
                    <a:ea typeface="Meiryo UI" pitchFamily="50" charset="-128"/>
                    <a:cs typeface="Meiryo UI" pitchFamily="50" charset="-128"/>
                    <a:hlinkClick r:id="rId271"/>
                  </a:rPr>
                  <a:t>Apache </a:t>
                </a:r>
                <a:r>
                  <a:rPr kumimoji="0" lang="en-US" altLang="ja-JP" sz="571" u="sng" kern="0" dirty="0" err="1">
                    <a:latin typeface="Meiryo UI" pitchFamily="50" charset="-128"/>
                    <a:ea typeface="Meiryo UI" pitchFamily="50" charset="-128"/>
                    <a:cs typeface="Meiryo UI" pitchFamily="50" charset="-128"/>
                    <a:hlinkClick r:id="rId271"/>
                  </a:rPr>
                  <a:t>HBase</a:t>
                </a:r>
                <a:endParaRPr kumimoji="0" lang="en-US" altLang="ja-JP" sz="571" u="sng" kern="0" dirty="0">
                  <a:latin typeface="Meiryo UI" pitchFamily="50" charset="-128"/>
                  <a:ea typeface="Meiryo UI" pitchFamily="50" charset="-128"/>
                  <a:cs typeface="Meiryo UI" pitchFamily="50" charset="-128"/>
                </a:endParaRPr>
              </a:p>
              <a:p>
                <a:r>
                  <a:rPr kumimoji="0" lang="en-US" altLang="ja-JP" sz="571" kern="0" dirty="0" err="1">
                    <a:latin typeface="Meiryo UI" pitchFamily="50" charset="-128"/>
                    <a:ea typeface="Meiryo UI" pitchFamily="50" charset="-128"/>
                    <a:cs typeface="Meiryo UI" pitchFamily="50" charset="-128"/>
                    <a:hlinkClick r:id="rId272"/>
                  </a:rPr>
                  <a:t>infinispan</a:t>
                </a:r>
                <a:endParaRPr kumimoji="0" lang="en-US" altLang="ja-JP" sz="571" kern="0" dirty="0">
                  <a:latin typeface="Meiryo UI" pitchFamily="50" charset="-128"/>
                  <a:ea typeface="Meiryo UI" pitchFamily="50" charset="-128"/>
                  <a:cs typeface="Meiryo UI" pitchFamily="50" charset="-128"/>
                </a:endParaRPr>
              </a:p>
              <a:p>
                <a:r>
                  <a:rPr kumimoji="0" lang="en-US" altLang="ja-JP" sz="571" i="1" kern="0" dirty="0">
                    <a:latin typeface="Meiryo UI" pitchFamily="50" charset="-128"/>
                    <a:ea typeface="Meiryo UI" pitchFamily="50" charset="-128"/>
                    <a:cs typeface="Meiryo UI" pitchFamily="50" charset="-128"/>
                    <a:hlinkClick r:id="rId273"/>
                  </a:rPr>
                  <a:t>MongoDB</a:t>
                </a:r>
                <a:r>
                  <a:rPr kumimoji="0" lang="en-US" altLang="ja-JP" sz="571" i="1" kern="0" dirty="0">
                    <a:solidFill>
                      <a:srgbClr val="92D050"/>
                    </a:solidFill>
                    <a:latin typeface="Meiryo UI" pitchFamily="50" charset="-128"/>
                    <a:ea typeface="Meiryo UI" pitchFamily="50" charset="-128"/>
                    <a:cs typeface="Meiryo UI" pitchFamily="50" charset="-128"/>
                  </a:rPr>
                  <a:t>*</a:t>
                </a:r>
                <a:endParaRPr kumimoji="0" lang="en-US" altLang="ja-JP" sz="571" kern="0" dirty="0">
                  <a:latin typeface="Meiryo UI" pitchFamily="50" charset="-128"/>
                  <a:ea typeface="Meiryo UI" pitchFamily="50" charset="-128"/>
                  <a:cs typeface="Meiryo UI" pitchFamily="50" charset="-128"/>
                </a:endParaRPr>
              </a:p>
              <a:p>
                <a:r>
                  <a:rPr kumimoji="0" lang="en-US" altLang="ja-JP" sz="571" u="sng" kern="0" dirty="0" err="1">
                    <a:latin typeface="Meiryo UI" pitchFamily="50" charset="-128"/>
                    <a:ea typeface="Meiryo UI" pitchFamily="50" charset="-128"/>
                    <a:cs typeface="Meiryo UI" pitchFamily="50" charset="-128"/>
                    <a:hlinkClick r:id="rId274"/>
                  </a:rPr>
                  <a:t>Redis</a:t>
                </a:r>
                <a:endParaRPr kumimoji="0" lang="en-US" altLang="ja-JP" sz="571" u="sng" kern="0" dirty="0">
                  <a:latin typeface="Meiryo UI" pitchFamily="50" charset="-128"/>
                  <a:ea typeface="Meiryo UI" pitchFamily="50" charset="-128"/>
                  <a:cs typeface="Meiryo UI" pitchFamily="50" charset="-128"/>
                </a:endParaRPr>
              </a:p>
              <a:p>
                <a:r>
                  <a:rPr kumimoji="0" lang="en-US" altLang="ja-JP" sz="571" i="1" u="sng" kern="0" dirty="0" err="1">
                    <a:latin typeface="Meiryo UI" pitchFamily="50" charset="-128"/>
                    <a:ea typeface="Meiryo UI" pitchFamily="50" charset="-128"/>
                    <a:cs typeface="Meiryo UI" pitchFamily="50" charset="-128"/>
                    <a:hlinkClick r:id="rId122"/>
                  </a:rPr>
                  <a:t>Riak</a:t>
                </a:r>
                <a:r>
                  <a:rPr kumimoji="0" lang="en-US" altLang="ja-JP" sz="571" i="1" kern="0" dirty="0">
                    <a:solidFill>
                      <a:srgbClr val="92D050"/>
                    </a:solidFill>
                    <a:latin typeface="Meiryo UI" pitchFamily="50" charset="-128"/>
                    <a:ea typeface="Meiryo UI" pitchFamily="50" charset="-128"/>
                    <a:cs typeface="Meiryo UI" pitchFamily="50" charset="-128"/>
                  </a:rPr>
                  <a:t>*</a:t>
                </a:r>
                <a:endParaRPr kumimoji="0" lang="en-US" altLang="ja-JP" sz="571" u="sng" kern="0" dirty="0">
                  <a:latin typeface="Meiryo UI" pitchFamily="50" charset="-128"/>
                  <a:ea typeface="Meiryo UI" pitchFamily="50" charset="-128"/>
                  <a:cs typeface="Meiryo UI" pitchFamily="50" charset="-128"/>
                </a:endParaRPr>
              </a:p>
              <a:p>
                <a:pPr defTabSz="466484">
                  <a:defRPr/>
                </a:pPr>
                <a:r>
                  <a:rPr kumimoji="0" lang="en-US" altLang="ja-JP" sz="571" i="1" kern="0" dirty="0" err="1">
                    <a:solidFill>
                      <a:srgbClr val="92D050"/>
                    </a:solidFill>
                    <a:latin typeface="Meiryo UI" pitchFamily="50" charset="-128"/>
                    <a:ea typeface="Meiryo UI" pitchFamily="50" charset="-128"/>
                    <a:cs typeface="Meiryo UI" pitchFamily="50" charset="-128"/>
                    <a:hlinkClick r:id="rId123"/>
                  </a:rPr>
                  <a:t>VoltDB</a:t>
                </a:r>
                <a:r>
                  <a:rPr kumimoji="0" lang="en-US" altLang="ja-JP" sz="571" i="1" kern="0" dirty="0">
                    <a:solidFill>
                      <a:srgbClr val="92D050"/>
                    </a:solidFill>
                    <a:latin typeface="Meiryo UI" pitchFamily="50" charset="-128"/>
                    <a:ea typeface="Meiryo UI" pitchFamily="50" charset="-128"/>
                    <a:cs typeface="Meiryo UI" pitchFamily="50" charset="-128"/>
                  </a:rPr>
                  <a:t>*</a:t>
                </a:r>
              </a:p>
              <a:p>
                <a:pPr defTabSz="466484">
                  <a:defRPr/>
                </a:pPr>
                <a:endParaRPr kumimoji="0" lang="en-US" altLang="ja-JP" sz="571" kern="0" dirty="0">
                  <a:solidFill>
                    <a:srgbClr val="000000"/>
                  </a:solidFill>
                  <a:latin typeface="Meiryo UI" pitchFamily="50" charset="-128"/>
                  <a:ea typeface="Meiryo UI" pitchFamily="50" charset="-128"/>
                  <a:cs typeface="Meiryo UI" pitchFamily="50" charset="-128"/>
                </a:endParaRPr>
              </a:p>
            </p:txBody>
          </p:sp>
          <p:sp>
            <p:nvSpPr>
              <p:cNvPr id="312" name="テキスト ボックス 311"/>
              <p:cNvSpPr txBox="1"/>
              <p:nvPr/>
            </p:nvSpPr>
            <p:spPr bwMode="gray">
              <a:xfrm>
                <a:off x="5778657" y="1402745"/>
                <a:ext cx="3198172" cy="127483"/>
              </a:xfrm>
              <a:prstGeom prst="rect">
                <a:avLst/>
              </a:prstGeom>
              <a:solidFill>
                <a:srgbClr val="FFE5E5"/>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pPr defTabSz="653156">
                  <a:buClr>
                    <a:srgbClr val="44546A"/>
                  </a:buClr>
                  <a:defRPr/>
                </a:pPr>
                <a:r>
                  <a:rPr kumimoji="0" lang="ja-JP" altLang="en-US" sz="571" kern="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インメモリ</a:t>
                </a:r>
                <a:r>
                  <a:rPr kumimoji="0" lang="en-US" altLang="ja-JP" sz="571" kern="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DB/</a:t>
                </a:r>
                <a:r>
                  <a:rPr kumimoji="0" lang="ja-JP" altLang="en-US" sz="571" kern="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分散</a:t>
                </a:r>
                <a:r>
                  <a:rPr kumimoji="0" lang="en-US" altLang="ja-JP" sz="571" kern="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KVS</a:t>
                </a:r>
                <a:endParaRPr kumimoji="0" lang="ja-JP" altLang="en-US" sz="571" kern="0" dirty="0">
                  <a:solidFill>
                    <a:prstClr val="black"/>
                  </a:solidFill>
                  <a:latin typeface="Meiryo UI" panose="020B0604030504040204" pitchFamily="50" charset="-128"/>
                  <a:ea typeface="Meiryo UI" panose="020B0604030504040204" pitchFamily="50" charset="-128"/>
                  <a:cs typeface="Meiryo UI" panose="020B0604030504040204" pitchFamily="50" charset="-128"/>
                </a:endParaRPr>
              </a:p>
            </p:txBody>
          </p:sp>
        </p:grpSp>
        <p:grpSp>
          <p:nvGrpSpPr>
            <p:cNvPr id="316" name="グループ化 315"/>
            <p:cNvGrpSpPr/>
            <p:nvPr/>
          </p:nvGrpSpPr>
          <p:grpSpPr>
            <a:xfrm>
              <a:off x="4081835" y="1950225"/>
              <a:ext cx="950441" cy="695994"/>
              <a:chOff x="5688124" y="1408586"/>
              <a:chExt cx="3240360" cy="803902"/>
            </a:xfrm>
          </p:grpSpPr>
          <p:sp>
            <p:nvSpPr>
              <p:cNvPr id="317" name="正方形/長方形 316"/>
              <p:cNvSpPr/>
              <p:nvPr/>
            </p:nvSpPr>
            <p:spPr bwMode="gray">
              <a:xfrm>
                <a:off x="5688124" y="1540338"/>
                <a:ext cx="3240360" cy="672150"/>
              </a:xfrm>
              <a:prstGeom prst="rect">
                <a:avLst/>
              </a:prstGeom>
              <a:solidFill>
                <a:sysClr val="window" lastClr="FFFFFF"/>
              </a:solidFill>
              <a:ln w="9525">
                <a:solidFill>
                  <a:sysClr val="windowText" lastClr="000000"/>
                </a:solidFill>
                <a:miter lim="800000"/>
                <a:headEnd/>
                <a:tailEnd/>
              </a:ln>
            </p:spPr>
            <p:txBody>
              <a:bodyPr lIns="25714" rIns="25714" anchor="t"/>
              <a:lstStyle/>
              <a:p>
                <a:r>
                  <a:rPr kumimoji="0" lang="en-US" altLang="ja-JP" sz="571" i="1" u="sng" kern="0" dirty="0">
                    <a:latin typeface="Meiryo UI" pitchFamily="50" charset="-128"/>
                    <a:ea typeface="Meiryo UI" pitchFamily="50" charset="-128"/>
                    <a:cs typeface="Meiryo UI" pitchFamily="50" charset="-128"/>
                    <a:hlinkClick r:id="rId67"/>
                  </a:rPr>
                  <a:t>Apache S4</a:t>
                </a:r>
                <a:r>
                  <a:rPr kumimoji="0" lang="en-US" altLang="ja-JP" sz="571" i="1" kern="0" dirty="0">
                    <a:solidFill>
                      <a:srgbClr val="92D050"/>
                    </a:solidFill>
                    <a:latin typeface="Meiryo UI" pitchFamily="50" charset="-128"/>
                    <a:ea typeface="Meiryo UI" pitchFamily="50" charset="-128"/>
                    <a:cs typeface="Meiryo UI" pitchFamily="50" charset="-128"/>
                  </a:rPr>
                  <a:t>*</a:t>
                </a:r>
                <a:endParaRPr kumimoji="0" lang="en-US" altLang="ja-JP" sz="571" u="sng" kern="0" dirty="0">
                  <a:latin typeface="Meiryo UI" pitchFamily="50" charset="-128"/>
                  <a:ea typeface="Meiryo UI" pitchFamily="50" charset="-128"/>
                  <a:cs typeface="Meiryo UI" pitchFamily="50" charset="-128"/>
                </a:endParaRPr>
              </a:p>
              <a:p>
                <a:r>
                  <a:rPr kumimoji="0" lang="en-US" altLang="ja-JP" sz="571" u="sng" kern="0" dirty="0">
                    <a:latin typeface="Meiryo UI" pitchFamily="50" charset="-128"/>
                    <a:ea typeface="Meiryo UI" pitchFamily="50" charset="-128"/>
                    <a:cs typeface="Meiryo UI" pitchFamily="50" charset="-128"/>
                    <a:hlinkClick r:id="rId48"/>
                  </a:rPr>
                  <a:t>Apache </a:t>
                </a:r>
                <a:r>
                  <a:rPr kumimoji="0" lang="en-US" altLang="ja-JP" sz="571" u="sng" kern="0" dirty="0" err="1">
                    <a:latin typeface="Meiryo UI" pitchFamily="50" charset="-128"/>
                    <a:ea typeface="Meiryo UI" pitchFamily="50" charset="-128"/>
                    <a:cs typeface="Meiryo UI" pitchFamily="50" charset="-128"/>
                    <a:hlinkClick r:id="rId48"/>
                  </a:rPr>
                  <a:t>Spark</a:t>
                </a:r>
                <a:r>
                  <a:rPr kumimoji="0" lang="en-US" altLang="ja-JP" sz="571" kern="0" dirty="0" err="1">
                    <a:solidFill>
                      <a:srgbClr val="000000"/>
                    </a:solidFill>
                    <a:latin typeface="Meiryo UI" pitchFamily="50" charset="-128"/>
                    <a:ea typeface="Meiryo UI" pitchFamily="50" charset="-128"/>
                    <a:cs typeface="Meiryo UI" pitchFamily="50" charset="-128"/>
                    <a:hlinkClick r:id="rId48"/>
                  </a:rPr>
                  <a:t>Streaming</a:t>
                </a:r>
                <a:endParaRPr kumimoji="0" lang="en-US" altLang="ja-JP" sz="571" kern="0" dirty="0">
                  <a:solidFill>
                    <a:srgbClr val="000000"/>
                  </a:solidFill>
                  <a:latin typeface="Meiryo UI" pitchFamily="50" charset="-128"/>
                  <a:ea typeface="Meiryo UI" pitchFamily="50" charset="-128"/>
                  <a:cs typeface="Meiryo UI" pitchFamily="50" charset="-128"/>
                </a:endParaRPr>
              </a:p>
              <a:p>
                <a:r>
                  <a:rPr kumimoji="0" lang="en-US" altLang="ja-JP" sz="571" i="1" u="sng" kern="0" dirty="0">
                    <a:latin typeface="Meiryo UI" pitchFamily="50" charset="-128"/>
                    <a:ea typeface="Meiryo UI" pitchFamily="50" charset="-128"/>
                    <a:cs typeface="Meiryo UI" pitchFamily="50" charset="-128"/>
                    <a:hlinkClick r:id="rId50"/>
                  </a:rPr>
                  <a:t>Apache Storm</a:t>
                </a:r>
                <a:r>
                  <a:rPr kumimoji="0" lang="en-US" altLang="ja-JP" sz="571" i="1" kern="0" dirty="0">
                    <a:solidFill>
                      <a:srgbClr val="92D050"/>
                    </a:solidFill>
                    <a:latin typeface="Meiryo UI" pitchFamily="50" charset="-128"/>
                    <a:ea typeface="Meiryo UI" pitchFamily="50" charset="-128"/>
                    <a:cs typeface="Meiryo UI" pitchFamily="50" charset="-128"/>
                  </a:rPr>
                  <a:t>*</a:t>
                </a:r>
                <a:endParaRPr kumimoji="0" lang="en-US" altLang="ja-JP" sz="571" u="sng" kern="0" dirty="0">
                  <a:latin typeface="Meiryo UI" pitchFamily="50" charset="-128"/>
                  <a:ea typeface="Meiryo UI" pitchFamily="50" charset="-128"/>
                  <a:cs typeface="Meiryo UI" pitchFamily="50" charset="-128"/>
                </a:endParaRPr>
              </a:p>
              <a:p>
                <a:r>
                  <a:rPr kumimoji="0" lang="en-US" altLang="ja-JP" sz="571" kern="0" dirty="0">
                    <a:latin typeface="Meiryo UI" pitchFamily="50" charset="-128"/>
                    <a:ea typeface="Meiryo UI" pitchFamily="50" charset="-128"/>
                    <a:cs typeface="Meiryo UI" pitchFamily="50" charset="-128"/>
                    <a:hlinkClick r:id="rId275"/>
                  </a:rPr>
                  <a:t>Drools Fusion</a:t>
                </a:r>
                <a:endParaRPr kumimoji="0" lang="en-US" altLang="ja-JP" sz="571" kern="0" dirty="0">
                  <a:solidFill>
                    <a:srgbClr val="000000"/>
                  </a:solidFill>
                  <a:latin typeface="Meiryo UI" pitchFamily="50" charset="-128"/>
                  <a:ea typeface="Meiryo UI" pitchFamily="50" charset="-128"/>
                  <a:cs typeface="Meiryo UI" pitchFamily="50" charset="-128"/>
                </a:endParaRPr>
              </a:p>
              <a:p>
                <a:r>
                  <a:rPr kumimoji="0" lang="en-US" altLang="ja-JP" sz="571" i="1" u="sng" kern="0" dirty="0" err="1">
                    <a:latin typeface="Meiryo UI" pitchFamily="50" charset="-128"/>
                    <a:ea typeface="Meiryo UI" pitchFamily="50" charset="-128"/>
                    <a:cs typeface="Meiryo UI" pitchFamily="50" charset="-128"/>
                    <a:hlinkClick r:id="rId276"/>
                  </a:rPr>
                  <a:t>Esper</a:t>
                </a:r>
                <a:r>
                  <a:rPr kumimoji="0" lang="en-US" altLang="ja-JP" sz="571" i="1" kern="0" dirty="0">
                    <a:solidFill>
                      <a:srgbClr val="92D050"/>
                    </a:solidFill>
                    <a:latin typeface="Meiryo UI" pitchFamily="50" charset="-128"/>
                    <a:ea typeface="Meiryo UI" pitchFamily="50" charset="-128"/>
                    <a:cs typeface="Meiryo UI" pitchFamily="50" charset="-128"/>
                  </a:rPr>
                  <a:t>*</a:t>
                </a:r>
                <a:endParaRPr kumimoji="0" lang="en-US" altLang="ja-JP" sz="571" u="sng" kern="0" dirty="0">
                  <a:latin typeface="Meiryo UI" pitchFamily="50" charset="-128"/>
                  <a:ea typeface="Meiryo UI" pitchFamily="50" charset="-128"/>
                  <a:cs typeface="Meiryo UI" pitchFamily="50" charset="-128"/>
                </a:endParaRPr>
              </a:p>
              <a:p>
                <a:r>
                  <a:rPr kumimoji="0" lang="en-US" altLang="ja-JP" sz="571" kern="0" dirty="0" err="1">
                    <a:latin typeface="Meiryo UI" pitchFamily="50" charset="-128"/>
                    <a:ea typeface="Meiryo UI" pitchFamily="50" charset="-128"/>
                    <a:cs typeface="Meiryo UI" pitchFamily="50" charset="-128"/>
                    <a:hlinkClick r:id="rId277"/>
                  </a:rPr>
                  <a:t>Jubatus</a:t>
                </a:r>
                <a:r>
                  <a:rPr kumimoji="0" lang="en-US" altLang="ja-JP" sz="571" i="1" kern="0" dirty="0">
                    <a:solidFill>
                      <a:srgbClr val="92D050"/>
                    </a:solidFill>
                    <a:latin typeface="Meiryo UI" pitchFamily="50" charset="-128"/>
                    <a:ea typeface="Meiryo UI" pitchFamily="50" charset="-128"/>
                    <a:cs typeface="Meiryo UI" pitchFamily="50" charset="-128"/>
                  </a:rPr>
                  <a:t>*</a:t>
                </a:r>
                <a:endParaRPr kumimoji="0" lang="en-US" altLang="ja-JP" sz="571" kern="0" dirty="0">
                  <a:latin typeface="Meiryo UI" pitchFamily="50" charset="-128"/>
                  <a:ea typeface="Meiryo UI" pitchFamily="50" charset="-128"/>
                  <a:cs typeface="Meiryo UI" pitchFamily="50" charset="-128"/>
                </a:endParaRPr>
              </a:p>
              <a:p>
                <a:pPr defTabSz="466484">
                  <a:defRPr/>
                </a:pPr>
                <a:endParaRPr kumimoji="0" lang="en-US" altLang="ja-JP" sz="571" kern="0" dirty="0">
                  <a:solidFill>
                    <a:srgbClr val="000000"/>
                  </a:solidFill>
                  <a:latin typeface="Meiryo UI" pitchFamily="50" charset="-128"/>
                  <a:ea typeface="Meiryo UI" pitchFamily="50" charset="-128"/>
                  <a:cs typeface="Meiryo UI" pitchFamily="50" charset="-128"/>
                </a:endParaRPr>
              </a:p>
            </p:txBody>
          </p:sp>
          <p:sp>
            <p:nvSpPr>
              <p:cNvPr id="318" name="テキスト ボックス 317"/>
              <p:cNvSpPr txBox="1"/>
              <p:nvPr/>
            </p:nvSpPr>
            <p:spPr bwMode="gray">
              <a:xfrm>
                <a:off x="5688124" y="1408586"/>
                <a:ext cx="3240360" cy="131819"/>
              </a:xfrm>
              <a:prstGeom prst="rect">
                <a:avLst/>
              </a:prstGeom>
              <a:solidFill>
                <a:srgbClr val="FFE5E5"/>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pPr defTabSz="653156">
                  <a:buClr>
                    <a:srgbClr val="44546A"/>
                  </a:buClr>
                  <a:defRPr/>
                </a:pPr>
                <a:r>
                  <a:rPr kumimoji="0" lang="en-US" altLang="ja-JP" sz="571" kern="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CEP</a:t>
                </a:r>
                <a:endParaRPr kumimoji="0" lang="ja-JP" altLang="en-US" sz="571" kern="0" dirty="0">
                  <a:solidFill>
                    <a:prstClr val="black"/>
                  </a:solidFill>
                  <a:latin typeface="Meiryo UI" panose="020B0604030504040204" pitchFamily="50" charset="-128"/>
                  <a:ea typeface="Meiryo UI" panose="020B0604030504040204" pitchFamily="50" charset="-128"/>
                  <a:cs typeface="Meiryo UI" panose="020B0604030504040204" pitchFamily="50" charset="-128"/>
                </a:endParaRPr>
              </a:p>
            </p:txBody>
          </p:sp>
        </p:grpSp>
        <p:grpSp>
          <p:nvGrpSpPr>
            <p:cNvPr id="321" name="グループ化 320"/>
            <p:cNvGrpSpPr/>
            <p:nvPr/>
          </p:nvGrpSpPr>
          <p:grpSpPr>
            <a:xfrm>
              <a:off x="4269641" y="991833"/>
              <a:ext cx="758701" cy="889077"/>
              <a:chOff x="5662183" y="1408585"/>
              <a:chExt cx="3242768" cy="1960484"/>
            </a:xfrm>
          </p:grpSpPr>
          <p:sp>
            <p:nvSpPr>
              <p:cNvPr id="322" name="正方形/長方形 321"/>
              <p:cNvSpPr/>
              <p:nvPr/>
            </p:nvSpPr>
            <p:spPr bwMode="gray">
              <a:xfrm>
                <a:off x="5662183" y="1540338"/>
                <a:ext cx="3240127" cy="1828731"/>
              </a:xfrm>
              <a:prstGeom prst="rect">
                <a:avLst/>
              </a:prstGeom>
              <a:solidFill>
                <a:sysClr val="window" lastClr="FFFFFF"/>
              </a:solidFill>
              <a:ln w="9525">
                <a:solidFill>
                  <a:sysClr val="windowText" lastClr="000000"/>
                </a:solidFill>
                <a:miter lim="800000"/>
                <a:headEnd/>
                <a:tailEnd/>
              </a:ln>
            </p:spPr>
            <p:txBody>
              <a:bodyPr lIns="25714" rIns="25714" anchor="t"/>
              <a:lstStyle/>
              <a:p>
                <a:r>
                  <a:rPr kumimoji="0" lang="en-US" altLang="ja-JP" sz="571" kern="0" dirty="0" err="1">
                    <a:latin typeface="Meiryo UI" pitchFamily="50" charset="-128"/>
                    <a:ea typeface="Meiryo UI" pitchFamily="50" charset="-128"/>
                    <a:cs typeface="Meiryo UI" pitchFamily="50" charset="-128"/>
                    <a:hlinkClick r:id="rId265"/>
                  </a:rPr>
                  <a:t>Caffe</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err="1">
                    <a:latin typeface="Meiryo UI" pitchFamily="50" charset="-128"/>
                    <a:ea typeface="Meiryo UI" pitchFamily="50" charset="-128"/>
                    <a:cs typeface="Meiryo UI" pitchFamily="50" charset="-128"/>
                    <a:hlinkClick r:id="rId107"/>
                  </a:rPr>
                  <a:t>Chainer</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a:latin typeface="Meiryo UI" pitchFamily="50" charset="-128"/>
                    <a:ea typeface="Meiryo UI" pitchFamily="50" charset="-128"/>
                    <a:cs typeface="Meiryo UI" pitchFamily="50" charset="-128"/>
                    <a:hlinkClick r:id="rId278"/>
                  </a:rPr>
                  <a:t>CNTK</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a:latin typeface="Meiryo UI" pitchFamily="50" charset="-128"/>
                    <a:ea typeface="Meiryo UI" pitchFamily="50" charset="-128"/>
                    <a:cs typeface="Meiryo UI" pitchFamily="50" charset="-128"/>
                    <a:hlinkClick r:id="rId279"/>
                  </a:rPr>
                  <a:t>Deeplearning4j</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a:latin typeface="Meiryo UI" pitchFamily="50" charset="-128"/>
                    <a:ea typeface="Meiryo UI" pitchFamily="50" charset="-128"/>
                    <a:cs typeface="Meiryo UI" pitchFamily="50" charset="-128"/>
                    <a:hlinkClick r:id="rId280"/>
                  </a:rPr>
                  <a:t>DSSTNE</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err="1">
                    <a:latin typeface="Meiryo UI" pitchFamily="50" charset="-128"/>
                    <a:ea typeface="Meiryo UI" pitchFamily="50" charset="-128"/>
                    <a:cs typeface="Meiryo UI" pitchFamily="50" charset="-128"/>
                    <a:hlinkClick r:id="rId281"/>
                  </a:rPr>
                  <a:t>PredictionIO</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err="1">
                    <a:latin typeface="Meiryo UI" pitchFamily="50" charset="-128"/>
                    <a:ea typeface="Meiryo UI" pitchFamily="50" charset="-128"/>
                    <a:cs typeface="Meiryo UI" pitchFamily="50" charset="-128"/>
                    <a:hlinkClick r:id="rId282"/>
                  </a:rPr>
                  <a:t>TensorFlow</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err="1">
                    <a:latin typeface="Meiryo UI" pitchFamily="50" charset="-128"/>
                    <a:ea typeface="Meiryo UI" pitchFamily="50" charset="-128"/>
                    <a:cs typeface="Meiryo UI" pitchFamily="50" charset="-128"/>
                    <a:hlinkClick r:id="rId283"/>
                  </a:rPr>
                  <a:t>Theano</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a:latin typeface="Meiryo UI" pitchFamily="50" charset="-128"/>
                    <a:ea typeface="Meiryo UI" pitchFamily="50" charset="-128"/>
                    <a:cs typeface="Meiryo UI" pitchFamily="50" charset="-128"/>
                    <a:hlinkClick r:id="rId284"/>
                  </a:rPr>
                  <a:t>Torch7</a:t>
                </a:r>
                <a:endParaRPr kumimoji="0" lang="en-US" altLang="ja-JP" sz="571" kern="0" dirty="0">
                  <a:latin typeface="Meiryo UI" pitchFamily="50" charset="-128"/>
                  <a:ea typeface="Meiryo UI" pitchFamily="50" charset="-128"/>
                  <a:cs typeface="Meiryo UI" pitchFamily="50" charset="-128"/>
                </a:endParaRPr>
              </a:p>
              <a:p>
                <a:pPr defTabSz="466484">
                  <a:defRPr/>
                </a:pPr>
                <a:endParaRPr kumimoji="0" lang="en-US" altLang="ja-JP" sz="571" kern="0" dirty="0">
                  <a:solidFill>
                    <a:srgbClr val="000000"/>
                  </a:solidFill>
                  <a:latin typeface="Meiryo UI" pitchFamily="50" charset="-128"/>
                  <a:ea typeface="Meiryo UI" pitchFamily="50" charset="-128"/>
                  <a:cs typeface="Meiryo UI" pitchFamily="50" charset="-128"/>
                </a:endParaRPr>
              </a:p>
            </p:txBody>
          </p:sp>
          <p:sp>
            <p:nvSpPr>
              <p:cNvPr id="323" name="テキスト ボックス 322"/>
              <p:cNvSpPr txBox="1"/>
              <p:nvPr/>
            </p:nvSpPr>
            <p:spPr bwMode="gray">
              <a:xfrm>
                <a:off x="5664591" y="1408585"/>
                <a:ext cx="3240360" cy="212073"/>
              </a:xfrm>
              <a:prstGeom prst="rect">
                <a:avLst/>
              </a:prstGeom>
              <a:solidFill>
                <a:srgbClr val="FFE5E5"/>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pPr defTabSz="653156">
                  <a:buClr>
                    <a:srgbClr val="44546A"/>
                  </a:buClr>
                  <a:defRPr/>
                </a:pPr>
                <a:r>
                  <a:rPr kumimoji="0" lang="ja-JP" altLang="en-US" sz="571" kern="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ディープラーニング</a:t>
                </a:r>
              </a:p>
            </p:txBody>
          </p:sp>
        </p:grpSp>
        <p:grpSp>
          <p:nvGrpSpPr>
            <p:cNvPr id="324" name="グループ化 323"/>
            <p:cNvGrpSpPr/>
            <p:nvPr/>
          </p:nvGrpSpPr>
          <p:grpSpPr>
            <a:xfrm>
              <a:off x="4271905" y="545030"/>
              <a:ext cx="758565" cy="393035"/>
              <a:chOff x="5688124" y="1367263"/>
              <a:chExt cx="2725575" cy="822235"/>
            </a:xfrm>
          </p:grpSpPr>
          <p:sp>
            <p:nvSpPr>
              <p:cNvPr id="325" name="正方形/長方形 324"/>
              <p:cNvSpPr/>
              <p:nvPr/>
            </p:nvSpPr>
            <p:spPr bwMode="gray">
              <a:xfrm>
                <a:off x="5689767" y="1533713"/>
                <a:ext cx="2723932" cy="655785"/>
              </a:xfrm>
              <a:prstGeom prst="rect">
                <a:avLst/>
              </a:prstGeom>
              <a:solidFill>
                <a:sysClr val="window" lastClr="FFFFFF"/>
              </a:solidFill>
              <a:ln w="9525">
                <a:solidFill>
                  <a:sysClr val="windowText" lastClr="000000"/>
                </a:solidFill>
                <a:miter lim="800000"/>
                <a:headEnd/>
                <a:tailEnd/>
              </a:ln>
            </p:spPr>
            <p:txBody>
              <a:bodyPr lIns="25714" rIns="25714" anchor="t"/>
              <a:lstStyle/>
              <a:p>
                <a:r>
                  <a:rPr kumimoji="0" lang="en-US" altLang="ja-JP" sz="571" kern="0" dirty="0" err="1">
                    <a:latin typeface="Meiryo UI" pitchFamily="50" charset="-128"/>
                    <a:ea typeface="Meiryo UI" pitchFamily="50" charset="-128"/>
                    <a:cs typeface="Meiryo UI" pitchFamily="50" charset="-128"/>
                    <a:hlinkClick r:id="rId285"/>
                  </a:rPr>
                  <a:t>Hivemall</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err="1">
                    <a:latin typeface="Meiryo UI" pitchFamily="50" charset="-128"/>
                    <a:ea typeface="Meiryo UI" pitchFamily="50" charset="-128"/>
                    <a:cs typeface="Meiryo UI" pitchFamily="50" charset="-128"/>
                    <a:hlinkClick r:id="rId277"/>
                  </a:rPr>
                  <a:t>Jubatus</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err="1">
                    <a:latin typeface="Meiryo UI" pitchFamily="50" charset="-128"/>
                    <a:ea typeface="Meiryo UI" pitchFamily="50" charset="-128"/>
                    <a:cs typeface="Meiryo UI" pitchFamily="50" charset="-128"/>
                    <a:hlinkClick r:id="rId286"/>
                  </a:rPr>
                  <a:t>Mlib</a:t>
                </a:r>
                <a:endParaRPr kumimoji="0" lang="en-US" altLang="ja-JP" sz="571" kern="0" dirty="0">
                  <a:latin typeface="Meiryo UI" pitchFamily="50" charset="-128"/>
                  <a:ea typeface="Meiryo UI" pitchFamily="50" charset="-128"/>
                  <a:cs typeface="Meiryo UI" pitchFamily="50" charset="-128"/>
                </a:endParaRPr>
              </a:p>
              <a:p>
                <a:endParaRPr kumimoji="0" lang="en-US" altLang="ja-JP" sz="571" kern="0" dirty="0">
                  <a:latin typeface="Meiryo UI" pitchFamily="50" charset="-128"/>
                  <a:ea typeface="Meiryo UI" pitchFamily="50" charset="-128"/>
                  <a:cs typeface="Meiryo UI" pitchFamily="50" charset="-128"/>
                </a:endParaRPr>
              </a:p>
            </p:txBody>
          </p:sp>
          <p:sp>
            <p:nvSpPr>
              <p:cNvPr id="326" name="テキスト ボックス 325"/>
              <p:cNvSpPr txBox="1"/>
              <p:nvPr/>
            </p:nvSpPr>
            <p:spPr bwMode="gray">
              <a:xfrm>
                <a:off x="5688124" y="1367263"/>
                <a:ext cx="2725574" cy="214438"/>
              </a:xfrm>
              <a:prstGeom prst="rect">
                <a:avLst/>
              </a:prstGeom>
              <a:solidFill>
                <a:srgbClr val="FFE5E5"/>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pPr defTabSz="653156">
                  <a:buClr>
                    <a:srgbClr val="44546A"/>
                  </a:buClr>
                  <a:defRPr/>
                </a:pPr>
                <a:r>
                  <a:rPr kumimoji="0" lang="ja-JP" altLang="en-US" sz="571" kern="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機械学習</a:t>
                </a:r>
              </a:p>
            </p:txBody>
          </p:sp>
        </p:grpSp>
        <p:grpSp>
          <p:nvGrpSpPr>
            <p:cNvPr id="327" name="グループ化 326"/>
            <p:cNvGrpSpPr/>
            <p:nvPr/>
          </p:nvGrpSpPr>
          <p:grpSpPr>
            <a:xfrm>
              <a:off x="3117638" y="2234230"/>
              <a:ext cx="892319" cy="653111"/>
              <a:chOff x="5587792" y="1352440"/>
              <a:chExt cx="3340694" cy="1440164"/>
            </a:xfrm>
          </p:grpSpPr>
          <p:sp>
            <p:nvSpPr>
              <p:cNvPr id="328" name="正方形/長方形 327"/>
              <p:cNvSpPr/>
              <p:nvPr/>
            </p:nvSpPr>
            <p:spPr bwMode="gray">
              <a:xfrm>
                <a:off x="5587792" y="1735097"/>
                <a:ext cx="3340694" cy="1057507"/>
              </a:xfrm>
              <a:prstGeom prst="rect">
                <a:avLst/>
              </a:prstGeom>
              <a:solidFill>
                <a:sysClr val="window" lastClr="FFFFFF"/>
              </a:solidFill>
              <a:ln w="9525">
                <a:solidFill>
                  <a:sysClr val="windowText" lastClr="000000"/>
                </a:solidFill>
                <a:miter lim="800000"/>
                <a:headEnd/>
                <a:tailEnd/>
              </a:ln>
            </p:spPr>
            <p:txBody>
              <a:bodyPr lIns="25714" rIns="25714" anchor="t"/>
              <a:lstStyle/>
              <a:p>
                <a:r>
                  <a:rPr kumimoji="0" lang="en-US" altLang="ja-JP" sz="571" kern="0" dirty="0">
                    <a:latin typeface="Meiryo UI" pitchFamily="50" charset="-128"/>
                    <a:ea typeface="Meiryo UI" pitchFamily="50" charset="-128"/>
                    <a:cs typeface="Meiryo UI" pitchFamily="50" charset="-128"/>
                    <a:hlinkClick r:id="rId47"/>
                  </a:rPr>
                  <a:t>Apache Hadoop HDFS</a:t>
                </a:r>
                <a:endParaRPr kumimoji="0" lang="en-US" altLang="ja-JP" sz="571" kern="0" dirty="0">
                  <a:latin typeface="Meiryo UI" pitchFamily="50" charset="-128"/>
                  <a:ea typeface="Meiryo UI" pitchFamily="50" charset="-128"/>
                  <a:cs typeface="Meiryo UI" pitchFamily="50" charset="-128"/>
                </a:endParaRPr>
              </a:p>
              <a:p>
                <a:r>
                  <a:rPr kumimoji="0" lang="en-US" altLang="ja-JP" sz="571" i="1" u="sng" kern="0" dirty="0" err="1">
                    <a:latin typeface="Meiryo UI" pitchFamily="50" charset="-128"/>
                    <a:ea typeface="Meiryo UI" pitchFamily="50" charset="-128"/>
                    <a:cs typeface="Meiryo UI" pitchFamily="50" charset="-128"/>
                    <a:hlinkClick r:id="rId223"/>
                  </a:rPr>
                  <a:t>Ceph</a:t>
                </a:r>
                <a:r>
                  <a:rPr kumimoji="0" lang="en-US" altLang="ja-JP" sz="571" i="1" kern="0" dirty="0">
                    <a:solidFill>
                      <a:srgbClr val="92D050"/>
                    </a:solidFill>
                    <a:latin typeface="Meiryo UI" pitchFamily="50" charset="-128"/>
                    <a:ea typeface="Meiryo UI" pitchFamily="50" charset="-128"/>
                    <a:cs typeface="Meiryo UI" pitchFamily="50" charset="-128"/>
                  </a:rPr>
                  <a:t>*</a:t>
                </a:r>
                <a:endParaRPr kumimoji="0" lang="en-US" altLang="ja-JP" sz="571" u="sng" kern="0" dirty="0">
                  <a:latin typeface="Meiryo UI" pitchFamily="50" charset="-128"/>
                  <a:ea typeface="Meiryo UI" pitchFamily="50" charset="-128"/>
                  <a:cs typeface="Meiryo UI" pitchFamily="50" charset="-128"/>
                </a:endParaRPr>
              </a:p>
              <a:p>
                <a:r>
                  <a:rPr kumimoji="0" lang="en-US" altLang="ja-JP" sz="571" i="1" u="sng" kern="0" dirty="0" err="1">
                    <a:latin typeface="Meiryo UI" pitchFamily="50" charset="-128"/>
                    <a:ea typeface="Meiryo UI" pitchFamily="50" charset="-128"/>
                    <a:cs typeface="Meiryo UI" pitchFamily="50" charset="-128"/>
                    <a:hlinkClick r:id="rId224"/>
                  </a:rPr>
                  <a:t>GlusterFS</a:t>
                </a:r>
                <a:r>
                  <a:rPr kumimoji="0" lang="en-US" altLang="ja-JP" sz="571" i="1" kern="0" dirty="0">
                    <a:solidFill>
                      <a:srgbClr val="92D050"/>
                    </a:solidFill>
                    <a:latin typeface="Meiryo UI" pitchFamily="50" charset="-128"/>
                    <a:ea typeface="Meiryo UI" pitchFamily="50" charset="-128"/>
                    <a:cs typeface="Meiryo UI" pitchFamily="50" charset="-128"/>
                  </a:rPr>
                  <a:t>*</a:t>
                </a:r>
                <a:endParaRPr kumimoji="0" lang="en-US" altLang="ja-JP" sz="571" u="sng" kern="0" dirty="0">
                  <a:latin typeface="Meiryo UI" pitchFamily="50" charset="-128"/>
                  <a:ea typeface="Meiryo UI" pitchFamily="50" charset="-128"/>
                  <a:cs typeface="Meiryo UI" pitchFamily="50" charset="-128"/>
                </a:endParaRPr>
              </a:p>
              <a:p>
                <a:r>
                  <a:rPr kumimoji="0" lang="en-US" altLang="ja-JP" sz="571" i="1" u="sng" kern="0" dirty="0" err="1">
                    <a:latin typeface="Meiryo UI" pitchFamily="50" charset="-128"/>
                    <a:ea typeface="Meiryo UI" pitchFamily="50" charset="-128"/>
                    <a:cs typeface="Meiryo UI" pitchFamily="50" charset="-128"/>
                    <a:hlinkClick r:id="rId225"/>
                  </a:rPr>
                  <a:t>Lustre</a:t>
                </a:r>
                <a:r>
                  <a:rPr kumimoji="0" lang="en-US" altLang="ja-JP" sz="571" i="1" kern="0" dirty="0">
                    <a:solidFill>
                      <a:srgbClr val="92D050"/>
                    </a:solidFill>
                    <a:latin typeface="Meiryo UI" pitchFamily="50" charset="-128"/>
                    <a:ea typeface="Meiryo UI" pitchFamily="50" charset="-128"/>
                    <a:cs typeface="Meiryo UI" pitchFamily="50" charset="-128"/>
                  </a:rPr>
                  <a:t>*</a:t>
                </a:r>
                <a:endParaRPr kumimoji="0" lang="en-US" altLang="ja-JP" sz="571" u="sng" kern="0" dirty="0">
                  <a:latin typeface="Meiryo UI" pitchFamily="50" charset="-128"/>
                  <a:ea typeface="Meiryo UI" pitchFamily="50" charset="-128"/>
                  <a:cs typeface="Meiryo UI" pitchFamily="50" charset="-128"/>
                </a:endParaRPr>
              </a:p>
              <a:p>
                <a:pPr defTabSz="466484">
                  <a:defRPr/>
                </a:pPr>
                <a:endParaRPr kumimoji="0" lang="en-US" altLang="ja-JP" sz="571" kern="0" dirty="0">
                  <a:solidFill>
                    <a:srgbClr val="000000"/>
                  </a:solidFill>
                  <a:latin typeface="Meiryo UI" pitchFamily="50" charset="-128"/>
                  <a:ea typeface="Meiryo UI" pitchFamily="50" charset="-128"/>
                  <a:cs typeface="Meiryo UI" pitchFamily="50" charset="-128"/>
                </a:endParaRPr>
              </a:p>
            </p:txBody>
          </p:sp>
          <p:sp>
            <p:nvSpPr>
              <p:cNvPr id="329" name="テキスト ボックス 328"/>
              <p:cNvSpPr txBox="1"/>
              <p:nvPr/>
            </p:nvSpPr>
            <p:spPr bwMode="gray">
              <a:xfrm>
                <a:off x="5587792" y="1352440"/>
                <a:ext cx="3340694" cy="421557"/>
              </a:xfrm>
              <a:prstGeom prst="rect">
                <a:avLst/>
              </a:prstGeom>
              <a:solidFill>
                <a:srgbClr val="FFE5E5"/>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pPr defTabSz="653156">
                  <a:buClr>
                    <a:srgbClr val="44546A"/>
                  </a:buClr>
                  <a:defRPr/>
                </a:pPr>
                <a:r>
                  <a:rPr kumimoji="0" lang="ja-JP" altLang="en-US" sz="571" kern="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データ蓄積</a:t>
                </a:r>
                <a:r>
                  <a:rPr kumimoji="0" lang="en-US" altLang="ja-JP" sz="571" kern="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a:t>
                </a:r>
              </a:p>
              <a:p>
                <a:pPr defTabSz="653156">
                  <a:buClr>
                    <a:srgbClr val="44546A"/>
                  </a:buClr>
                  <a:defRPr/>
                </a:pPr>
                <a:r>
                  <a:rPr kumimoji="0" lang="ja-JP" altLang="en-US" sz="571" kern="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分散ファイルシステム</a:t>
                </a:r>
              </a:p>
            </p:txBody>
          </p:sp>
        </p:grpSp>
        <p:grpSp>
          <p:nvGrpSpPr>
            <p:cNvPr id="331" name="グループ化 330"/>
            <p:cNvGrpSpPr/>
            <p:nvPr/>
          </p:nvGrpSpPr>
          <p:grpSpPr>
            <a:xfrm>
              <a:off x="3116753" y="1622567"/>
              <a:ext cx="891133" cy="593920"/>
              <a:chOff x="5688124" y="1408586"/>
              <a:chExt cx="3240360" cy="743382"/>
            </a:xfrm>
          </p:grpSpPr>
          <p:sp>
            <p:nvSpPr>
              <p:cNvPr id="332" name="正方形/長方形 331"/>
              <p:cNvSpPr/>
              <p:nvPr/>
            </p:nvSpPr>
            <p:spPr bwMode="gray">
              <a:xfrm>
                <a:off x="5688124" y="1540338"/>
                <a:ext cx="3240360" cy="611630"/>
              </a:xfrm>
              <a:prstGeom prst="rect">
                <a:avLst/>
              </a:prstGeom>
              <a:solidFill>
                <a:sysClr val="window" lastClr="FFFFFF"/>
              </a:solidFill>
              <a:ln w="9525">
                <a:solidFill>
                  <a:sysClr val="windowText" lastClr="000000"/>
                </a:solidFill>
                <a:miter lim="800000"/>
                <a:headEnd/>
                <a:tailEnd/>
              </a:ln>
            </p:spPr>
            <p:txBody>
              <a:bodyPr lIns="25714" rIns="25714" anchor="t"/>
              <a:lstStyle/>
              <a:p>
                <a:r>
                  <a:rPr kumimoji="0" lang="en-US" altLang="ja-JP" sz="571" u="sng" kern="0" dirty="0">
                    <a:latin typeface="Meiryo UI" pitchFamily="50" charset="-128"/>
                    <a:ea typeface="Meiryo UI" pitchFamily="50" charset="-128"/>
                    <a:cs typeface="Meiryo UI" pitchFamily="50" charset="-128"/>
                    <a:hlinkClick r:id="rId287"/>
                  </a:rPr>
                  <a:t>Apache Flume</a:t>
                </a:r>
                <a:endParaRPr kumimoji="0" lang="en-US" altLang="ja-JP" sz="571" u="sng" kern="0" dirty="0">
                  <a:latin typeface="Meiryo UI" pitchFamily="50" charset="-128"/>
                  <a:ea typeface="Meiryo UI" pitchFamily="50" charset="-128"/>
                  <a:cs typeface="Meiryo UI" pitchFamily="50" charset="-128"/>
                </a:endParaRPr>
              </a:p>
              <a:p>
                <a:r>
                  <a:rPr kumimoji="0" lang="en-US" altLang="ja-JP" sz="571" kern="0" dirty="0">
                    <a:latin typeface="Meiryo UI" pitchFamily="50" charset="-128"/>
                    <a:ea typeface="Meiryo UI" pitchFamily="50" charset="-128"/>
                    <a:cs typeface="Meiryo UI" pitchFamily="50" charset="-128"/>
                    <a:hlinkClick r:id="rId288"/>
                  </a:rPr>
                  <a:t>Apache </a:t>
                </a:r>
                <a:r>
                  <a:rPr kumimoji="0" lang="en-US" altLang="ja-JP" sz="571" kern="0" dirty="0" err="1">
                    <a:latin typeface="Meiryo UI" pitchFamily="50" charset="-128"/>
                    <a:ea typeface="Meiryo UI" pitchFamily="50" charset="-128"/>
                    <a:cs typeface="Meiryo UI" pitchFamily="50" charset="-128"/>
                    <a:hlinkClick r:id="rId288"/>
                  </a:rPr>
                  <a:t>kafka</a:t>
                </a:r>
                <a:endParaRPr kumimoji="0" lang="en-US" altLang="ja-JP" sz="571" kern="0" dirty="0">
                  <a:latin typeface="Meiryo UI" pitchFamily="50" charset="-128"/>
                  <a:ea typeface="Meiryo UI" pitchFamily="50" charset="-128"/>
                  <a:cs typeface="Meiryo UI" pitchFamily="50" charset="-128"/>
                </a:endParaRPr>
              </a:p>
              <a:p>
                <a:r>
                  <a:rPr kumimoji="0" lang="en-US" altLang="ja-JP" sz="571" i="1" u="sng" kern="0" dirty="0">
                    <a:latin typeface="Meiryo UI" pitchFamily="50" charset="-128"/>
                    <a:ea typeface="Meiryo UI" pitchFamily="50" charset="-128"/>
                    <a:cs typeface="Meiryo UI" pitchFamily="50" charset="-128"/>
                    <a:hlinkClick r:id="rId49"/>
                  </a:rPr>
                  <a:t>Apache </a:t>
                </a:r>
                <a:r>
                  <a:rPr kumimoji="0" lang="en-US" altLang="ja-JP" sz="571" i="1" u="sng" kern="0" dirty="0" err="1">
                    <a:latin typeface="Meiryo UI" pitchFamily="50" charset="-128"/>
                    <a:ea typeface="Meiryo UI" pitchFamily="50" charset="-128"/>
                    <a:cs typeface="Meiryo UI" pitchFamily="50" charset="-128"/>
                    <a:hlinkClick r:id="rId49"/>
                  </a:rPr>
                  <a:t>Sqoop</a:t>
                </a:r>
                <a:r>
                  <a:rPr kumimoji="0" lang="en-US" altLang="ja-JP" sz="571" i="1" kern="0" dirty="0">
                    <a:solidFill>
                      <a:srgbClr val="92D050"/>
                    </a:solidFill>
                    <a:latin typeface="Meiryo UI" pitchFamily="50" charset="-128"/>
                    <a:ea typeface="Meiryo UI" pitchFamily="50" charset="-128"/>
                    <a:cs typeface="Meiryo UI" pitchFamily="50" charset="-128"/>
                  </a:rPr>
                  <a:t>*</a:t>
                </a:r>
                <a:endParaRPr kumimoji="0" lang="en-US" altLang="ja-JP" sz="571" i="1" u="sng" kern="0" dirty="0">
                  <a:latin typeface="Meiryo UI" pitchFamily="50" charset="-128"/>
                  <a:ea typeface="Meiryo UI" pitchFamily="50" charset="-128"/>
                  <a:cs typeface="Meiryo UI" pitchFamily="50" charset="-128"/>
                </a:endParaRPr>
              </a:p>
              <a:p>
                <a:r>
                  <a:rPr kumimoji="0" lang="en-US" altLang="ja-JP" sz="571" kern="0" dirty="0" err="1">
                    <a:latin typeface="Meiryo UI" pitchFamily="50" charset="-128"/>
                    <a:ea typeface="Meiryo UI" pitchFamily="50" charset="-128"/>
                    <a:cs typeface="Meiryo UI" pitchFamily="50" charset="-128"/>
                    <a:hlinkClick r:id="rId289"/>
                  </a:rPr>
                  <a:t>Fluentd</a:t>
                </a:r>
                <a:endParaRPr kumimoji="0" lang="en-US" altLang="ja-JP" sz="571" kern="0" dirty="0">
                  <a:latin typeface="Meiryo UI" pitchFamily="50" charset="-128"/>
                  <a:ea typeface="Meiryo UI" pitchFamily="50" charset="-128"/>
                  <a:cs typeface="Meiryo UI" pitchFamily="50" charset="-128"/>
                </a:endParaRPr>
              </a:p>
              <a:p>
                <a:r>
                  <a:rPr kumimoji="0" lang="en-US" altLang="ja-JP" sz="571" u="sng" kern="0" dirty="0" err="1">
                    <a:latin typeface="Meiryo UI" pitchFamily="50" charset="-128"/>
                    <a:ea typeface="Meiryo UI" pitchFamily="50" charset="-128"/>
                    <a:cs typeface="Meiryo UI" pitchFamily="50" charset="-128"/>
                    <a:hlinkClick r:id="rId107"/>
                  </a:rPr>
                  <a:t>Talend</a:t>
                </a:r>
                <a:r>
                  <a:rPr kumimoji="0" lang="en-US" altLang="ja-JP" sz="571" i="1" kern="0" dirty="0">
                    <a:solidFill>
                      <a:srgbClr val="92D050"/>
                    </a:solidFill>
                    <a:latin typeface="Meiryo UI" pitchFamily="50" charset="-128"/>
                    <a:ea typeface="Meiryo UI" pitchFamily="50" charset="-128"/>
                    <a:cs typeface="Meiryo UI" pitchFamily="50" charset="-128"/>
                  </a:rPr>
                  <a:t>*</a:t>
                </a:r>
                <a:endParaRPr kumimoji="0" lang="en-US" altLang="ja-JP" sz="571" u="sng" kern="0" dirty="0">
                  <a:latin typeface="Meiryo UI" pitchFamily="50" charset="-128"/>
                  <a:ea typeface="Meiryo UI" pitchFamily="50" charset="-128"/>
                  <a:cs typeface="Meiryo UI" pitchFamily="50" charset="-128"/>
                </a:endParaRPr>
              </a:p>
            </p:txBody>
          </p:sp>
          <p:sp>
            <p:nvSpPr>
              <p:cNvPr id="333" name="テキスト ボックス 332"/>
              <p:cNvSpPr txBox="1"/>
              <p:nvPr/>
            </p:nvSpPr>
            <p:spPr bwMode="gray">
              <a:xfrm>
                <a:off x="5688124" y="1408586"/>
                <a:ext cx="3240360" cy="131819"/>
              </a:xfrm>
              <a:prstGeom prst="rect">
                <a:avLst/>
              </a:prstGeom>
              <a:solidFill>
                <a:srgbClr val="FFE5E5"/>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pPr defTabSz="653156">
                  <a:buClr>
                    <a:srgbClr val="44546A"/>
                  </a:buClr>
                  <a:defRPr/>
                </a:pPr>
                <a:r>
                  <a:rPr kumimoji="0" lang="ja-JP" altLang="en-US" sz="571" kern="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データ収集</a:t>
                </a:r>
              </a:p>
            </p:txBody>
          </p:sp>
        </p:grpSp>
        <p:grpSp>
          <p:nvGrpSpPr>
            <p:cNvPr id="334" name="グループ化 333"/>
            <p:cNvGrpSpPr/>
            <p:nvPr/>
          </p:nvGrpSpPr>
          <p:grpSpPr>
            <a:xfrm>
              <a:off x="3119623" y="1272253"/>
              <a:ext cx="883865" cy="320380"/>
              <a:chOff x="5688124" y="1384478"/>
              <a:chExt cx="3240360" cy="529847"/>
            </a:xfrm>
          </p:grpSpPr>
          <p:sp>
            <p:nvSpPr>
              <p:cNvPr id="335" name="正方形/長方形 334"/>
              <p:cNvSpPr/>
              <p:nvPr/>
            </p:nvSpPr>
            <p:spPr bwMode="gray">
              <a:xfrm>
                <a:off x="5688124" y="1540338"/>
                <a:ext cx="3240360" cy="373987"/>
              </a:xfrm>
              <a:prstGeom prst="rect">
                <a:avLst/>
              </a:prstGeom>
              <a:solidFill>
                <a:sysClr val="window" lastClr="FFFFFF"/>
              </a:solidFill>
              <a:ln w="9525">
                <a:solidFill>
                  <a:sysClr val="windowText" lastClr="000000"/>
                </a:solidFill>
                <a:miter lim="800000"/>
                <a:headEnd/>
                <a:tailEnd/>
              </a:ln>
            </p:spPr>
            <p:txBody>
              <a:bodyPr lIns="25714" rIns="25714" anchor="t"/>
              <a:lstStyle/>
              <a:p>
                <a:r>
                  <a:rPr kumimoji="0" lang="en-US" altLang="ja-JP" sz="571" kern="0" dirty="0">
                    <a:latin typeface="Meiryo UI" pitchFamily="50" charset="-128"/>
                    <a:ea typeface="Meiryo UI" pitchFamily="50" charset="-128"/>
                    <a:cs typeface="Meiryo UI" pitchFamily="50" charset="-128"/>
                    <a:hlinkClick r:id="rId41"/>
                  </a:rPr>
                  <a:t>Apache </a:t>
                </a:r>
                <a:r>
                  <a:rPr kumimoji="0" lang="en-US" altLang="ja-JP" sz="571" kern="0" dirty="0" err="1">
                    <a:latin typeface="Meiryo UI" pitchFamily="50" charset="-128"/>
                    <a:ea typeface="Meiryo UI" pitchFamily="50" charset="-128"/>
                    <a:cs typeface="Meiryo UI" pitchFamily="50" charset="-128"/>
                    <a:hlinkClick r:id="rId41"/>
                  </a:rPr>
                  <a:t>ManifoldCF</a:t>
                </a:r>
                <a:r>
                  <a:rPr kumimoji="0" lang="en-US" altLang="ja-JP" sz="571" i="1" kern="0" dirty="0">
                    <a:solidFill>
                      <a:srgbClr val="92D050"/>
                    </a:solidFill>
                    <a:latin typeface="Meiryo UI" pitchFamily="50" charset="-128"/>
                    <a:ea typeface="Meiryo UI" pitchFamily="50" charset="-128"/>
                    <a:cs typeface="Meiryo UI" pitchFamily="50" charset="-128"/>
                  </a:rPr>
                  <a:t>*</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a:latin typeface="Meiryo UI" pitchFamily="50" charset="-128"/>
                    <a:ea typeface="Meiryo UI" pitchFamily="50" charset="-128"/>
                    <a:cs typeface="Meiryo UI" pitchFamily="50" charset="-128"/>
                    <a:hlinkClick r:id="rId42"/>
                  </a:rPr>
                  <a:t>Apache </a:t>
                </a:r>
                <a:r>
                  <a:rPr kumimoji="0" lang="en-US" altLang="ja-JP" sz="571" kern="0" dirty="0" err="1">
                    <a:latin typeface="Meiryo UI" pitchFamily="50" charset="-128"/>
                    <a:ea typeface="Meiryo UI" pitchFamily="50" charset="-128"/>
                    <a:cs typeface="Meiryo UI" pitchFamily="50" charset="-128"/>
                    <a:hlinkClick r:id="rId42"/>
                  </a:rPr>
                  <a:t>Nutch</a:t>
                </a:r>
                <a:r>
                  <a:rPr kumimoji="0" lang="en-US" altLang="ja-JP" sz="571" i="1" kern="0" dirty="0">
                    <a:solidFill>
                      <a:srgbClr val="92D050"/>
                    </a:solidFill>
                    <a:latin typeface="Meiryo UI" pitchFamily="50" charset="-128"/>
                    <a:ea typeface="Meiryo UI" pitchFamily="50" charset="-128"/>
                    <a:cs typeface="Meiryo UI" pitchFamily="50" charset="-128"/>
                  </a:rPr>
                  <a:t>*</a:t>
                </a:r>
                <a:endParaRPr kumimoji="0" lang="en-US" altLang="ja-JP" sz="571" kern="0" dirty="0">
                  <a:latin typeface="Meiryo UI" pitchFamily="50" charset="-128"/>
                  <a:ea typeface="Meiryo UI" pitchFamily="50" charset="-128"/>
                  <a:cs typeface="Meiryo UI" pitchFamily="50" charset="-128"/>
                </a:endParaRPr>
              </a:p>
              <a:p>
                <a:pPr defTabSz="466484">
                  <a:defRPr/>
                </a:pPr>
                <a:endParaRPr kumimoji="0" lang="en-US" altLang="ja-JP" sz="571" kern="0" dirty="0">
                  <a:solidFill>
                    <a:srgbClr val="000000"/>
                  </a:solidFill>
                  <a:latin typeface="Meiryo UI" pitchFamily="50" charset="-128"/>
                  <a:ea typeface="Meiryo UI" pitchFamily="50" charset="-128"/>
                  <a:cs typeface="Meiryo UI" pitchFamily="50" charset="-128"/>
                </a:endParaRPr>
              </a:p>
            </p:txBody>
          </p:sp>
          <p:sp>
            <p:nvSpPr>
              <p:cNvPr id="336" name="テキスト ボックス 335"/>
              <p:cNvSpPr txBox="1"/>
              <p:nvPr/>
            </p:nvSpPr>
            <p:spPr bwMode="gray">
              <a:xfrm>
                <a:off x="5688124" y="1384478"/>
                <a:ext cx="3240360" cy="155927"/>
              </a:xfrm>
              <a:prstGeom prst="rect">
                <a:avLst/>
              </a:prstGeom>
              <a:solidFill>
                <a:srgbClr val="FFE5E5"/>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pPr defTabSz="653156">
                  <a:buClr>
                    <a:srgbClr val="44546A"/>
                  </a:buClr>
                  <a:defRPr/>
                </a:pPr>
                <a:r>
                  <a:rPr kumimoji="0" lang="ja-JP" altLang="en-US" sz="571" kern="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クローラ</a:t>
                </a:r>
              </a:p>
            </p:txBody>
          </p:sp>
        </p:grpSp>
        <p:grpSp>
          <p:nvGrpSpPr>
            <p:cNvPr id="337" name="グループ化 336"/>
            <p:cNvGrpSpPr/>
            <p:nvPr/>
          </p:nvGrpSpPr>
          <p:grpSpPr>
            <a:xfrm>
              <a:off x="3117586" y="538457"/>
              <a:ext cx="1088809" cy="606141"/>
              <a:chOff x="5688121" y="1402070"/>
              <a:chExt cx="3976639" cy="712530"/>
            </a:xfrm>
          </p:grpSpPr>
          <p:sp>
            <p:nvSpPr>
              <p:cNvPr id="338" name="正方形/長方形 337"/>
              <p:cNvSpPr/>
              <p:nvPr/>
            </p:nvSpPr>
            <p:spPr bwMode="gray">
              <a:xfrm>
                <a:off x="5691797" y="1519804"/>
                <a:ext cx="3972963" cy="594796"/>
              </a:xfrm>
              <a:prstGeom prst="rect">
                <a:avLst/>
              </a:prstGeom>
              <a:solidFill>
                <a:sysClr val="window" lastClr="FFFFFF"/>
              </a:solidFill>
              <a:ln w="9525">
                <a:solidFill>
                  <a:sysClr val="windowText" lastClr="000000"/>
                </a:solidFill>
                <a:miter lim="800000"/>
                <a:headEnd/>
                <a:tailEnd/>
              </a:ln>
            </p:spPr>
            <p:txBody>
              <a:bodyPr lIns="25714" rIns="25714" anchor="t"/>
              <a:lstStyle/>
              <a:p>
                <a:r>
                  <a:rPr kumimoji="0" lang="en-US" altLang="ja-JP" sz="571" kern="0" dirty="0">
                    <a:latin typeface="Meiryo UI" pitchFamily="50" charset="-128"/>
                    <a:ea typeface="Meiryo UI" pitchFamily="50" charset="-128"/>
                    <a:cs typeface="Meiryo UI" pitchFamily="50" charset="-128"/>
                    <a:hlinkClick r:id="rId47"/>
                  </a:rPr>
                  <a:t>Apache Hadoop MapReduce</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a:latin typeface="Meiryo UI" pitchFamily="50" charset="-128"/>
                    <a:ea typeface="Meiryo UI" pitchFamily="50" charset="-128"/>
                    <a:cs typeface="Meiryo UI" pitchFamily="50" charset="-128"/>
                    <a:hlinkClick r:id="rId47"/>
                  </a:rPr>
                  <a:t>Apache Hadoop YARN</a:t>
                </a:r>
                <a:endParaRPr kumimoji="0" lang="en-US" altLang="ja-JP" sz="571" kern="0" dirty="0">
                  <a:latin typeface="Meiryo UI" pitchFamily="50" charset="-128"/>
                  <a:ea typeface="Meiryo UI" pitchFamily="50" charset="-128"/>
                  <a:cs typeface="Meiryo UI" pitchFamily="50" charset="-128"/>
                </a:endParaRPr>
              </a:p>
              <a:p>
                <a:pPr defTabSz="466484">
                  <a:defRPr/>
                </a:pPr>
                <a:r>
                  <a:rPr kumimoji="0" lang="en-US" altLang="ja-JP" sz="571" kern="0" dirty="0">
                    <a:solidFill>
                      <a:srgbClr val="000000"/>
                    </a:solidFill>
                    <a:latin typeface="Meiryo UI" pitchFamily="50" charset="-128"/>
                    <a:ea typeface="Meiryo UI" pitchFamily="50" charset="-128"/>
                    <a:cs typeface="Meiryo UI" pitchFamily="50" charset="-128"/>
                    <a:hlinkClick r:id="rId290"/>
                  </a:rPr>
                  <a:t>Apache </a:t>
                </a:r>
                <a:r>
                  <a:rPr kumimoji="0" lang="en-US" altLang="ja-JP" sz="571" kern="0" dirty="0" err="1">
                    <a:solidFill>
                      <a:srgbClr val="000000"/>
                    </a:solidFill>
                    <a:latin typeface="Meiryo UI" pitchFamily="50" charset="-128"/>
                    <a:ea typeface="Meiryo UI" pitchFamily="50" charset="-128"/>
                    <a:cs typeface="Meiryo UI" pitchFamily="50" charset="-128"/>
                    <a:hlinkClick r:id="rId290"/>
                  </a:rPr>
                  <a:t>Mesos</a:t>
                </a:r>
                <a:endParaRPr kumimoji="0" lang="en-US" altLang="ja-JP" sz="571" kern="0" dirty="0">
                  <a:solidFill>
                    <a:srgbClr val="000000"/>
                  </a:solidFill>
                  <a:latin typeface="Meiryo UI" pitchFamily="50" charset="-128"/>
                  <a:ea typeface="Meiryo UI" pitchFamily="50" charset="-128"/>
                  <a:cs typeface="Meiryo UI" pitchFamily="50" charset="-128"/>
                </a:endParaRPr>
              </a:p>
              <a:p>
                <a:pPr defTabSz="466484">
                  <a:defRPr/>
                </a:pPr>
                <a:r>
                  <a:rPr kumimoji="0" lang="en-US" altLang="ja-JP" sz="571" kern="0" dirty="0">
                    <a:solidFill>
                      <a:srgbClr val="000000"/>
                    </a:solidFill>
                    <a:latin typeface="Meiryo UI" pitchFamily="50" charset="-128"/>
                    <a:ea typeface="Meiryo UI" pitchFamily="50" charset="-128"/>
                    <a:cs typeface="Meiryo UI" pitchFamily="50" charset="-128"/>
                    <a:hlinkClick r:id="rId48"/>
                  </a:rPr>
                  <a:t>Apache Spark</a:t>
                </a:r>
                <a:r>
                  <a:rPr kumimoji="0" lang="en-US" altLang="ja-JP" sz="571" i="1" kern="0" dirty="0">
                    <a:solidFill>
                      <a:srgbClr val="92D050"/>
                    </a:solidFill>
                    <a:latin typeface="Meiryo UI" pitchFamily="50" charset="-128"/>
                    <a:ea typeface="Meiryo UI" pitchFamily="50" charset="-128"/>
                    <a:cs typeface="Meiryo UI" pitchFamily="50" charset="-128"/>
                  </a:rPr>
                  <a:t>*</a:t>
                </a:r>
                <a:endParaRPr kumimoji="0" lang="en-US" altLang="ja-JP" sz="571" kern="0" dirty="0">
                  <a:solidFill>
                    <a:srgbClr val="000000"/>
                  </a:solidFill>
                  <a:latin typeface="Meiryo UI" pitchFamily="50" charset="-128"/>
                  <a:ea typeface="Meiryo UI" pitchFamily="50" charset="-128"/>
                  <a:cs typeface="Meiryo UI" pitchFamily="50" charset="-128"/>
                </a:endParaRPr>
              </a:p>
              <a:p>
                <a:pPr defTabSz="466484">
                  <a:defRPr/>
                </a:pPr>
                <a:r>
                  <a:rPr kumimoji="0" lang="en-US" altLang="ja-JP" sz="571" kern="0" dirty="0">
                    <a:solidFill>
                      <a:srgbClr val="000000"/>
                    </a:solidFill>
                    <a:latin typeface="Meiryo UI" pitchFamily="50" charset="-128"/>
                    <a:ea typeface="Meiryo UI" pitchFamily="50" charset="-128"/>
                    <a:cs typeface="Meiryo UI" pitchFamily="50" charset="-128"/>
                    <a:hlinkClick r:id="rId291"/>
                  </a:rPr>
                  <a:t>Apache </a:t>
                </a:r>
                <a:r>
                  <a:rPr kumimoji="0" lang="en-US" altLang="ja-JP" sz="571" kern="0" dirty="0" err="1">
                    <a:solidFill>
                      <a:srgbClr val="000000"/>
                    </a:solidFill>
                    <a:latin typeface="Meiryo UI" pitchFamily="50" charset="-128"/>
                    <a:ea typeface="Meiryo UI" pitchFamily="50" charset="-128"/>
                    <a:cs typeface="Meiryo UI" pitchFamily="50" charset="-128"/>
                    <a:hlinkClick r:id="rId291"/>
                  </a:rPr>
                  <a:t>Tez</a:t>
                </a:r>
                <a:endParaRPr kumimoji="0" lang="en-US" altLang="ja-JP" sz="571" kern="0" dirty="0">
                  <a:solidFill>
                    <a:srgbClr val="000000"/>
                  </a:solidFill>
                  <a:latin typeface="Meiryo UI" pitchFamily="50" charset="-128"/>
                  <a:ea typeface="Meiryo UI" pitchFamily="50" charset="-128"/>
                  <a:cs typeface="Meiryo UI" pitchFamily="50" charset="-128"/>
                </a:endParaRPr>
              </a:p>
              <a:p>
                <a:pPr defTabSz="466484">
                  <a:defRPr/>
                </a:pPr>
                <a:endParaRPr kumimoji="0" lang="en-US" altLang="ja-JP" sz="571" kern="0" dirty="0">
                  <a:solidFill>
                    <a:srgbClr val="000000"/>
                  </a:solidFill>
                  <a:latin typeface="Meiryo UI" pitchFamily="50" charset="-128"/>
                  <a:ea typeface="Meiryo UI" pitchFamily="50" charset="-128"/>
                  <a:cs typeface="Meiryo UI" pitchFamily="50" charset="-128"/>
                </a:endParaRPr>
              </a:p>
            </p:txBody>
          </p:sp>
          <p:sp>
            <p:nvSpPr>
              <p:cNvPr id="339" name="テキスト ボックス 338"/>
              <p:cNvSpPr txBox="1"/>
              <p:nvPr/>
            </p:nvSpPr>
            <p:spPr bwMode="gray">
              <a:xfrm>
                <a:off x="5688121" y="1402070"/>
                <a:ext cx="3972963" cy="131819"/>
              </a:xfrm>
              <a:prstGeom prst="rect">
                <a:avLst/>
              </a:prstGeom>
              <a:solidFill>
                <a:srgbClr val="FFE5E5"/>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pPr defTabSz="653156">
                  <a:buClr>
                    <a:srgbClr val="44546A"/>
                  </a:buClr>
                  <a:defRPr/>
                </a:pPr>
                <a:r>
                  <a:rPr kumimoji="0" lang="ja-JP" altLang="en-US" sz="571" kern="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分散処理基盤</a:t>
                </a:r>
              </a:p>
            </p:txBody>
          </p:sp>
        </p:grpSp>
      </p:grpSp>
    </p:spTree>
    <p:extLst>
      <p:ext uri="{BB962C8B-B14F-4D97-AF65-F5344CB8AC3E}">
        <p14:creationId xmlns:p14="http://schemas.microsoft.com/office/powerpoint/2010/main" val="38378616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グループ化 29"/>
          <p:cNvGrpSpPr/>
          <p:nvPr/>
        </p:nvGrpSpPr>
        <p:grpSpPr>
          <a:xfrm>
            <a:off x="1569786" y="60054"/>
            <a:ext cx="9051429" cy="6790420"/>
            <a:chOff x="45783" y="60054"/>
            <a:chExt cx="9051429" cy="6790420"/>
          </a:xfrm>
        </p:grpSpPr>
        <p:sp>
          <p:nvSpPr>
            <p:cNvPr id="18" name="Freeform 1"/>
            <p:cNvSpPr>
              <a:spLocks noChangeArrowheads="1"/>
            </p:cNvSpPr>
            <p:nvPr/>
          </p:nvSpPr>
          <p:spPr bwMode="auto">
            <a:xfrm>
              <a:off x="45783" y="60054"/>
              <a:ext cx="9051429" cy="6762857"/>
            </a:xfrm>
            <a:custGeom>
              <a:avLst/>
              <a:gdLst>
                <a:gd name="T0" fmla="*/ 110 w 26729"/>
                <a:gd name="T1" fmla="*/ 11 h 16277"/>
                <a:gd name="T2" fmla="*/ 110 w 26729"/>
                <a:gd name="T3" fmla="*/ 1 h 16277"/>
                <a:gd name="T4" fmla="*/ 56 w 26729"/>
                <a:gd name="T5" fmla="*/ 14 h 16277"/>
                <a:gd name="T6" fmla="*/ 18 w 26729"/>
                <a:gd name="T7" fmla="*/ 47 h 16277"/>
                <a:gd name="T8" fmla="*/ 1 w 26729"/>
                <a:gd name="T9" fmla="*/ 110 h 16277"/>
                <a:gd name="T10" fmla="*/ 1 w 26729"/>
                <a:gd name="T11" fmla="*/ 16166 h 16277"/>
                <a:gd name="T12" fmla="*/ 14 w 26729"/>
                <a:gd name="T13" fmla="*/ 16220 h 16277"/>
                <a:gd name="T14" fmla="*/ 47 w 26729"/>
                <a:gd name="T15" fmla="*/ 16258 h 16277"/>
                <a:gd name="T16" fmla="*/ 110 w 26729"/>
                <a:gd name="T17" fmla="*/ 16276 h 16277"/>
                <a:gd name="T18" fmla="*/ 26618 w 26729"/>
                <a:gd name="T19" fmla="*/ 16276 h 16277"/>
                <a:gd name="T20" fmla="*/ 26672 w 26729"/>
                <a:gd name="T21" fmla="*/ 16262 h 16277"/>
                <a:gd name="T22" fmla="*/ 26711 w 26729"/>
                <a:gd name="T23" fmla="*/ 16229 h 16277"/>
                <a:gd name="T24" fmla="*/ 26728 w 26729"/>
                <a:gd name="T25" fmla="*/ 16166 h 16277"/>
                <a:gd name="T26" fmla="*/ 26728 w 26729"/>
                <a:gd name="T27" fmla="*/ 110 h 16277"/>
                <a:gd name="T28" fmla="*/ 26714 w 26729"/>
                <a:gd name="T29" fmla="*/ 56 h 16277"/>
                <a:gd name="T30" fmla="*/ 26682 w 26729"/>
                <a:gd name="T31" fmla="*/ 18 h 16277"/>
                <a:gd name="T32" fmla="*/ 26618 w 26729"/>
                <a:gd name="T33" fmla="*/ 1 h 16277"/>
                <a:gd name="T34" fmla="*/ 110 w 26729"/>
                <a:gd name="T35" fmla="*/ 1 h 16277"/>
                <a:gd name="T36" fmla="*/ 110 w 26729"/>
                <a:gd name="T37" fmla="*/ 11 h 16277"/>
                <a:gd name="T38" fmla="*/ 110 w 26729"/>
                <a:gd name="T39" fmla="*/ 20 h 16277"/>
                <a:gd name="T40" fmla="*/ 26618 w 26729"/>
                <a:gd name="T41" fmla="*/ 20 h 16277"/>
                <a:gd name="T42" fmla="*/ 26670 w 26729"/>
                <a:gd name="T43" fmla="*/ 34 h 16277"/>
                <a:gd name="T44" fmla="*/ 26703 w 26729"/>
                <a:gd name="T45" fmla="*/ 81 h 16277"/>
                <a:gd name="T46" fmla="*/ 26708 w 26729"/>
                <a:gd name="T47" fmla="*/ 102 h 16277"/>
                <a:gd name="T48" fmla="*/ 26708 w 26729"/>
                <a:gd name="T49" fmla="*/ 108 h 16277"/>
                <a:gd name="T50" fmla="*/ 26708 w 26729"/>
                <a:gd name="T51" fmla="*/ 110 h 16277"/>
                <a:gd name="T52" fmla="*/ 26708 w 26729"/>
                <a:gd name="T53" fmla="*/ 16166 h 16277"/>
                <a:gd name="T54" fmla="*/ 26694 w 26729"/>
                <a:gd name="T55" fmla="*/ 16218 h 16277"/>
                <a:gd name="T56" fmla="*/ 26647 w 26729"/>
                <a:gd name="T57" fmla="*/ 16251 h 16277"/>
                <a:gd name="T58" fmla="*/ 26627 w 26729"/>
                <a:gd name="T59" fmla="*/ 16255 h 16277"/>
                <a:gd name="T60" fmla="*/ 26620 w 26729"/>
                <a:gd name="T61" fmla="*/ 16255 h 16277"/>
                <a:gd name="T62" fmla="*/ 26619 w 26729"/>
                <a:gd name="T63" fmla="*/ 16255 h 16277"/>
                <a:gd name="T64" fmla="*/ 26618 w 26729"/>
                <a:gd name="T65" fmla="*/ 16255 h 16277"/>
                <a:gd name="T66" fmla="*/ 110 w 26729"/>
                <a:gd name="T67" fmla="*/ 16255 h 16277"/>
                <a:gd name="T68" fmla="*/ 58 w 26729"/>
                <a:gd name="T69" fmla="*/ 16242 h 16277"/>
                <a:gd name="T70" fmla="*/ 26 w 26729"/>
                <a:gd name="T71" fmla="*/ 16195 h 16277"/>
                <a:gd name="T72" fmla="*/ 21 w 26729"/>
                <a:gd name="T73" fmla="*/ 16174 h 16277"/>
                <a:gd name="T74" fmla="*/ 21 w 26729"/>
                <a:gd name="T75" fmla="*/ 16168 h 16277"/>
                <a:gd name="T76" fmla="*/ 20 w 26729"/>
                <a:gd name="T77" fmla="*/ 16167 h 16277"/>
                <a:gd name="T78" fmla="*/ 20 w 26729"/>
                <a:gd name="T79" fmla="*/ 16166 h 16277"/>
                <a:gd name="T80" fmla="*/ 20 w 26729"/>
                <a:gd name="T81" fmla="*/ 110 h 16277"/>
                <a:gd name="T82" fmla="*/ 34 w 26729"/>
                <a:gd name="T83" fmla="*/ 58 h 16277"/>
                <a:gd name="T84" fmla="*/ 81 w 26729"/>
                <a:gd name="T85" fmla="*/ 26 h 16277"/>
                <a:gd name="T86" fmla="*/ 102 w 26729"/>
                <a:gd name="T87" fmla="*/ 21 h 16277"/>
                <a:gd name="T88" fmla="*/ 108 w 26729"/>
                <a:gd name="T89" fmla="*/ 21 h 16277"/>
                <a:gd name="T90" fmla="*/ 110 w 26729"/>
                <a:gd name="T91" fmla="*/ 20 h 16277"/>
                <a:gd name="T92" fmla="*/ 110 w 26729"/>
                <a:gd name="T93" fmla="*/ 11 h 16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6729" h="16277">
                  <a:moveTo>
                    <a:pt x="110" y="11"/>
                  </a:moveTo>
                  <a:lnTo>
                    <a:pt x="110" y="1"/>
                  </a:lnTo>
                  <a:cubicBezTo>
                    <a:pt x="109" y="1"/>
                    <a:pt x="83" y="0"/>
                    <a:pt x="56" y="14"/>
                  </a:cubicBezTo>
                  <a:cubicBezTo>
                    <a:pt x="42" y="21"/>
                    <a:pt x="28" y="31"/>
                    <a:pt x="18" y="47"/>
                  </a:cubicBezTo>
                  <a:cubicBezTo>
                    <a:pt x="8" y="63"/>
                    <a:pt x="0" y="84"/>
                    <a:pt x="1" y="110"/>
                  </a:cubicBezTo>
                  <a:lnTo>
                    <a:pt x="1" y="16166"/>
                  </a:lnTo>
                  <a:cubicBezTo>
                    <a:pt x="1" y="16167"/>
                    <a:pt x="0" y="16193"/>
                    <a:pt x="14" y="16220"/>
                  </a:cubicBezTo>
                  <a:cubicBezTo>
                    <a:pt x="21" y="16234"/>
                    <a:pt x="31" y="16248"/>
                    <a:pt x="47" y="16258"/>
                  </a:cubicBezTo>
                  <a:cubicBezTo>
                    <a:pt x="63" y="16268"/>
                    <a:pt x="84" y="16276"/>
                    <a:pt x="110" y="16276"/>
                  </a:cubicBezTo>
                  <a:lnTo>
                    <a:pt x="26618" y="16276"/>
                  </a:lnTo>
                  <a:cubicBezTo>
                    <a:pt x="26620" y="16275"/>
                    <a:pt x="26645" y="16276"/>
                    <a:pt x="26672" y="16262"/>
                  </a:cubicBezTo>
                  <a:cubicBezTo>
                    <a:pt x="26686" y="16255"/>
                    <a:pt x="26700" y="16245"/>
                    <a:pt x="26711" y="16229"/>
                  </a:cubicBezTo>
                  <a:cubicBezTo>
                    <a:pt x="26721" y="16213"/>
                    <a:pt x="26728" y="16192"/>
                    <a:pt x="26728" y="16166"/>
                  </a:cubicBezTo>
                  <a:lnTo>
                    <a:pt x="26728" y="110"/>
                  </a:lnTo>
                  <a:cubicBezTo>
                    <a:pt x="26727" y="109"/>
                    <a:pt x="26728" y="83"/>
                    <a:pt x="26714" y="56"/>
                  </a:cubicBezTo>
                  <a:cubicBezTo>
                    <a:pt x="26708" y="42"/>
                    <a:pt x="26697" y="28"/>
                    <a:pt x="26682" y="18"/>
                  </a:cubicBezTo>
                  <a:cubicBezTo>
                    <a:pt x="26666" y="8"/>
                    <a:pt x="26645" y="0"/>
                    <a:pt x="26618" y="1"/>
                  </a:cubicBezTo>
                  <a:lnTo>
                    <a:pt x="110" y="1"/>
                  </a:lnTo>
                  <a:lnTo>
                    <a:pt x="110" y="11"/>
                  </a:lnTo>
                  <a:lnTo>
                    <a:pt x="110" y="20"/>
                  </a:lnTo>
                  <a:lnTo>
                    <a:pt x="26618" y="20"/>
                  </a:lnTo>
                  <a:cubicBezTo>
                    <a:pt x="26642" y="21"/>
                    <a:pt x="26658" y="26"/>
                    <a:pt x="26670" y="34"/>
                  </a:cubicBezTo>
                  <a:cubicBezTo>
                    <a:pt x="26689" y="47"/>
                    <a:pt x="26698" y="65"/>
                    <a:pt x="26703" y="81"/>
                  </a:cubicBezTo>
                  <a:cubicBezTo>
                    <a:pt x="26706" y="89"/>
                    <a:pt x="26707" y="97"/>
                    <a:pt x="26708" y="102"/>
                  </a:cubicBezTo>
                  <a:cubicBezTo>
                    <a:pt x="26708" y="104"/>
                    <a:pt x="26708" y="106"/>
                    <a:pt x="26708" y="108"/>
                  </a:cubicBezTo>
                  <a:lnTo>
                    <a:pt x="26708" y="110"/>
                  </a:lnTo>
                  <a:lnTo>
                    <a:pt x="26708" y="16166"/>
                  </a:lnTo>
                  <a:cubicBezTo>
                    <a:pt x="26708" y="16190"/>
                    <a:pt x="26702" y="16206"/>
                    <a:pt x="26694" y="16218"/>
                  </a:cubicBezTo>
                  <a:cubicBezTo>
                    <a:pt x="26682" y="16237"/>
                    <a:pt x="26663" y="16246"/>
                    <a:pt x="26647" y="16251"/>
                  </a:cubicBezTo>
                  <a:cubicBezTo>
                    <a:pt x="26639" y="16253"/>
                    <a:pt x="26631" y="16254"/>
                    <a:pt x="26627" y="16255"/>
                  </a:cubicBezTo>
                  <a:cubicBezTo>
                    <a:pt x="26624" y="16255"/>
                    <a:pt x="26622" y="16255"/>
                    <a:pt x="26620" y="16255"/>
                  </a:cubicBezTo>
                  <a:lnTo>
                    <a:pt x="26619" y="16255"/>
                  </a:lnTo>
                  <a:lnTo>
                    <a:pt x="26618" y="16255"/>
                  </a:lnTo>
                  <a:lnTo>
                    <a:pt x="110" y="16255"/>
                  </a:lnTo>
                  <a:cubicBezTo>
                    <a:pt x="86" y="16255"/>
                    <a:pt x="71" y="16250"/>
                    <a:pt x="58" y="16242"/>
                  </a:cubicBezTo>
                  <a:cubicBezTo>
                    <a:pt x="39" y="16229"/>
                    <a:pt x="30" y="16211"/>
                    <a:pt x="26" y="16195"/>
                  </a:cubicBezTo>
                  <a:cubicBezTo>
                    <a:pt x="23" y="16187"/>
                    <a:pt x="22" y="16179"/>
                    <a:pt x="21" y="16174"/>
                  </a:cubicBezTo>
                  <a:cubicBezTo>
                    <a:pt x="21" y="16172"/>
                    <a:pt x="21" y="16170"/>
                    <a:pt x="21" y="16168"/>
                  </a:cubicBezTo>
                  <a:lnTo>
                    <a:pt x="20" y="16167"/>
                  </a:lnTo>
                  <a:lnTo>
                    <a:pt x="20" y="16166"/>
                  </a:lnTo>
                  <a:lnTo>
                    <a:pt x="20" y="110"/>
                  </a:lnTo>
                  <a:cubicBezTo>
                    <a:pt x="21" y="86"/>
                    <a:pt x="26" y="71"/>
                    <a:pt x="34" y="58"/>
                  </a:cubicBezTo>
                  <a:cubicBezTo>
                    <a:pt x="47" y="39"/>
                    <a:pt x="65" y="30"/>
                    <a:pt x="81" y="26"/>
                  </a:cubicBezTo>
                  <a:cubicBezTo>
                    <a:pt x="89" y="23"/>
                    <a:pt x="96" y="22"/>
                    <a:pt x="102" y="21"/>
                  </a:cubicBezTo>
                  <a:cubicBezTo>
                    <a:pt x="104" y="21"/>
                    <a:pt x="106" y="21"/>
                    <a:pt x="108" y="21"/>
                  </a:cubicBezTo>
                  <a:lnTo>
                    <a:pt x="110" y="20"/>
                  </a:lnTo>
                  <a:lnTo>
                    <a:pt x="110" y="11"/>
                  </a:lnTo>
                </a:path>
              </a:pathLst>
            </a:custGeom>
            <a:solidFill>
              <a:srgbClr val="00A6E7"/>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t"/>
            <a:lstStyle/>
            <a:p>
              <a:pPr algn="l"/>
              <a:r>
                <a:rPr lang="en-US" altLang="ja-JP" sz="1286" dirty="0">
                  <a:latin typeface="Meiryo UI" panose="020B0604030504040204" pitchFamily="50" charset="-128"/>
                  <a:ea typeface="Meiryo UI" panose="020B0604030504040204" pitchFamily="50" charset="-128"/>
                  <a:cs typeface="Meiryo UI" panose="020B0604030504040204" pitchFamily="50" charset="-128"/>
                </a:rPr>
                <a:t>OSS</a:t>
              </a:r>
              <a:r>
                <a:rPr lang="ja-JP" altLang="en-US" sz="1286" dirty="0">
                  <a:latin typeface="Meiryo UI" panose="020B0604030504040204" pitchFamily="50" charset="-128"/>
                  <a:ea typeface="Meiryo UI" panose="020B0604030504040204" pitchFamily="50" charset="-128"/>
                  <a:cs typeface="Meiryo UI" panose="020B0604030504040204" pitchFamily="50" charset="-128"/>
                </a:rPr>
                <a:t>鳥瞰図 </a:t>
              </a:r>
              <a:r>
                <a:rPr lang="en-US" altLang="ja-JP" sz="1286" dirty="0">
                  <a:latin typeface="Meiryo UI" panose="020B0604030504040204" pitchFamily="50" charset="-128"/>
                  <a:ea typeface="Meiryo UI" panose="020B0604030504040204" pitchFamily="50" charset="-128"/>
                  <a:cs typeface="Meiryo UI" panose="020B0604030504040204" pitchFamily="50" charset="-128"/>
                </a:rPr>
                <a:t>2017</a:t>
              </a:r>
              <a:r>
                <a:rPr lang="ja-JP" altLang="en-US" sz="1286" dirty="0">
                  <a:latin typeface="Meiryo UI" panose="020B0604030504040204" pitchFamily="50" charset="-128"/>
                  <a:ea typeface="Meiryo UI" panose="020B0604030504040204" pitchFamily="50" charset="-128"/>
                  <a:cs typeface="Meiryo UI" panose="020B0604030504040204" pitchFamily="50" charset="-128"/>
                </a:rPr>
                <a:t>年版</a:t>
              </a:r>
            </a:p>
          </p:txBody>
        </p:sp>
        <p:sp>
          <p:nvSpPr>
            <p:cNvPr id="5" name="Freeform 50"/>
            <p:cNvSpPr>
              <a:spLocks noChangeArrowheads="1"/>
            </p:cNvSpPr>
            <p:nvPr/>
          </p:nvSpPr>
          <p:spPr bwMode="auto">
            <a:xfrm>
              <a:off x="97218" y="368660"/>
              <a:ext cx="2861912" cy="1919138"/>
            </a:xfrm>
            <a:custGeom>
              <a:avLst/>
              <a:gdLst>
                <a:gd name="T0" fmla="*/ 8335 w 8336"/>
                <a:gd name="T1" fmla="*/ 4819 h 4820"/>
                <a:gd name="T2" fmla="*/ 0 w 8336"/>
                <a:gd name="T3" fmla="*/ 4819 h 4820"/>
                <a:gd name="T4" fmla="*/ 0 w 8336"/>
                <a:gd name="T5" fmla="*/ 0 h 4820"/>
                <a:gd name="T6" fmla="*/ 8335 w 8336"/>
                <a:gd name="T7" fmla="*/ 0 h 4820"/>
                <a:gd name="T8" fmla="*/ 8335 w 8336"/>
                <a:gd name="T9" fmla="*/ 4819 h 4820"/>
              </a:gdLst>
              <a:ahLst/>
              <a:cxnLst>
                <a:cxn ang="0">
                  <a:pos x="T0" y="T1"/>
                </a:cxn>
                <a:cxn ang="0">
                  <a:pos x="T2" y="T3"/>
                </a:cxn>
                <a:cxn ang="0">
                  <a:pos x="T4" y="T5"/>
                </a:cxn>
                <a:cxn ang="0">
                  <a:pos x="T6" y="T7"/>
                </a:cxn>
                <a:cxn ang="0">
                  <a:pos x="T8" y="T9"/>
                </a:cxn>
              </a:cxnLst>
              <a:rect l="0" t="0" r="r" b="b"/>
              <a:pathLst>
                <a:path w="8336" h="4820">
                  <a:moveTo>
                    <a:pt x="8335" y="4819"/>
                  </a:moveTo>
                  <a:lnTo>
                    <a:pt x="0" y="4819"/>
                  </a:lnTo>
                  <a:lnTo>
                    <a:pt x="0" y="0"/>
                  </a:lnTo>
                  <a:lnTo>
                    <a:pt x="8335" y="0"/>
                  </a:lnTo>
                  <a:lnTo>
                    <a:pt x="8335" y="4819"/>
                  </a:lnTo>
                </a:path>
              </a:pathLst>
            </a:custGeom>
            <a:solidFill>
              <a:srgbClr val="FCD697"/>
            </a:solidFill>
            <a:ln w="9525" cap="flat">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t"/>
            <a:lstStyle/>
            <a:p>
              <a:r>
                <a:rPr lang="ja-JP" altLang="en-US" sz="571">
                  <a:latin typeface="Meiryo UI" panose="020B0604030504040204" pitchFamily="50" charset="-128"/>
                  <a:ea typeface="Meiryo UI" panose="020B0604030504040204" pitchFamily="50" charset="-128"/>
                  <a:cs typeface="Meiryo UI" panose="020B0604030504040204" pitchFamily="50" charset="-128"/>
                </a:rPr>
                <a:t>デスクトップ・業務アプリケーション</a:t>
              </a:r>
            </a:p>
          </p:txBody>
        </p:sp>
        <p:sp>
          <p:nvSpPr>
            <p:cNvPr id="7" name="Freeform 196"/>
            <p:cNvSpPr>
              <a:spLocks noChangeArrowheads="1"/>
            </p:cNvSpPr>
            <p:nvPr/>
          </p:nvSpPr>
          <p:spPr bwMode="auto">
            <a:xfrm>
              <a:off x="100131" y="4348180"/>
              <a:ext cx="1921323" cy="2139136"/>
            </a:xfrm>
            <a:custGeom>
              <a:avLst/>
              <a:gdLst>
                <a:gd name="T0" fmla="*/ 8335 w 8336"/>
                <a:gd name="T1" fmla="*/ 3826 h 3827"/>
                <a:gd name="T2" fmla="*/ 0 w 8336"/>
                <a:gd name="T3" fmla="*/ 3826 h 3827"/>
                <a:gd name="T4" fmla="*/ 0 w 8336"/>
                <a:gd name="T5" fmla="*/ 0 h 3827"/>
                <a:gd name="T6" fmla="*/ 8335 w 8336"/>
                <a:gd name="T7" fmla="*/ 0 h 3827"/>
                <a:gd name="T8" fmla="*/ 8335 w 8336"/>
                <a:gd name="T9" fmla="*/ 3826 h 3827"/>
              </a:gdLst>
              <a:ahLst/>
              <a:cxnLst>
                <a:cxn ang="0">
                  <a:pos x="T0" y="T1"/>
                </a:cxn>
                <a:cxn ang="0">
                  <a:pos x="T2" y="T3"/>
                </a:cxn>
                <a:cxn ang="0">
                  <a:pos x="T4" y="T5"/>
                </a:cxn>
                <a:cxn ang="0">
                  <a:pos x="T6" y="T7"/>
                </a:cxn>
                <a:cxn ang="0">
                  <a:pos x="T8" y="T9"/>
                </a:cxn>
              </a:cxnLst>
              <a:rect l="0" t="0" r="r" b="b"/>
              <a:pathLst>
                <a:path w="8336" h="3827">
                  <a:moveTo>
                    <a:pt x="8335" y="3826"/>
                  </a:moveTo>
                  <a:lnTo>
                    <a:pt x="0" y="3826"/>
                  </a:lnTo>
                  <a:lnTo>
                    <a:pt x="0" y="0"/>
                  </a:lnTo>
                  <a:lnTo>
                    <a:pt x="8335" y="0"/>
                  </a:lnTo>
                  <a:lnTo>
                    <a:pt x="8335" y="3826"/>
                  </a:lnTo>
                </a:path>
              </a:pathLst>
            </a:custGeom>
            <a:solidFill>
              <a:srgbClr val="F3F8FC"/>
            </a:solidFill>
            <a:ln w="9525" cap="flat">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t"/>
            <a:lstStyle/>
            <a:p>
              <a:r>
                <a:rPr lang="ja-JP" altLang="en-US" sz="571" dirty="0">
                  <a:latin typeface="Meiryo UI" panose="020B0604030504040204" pitchFamily="50" charset="-128"/>
                  <a:ea typeface="Meiryo UI" panose="020B0604030504040204" pitchFamily="50" charset="-128"/>
                  <a:cs typeface="Meiryo UI" panose="020B0604030504040204" pitchFamily="50" charset="-128"/>
                </a:rPr>
                <a:t>運用管理</a:t>
              </a:r>
            </a:p>
          </p:txBody>
        </p:sp>
        <p:sp>
          <p:nvSpPr>
            <p:cNvPr id="8" name="Freeform 262"/>
            <p:cNvSpPr>
              <a:spLocks noChangeArrowheads="1"/>
            </p:cNvSpPr>
            <p:nvPr/>
          </p:nvSpPr>
          <p:spPr bwMode="auto">
            <a:xfrm>
              <a:off x="6160900" y="394086"/>
              <a:ext cx="2825558" cy="826328"/>
            </a:xfrm>
            <a:custGeom>
              <a:avLst/>
              <a:gdLst>
                <a:gd name="T0" fmla="*/ 2657 w 2658"/>
                <a:gd name="T1" fmla="*/ 3074 h 3075"/>
                <a:gd name="T2" fmla="*/ 0 w 2658"/>
                <a:gd name="T3" fmla="*/ 3074 h 3075"/>
                <a:gd name="T4" fmla="*/ 0 w 2658"/>
                <a:gd name="T5" fmla="*/ 0 h 3075"/>
                <a:gd name="T6" fmla="*/ 2657 w 2658"/>
                <a:gd name="T7" fmla="*/ 0 h 3075"/>
                <a:gd name="T8" fmla="*/ 2657 w 2658"/>
                <a:gd name="T9" fmla="*/ 3074 h 3075"/>
              </a:gdLst>
              <a:ahLst/>
              <a:cxnLst>
                <a:cxn ang="0">
                  <a:pos x="T0" y="T1"/>
                </a:cxn>
                <a:cxn ang="0">
                  <a:pos x="T2" y="T3"/>
                </a:cxn>
                <a:cxn ang="0">
                  <a:pos x="T4" y="T5"/>
                </a:cxn>
                <a:cxn ang="0">
                  <a:pos x="T6" y="T7"/>
                </a:cxn>
                <a:cxn ang="0">
                  <a:pos x="T8" y="T9"/>
                </a:cxn>
              </a:cxnLst>
              <a:rect l="0" t="0" r="r" b="b"/>
              <a:pathLst>
                <a:path w="2658" h="3075">
                  <a:moveTo>
                    <a:pt x="2657" y="3074"/>
                  </a:moveTo>
                  <a:lnTo>
                    <a:pt x="0" y="3074"/>
                  </a:lnTo>
                  <a:lnTo>
                    <a:pt x="0" y="0"/>
                  </a:lnTo>
                  <a:lnTo>
                    <a:pt x="2657" y="0"/>
                  </a:lnTo>
                  <a:lnTo>
                    <a:pt x="2657" y="3074"/>
                  </a:lnTo>
                </a:path>
              </a:pathLst>
            </a:custGeom>
            <a:solidFill>
              <a:srgbClr val="EFE9CB"/>
            </a:solidFill>
            <a:ln w="9525" cap="flat">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t"/>
            <a:lstStyle/>
            <a:p>
              <a:r>
                <a:rPr lang="ja-JP" altLang="en-US" sz="571">
                  <a:latin typeface="Meiryo UI" panose="020B0604030504040204" pitchFamily="50" charset="-128"/>
                  <a:ea typeface="Meiryo UI" panose="020B0604030504040204" pitchFamily="50" charset="-128"/>
                  <a:cs typeface="Meiryo UI" panose="020B0604030504040204" pitchFamily="50" charset="-128"/>
                </a:rPr>
                <a:t>検索、分散処理</a:t>
              </a:r>
            </a:p>
          </p:txBody>
        </p:sp>
        <p:sp>
          <p:nvSpPr>
            <p:cNvPr id="10" name="Freeform 368"/>
            <p:cNvSpPr>
              <a:spLocks noChangeArrowheads="1"/>
            </p:cNvSpPr>
            <p:nvPr/>
          </p:nvSpPr>
          <p:spPr bwMode="auto">
            <a:xfrm>
              <a:off x="6150623" y="3685992"/>
              <a:ext cx="2829082" cy="1640608"/>
            </a:xfrm>
            <a:custGeom>
              <a:avLst/>
              <a:gdLst>
                <a:gd name="T0" fmla="*/ 8098 w 8099"/>
                <a:gd name="T1" fmla="*/ 4327 h 4328"/>
                <a:gd name="T2" fmla="*/ 0 w 8099"/>
                <a:gd name="T3" fmla="*/ 4327 h 4328"/>
                <a:gd name="T4" fmla="*/ 0 w 8099"/>
                <a:gd name="T5" fmla="*/ 0 h 4328"/>
                <a:gd name="T6" fmla="*/ 8098 w 8099"/>
                <a:gd name="T7" fmla="*/ 0 h 4328"/>
                <a:gd name="T8" fmla="*/ 8098 w 8099"/>
                <a:gd name="T9" fmla="*/ 4327 h 4328"/>
              </a:gdLst>
              <a:ahLst/>
              <a:cxnLst>
                <a:cxn ang="0">
                  <a:pos x="T0" y="T1"/>
                </a:cxn>
                <a:cxn ang="0">
                  <a:pos x="T2" y="T3"/>
                </a:cxn>
                <a:cxn ang="0">
                  <a:pos x="T4" y="T5"/>
                </a:cxn>
                <a:cxn ang="0">
                  <a:pos x="T6" y="T7"/>
                </a:cxn>
                <a:cxn ang="0">
                  <a:pos x="T8" y="T9"/>
                </a:cxn>
              </a:cxnLst>
              <a:rect l="0" t="0" r="r" b="b"/>
              <a:pathLst>
                <a:path w="8099" h="4328">
                  <a:moveTo>
                    <a:pt x="8098" y="4327"/>
                  </a:moveTo>
                  <a:lnTo>
                    <a:pt x="0" y="4327"/>
                  </a:lnTo>
                  <a:lnTo>
                    <a:pt x="0" y="0"/>
                  </a:lnTo>
                  <a:lnTo>
                    <a:pt x="8098" y="0"/>
                  </a:lnTo>
                  <a:lnTo>
                    <a:pt x="8098" y="4327"/>
                  </a:lnTo>
                </a:path>
              </a:pathLst>
            </a:custGeom>
            <a:solidFill>
              <a:srgbClr val="F0BFA6"/>
            </a:solidFill>
            <a:ln w="9525" cap="flat">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t"/>
            <a:lstStyle/>
            <a:p>
              <a:r>
                <a:rPr lang="ja-JP" altLang="en-US" sz="571" dirty="0">
                  <a:latin typeface="Meiryo UI" panose="020B0604030504040204" pitchFamily="50" charset="-128"/>
                  <a:ea typeface="Meiryo UI" panose="020B0604030504040204" pitchFamily="50" charset="-128"/>
                  <a:cs typeface="Meiryo UI" panose="020B0604030504040204" pitchFamily="50" charset="-128"/>
                </a:rPr>
                <a:t>セキュリティ</a:t>
              </a:r>
            </a:p>
          </p:txBody>
        </p:sp>
        <p:sp>
          <p:nvSpPr>
            <p:cNvPr id="11" name="Freeform 429"/>
            <p:cNvSpPr>
              <a:spLocks noChangeArrowheads="1"/>
            </p:cNvSpPr>
            <p:nvPr/>
          </p:nvSpPr>
          <p:spPr bwMode="auto">
            <a:xfrm>
              <a:off x="6151483" y="5350861"/>
              <a:ext cx="2829082" cy="1404494"/>
            </a:xfrm>
            <a:custGeom>
              <a:avLst/>
              <a:gdLst>
                <a:gd name="T0" fmla="*/ 8098 w 8099"/>
                <a:gd name="T1" fmla="*/ 3044 h 3045"/>
                <a:gd name="T2" fmla="*/ 0 w 8099"/>
                <a:gd name="T3" fmla="*/ 3044 h 3045"/>
                <a:gd name="T4" fmla="*/ 0 w 8099"/>
                <a:gd name="T5" fmla="*/ 0 h 3045"/>
                <a:gd name="T6" fmla="*/ 8098 w 8099"/>
                <a:gd name="T7" fmla="*/ 0 h 3045"/>
                <a:gd name="T8" fmla="*/ 8098 w 8099"/>
                <a:gd name="T9" fmla="*/ 3044 h 3045"/>
              </a:gdLst>
              <a:ahLst/>
              <a:cxnLst>
                <a:cxn ang="0">
                  <a:pos x="T0" y="T1"/>
                </a:cxn>
                <a:cxn ang="0">
                  <a:pos x="T2" y="T3"/>
                </a:cxn>
                <a:cxn ang="0">
                  <a:pos x="T4" y="T5"/>
                </a:cxn>
                <a:cxn ang="0">
                  <a:pos x="T6" y="T7"/>
                </a:cxn>
                <a:cxn ang="0">
                  <a:pos x="T8" y="T9"/>
                </a:cxn>
              </a:cxnLst>
              <a:rect l="0" t="0" r="r" b="b"/>
              <a:pathLst>
                <a:path w="8099" h="3045">
                  <a:moveTo>
                    <a:pt x="8098" y="3044"/>
                  </a:moveTo>
                  <a:lnTo>
                    <a:pt x="0" y="3044"/>
                  </a:lnTo>
                  <a:lnTo>
                    <a:pt x="0" y="0"/>
                  </a:lnTo>
                  <a:lnTo>
                    <a:pt x="8098" y="0"/>
                  </a:lnTo>
                  <a:lnTo>
                    <a:pt x="8098" y="3044"/>
                  </a:lnTo>
                </a:path>
              </a:pathLst>
            </a:custGeom>
            <a:solidFill>
              <a:srgbClr val="E6E6E7"/>
            </a:solidFill>
            <a:ln w="9525" cap="flat">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t"/>
            <a:lstStyle/>
            <a:p>
              <a:r>
                <a:rPr lang="ja-JP" altLang="en-US" sz="571">
                  <a:solidFill>
                    <a:schemeClr val="accent2"/>
                  </a:solidFill>
                  <a:latin typeface="Meiryo UI" panose="020B0604030504040204" pitchFamily="50" charset="-128"/>
                  <a:ea typeface="Meiryo UI" panose="020B0604030504040204" pitchFamily="50" charset="-128"/>
                  <a:cs typeface="Meiryo UI" panose="020B0604030504040204" pitchFamily="50" charset="-128"/>
                </a:rPr>
                <a:t>ファイルサーバー、メールサーバーなど</a:t>
              </a:r>
            </a:p>
          </p:txBody>
        </p:sp>
        <p:sp>
          <p:nvSpPr>
            <p:cNvPr id="12" name="Freeform 129"/>
            <p:cNvSpPr>
              <a:spLocks noChangeArrowheads="1"/>
            </p:cNvSpPr>
            <p:nvPr/>
          </p:nvSpPr>
          <p:spPr bwMode="auto">
            <a:xfrm>
              <a:off x="103199" y="2400315"/>
              <a:ext cx="2861912" cy="1852729"/>
            </a:xfrm>
            <a:custGeom>
              <a:avLst/>
              <a:gdLst>
                <a:gd name="T0" fmla="*/ 8335 w 8336"/>
                <a:gd name="T1" fmla="*/ 4223 h 4224"/>
                <a:gd name="T2" fmla="*/ 0 w 8336"/>
                <a:gd name="T3" fmla="*/ 4223 h 4224"/>
                <a:gd name="T4" fmla="*/ 0 w 8336"/>
                <a:gd name="T5" fmla="*/ 0 h 4224"/>
                <a:gd name="T6" fmla="*/ 8335 w 8336"/>
                <a:gd name="T7" fmla="*/ 0 h 4224"/>
                <a:gd name="T8" fmla="*/ 8335 w 8336"/>
                <a:gd name="T9" fmla="*/ 4223 h 4224"/>
              </a:gdLst>
              <a:ahLst/>
              <a:cxnLst>
                <a:cxn ang="0">
                  <a:pos x="T0" y="T1"/>
                </a:cxn>
                <a:cxn ang="0">
                  <a:pos x="T2" y="T3"/>
                </a:cxn>
                <a:cxn ang="0">
                  <a:pos x="T4" y="T5"/>
                </a:cxn>
                <a:cxn ang="0">
                  <a:pos x="T6" y="T7"/>
                </a:cxn>
                <a:cxn ang="0">
                  <a:pos x="T8" y="T9"/>
                </a:cxn>
              </a:cxnLst>
              <a:rect l="0" t="0" r="r" b="b"/>
              <a:pathLst>
                <a:path w="8336" h="4224">
                  <a:moveTo>
                    <a:pt x="8335" y="4223"/>
                  </a:moveTo>
                  <a:lnTo>
                    <a:pt x="0" y="4223"/>
                  </a:lnTo>
                  <a:lnTo>
                    <a:pt x="0" y="0"/>
                  </a:lnTo>
                  <a:lnTo>
                    <a:pt x="8335" y="0"/>
                  </a:lnTo>
                  <a:lnTo>
                    <a:pt x="8335" y="4223"/>
                  </a:lnTo>
                </a:path>
              </a:pathLst>
            </a:custGeom>
            <a:solidFill>
              <a:srgbClr val="BED1BA"/>
            </a:solidFill>
            <a:ln w="9525" cap="flat">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t"/>
            <a:lstStyle/>
            <a:p>
              <a:r>
                <a:rPr lang="en-US" altLang="ja-JP" sz="571">
                  <a:latin typeface="Meiryo UI" panose="020B0604030504040204" pitchFamily="50" charset="-128"/>
                  <a:ea typeface="Meiryo UI" panose="020B0604030504040204" pitchFamily="50" charset="-128"/>
                  <a:cs typeface="Meiryo UI" panose="020B0604030504040204" pitchFamily="50" charset="-128"/>
                </a:rPr>
                <a:t>Web/AP </a:t>
              </a:r>
              <a:r>
                <a:rPr lang="ja-JP" altLang="en-US" sz="571">
                  <a:latin typeface="Meiryo UI" panose="020B0604030504040204" pitchFamily="50" charset="-128"/>
                  <a:ea typeface="Meiryo UI" panose="020B0604030504040204" pitchFamily="50" charset="-128"/>
                  <a:cs typeface="Meiryo UI" panose="020B0604030504040204" pitchFamily="50" charset="-128"/>
                </a:rPr>
                <a:t>サーバー、データベース</a:t>
              </a:r>
            </a:p>
          </p:txBody>
        </p:sp>
        <p:sp>
          <p:nvSpPr>
            <p:cNvPr id="13" name="Freeform 6"/>
            <p:cNvSpPr>
              <a:spLocks noChangeArrowheads="1"/>
            </p:cNvSpPr>
            <p:nvPr/>
          </p:nvSpPr>
          <p:spPr bwMode="auto">
            <a:xfrm>
              <a:off x="2050167" y="4342533"/>
              <a:ext cx="943250" cy="2421716"/>
            </a:xfrm>
            <a:custGeom>
              <a:avLst/>
              <a:gdLst>
                <a:gd name="T0" fmla="*/ 2735 w 2736"/>
                <a:gd name="T1" fmla="*/ 4819 h 4820"/>
                <a:gd name="T2" fmla="*/ 0 w 2736"/>
                <a:gd name="T3" fmla="*/ 4819 h 4820"/>
                <a:gd name="T4" fmla="*/ 0 w 2736"/>
                <a:gd name="T5" fmla="*/ 0 h 4820"/>
                <a:gd name="T6" fmla="*/ 2735 w 2736"/>
                <a:gd name="T7" fmla="*/ 0 h 4820"/>
                <a:gd name="T8" fmla="*/ 2735 w 2736"/>
                <a:gd name="T9" fmla="*/ 4819 h 4820"/>
              </a:gdLst>
              <a:ahLst/>
              <a:cxnLst>
                <a:cxn ang="0">
                  <a:pos x="T0" y="T1"/>
                </a:cxn>
                <a:cxn ang="0">
                  <a:pos x="T2" y="T3"/>
                </a:cxn>
                <a:cxn ang="0">
                  <a:pos x="T4" y="T5"/>
                </a:cxn>
                <a:cxn ang="0">
                  <a:pos x="T6" y="T7"/>
                </a:cxn>
                <a:cxn ang="0">
                  <a:pos x="T8" y="T9"/>
                </a:cxn>
              </a:cxnLst>
              <a:rect l="0" t="0" r="r" b="b"/>
              <a:pathLst>
                <a:path w="2736" h="4820">
                  <a:moveTo>
                    <a:pt x="2735" y="4819"/>
                  </a:moveTo>
                  <a:lnTo>
                    <a:pt x="0" y="4819"/>
                  </a:lnTo>
                  <a:lnTo>
                    <a:pt x="0" y="0"/>
                  </a:lnTo>
                  <a:lnTo>
                    <a:pt x="2735" y="0"/>
                  </a:lnTo>
                  <a:lnTo>
                    <a:pt x="2735" y="4819"/>
                  </a:lnTo>
                </a:path>
              </a:pathLst>
            </a:custGeom>
            <a:solidFill>
              <a:srgbClr val="F4F7F3"/>
            </a:solidFill>
            <a:ln w="9525" cap="flat">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t"/>
            <a:lstStyle/>
            <a:p>
              <a:r>
                <a:rPr lang="en-US" altLang="ja-JP" sz="571">
                  <a:latin typeface="Meiryo UI" panose="020B0604030504040204" pitchFamily="50" charset="-128"/>
                  <a:ea typeface="Meiryo UI" panose="020B0604030504040204" pitchFamily="50" charset="-128"/>
                  <a:cs typeface="Meiryo UI" panose="020B0604030504040204" pitchFamily="50" charset="-128"/>
                </a:rPr>
                <a:t>Web</a:t>
              </a:r>
              <a:r>
                <a:rPr lang="ja-JP" altLang="en-US" sz="571">
                  <a:latin typeface="Meiryo UI" panose="020B0604030504040204" pitchFamily="50" charset="-128"/>
                  <a:ea typeface="Meiryo UI" panose="020B0604030504040204" pitchFamily="50" charset="-128"/>
                  <a:cs typeface="Meiryo UI" panose="020B0604030504040204" pitchFamily="50" charset="-128"/>
                </a:rPr>
                <a:t>サイト構築</a:t>
              </a:r>
            </a:p>
          </p:txBody>
        </p:sp>
        <p:sp>
          <p:nvSpPr>
            <p:cNvPr id="14" name="Freeform 297"/>
            <p:cNvSpPr>
              <a:spLocks noChangeArrowheads="1"/>
            </p:cNvSpPr>
            <p:nvPr/>
          </p:nvSpPr>
          <p:spPr bwMode="auto">
            <a:xfrm>
              <a:off x="6156048" y="1272901"/>
              <a:ext cx="2829082" cy="2403979"/>
            </a:xfrm>
            <a:custGeom>
              <a:avLst/>
              <a:gdLst>
                <a:gd name="T0" fmla="*/ 8098 w 8099"/>
                <a:gd name="T1" fmla="*/ 5292 h 5293"/>
                <a:gd name="T2" fmla="*/ 0 w 8099"/>
                <a:gd name="T3" fmla="*/ 5292 h 5293"/>
                <a:gd name="T4" fmla="*/ 0 w 8099"/>
                <a:gd name="T5" fmla="*/ 0 h 5293"/>
                <a:gd name="T6" fmla="*/ 8098 w 8099"/>
                <a:gd name="T7" fmla="*/ 0 h 5293"/>
                <a:gd name="T8" fmla="*/ 8098 w 8099"/>
                <a:gd name="T9" fmla="*/ 5292 h 5293"/>
              </a:gdLst>
              <a:ahLst/>
              <a:cxnLst>
                <a:cxn ang="0">
                  <a:pos x="T0" y="T1"/>
                </a:cxn>
                <a:cxn ang="0">
                  <a:pos x="T2" y="T3"/>
                </a:cxn>
                <a:cxn ang="0">
                  <a:pos x="T4" y="T5"/>
                </a:cxn>
                <a:cxn ang="0">
                  <a:pos x="T6" y="T7"/>
                </a:cxn>
                <a:cxn ang="0">
                  <a:pos x="T8" y="T9"/>
                </a:cxn>
              </a:cxnLst>
              <a:rect l="0" t="0" r="r" b="b"/>
              <a:pathLst>
                <a:path w="8099" h="5293">
                  <a:moveTo>
                    <a:pt x="8098" y="5292"/>
                  </a:moveTo>
                  <a:lnTo>
                    <a:pt x="0" y="5292"/>
                  </a:lnTo>
                  <a:lnTo>
                    <a:pt x="0" y="0"/>
                  </a:lnTo>
                  <a:lnTo>
                    <a:pt x="8098" y="0"/>
                  </a:lnTo>
                  <a:lnTo>
                    <a:pt x="8098" y="5292"/>
                  </a:lnTo>
                </a:path>
              </a:pathLst>
            </a:custGeom>
            <a:solidFill>
              <a:srgbClr val="C6BFDF"/>
            </a:solidFill>
            <a:ln w="9525" cap="flat">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t"/>
            <a:lstStyle/>
            <a:p>
              <a:r>
                <a:rPr lang="ja-JP" altLang="en-US" sz="571" dirty="0">
                  <a:latin typeface="Meiryo UI" panose="020B0604030504040204" pitchFamily="50" charset="-128"/>
                  <a:ea typeface="Meiryo UI" panose="020B0604030504040204" pitchFamily="50" charset="-128"/>
                  <a:cs typeface="Meiryo UI" panose="020B0604030504040204" pitchFamily="50" charset="-128"/>
                </a:rPr>
                <a:t>開発支援</a:t>
              </a:r>
            </a:p>
          </p:txBody>
        </p:sp>
        <p:sp>
          <p:nvSpPr>
            <p:cNvPr id="16" name="Freeform 33"/>
            <p:cNvSpPr>
              <a:spLocks noChangeArrowheads="1"/>
            </p:cNvSpPr>
            <p:nvPr/>
          </p:nvSpPr>
          <p:spPr bwMode="auto">
            <a:xfrm>
              <a:off x="3015235" y="3031364"/>
              <a:ext cx="3001772" cy="3717726"/>
            </a:xfrm>
            <a:custGeom>
              <a:avLst/>
              <a:gdLst>
                <a:gd name="T0" fmla="*/ 0 w 3904"/>
                <a:gd name="T1" fmla="*/ 3595 h 3596"/>
                <a:gd name="T2" fmla="*/ 3903 w 3904"/>
                <a:gd name="T3" fmla="*/ 3595 h 3596"/>
                <a:gd name="T4" fmla="*/ 3903 w 3904"/>
                <a:gd name="T5" fmla="*/ 0 h 3596"/>
                <a:gd name="T6" fmla="*/ 0 w 3904"/>
                <a:gd name="T7" fmla="*/ 0 h 3596"/>
                <a:gd name="T8" fmla="*/ 0 w 3904"/>
                <a:gd name="T9" fmla="*/ 3595 h 3596"/>
              </a:gdLst>
              <a:ahLst/>
              <a:cxnLst>
                <a:cxn ang="0">
                  <a:pos x="T0" y="T1"/>
                </a:cxn>
                <a:cxn ang="0">
                  <a:pos x="T2" y="T3"/>
                </a:cxn>
                <a:cxn ang="0">
                  <a:pos x="T4" y="T5"/>
                </a:cxn>
                <a:cxn ang="0">
                  <a:pos x="T6" y="T7"/>
                </a:cxn>
                <a:cxn ang="0">
                  <a:pos x="T8" y="T9"/>
                </a:cxn>
              </a:cxnLst>
              <a:rect l="0" t="0" r="r" b="b"/>
              <a:pathLst>
                <a:path w="3904" h="3596">
                  <a:moveTo>
                    <a:pt x="0" y="3595"/>
                  </a:moveTo>
                  <a:lnTo>
                    <a:pt x="3903" y="3595"/>
                  </a:lnTo>
                  <a:lnTo>
                    <a:pt x="3903" y="0"/>
                  </a:lnTo>
                  <a:lnTo>
                    <a:pt x="0" y="0"/>
                  </a:lnTo>
                  <a:lnTo>
                    <a:pt x="0" y="3595"/>
                  </a:lnTo>
                </a:path>
              </a:pathLst>
            </a:custGeom>
            <a:solidFill>
              <a:srgbClr val="BAD9EA"/>
            </a:solidFill>
            <a:ln w="9525" cap="flat">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t"/>
            <a:lstStyle/>
            <a:p>
              <a:r>
                <a:rPr lang="en-US" altLang="ja-JP" sz="571">
                  <a:latin typeface="Meiryo UI" panose="020B0604030504040204" pitchFamily="50" charset="-128"/>
                  <a:ea typeface="Meiryo UI" panose="020B0604030504040204" pitchFamily="50" charset="-128"/>
                  <a:cs typeface="Meiryo UI" panose="020B0604030504040204" pitchFamily="50" charset="-128"/>
                </a:rPr>
                <a:t>OS</a:t>
              </a:r>
              <a:r>
                <a:rPr lang="ja-JP" altLang="en-US" sz="571">
                  <a:latin typeface="Meiryo UI" panose="020B0604030504040204" pitchFamily="50" charset="-128"/>
                  <a:ea typeface="Meiryo UI" panose="020B0604030504040204" pitchFamily="50" charset="-128"/>
                  <a:cs typeface="Meiryo UI" panose="020B0604030504040204" pitchFamily="50" charset="-128"/>
                </a:rPr>
                <a:t>、仮想化、クラウド</a:t>
              </a:r>
            </a:p>
          </p:txBody>
        </p:sp>
        <p:grpSp>
          <p:nvGrpSpPr>
            <p:cNvPr id="4" name="グループ化 3"/>
            <p:cNvGrpSpPr/>
            <p:nvPr/>
          </p:nvGrpSpPr>
          <p:grpSpPr>
            <a:xfrm>
              <a:off x="1101829" y="548059"/>
              <a:ext cx="892319" cy="332034"/>
              <a:chOff x="1518262" y="786348"/>
              <a:chExt cx="1249247" cy="464848"/>
            </a:xfrm>
          </p:grpSpPr>
          <p:sp>
            <p:nvSpPr>
              <p:cNvPr id="35" name="正方形/長方形 34"/>
              <p:cNvSpPr/>
              <p:nvPr/>
            </p:nvSpPr>
            <p:spPr bwMode="gray">
              <a:xfrm>
                <a:off x="1518262" y="931510"/>
                <a:ext cx="1249247" cy="319686"/>
              </a:xfrm>
              <a:prstGeom prst="rect">
                <a:avLst/>
              </a:prstGeom>
              <a:solidFill>
                <a:schemeClr val="bg1"/>
              </a:solidFill>
              <a:ln w="9525">
                <a:solidFill>
                  <a:schemeClr val="tx1"/>
                </a:solidFill>
                <a:miter lim="800000"/>
                <a:headEnd/>
                <a:tailEnd/>
              </a:ln>
            </p:spPr>
            <p:txBody>
              <a:bodyPr lIns="25714" rIns="25714" anchor="t"/>
              <a:lstStyle/>
              <a:p>
                <a:r>
                  <a:rPr kumimoji="0" lang="en-US" altLang="ja-JP" sz="571" kern="0" dirty="0">
                    <a:latin typeface="Meiryo UI" pitchFamily="50" charset="-128"/>
                    <a:ea typeface="Meiryo UI" pitchFamily="50" charset="-128"/>
                    <a:cs typeface="Meiryo UI" pitchFamily="50" charset="-128"/>
                    <a:hlinkClick r:id="rId2"/>
                  </a:rPr>
                  <a:t>Pentaho</a:t>
                </a:r>
              </a:p>
              <a:p>
                <a:r>
                  <a:rPr kumimoji="0" lang="en-US" altLang="ja-JP" sz="571" kern="0" dirty="0" err="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2"/>
                  </a:rPr>
                  <a:t>SpagoBI</a:t>
                </a:r>
                <a:endPar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p:txBody>
          </p:sp>
          <p:sp>
            <p:nvSpPr>
              <p:cNvPr id="36" name="テキスト ボックス 35"/>
              <p:cNvSpPr txBox="1"/>
              <p:nvPr/>
            </p:nvSpPr>
            <p:spPr bwMode="gray">
              <a:xfrm>
                <a:off x="1518262" y="786348"/>
                <a:ext cx="1249247" cy="145232"/>
              </a:xfrm>
              <a:prstGeom prst="rect">
                <a:avLst/>
              </a:prstGeom>
              <a:solidFill>
                <a:srgbClr val="FEEBCD"/>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en-US" altLang="ja-JP" sz="571">
                    <a:latin typeface="Meiryo UI" panose="020B0604030504040204" pitchFamily="50" charset="-128"/>
                    <a:ea typeface="Meiryo UI" panose="020B0604030504040204" pitchFamily="50" charset="-128"/>
                    <a:cs typeface="Meiryo UI" panose="020B0604030504040204" pitchFamily="50" charset="-128"/>
                  </a:rPr>
                  <a:t>BI</a:t>
                </a:r>
                <a:endParaRPr lang="ja-JP" altLang="en-US" sz="571" dirty="0">
                  <a:latin typeface="Meiryo UI" panose="020B0604030504040204" pitchFamily="50" charset="-128"/>
                  <a:ea typeface="Meiryo UI" panose="020B0604030504040204" pitchFamily="50" charset="-128"/>
                  <a:cs typeface="Meiryo UI" panose="020B0604030504040204" pitchFamily="50" charset="-128"/>
                </a:endParaRPr>
              </a:p>
            </p:txBody>
          </p:sp>
        </p:grpSp>
        <p:grpSp>
          <p:nvGrpSpPr>
            <p:cNvPr id="2" name="グループ化 1"/>
            <p:cNvGrpSpPr/>
            <p:nvPr/>
          </p:nvGrpSpPr>
          <p:grpSpPr>
            <a:xfrm>
              <a:off x="2037341" y="912844"/>
              <a:ext cx="892319" cy="498284"/>
              <a:chOff x="2843368" y="786348"/>
              <a:chExt cx="1249247" cy="697598"/>
            </a:xfrm>
          </p:grpSpPr>
          <p:sp>
            <p:nvSpPr>
              <p:cNvPr id="38" name="正方形/長方形 37"/>
              <p:cNvSpPr/>
              <p:nvPr/>
            </p:nvSpPr>
            <p:spPr bwMode="gray">
              <a:xfrm>
                <a:off x="2843368" y="931507"/>
                <a:ext cx="1249247" cy="552439"/>
              </a:xfrm>
              <a:prstGeom prst="rect">
                <a:avLst/>
              </a:prstGeom>
              <a:solidFill>
                <a:schemeClr val="bg1"/>
              </a:solidFill>
              <a:ln w="9525">
                <a:solidFill>
                  <a:schemeClr val="tx1"/>
                </a:solidFill>
                <a:miter lim="800000"/>
                <a:headEnd/>
                <a:tailEnd/>
              </a:ln>
            </p:spPr>
            <p:txBody>
              <a:bodyPr lIns="25714" rIns="25714" anchor="t"/>
              <a:lstStyle/>
              <a:p>
                <a:r>
                  <a:rPr kumimoji="0" lang="en-US" altLang="ja-JP" sz="571" kern="0" dirty="0" err="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3"/>
                  </a:rPr>
                  <a:t>ADempiere</a:t>
                </a:r>
                <a:endPar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r>
                  <a:rPr kumimoji="0" lang="en-US" altLang="ja-JP" sz="571" kern="0" dirty="0" err="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4"/>
                  </a:rPr>
                  <a:t>Compiere</a:t>
                </a:r>
                <a:endPar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r>
                  <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5"/>
                  </a:rPr>
                  <a:t>ERP5</a:t>
                </a:r>
                <a:endPar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r>
                  <a:rPr kumimoji="0" lang="en-US" altLang="ja-JP" sz="571" kern="0" dirty="0" err="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6"/>
                  </a:rPr>
                  <a:t>Openbravo</a:t>
                </a:r>
                <a:endPar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p:txBody>
          </p:sp>
          <p:sp>
            <p:nvSpPr>
              <p:cNvPr id="39" name="テキスト ボックス 38"/>
              <p:cNvSpPr txBox="1"/>
              <p:nvPr/>
            </p:nvSpPr>
            <p:spPr bwMode="gray">
              <a:xfrm>
                <a:off x="2843368" y="786348"/>
                <a:ext cx="1249247" cy="145231"/>
              </a:xfrm>
              <a:prstGeom prst="rect">
                <a:avLst/>
              </a:prstGeom>
              <a:solidFill>
                <a:srgbClr val="FEEBCD"/>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en-US" altLang="ja-JP" sz="571">
                    <a:latin typeface="Meiryo UI" panose="020B0604030504040204" pitchFamily="50" charset="-128"/>
                    <a:ea typeface="Meiryo UI" panose="020B0604030504040204" pitchFamily="50" charset="-128"/>
                    <a:cs typeface="Meiryo UI" panose="020B0604030504040204" pitchFamily="50" charset="-128"/>
                  </a:rPr>
                  <a:t>ERP</a:t>
                </a:r>
                <a:endParaRPr lang="ja-JP" altLang="en-US" sz="571" dirty="0">
                  <a:latin typeface="Meiryo UI" panose="020B0604030504040204" pitchFamily="50" charset="-128"/>
                  <a:ea typeface="Meiryo UI" panose="020B0604030504040204" pitchFamily="50" charset="-128"/>
                  <a:cs typeface="Meiryo UI" panose="020B0604030504040204" pitchFamily="50" charset="-128"/>
                </a:endParaRPr>
              </a:p>
            </p:txBody>
          </p:sp>
        </p:grpSp>
        <p:grpSp>
          <p:nvGrpSpPr>
            <p:cNvPr id="40" name="グループ化 39"/>
            <p:cNvGrpSpPr/>
            <p:nvPr/>
          </p:nvGrpSpPr>
          <p:grpSpPr>
            <a:xfrm>
              <a:off x="1092968" y="957245"/>
              <a:ext cx="892319" cy="323332"/>
              <a:chOff x="5688124" y="1408586"/>
              <a:chExt cx="3240360" cy="410859"/>
            </a:xfrm>
          </p:grpSpPr>
          <p:sp>
            <p:nvSpPr>
              <p:cNvPr id="41" name="正方形/長方形 40"/>
              <p:cNvSpPr/>
              <p:nvPr/>
            </p:nvSpPr>
            <p:spPr bwMode="gray">
              <a:xfrm>
                <a:off x="5688124" y="1540341"/>
                <a:ext cx="3240360" cy="279104"/>
              </a:xfrm>
              <a:prstGeom prst="rect">
                <a:avLst/>
              </a:prstGeom>
              <a:solidFill>
                <a:schemeClr val="bg1"/>
              </a:solidFill>
              <a:ln w="9525">
                <a:solidFill>
                  <a:schemeClr val="tx1"/>
                </a:solidFill>
                <a:miter lim="800000"/>
                <a:headEnd/>
                <a:tailEnd/>
              </a:ln>
            </p:spPr>
            <p:txBody>
              <a:bodyPr lIns="25714" rIns="25714" anchor="t"/>
              <a:lstStyle/>
              <a:p>
                <a:r>
                  <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7"/>
                  </a:rPr>
                  <a:t>Apache OpenOffice</a:t>
                </a:r>
                <a:endPar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r>
                  <a:rPr kumimoji="0" lang="en-US" altLang="ja-JP" sz="571" kern="0" dirty="0">
                    <a:latin typeface="Meiryo UI" pitchFamily="50" charset="-128"/>
                    <a:ea typeface="Meiryo UI" pitchFamily="50" charset="-128"/>
                    <a:cs typeface="Meiryo UI" pitchFamily="50" charset="-128"/>
                    <a:hlinkClick r:id="rId8"/>
                  </a:rPr>
                  <a:t>LibreOffice</a:t>
                </a:r>
                <a:endParaRPr kumimoji="0" lang="en-US" altLang="ja-JP" sz="571" kern="0" dirty="0">
                  <a:latin typeface="Meiryo UI" pitchFamily="50" charset="-128"/>
                  <a:ea typeface="Meiryo UI" pitchFamily="50" charset="-128"/>
                  <a:cs typeface="Meiryo UI" pitchFamily="50" charset="-128"/>
                </a:endParaRPr>
              </a:p>
            </p:txBody>
          </p:sp>
          <p:sp>
            <p:nvSpPr>
              <p:cNvPr id="42" name="テキスト ボックス 41"/>
              <p:cNvSpPr txBox="1"/>
              <p:nvPr/>
            </p:nvSpPr>
            <p:spPr bwMode="gray">
              <a:xfrm>
                <a:off x="5688124" y="1408586"/>
                <a:ext cx="3240360" cy="131819"/>
              </a:xfrm>
              <a:prstGeom prst="rect">
                <a:avLst/>
              </a:prstGeom>
              <a:solidFill>
                <a:srgbClr val="FEEBCD"/>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ja-JP" altLang="en-US" sz="571">
                    <a:latin typeface="Meiryo UI" panose="020B0604030504040204" pitchFamily="50" charset="-128"/>
                    <a:ea typeface="Meiryo UI" panose="020B0604030504040204" pitchFamily="50" charset="-128"/>
                    <a:cs typeface="Meiryo UI" panose="020B0604030504040204" pitchFamily="50" charset="-128"/>
                  </a:rPr>
                  <a:t>オフィススイート</a:t>
                </a:r>
                <a:endParaRPr lang="ja-JP" altLang="en-US" sz="571" dirty="0">
                  <a:latin typeface="Meiryo UI" panose="020B0604030504040204" pitchFamily="50" charset="-128"/>
                  <a:ea typeface="Meiryo UI" panose="020B0604030504040204" pitchFamily="50" charset="-128"/>
                  <a:cs typeface="Meiryo UI" panose="020B0604030504040204" pitchFamily="50" charset="-128"/>
                </a:endParaRPr>
              </a:p>
            </p:txBody>
          </p:sp>
        </p:grpSp>
        <p:grpSp>
          <p:nvGrpSpPr>
            <p:cNvPr id="6" name="グループ化 5"/>
            <p:cNvGrpSpPr/>
            <p:nvPr/>
          </p:nvGrpSpPr>
          <p:grpSpPr>
            <a:xfrm>
              <a:off x="142354" y="1676984"/>
              <a:ext cx="887884" cy="572856"/>
              <a:chOff x="193155" y="2502725"/>
              <a:chExt cx="1249247" cy="801998"/>
            </a:xfrm>
          </p:grpSpPr>
          <p:sp>
            <p:nvSpPr>
              <p:cNvPr id="44" name="正方形/長方形 43"/>
              <p:cNvSpPr/>
              <p:nvPr/>
            </p:nvSpPr>
            <p:spPr bwMode="gray">
              <a:xfrm>
                <a:off x="193155" y="2647886"/>
                <a:ext cx="1249247" cy="656837"/>
              </a:xfrm>
              <a:prstGeom prst="rect">
                <a:avLst/>
              </a:prstGeom>
              <a:solidFill>
                <a:schemeClr val="bg1"/>
              </a:solidFill>
              <a:ln w="9525">
                <a:solidFill>
                  <a:schemeClr val="tx1"/>
                </a:solidFill>
                <a:miter lim="800000"/>
                <a:headEnd/>
                <a:tailEnd/>
              </a:ln>
            </p:spPr>
            <p:txBody>
              <a:bodyPr lIns="25714" rIns="25714" anchor="t"/>
              <a:lstStyle/>
              <a:p>
                <a:pPr defTabSz="653156">
                  <a:defRPr/>
                </a:pPr>
                <a:r>
                  <a:rPr kumimoji="0" lang="en-US" altLang="ja-JP" sz="571" kern="0" dirty="0">
                    <a:latin typeface="Meiryo UI" pitchFamily="50" charset="-128"/>
                    <a:ea typeface="Meiryo UI" pitchFamily="50" charset="-128"/>
                    <a:cs typeface="Meiryo UI" pitchFamily="50" charset="-128"/>
                    <a:hlinkClick r:id="rId9"/>
                  </a:rPr>
                  <a:t>Blender</a:t>
                </a:r>
                <a:endParaRPr kumimoji="0" lang="en-US" altLang="ja-JP" sz="571" kern="0" dirty="0">
                  <a:latin typeface="Meiryo UI" pitchFamily="50" charset="-128"/>
                  <a:ea typeface="Meiryo UI" pitchFamily="50" charset="-128"/>
                  <a:cs typeface="Meiryo UI" pitchFamily="50" charset="-128"/>
                </a:endParaRPr>
              </a:p>
              <a:p>
                <a:pPr defTabSz="653156">
                  <a:defRPr/>
                </a:pPr>
                <a:r>
                  <a:rPr kumimoji="0" lang="en-US" altLang="ja-JP" sz="571" kern="0" dirty="0" err="1">
                    <a:latin typeface="Meiryo UI" pitchFamily="50" charset="-128"/>
                    <a:ea typeface="Meiryo UI" pitchFamily="50" charset="-128"/>
                    <a:cs typeface="Meiryo UI" pitchFamily="50" charset="-128"/>
                    <a:hlinkClick r:id="rId10"/>
                  </a:rPr>
                  <a:t>osCommerce</a:t>
                </a:r>
                <a:endParaRPr kumimoji="0" lang="en-US" altLang="ja-JP" sz="571" kern="0" dirty="0">
                  <a:latin typeface="Meiryo UI" pitchFamily="50" charset="-128"/>
                  <a:ea typeface="Meiryo UI" pitchFamily="50" charset="-128"/>
                  <a:cs typeface="Meiryo UI" pitchFamily="50" charset="-128"/>
                </a:endParaRPr>
              </a:p>
              <a:p>
                <a:pPr defTabSz="653156">
                  <a:defRPr/>
                </a:pPr>
                <a:r>
                  <a:rPr kumimoji="0" lang="en-US" altLang="ja-JP" sz="571" kern="0" dirty="0">
                    <a:latin typeface="Meiryo UI" pitchFamily="50" charset="-128"/>
                    <a:ea typeface="Meiryo UI" pitchFamily="50" charset="-128"/>
                    <a:cs typeface="Meiryo UI" pitchFamily="50" charset="-128"/>
                    <a:hlinkClick r:id="rId11"/>
                  </a:rPr>
                  <a:t>Quantum GIS</a:t>
                </a:r>
                <a:endParaRPr kumimoji="0" lang="en-US" altLang="ja-JP" sz="571" kern="0" dirty="0">
                  <a:latin typeface="Meiryo UI" pitchFamily="50" charset="-128"/>
                  <a:ea typeface="Meiryo UI" pitchFamily="50" charset="-128"/>
                  <a:cs typeface="Meiryo UI" pitchFamily="50" charset="-128"/>
                </a:endParaRPr>
              </a:p>
              <a:p>
                <a:pPr defTabSz="653156">
                  <a:defRPr/>
                </a:pPr>
                <a:r>
                  <a:rPr kumimoji="0" lang="en-US" altLang="ja-JP" sz="571" u="sng" kern="0" dirty="0">
                    <a:latin typeface="Meiryo UI" pitchFamily="50" charset="-128"/>
                    <a:ea typeface="Meiryo UI" pitchFamily="50" charset="-128"/>
                    <a:cs typeface="Meiryo UI" pitchFamily="50" charset="-128"/>
                    <a:hlinkClick r:id="rId12"/>
                  </a:rPr>
                  <a:t>SAS</a:t>
                </a:r>
                <a:endParaRPr kumimoji="0" lang="en-US" altLang="ja-JP" sz="571" u="sng" kern="0" dirty="0">
                  <a:latin typeface="Meiryo UI" pitchFamily="50" charset="-128"/>
                  <a:ea typeface="Meiryo UI" pitchFamily="50" charset="-128"/>
                  <a:cs typeface="Meiryo UI" pitchFamily="50" charset="-128"/>
                </a:endParaRPr>
              </a:p>
              <a:p>
                <a:pPr defTabSz="653156">
                  <a:defRPr/>
                </a:pPr>
                <a:r>
                  <a:rPr kumimoji="0" lang="en-US" altLang="ja-JP" sz="571" kern="0" dirty="0">
                    <a:latin typeface="Meiryo UI" pitchFamily="50" charset="-128"/>
                    <a:ea typeface="Meiryo UI" pitchFamily="50" charset="-128"/>
                    <a:cs typeface="Meiryo UI" pitchFamily="50" charset="-128"/>
                    <a:hlinkClick r:id="rId13"/>
                  </a:rPr>
                  <a:t>WEKA</a:t>
                </a:r>
                <a:endParaRPr kumimoji="0" lang="en-US" altLang="ja-JP" sz="571" kern="0" dirty="0">
                  <a:latin typeface="Meiryo UI" pitchFamily="50" charset="-128"/>
                  <a:ea typeface="Meiryo UI" pitchFamily="50" charset="-128"/>
                  <a:cs typeface="Meiryo UI" pitchFamily="50" charset="-128"/>
                </a:endParaRPr>
              </a:p>
            </p:txBody>
          </p:sp>
          <p:sp>
            <p:nvSpPr>
              <p:cNvPr id="45" name="テキスト ボックス 44"/>
              <p:cNvSpPr txBox="1"/>
              <p:nvPr/>
            </p:nvSpPr>
            <p:spPr bwMode="gray">
              <a:xfrm>
                <a:off x="193155" y="2502725"/>
                <a:ext cx="1249247" cy="145161"/>
              </a:xfrm>
              <a:prstGeom prst="rect">
                <a:avLst/>
              </a:prstGeom>
              <a:solidFill>
                <a:srgbClr val="FEEBCD"/>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ja-JP" altLang="en-US" sz="571" dirty="0">
                    <a:latin typeface="Meiryo UI" panose="020B0604030504040204" pitchFamily="50" charset="-128"/>
                    <a:ea typeface="Meiryo UI" panose="020B0604030504040204" pitchFamily="50" charset="-128"/>
                    <a:cs typeface="Meiryo UI" panose="020B0604030504040204" pitchFamily="50" charset="-128"/>
                  </a:rPr>
                  <a:t>専門ソフトウェア</a:t>
                </a:r>
                <a:r>
                  <a:rPr lang="en-US" altLang="ja-JP" sz="571" dirty="0">
                    <a:latin typeface="Meiryo UI" panose="020B0604030504040204" pitchFamily="50" charset="-128"/>
                    <a:ea typeface="Meiryo UI" panose="020B0604030504040204" pitchFamily="50" charset="-128"/>
                    <a:cs typeface="Meiryo UI" panose="020B0604030504040204" pitchFamily="50" charset="-128"/>
                  </a:rPr>
                  <a:t>(CAD</a:t>
                </a:r>
                <a:r>
                  <a:rPr lang="ja-JP" altLang="en-US" sz="571" dirty="0">
                    <a:latin typeface="Meiryo UI" panose="020B0604030504040204" pitchFamily="50" charset="-128"/>
                    <a:ea typeface="Meiryo UI" panose="020B0604030504040204" pitchFamily="50" charset="-128"/>
                    <a:cs typeface="Meiryo UI" panose="020B0604030504040204" pitchFamily="50" charset="-128"/>
                  </a:rPr>
                  <a:t>など</a:t>
                </a:r>
                <a:r>
                  <a:rPr lang="en-US" altLang="ja-JP" sz="571" dirty="0">
                    <a:latin typeface="Meiryo UI" panose="020B0604030504040204" pitchFamily="50" charset="-128"/>
                    <a:ea typeface="Meiryo UI" panose="020B0604030504040204" pitchFamily="50" charset="-128"/>
                    <a:cs typeface="Meiryo UI" panose="020B0604030504040204" pitchFamily="50" charset="-128"/>
                  </a:rPr>
                  <a:t>)</a:t>
                </a:r>
                <a:endParaRPr lang="ja-JP" altLang="en-US" sz="571" dirty="0">
                  <a:latin typeface="Meiryo UI" panose="020B0604030504040204" pitchFamily="50" charset="-128"/>
                  <a:ea typeface="Meiryo UI" panose="020B0604030504040204" pitchFamily="50" charset="-128"/>
                  <a:cs typeface="Meiryo UI" panose="020B0604030504040204" pitchFamily="50" charset="-128"/>
                </a:endParaRPr>
              </a:p>
            </p:txBody>
          </p:sp>
        </p:grpSp>
        <p:grpSp>
          <p:nvGrpSpPr>
            <p:cNvPr id="3" name="グループ化 2"/>
            <p:cNvGrpSpPr/>
            <p:nvPr/>
          </p:nvGrpSpPr>
          <p:grpSpPr>
            <a:xfrm>
              <a:off x="2034258" y="538754"/>
              <a:ext cx="892319" cy="341340"/>
              <a:chOff x="1513251" y="1421709"/>
              <a:chExt cx="1249247" cy="477876"/>
            </a:xfrm>
          </p:grpSpPr>
          <p:sp>
            <p:nvSpPr>
              <p:cNvPr id="47" name="正方形/長方形 46"/>
              <p:cNvSpPr/>
              <p:nvPr/>
            </p:nvSpPr>
            <p:spPr bwMode="gray">
              <a:xfrm>
                <a:off x="1513251" y="1566871"/>
                <a:ext cx="1249247" cy="332714"/>
              </a:xfrm>
              <a:prstGeom prst="rect">
                <a:avLst/>
              </a:prstGeom>
              <a:solidFill>
                <a:schemeClr val="bg1"/>
              </a:solidFill>
              <a:ln w="9525">
                <a:solidFill>
                  <a:schemeClr val="tx1"/>
                </a:solidFill>
                <a:miter lim="800000"/>
                <a:headEnd/>
                <a:tailEnd/>
              </a:ln>
            </p:spPr>
            <p:txBody>
              <a:bodyPr lIns="25714" rIns="25714" anchor="t"/>
              <a:lstStyle/>
              <a:p>
                <a:r>
                  <a:rPr kumimoji="0" lang="en-US" altLang="ja-JP" sz="571" kern="0" dirty="0" err="1">
                    <a:latin typeface="Meiryo UI" pitchFamily="50" charset="-128"/>
                    <a:ea typeface="Meiryo UI" pitchFamily="50" charset="-128"/>
                    <a:cs typeface="Meiryo UI" pitchFamily="50" charset="-128"/>
                    <a:hlinkClick r:id="rId14"/>
                  </a:rPr>
                  <a:t>OpenPSA</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err="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15"/>
                  </a:rPr>
                  <a:t>SugarCRM</a:t>
                </a:r>
                <a:endPar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p:txBody>
          </p:sp>
          <p:sp>
            <p:nvSpPr>
              <p:cNvPr id="48" name="テキスト ボックス 47"/>
              <p:cNvSpPr txBox="1"/>
              <p:nvPr/>
            </p:nvSpPr>
            <p:spPr bwMode="gray">
              <a:xfrm>
                <a:off x="1513251" y="1421709"/>
                <a:ext cx="1249247" cy="145232"/>
              </a:xfrm>
              <a:prstGeom prst="rect">
                <a:avLst/>
              </a:prstGeom>
              <a:solidFill>
                <a:srgbClr val="FEEBCD"/>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en-US" altLang="ja-JP" sz="571">
                    <a:latin typeface="Meiryo UI" panose="020B0604030504040204" pitchFamily="50" charset="-128"/>
                    <a:ea typeface="Meiryo UI" panose="020B0604030504040204" pitchFamily="50" charset="-128"/>
                    <a:cs typeface="Meiryo UI" panose="020B0604030504040204" pitchFamily="50" charset="-128"/>
                  </a:rPr>
                  <a:t>CRM</a:t>
                </a:r>
                <a:endParaRPr lang="ja-JP" altLang="en-US" sz="571" dirty="0">
                  <a:latin typeface="Meiryo UI" panose="020B0604030504040204" pitchFamily="50" charset="-128"/>
                  <a:ea typeface="Meiryo UI" panose="020B0604030504040204" pitchFamily="50" charset="-128"/>
                  <a:cs typeface="Meiryo UI" panose="020B0604030504040204" pitchFamily="50" charset="-128"/>
                </a:endParaRPr>
              </a:p>
            </p:txBody>
          </p:sp>
        </p:grpSp>
        <p:sp>
          <p:nvSpPr>
            <p:cNvPr id="50" name="正方形/長方形 49"/>
            <p:cNvSpPr/>
            <p:nvPr/>
          </p:nvSpPr>
          <p:spPr bwMode="gray">
            <a:xfrm>
              <a:off x="1084473" y="1763041"/>
              <a:ext cx="892319" cy="484446"/>
            </a:xfrm>
            <a:prstGeom prst="rect">
              <a:avLst/>
            </a:prstGeom>
            <a:solidFill>
              <a:schemeClr val="bg1"/>
            </a:solidFill>
            <a:ln w="9525">
              <a:solidFill>
                <a:schemeClr val="tx1"/>
              </a:solidFill>
              <a:miter lim="800000"/>
              <a:headEnd/>
              <a:tailEnd/>
            </a:ln>
          </p:spPr>
          <p:txBody>
            <a:bodyPr lIns="25714" rIns="25714" anchor="t"/>
            <a:lstStyle/>
            <a:p>
              <a:r>
                <a:rPr kumimoji="0" lang="en-US" altLang="ja-JP" sz="571" kern="0" dirty="0" err="1">
                  <a:latin typeface="Meiryo UI" pitchFamily="50" charset="-128"/>
                  <a:ea typeface="Meiryo UI" pitchFamily="50" charset="-128"/>
                  <a:cs typeface="Meiryo UI" pitchFamily="50" charset="-128"/>
                  <a:hlinkClick r:id="rId16"/>
                </a:rPr>
                <a:t>Aipo</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err="1">
                  <a:latin typeface="Meiryo UI" pitchFamily="50" charset="-128"/>
                  <a:ea typeface="Meiryo UI" pitchFamily="50" charset="-128"/>
                  <a:cs typeface="Meiryo UI" pitchFamily="50" charset="-128"/>
                  <a:hlinkClick r:id="rId17"/>
                </a:rPr>
                <a:t>eGroupware</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err="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18"/>
                </a:rPr>
                <a:t>Zimbra</a:t>
              </a:r>
              <a:endPar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p:txBody>
        </p:sp>
        <p:sp>
          <p:nvSpPr>
            <p:cNvPr id="51" name="テキスト ボックス 50"/>
            <p:cNvSpPr txBox="1"/>
            <p:nvPr/>
          </p:nvSpPr>
          <p:spPr bwMode="gray">
            <a:xfrm>
              <a:off x="1084473" y="1656093"/>
              <a:ext cx="892319" cy="103736"/>
            </a:xfrm>
            <a:prstGeom prst="rect">
              <a:avLst/>
            </a:prstGeom>
            <a:solidFill>
              <a:srgbClr val="FEEBCD"/>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ja-JP" altLang="en-US" sz="571">
                  <a:latin typeface="Meiryo UI" panose="020B0604030504040204" pitchFamily="50" charset="-128"/>
                  <a:ea typeface="Meiryo UI" panose="020B0604030504040204" pitchFamily="50" charset="-128"/>
                  <a:cs typeface="Meiryo UI" panose="020B0604030504040204" pitchFamily="50" charset="-128"/>
                </a:rPr>
                <a:t>グループウェア</a:t>
              </a:r>
              <a:endParaRPr lang="ja-JP" altLang="en-US" sz="571" dirty="0">
                <a:latin typeface="Meiryo UI" panose="020B0604030504040204" pitchFamily="50" charset="-128"/>
                <a:ea typeface="Meiryo UI" panose="020B0604030504040204" pitchFamily="50" charset="-128"/>
                <a:cs typeface="Meiryo UI" panose="020B0604030504040204" pitchFamily="50" charset="-128"/>
              </a:endParaRPr>
            </a:p>
          </p:txBody>
        </p:sp>
        <p:grpSp>
          <p:nvGrpSpPr>
            <p:cNvPr id="27" name="グループ化 26"/>
            <p:cNvGrpSpPr/>
            <p:nvPr/>
          </p:nvGrpSpPr>
          <p:grpSpPr>
            <a:xfrm>
              <a:off x="2037340" y="1443039"/>
              <a:ext cx="892319" cy="251940"/>
              <a:chOff x="2834884" y="2092757"/>
              <a:chExt cx="1249247" cy="352716"/>
            </a:xfrm>
          </p:grpSpPr>
          <p:sp>
            <p:nvSpPr>
              <p:cNvPr id="53" name="正方形/長方形 52"/>
              <p:cNvSpPr/>
              <p:nvPr/>
            </p:nvSpPr>
            <p:spPr bwMode="gray">
              <a:xfrm>
                <a:off x="2834884" y="2237917"/>
                <a:ext cx="1249247" cy="207556"/>
              </a:xfrm>
              <a:prstGeom prst="rect">
                <a:avLst/>
              </a:prstGeom>
              <a:solidFill>
                <a:schemeClr val="bg1"/>
              </a:solidFill>
              <a:ln w="9525">
                <a:solidFill>
                  <a:schemeClr val="tx1"/>
                </a:solidFill>
                <a:miter lim="800000"/>
                <a:headEnd/>
                <a:tailEnd/>
              </a:ln>
            </p:spPr>
            <p:txBody>
              <a:bodyPr lIns="25714" rIns="25714" anchor="t"/>
              <a:lstStyle/>
              <a:p>
                <a:r>
                  <a:rPr kumimoji="0" lang="en-US" altLang="ja-JP" sz="571" kern="0" dirty="0" err="1">
                    <a:latin typeface="Meiryo UI" pitchFamily="50" charset="-128"/>
                    <a:ea typeface="Meiryo UI" pitchFamily="50" charset="-128"/>
                    <a:cs typeface="Meiryo UI" pitchFamily="50" charset="-128"/>
                    <a:hlinkClick r:id="rId19"/>
                  </a:rPr>
                  <a:t>MosP</a:t>
                </a:r>
                <a:endParaRPr kumimoji="0" lang="en-US" altLang="ja-JP" sz="571" kern="0" dirty="0">
                  <a:latin typeface="Meiryo UI" pitchFamily="50" charset="-128"/>
                  <a:ea typeface="Meiryo UI" pitchFamily="50" charset="-128"/>
                  <a:cs typeface="Meiryo UI" pitchFamily="50" charset="-128"/>
                </a:endParaRPr>
              </a:p>
            </p:txBody>
          </p:sp>
          <p:sp>
            <p:nvSpPr>
              <p:cNvPr id="54" name="テキスト ボックス 53"/>
              <p:cNvSpPr txBox="1"/>
              <p:nvPr/>
            </p:nvSpPr>
            <p:spPr bwMode="gray">
              <a:xfrm>
                <a:off x="2834884" y="2092757"/>
                <a:ext cx="1249247" cy="145232"/>
              </a:xfrm>
              <a:prstGeom prst="rect">
                <a:avLst/>
              </a:prstGeom>
              <a:solidFill>
                <a:srgbClr val="FEEBCD"/>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ja-JP" altLang="en-US" sz="571">
                    <a:latin typeface="Meiryo UI" panose="020B0604030504040204" pitchFamily="50" charset="-128"/>
                    <a:ea typeface="Meiryo UI" panose="020B0604030504040204" pitchFamily="50" charset="-128"/>
                    <a:cs typeface="Meiryo UI" panose="020B0604030504040204" pitchFamily="50" charset="-128"/>
                  </a:rPr>
                  <a:t>人事・給与</a:t>
                </a:r>
                <a:endParaRPr lang="ja-JP" altLang="en-US" sz="571" dirty="0">
                  <a:latin typeface="Meiryo UI" panose="020B0604030504040204" pitchFamily="50" charset="-128"/>
                  <a:ea typeface="Meiryo UI" panose="020B0604030504040204" pitchFamily="50" charset="-128"/>
                  <a:cs typeface="Meiryo UI" panose="020B0604030504040204" pitchFamily="50" charset="-128"/>
                </a:endParaRPr>
              </a:p>
            </p:txBody>
          </p:sp>
        </p:grpSp>
        <p:grpSp>
          <p:nvGrpSpPr>
            <p:cNvPr id="55" name="グループ化 54"/>
            <p:cNvGrpSpPr/>
            <p:nvPr/>
          </p:nvGrpSpPr>
          <p:grpSpPr>
            <a:xfrm>
              <a:off x="2030977" y="1808454"/>
              <a:ext cx="892319" cy="404478"/>
              <a:chOff x="5688124" y="1408586"/>
              <a:chExt cx="3240360" cy="513971"/>
            </a:xfrm>
          </p:grpSpPr>
          <p:sp>
            <p:nvSpPr>
              <p:cNvPr id="56" name="正方形/長方形 55"/>
              <p:cNvSpPr/>
              <p:nvPr/>
            </p:nvSpPr>
            <p:spPr bwMode="gray">
              <a:xfrm>
                <a:off x="5688124" y="1540338"/>
                <a:ext cx="3240360" cy="382219"/>
              </a:xfrm>
              <a:prstGeom prst="rect">
                <a:avLst/>
              </a:prstGeom>
              <a:solidFill>
                <a:schemeClr val="bg1"/>
              </a:solidFill>
              <a:ln w="9525">
                <a:solidFill>
                  <a:schemeClr val="tx1"/>
                </a:solidFill>
                <a:miter lim="800000"/>
                <a:headEnd/>
                <a:tailEnd/>
              </a:ln>
            </p:spPr>
            <p:txBody>
              <a:bodyPr lIns="25714" rIns="25714" anchor="t"/>
              <a:lstStyle/>
              <a:p>
                <a:r>
                  <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20"/>
                  </a:rPr>
                  <a:t>Asterisk</a:t>
                </a:r>
                <a:endPar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r>
                  <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21"/>
                  </a:rPr>
                  <a:t>OTRS</a:t>
                </a:r>
                <a:endPar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p:txBody>
          </p:sp>
          <p:sp>
            <p:nvSpPr>
              <p:cNvPr id="57" name="テキスト ボックス 56"/>
              <p:cNvSpPr txBox="1"/>
              <p:nvPr/>
            </p:nvSpPr>
            <p:spPr bwMode="gray">
              <a:xfrm>
                <a:off x="5688124" y="1408586"/>
                <a:ext cx="3240360" cy="131819"/>
              </a:xfrm>
              <a:prstGeom prst="rect">
                <a:avLst/>
              </a:prstGeom>
              <a:solidFill>
                <a:srgbClr val="FEEBCD"/>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ja-JP" altLang="en-US" sz="571">
                    <a:latin typeface="Meiryo UI" panose="020B0604030504040204" pitchFamily="50" charset="-128"/>
                    <a:ea typeface="Meiryo UI" panose="020B0604030504040204" pitchFamily="50" charset="-128"/>
                    <a:cs typeface="Meiryo UI" panose="020B0604030504040204" pitchFamily="50" charset="-128"/>
                  </a:rPr>
                  <a:t>オペレーション、製造管理</a:t>
                </a:r>
                <a:endParaRPr lang="ja-JP" altLang="en-US" sz="571" dirty="0">
                  <a:latin typeface="Meiryo UI" panose="020B0604030504040204" pitchFamily="50" charset="-128"/>
                  <a:ea typeface="Meiryo UI" panose="020B0604030504040204" pitchFamily="50" charset="-128"/>
                  <a:cs typeface="Meiryo UI" panose="020B0604030504040204" pitchFamily="50" charset="-128"/>
                </a:endParaRPr>
              </a:p>
            </p:txBody>
          </p:sp>
        </p:grpSp>
        <p:grpSp>
          <p:nvGrpSpPr>
            <p:cNvPr id="61" name="グループ化 60"/>
            <p:cNvGrpSpPr/>
            <p:nvPr/>
          </p:nvGrpSpPr>
          <p:grpSpPr>
            <a:xfrm>
              <a:off x="2096290" y="4488767"/>
              <a:ext cx="855598" cy="1890071"/>
              <a:chOff x="5688124" y="1408586"/>
              <a:chExt cx="3107011" cy="2401727"/>
            </a:xfrm>
          </p:grpSpPr>
          <p:sp>
            <p:nvSpPr>
              <p:cNvPr id="62" name="正方形/長方形 61"/>
              <p:cNvSpPr/>
              <p:nvPr/>
            </p:nvSpPr>
            <p:spPr bwMode="gray">
              <a:xfrm>
                <a:off x="5688127" y="1540339"/>
                <a:ext cx="3107008" cy="2269974"/>
              </a:xfrm>
              <a:prstGeom prst="rect">
                <a:avLst/>
              </a:prstGeom>
              <a:solidFill>
                <a:schemeClr val="bg1"/>
              </a:solidFill>
              <a:ln w="9525">
                <a:solidFill>
                  <a:schemeClr val="tx1"/>
                </a:solidFill>
                <a:miter lim="800000"/>
                <a:headEnd/>
                <a:tailEnd/>
              </a:ln>
            </p:spPr>
            <p:txBody>
              <a:bodyPr lIns="25714" rIns="25714" anchor="t"/>
              <a:lstStyle/>
              <a:p>
                <a:r>
                  <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22"/>
                  </a:rPr>
                  <a:t>Alfresco</a:t>
                </a:r>
                <a:endPar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r>
                  <a:rPr kumimoji="0" lang="en-US" altLang="ja-JP" sz="571" kern="0" dirty="0">
                    <a:latin typeface="Meiryo UI" pitchFamily="50" charset="-128"/>
                    <a:ea typeface="Meiryo UI" pitchFamily="50" charset="-128"/>
                    <a:cs typeface="Meiryo UI" pitchFamily="50" charset="-128"/>
                    <a:hlinkClick r:id="rId23"/>
                  </a:rPr>
                  <a:t>Apache Lenya</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err="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24"/>
                  </a:rPr>
                  <a:t>DotNetNuke</a:t>
                </a:r>
                <a:endPar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r>
                  <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25"/>
                  </a:rPr>
                  <a:t>Drupal</a:t>
                </a:r>
                <a:endPar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r>
                  <a:rPr kumimoji="0" lang="en-US" altLang="ja-JP" sz="571" kern="0" dirty="0" err="1">
                    <a:latin typeface="Meiryo UI" pitchFamily="50" charset="-128"/>
                    <a:ea typeface="Meiryo UI" pitchFamily="50" charset="-128"/>
                    <a:cs typeface="Meiryo UI" pitchFamily="50" charset="-128"/>
                    <a:hlinkClick r:id="rId26"/>
                  </a:rPr>
                  <a:t>eZ</a:t>
                </a:r>
                <a:r>
                  <a:rPr kumimoji="0" lang="en-US" altLang="ja-JP" sz="571" kern="0" dirty="0">
                    <a:latin typeface="Meiryo UI" pitchFamily="50" charset="-128"/>
                    <a:ea typeface="Meiryo UI" pitchFamily="50" charset="-128"/>
                    <a:cs typeface="Meiryo UI" pitchFamily="50" charset="-128"/>
                    <a:hlinkClick r:id="rId26"/>
                  </a:rPr>
                  <a:t> Publish</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err="1">
                    <a:latin typeface="Meiryo UI" pitchFamily="50" charset="-128"/>
                    <a:ea typeface="Meiryo UI" pitchFamily="50" charset="-128"/>
                    <a:cs typeface="Meiryo UI" pitchFamily="50" charset="-128"/>
                    <a:hlinkClick r:id="rId27"/>
                  </a:rPr>
                  <a:t>GateIn</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err="1">
                    <a:latin typeface="Meiryo UI" pitchFamily="50" charset="-128"/>
                    <a:ea typeface="Meiryo UI" pitchFamily="50" charset="-128"/>
                    <a:cs typeface="Meiryo UI" pitchFamily="50" charset="-128"/>
                    <a:hlinkClick r:id="rId28"/>
                  </a:rPr>
                  <a:t>Geeklog</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29"/>
                  </a:rPr>
                  <a:t>Joomla!</a:t>
                </a:r>
                <a:endPar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r>
                  <a:rPr kumimoji="0" lang="en-US" altLang="ja-JP" sz="571" kern="0" dirty="0" err="1">
                    <a:latin typeface="Meiryo UI" pitchFamily="50" charset="-128"/>
                    <a:ea typeface="Meiryo UI" pitchFamily="50" charset="-128"/>
                    <a:cs typeface="Meiryo UI" pitchFamily="50" charset="-128"/>
                    <a:hlinkClick r:id="rId30"/>
                  </a:rPr>
                  <a:t>Liferay</a:t>
                </a:r>
                <a:r>
                  <a:rPr kumimoji="0" lang="en-US" altLang="ja-JP" sz="571" kern="0" dirty="0">
                    <a:latin typeface="Meiryo UI" pitchFamily="50" charset="-128"/>
                    <a:ea typeface="Meiryo UI" pitchFamily="50" charset="-128"/>
                    <a:cs typeface="Meiryo UI" pitchFamily="50" charset="-128"/>
                    <a:hlinkClick r:id="rId30"/>
                  </a:rPr>
                  <a:t> Portal</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err="1">
                    <a:latin typeface="Meiryo UI" pitchFamily="50" charset="-128"/>
                    <a:ea typeface="Meiryo UI" pitchFamily="50" charset="-128"/>
                    <a:cs typeface="Meiryo UI" pitchFamily="50" charset="-128"/>
                    <a:hlinkClick r:id="rId31"/>
                  </a:rPr>
                  <a:t>moodle</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a:latin typeface="Meiryo UI" pitchFamily="50" charset="-128"/>
                    <a:ea typeface="Meiryo UI" pitchFamily="50" charset="-128"/>
                    <a:cs typeface="Meiryo UI" pitchFamily="50" charset="-128"/>
                    <a:hlinkClick r:id="rId32"/>
                  </a:rPr>
                  <a:t>Movable Type Open Source</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err="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33"/>
                  </a:rPr>
                  <a:t>NetCommons</a:t>
                </a:r>
                <a:endPar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r>
                  <a:rPr kumimoji="0" lang="en-US" altLang="ja-JP" sz="571" kern="0" dirty="0" err="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34"/>
                  </a:rPr>
                  <a:t>OpenPNE</a:t>
                </a:r>
                <a:endPar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r>
                  <a:rPr kumimoji="0" lang="en-US" altLang="ja-JP" sz="571" kern="0" dirty="0" err="1">
                    <a:latin typeface="Meiryo UI" pitchFamily="50" charset="-128"/>
                    <a:ea typeface="Meiryo UI" pitchFamily="50" charset="-128"/>
                    <a:cs typeface="Meiryo UI" pitchFamily="50" charset="-128"/>
                    <a:hlinkClick r:id="rId35"/>
                  </a:rPr>
                  <a:t>Plone</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err="1">
                    <a:latin typeface="Meiryo UI" pitchFamily="50" charset="-128"/>
                    <a:ea typeface="Meiryo UI" pitchFamily="50" charset="-128"/>
                    <a:cs typeface="Meiryo UI" pitchFamily="50" charset="-128"/>
                    <a:hlinkClick r:id="rId36"/>
                  </a:rPr>
                  <a:t>PukiWiki</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37"/>
                  </a:rPr>
                  <a:t>WordPress</a:t>
                </a:r>
                <a:endPar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r>
                  <a:rPr kumimoji="0" lang="en-US" altLang="ja-JP" sz="571" kern="0" dirty="0" err="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38"/>
                  </a:rPr>
                  <a:t>Xoops</a:t>
                </a:r>
                <a:endPar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r>
                  <a:rPr kumimoji="0" lang="en-US" altLang="ja-JP" sz="571" kern="0" dirty="0">
                    <a:latin typeface="Meiryo UI" pitchFamily="50" charset="-128"/>
                    <a:ea typeface="Meiryo UI" pitchFamily="50" charset="-128"/>
                    <a:cs typeface="Meiryo UI" pitchFamily="50" charset="-128"/>
                    <a:hlinkClick r:id="rId39"/>
                  </a:rPr>
                  <a:t>XOOPS cube</a:t>
                </a:r>
                <a:endParaRPr kumimoji="0" lang="en-US" altLang="ja-JP" sz="571" kern="0" dirty="0">
                  <a:latin typeface="Meiryo UI" pitchFamily="50" charset="-128"/>
                  <a:ea typeface="Meiryo UI" pitchFamily="50" charset="-128"/>
                  <a:cs typeface="Meiryo UI" pitchFamily="50" charset="-128"/>
                </a:endParaRPr>
              </a:p>
            </p:txBody>
          </p:sp>
          <p:sp>
            <p:nvSpPr>
              <p:cNvPr id="63" name="テキスト ボックス 62"/>
              <p:cNvSpPr txBox="1"/>
              <p:nvPr/>
            </p:nvSpPr>
            <p:spPr bwMode="gray">
              <a:xfrm>
                <a:off x="5688124" y="1408586"/>
                <a:ext cx="3107010" cy="137567"/>
              </a:xfrm>
              <a:prstGeom prst="rect">
                <a:avLst/>
              </a:prstGeom>
              <a:solidFill>
                <a:srgbClr val="D0DDCD"/>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en-US" altLang="ja-JP" sz="571">
                    <a:latin typeface="Meiryo UI" panose="020B0604030504040204" pitchFamily="50" charset="-128"/>
                    <a:ea typeface="Meiryo UI" panose="020B0604030504040204" pitchFamily="50" charset="-128"/>
                    <a:cs typeface="Meiryo UI" panose="020B0604030504040204" pitchFamily="50" charset="-128"/>
                  </a:rPr>
                  <a:t>CMS</a:t>
                </a:r>
                <a:r>
                  <a:rPr lang="ja-JP" altLang="en-US" sz="571">
                    <a:latin typeface="Meiryo UI" panose="020B0604030504040204" pitchFamily="50" charset="-128"/>
                    <a:ea typeface="Meiryo UI" panose="020B0604030504040204" pitchFamily="50" charset="-128"/>
                    <a:cs typeface="Meiryo UI" panose="020B0604030504040204" pitchFamily="50" charset="-128"/>
                  </a:rPr>
                  <a:t>・ポータル</a:t>
                </a:r>
                <a:endParaRPr lang="ja-JP" altLang="en-US" sz="571" dirty="0">
                  <a:latin typeface="Meiryo UI" panose="020B0604030504040204" pitchFamily="50" charset="-128"/>
                  <a:ea typeface="Meiryo UI" panose="020B0604030504040204" pitchFamily="50" charset="-128"/>
                  <a:cs typeface="Meiryo UI" panose="020B0604030504040204" pitchFamily="50" charset="-128"/>
                </a:endParaRPr>
              </a:p>
            </p:txBody>
          </p:sp>
        </p:grpSp>
        <p:grpSp>
          <p:nvGrpSpPr>
            <p:cNvPr id="67" name="グループ化 66"/>
            <p:cNvGrpSpPr/>
            <p:nvPr/>
          </p:nvGrpSpPr>
          <p:grpSpPr>
            <a:xfrm>
              <a:off x="6191319" y="457414"/>
              <a:ext cx="892320" cy="721390"/>
              <a:chOff x="5688121" y="1262202"/>
              <a:chExt cx="3240363" cy="916676"/>
            </a:xfrm>
          </p:grpSpPr>
          <p:sp>
            <p:nvSpPr>
              <p:cNvPr id="68" name="正方形/長方形 67"/>
              <p:cNvSpPr/>
              <p:nvPr/>
            </p:nvSpPr>
            <p:spPr bwMode="gray">
              <a:xfrm>
                <a:off x="5688124" y="1398127"/>
                <a:ext cx="3240360" cy="780751"/>
              </a:xfrm>
              <a:prstGeom prst="rect">
                <a:avLst/>
              </a:prstGeom>
              <a:solidFill>
                <a:schemeClr val="bg1"/>
              </a:solidFill>
              <a:ln w="9525">
                <a:solidFill>
                  <a:schemeClr val="tx1"/>
                </a:solidFill>
                <a:miter lim="800000"/>
                <a:headEnd/>
                <a:tailEnd/>
              </a:ln>
            </p:spPr>
            <p:txBody>
              <a:bodyPr lIns="25714" rIns="25714" anchor="t"/>
              <a:lstStyle/>
              <a:p>
                <a:r>
                  <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40"/>
                  </a:rPr>
                  <a:t>Apache Lucene</a:t>
                </a:r>
                <a:br>
                  <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rPr>
                </a:br>
                <a:r>
                  <a:rPr kumimoji="0" lang="en-US" altLang="ja-JP" sz="571" kern="0" dirty="0">
                    <a:latin typeface="Meiryo UI" pitchFamily="50" charset="-128"/>
                    <a:ea typeface="Meiryo UI" pitchFamily="50" charset="-128"/>
                    <a:cs typeface="Meiryo UI" pitchFamily="50" charset="-128"/>
                    <a:hlinkClick r:id="rId41"/>
                  </a:rPr>
                  <a:t>Apache </a:t>
                </a:r>
                <a:r>
                  <a:rPr kumimoji="0" lang="en-US" altLang="ja-JP" sz="571" kern="0" dirty="0" err="1">
                    <a:latin typeface="Meiryo UI" pitchFamily="50" charset="-128"/>
                    <a:ea typeface="Meiryo UI" pitchFamily="50" charset="-128"/>
                    <a:cs typeface="Meiryo UI" pitchFamily="50" charset="-128"/>
                    <a:hlinkClick r:id="rId41"/>
                  </a:rPr>
                  <a:t>ManifoldCF</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a:latin typeface="Meiryo UI" pitchFamily="50" charset="-128"/>
                    <a:ea typeface="Meiryo UI" pitchFamily="50" charset="-128"/>
                    <a:cs typeface="Meiryo UI" pitchFamily="50" charset="-128"/>
                    <a:hlinkClick r:id="rId42"/>
                  </a:rPr>
                  <a:t>Apache </a:t>
                </a:r>
                <a:r>
                  <a:rPr kumimoji="0" lang="en-US" altLang="ja-JP" sz="571" kern="0" dirty="0" err="1">
                    <a:latin typeface="Meiryo UI" pitchFamily="50" charset="-128"/>
                    <a:ea typeface="Meiryo UI" pitchFamily="50" charset="-128"/>
                    <a:cs typeface="Meiryo UI" pitchFamily="50" charset="-128"/>
                    <a:hlinkClick r:id="rId42"/>
                  </a:rPr>
                  <a:t>Nutch</a:t>
                </a:r>
                <a:endParaRPr kumimoji="0" lang="en-US" altLang="ja-JP" sz="571" kern="0" dirty="0">
                  <a:latin typeface="Meiryo UI" pitchFamily="50" charset="-128"/>
                  <a:ea typeface="Meiryo UI" pitchFamily="50" charset="-128"/>
                  <a:cs typeface="Meiryo UI" pitchFamily="50" charset="-128"/>
                </a:endParaRPr>
              </a:p>
              <a:p>
                <a:r>
                  <a:rPr kumimoji="0" lang="en-US" altLang="ja-JP" sz="571" u="sng" kern="0" dirty="0" err="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43"/>
                  </a:rPr>
                  <a:t>Elasticsearch</a:t>
                </a:r>
                <a:endParaRPr kumimoji="0" lang="en-US" altLang="ja-JP" sz="571" u="sng"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r>
                  <a:rPr kumimoji="0" lang="en-US" altLang="ja-JP" sz="571" u="sng" kern="0" dirty="0" err="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44"/>
                  </a:rPr>
                  <a:t>Kibana</a:t>
                </a:r>
                <a:endParaRPr kumimoji="0" lang="en-US" altLang="ja-JP" sz="571" u="sng"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r>
                  <a:rPr kumimoji="0" lang="en-US" altLang="ja-JP" sz="571" u="sng"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45"/>
                  </a:rPr>
                  <a:t>logstash</a:t>
                </a:r>
                <a:endParaRPr kumimoji="0" lang="en-US" altLang="ja-JP" sz="571" u="sng"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endParaRPr kumimoji="0" lang="en-US" altLang="ja-JP" sz="571" u="sng"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p:txBody>
          </p:sp>
          <p:sp>
            <p:nvSpPr>
              <p:cNvPr id="69" name="テキスト ボックス 68"/>
              <p:cNvSpPr txBox="1"/>
              <p:nvPr/>
            </p:nvSpPr>
            <p:spPr bwMode="gray">
              <a:xfrm>
                <a:off x="5688121" y="1262202"/>
                <a:ext cx="3240360" cy="131819"/>
              </a:xfrm>
              <a:prstGeom prst="rect">
                <a:avLst/>
              </a:prstGeom>
              <a:solidFill>
                <a:srgbClr val="F8F5E6"/>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ja-JP" altLang="en-US" sz="571">
                    <a:latin typeface="Meiryo UI" panose="020B0604030504040204" pitchFamily="50" charset="-128"/>
                    <a:ea typeface="Meiryo UI" panose="020B0604030504040204" pitchFamily="50" charset="-128"/>
                    <a:cs typeface="Meiryo UI" panose="020B0604030504040204" pitchFamily="50" charset="-128"/>
                  </a:rPr>
                  <a:t>検索エンジン</a:t>
                </a:r>
                <a:endParaRPr lang="ja-JP" altLang="en-US" sz="571" dirty="0">
                  <a:latin typeface="Meiryo UI" panose="020B0604030504040204" pitchFamily="50" charset="-128"/>
                  <a:ea typeface="Meiryo UI" panose="020B0604030504040204" pitchFamily="50" charset="-128"/>
                  <a:cs typeface="Meiryo UI" panose="020B0604030504040204" pitchFamily="50" charset="-128"/>
                </a:endParaRPr>
              </a:p>
            </p:txBody>
          </p:sp>
        </p:grpSp>
        <p:grpSp>
          <p:nvGrpSpPr>
            <p:cNvPr id="70" name="グループ化 69"/>
            <p:cNvGrpSpPr/>
            <p:nvPr/>
          </p:nvGrpSpPr>
          <p:grpSpPr>
            <a:xfrm>
              <a:off x="2096290" y="6399751"/>
              <a:ext cx="855599" cy="327306"/>
              <a:chOff x="5688124" y="1408586"/>
              <a:chExt cx="3240360" cy="415910"/>
            </a:xfrm>
          </p:grpSpPr>
          <p:sp>
            <p:nvSpPr>
              <p:cNvPr id="71" name="正方形/長方形 70"/>
              <p:cNvSpPr/>
              <p:nvPr/>
            </p:nvSpPr>
            <p:spPr bwMode="gray">
              <a:xfrm>
                <a:off x="5688124" y="1540339"/>
                <a:ext cx="3240360" cy="284157"/>
              </a:xfrm>
              <a:prstGeom prst="rect">
                <a:avLst/>
              </a:prstGeom>
              <a:solidFill>
                <a:schemeClr val="bg1"/>
              </a:solidFill>
              <a:ln w="9525">
                <a:solidFill>
                  <a:schemeClr val="tx1"/>
                </a:solidFill>
                <a:miter lim="800000"/>
                <a:headEnd/>
                <a:tailEnd/>
              </a:ln>
            </p:spPr>
            <p:txBody>
              <a:bodyPr lIns="25714" rIns="25714" anchor="t"/>
              <a:lstStyle/>
              <a:p>
                <a:r>
                  <a:rPr kumimoji="0" lang="en-US" altLang="ja-JP" sz="571" kern="0" dirty="0">
                    <a:latin typeface="Meiryo UI" pitchFamily="50" charset="-128"/>
                    <a:ea typeface="Meiryo UI" pitchFamily="50" charset="-128"/>
                    <a:cs typeface="Meiryo UI" pitchFamily="50" charset="-128"/>
                    <a:hlinkClick r:id="rId46"/>
                  </a:rPr>
                  <a:t>EC-Cube</a:t>
                </a:r>
                <a:endParaRPr kumimoji="0" lang="en-US" altLang="ja-JP" sz="571" kern="0" dirty="0">
                  <a:latin typeface="Meiryo UI" pitchFamily="50" charset="-128"/>
                  <a:ea typeface="Meiryo UI" pitchFamily="50" charset="-128"/>
                  <a:cs typeface="Meiryo UI" pitchFamily="50" charset="-128"/>
                </a:endParaRPr>
              </a:p>
              <a:p>
                <a:endParaRPr kumimoji="0" lang="en-US" altLang="ja-JP" sz="571" kern="0" dirty="0">
                  <a:latin typeface="Meiryo UI" pitchFamily="50" charset="-128"/>
                  <a:ea typeface="Meiryo UI" pitchFamily="50" charset="-128"/>
                  <a:cs typeface="Meiryo UI" pitchFamily="50" charset="-128"/>
                </a:endParaRPr>
              </a:p>
            </p:txBody>
          </p:sp>
          <p:sp>
            <p:nvSpPr>
              <p:cNvPr id="72" name="テキスト ボックス 71"/>
              <p:cNvSpPr txBox="1"/>
              <p:nvPr/>
            </p:nvSpPr>
            <p:spPr bwMode="gray">
              <a:xfrm>
                <a:off x="5688124" y="1408586"/>
                <a:ext cx="3240360" cy="131819"/>
              </a:xfrm>
              <a:prstGeom prst="rect">
                <a:avLst/>
              </a:prstGeom>
              <a:solidFill>
                <a:srgbClr val="D0DDCD"/>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en-US" altLang="ja-JP" sz="571">
                    <a:latin typeface="Meiryo UI" panose="020B0604030504040204" pitchFamily="50" charset="-128"/>
                    <a:ea typeface="Meiryo UI" panose="020B0604030504040204" pitchFamily="50" charset="-128"/>
                    <a:cs typeface="Meiryo UI" panose="020B0604030504040204" pitchFamily="50" charset="-128"/>
                  </a:rPr>
                  <a:t>e</a:t>
                </a:r>
                <a:r>
                  <a:rPr lang="ja-JP" altLang="en-US" sz="571">
                    <a:latin typeface="Meiryo UI" panose="020B0604030504040204" pitchFamily="50" charset="-128"/>
                    <a:ea typeface="Meiryo UI" panose="020B0604030504040204" pitchFamily="50" charset="-128"/>
                    <a:cs typeface="Meiryo UI" panose="020B0604030504040204" pitchFamily="50" charset="-128"/>
                  </a:rPr>
                  <a:t>コマース</a:t>
                </a:r>
                <a:endParaRPr lang="ja-JP" altLang="en-US" sz="571" dirty="0">
                  <a:latin typeface="Meiryo UI" panose="020B0604030504040204" pitchFamily="50" charset="-128"/>
                  <a:ea typeface="Meiryo UI" panose="020B0604030504040204" pitchFamily="50" charset="-128"/>
                  <a:cs typeface="Meiryo UI" panose="020B0604030504040204" pitchFamily="50" charset="-128"/>
                </a:endParaRPr>
              </a:p>
            </p:txBody>
          </p:sp>
        </p:grpSp>
        <p:grpSp>
          <p:nvGrpSpPr>
            <p:cNvPr id="73" name="グループ化 72"/>
            <p:cNvGrpSpPr/>
            <p:nvPr/>
          </p:nvGrpSpPr>
          <p:grpSpPr>
            <a:xfrm>
              <a:off x="7146886" y="564382"/>
              <a:ext cx="892319" cy="613861"/>
              <a:chOff x="5688124" y="1408586"/>
              <a:chExt cx="3240360" cy="657645"/>
            </a:xfrm>
          </p:grpSpPr>
          <p:sp>
            <p:nvSpPr>
              <p:cNvPr id="74" name="正方形/長方形 73"/>
              <p:cNvSpPr/>
              <p:nvPr/>
            </p:nvSpPr>
            <p:spPr bwMode="gray">
              <a:xfrm>
                <a:off x="5688124" y="1540339"/>
                <a:ext cx="3240360" cy="525892"/>
              </a:xfrm>
              <a:prstGeom prst="rect">
                <a:avLst/>
              </a:prstGeom>
              <a:solidFill>
                <a:schemeClr val="bg1"/>
              </a:solidFill>
              <a:ln w="9525">
                <a:solidFill>
                  <a:schemeClr val="tx1"/>
                </a:solidFill>
                <a:miter lim="800000"/>
                <a:headEnd/>
                <a:tailEnd/>
              </a:ln>
            </p:spPr>
            <p:txBody>
              <a:bodyPr lIns="25714" rIns="25714" anchor="t"/>
              <a:lstStyle/>
              <a:p>
                <a:r>
                  <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47"/>
                  </a:rPr>
                  <a:t>Apache Hadoop</a:t>
                </a:r>
                <a:endPar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r>
                  <a:rPr kumimoji="0" lang="en-US" altLang="ja-JP" sz="571" kern="0" dirty="0">
                    <a:solidFill>
                      <a:srgbClr val="000000"/>
                    </a:solidFill>
                    <a:latin typeface="Meiryo UI" pitchFamily="50" charset="-128"/>
                    <a:ea typeface="Meiryo UI" pitchFamily="50" charset="-128"/>
                    <a:cs typeface="Meiryo UI" pitchFamily="50" charset="-128"/>
                    <a:hlinkClick r:id="rId48"/>
                  </a:rPr>
                  <a:t>Apache Spark</a:t>
                </a:r>
                <a:endParaRPr kumimoji="0" lang="en-US" altLang="ja-JP" sz="571" kern="0" dirty="0">
                  <a:solidFill>
                    <a:srgbClr val="000000"/>
                  </a:solidFill>
                  <a:latin typeface="Meiryo UI" pitchFamily="50" charset="-128"/>
                  <a:ea typeface="Meiryo UI" pitchFamily="50" charset="-128"/>
                  <a:cs typeface="Meiryo UI" pitchFamily="50" charset="-128"/>
                </a:endParaRPr>
              </a:p>
              <a:p>
                <a:r>
                  <a:rPr kumimoji="0" lang="en-US" altLang="ja-JP" sz="571" u="sng" kern="0" dirty="0">
                    <a:latin typeface="Meiryo UI" pitchFamily="50" charset="-128"/>
                    <a:ea typeface="Meiryo UI" pitchFamily="50" charset="-128"/>
                    <a:cs typeface="Meiryo UI" pitchFamily="50" charset="-128"/>
                    <a:hlinkClick r:id="rId49"/>
                  </a:rPr>
                  <a:t>Apache </a:t>
                </a:r>
                <a:r>
                  <a:rPr kumimoji="0" lang="en-US" altLang="ja-JP" sz="571" u="sng" kern="0" dirty="0" err="1">
                    <a:latin typeface="Meiryo UI" pitchFamily="50" charset="-128"/>
                    <a:ea typeface="Meiryo UI" pitchFamily="50" charset="-128"/>
                    <a:cs typeface="Meiryo UI" pitchFamily="50" charset="-128"/>
                    <a:hlinkClick r:id="rId49"/>
                  </a:rPr>
                  <a:t>Sqoop</a:t>
                </a:r>
                <a:endParaRPr kumimoji="0" lang="en-US" altLang="ja-JP" sz="571" u="sng" kern="0" dirty="0">
                  <a:latin typeface="Meiryo UI" pitchFamily="50" charset="-128"/>
                  <a:ea typeface="Meiryo UI" pitchFamily="50" charset="-128"/>
                  <a:cs typeface="Meiryo UI" pitchFamily="50" charset="-128"/>
                </a:endParaRPr>
              </a:p>
              <a:p>
                <a:r>
                  <a:rPr kumimoji="0" lang="en-US" altLang="ja-JP" sz="571" u="sng" kern="0" dirty="0">
                    <a:latin typeface="Meiryo UI" pitchFamily="50" charset="-128"/>
                    <a:ea typeface="Meiryo UI" pitchFamily="50" charset="-128"/>
                    <a:cs typeface="Meiryo UI" pitchFamily="50" charset="-128"/>
                    <a:hlinkClick r:id="rId50"/>
                  </a:rPr>
                  <a:t>Apache Storm</a:t>
                </a:r>
                <a:endParaRPr kumimoji="0" lang="en-US" altLang="ja-JP" sz="571" u="sng" kern="0" dirty="0">
                  <a:latin typeface="Meiryo UI" pitchFamily="50" charset="-128"/>
                  <a:ea typeface="Meiryo UI" pitchFamily="50" charset="-128"/>
                  <a:cs typeface="Meiryo UI" pitchFamily="50" charset="-128"/>
                </a:endParaRPr>
              </a:p>
              <a:p>
                <a:r>
                  <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51"/>
                  </a:rPr>
                  <a:t>Ganglia</a:t>
                </a:r>
                <a:r>
                  <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rPr>
                  <a:t>	</a:t>
                </a:r>
              </a:p>
            </p:txBody>
          </p:sp>
          <p:sp>
            <p:nvSpPr>
              <p:cNvPr id="75" name="テキスト ボックス 74"/>
              <p:cNvSpPr txBox="1"/>
              <p:nvPr/>
            </p:nvSpPr>
            <p:spPr bwMode="gray">
              <a:xfrm>
                <a:off x="5688124" y="1408586"/>
                <a:ext cx="3240360" cy="131819"/>
              </a:xfrm>
              <a:prstGeom prst="rect">
                <a:avLst/>
              </a:prstGeom>
              <a:solidFill>
                <a:srgbClr val="F8F5E6"/>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ja-JP" altLang="en-US" sz="571">
                    <a:latin typeface="Meiryo UI" panose="020B0604030504040204" pitchFamily="50" charset="-128"/>
                    <a:ea typeface="Meiryo UI" panose="020B0604030504040204" pitchFamily="50" charset="-128"/>
                    <a:cs typeface="Meiryo UI" panose="020B0604030504040204" pitchFamily="50" charset="-128"/>
                  </a:rPr>
                  <a:t>分散処理</a:t>
                </a:r>
                <a:endParaRPr lang="ja-JP" altLang="en-US" sz="571" dirty="0">
                  <a:latin typeface="Meiryo UI" panose="020B0604030504040204" pitchFamily="50" charset="-128"/>
                  <a:ea typeface="Meiryo UI" panose="020B0604030504040204" pitchFamily="50" charset="-128"/>
                  <a:cs typeface="Meiryo UI" panose="020B0604030504040204" pitchFamily="50" charset="-128"/>
                </a:endParaRPr>
              </a:p>
            </p:txBody>
          </p:sp>
        </p:grpSp>
        <p:grpSp>
          <p:nvGrpSpPr>
            <p:cNvPr id="76" name="グループ化 75"/>
            <p:cNvGrpSpPr/>
            <p:nvPr/>
          </p:nvGrpSpPr>
          <p:grpSpPr>
            <a:xfrm>
              <a:off x="6193061" y="1305262"/>
              <a:ext cx="893388" cy="862523"/>
              <a:chOff x="5684244" y="1311969"/>
              <a:chExt cx="3244240" cy="977615"/>
            </a:xfrm>
          </p:grpSpPr>
          <p:sp>
            <p:nvSpPr>
              <p:cNvPr id="77" name="正方形/長方形 76"/>
              <p:cNvSpPr/>
              <p:nvPr/>
            </p:nvSpPr>
            <p:spPr bwMode="gray">
              <a:xfrm>
                <a:off x="5688124" y="1443788"/>
                <a:ext cx="3240360" cy="845796"/>
              </a:xfrm>
              <a:prstGeom prst="rect">
                <a:avLst/>
              </a:prstGeom>
              <a:solidFill>
                <a:schemeClr val="bg1"/>
              </a:solidFill>
              <a:ln w="9525">
                <a:solidFill>
                  <a:schemeClr val="tx1"/>
                </a:solidFill>
                <a:miter lim="800000"/>
                <a:headEnd/>
                <a:tailEnd/>
              </a:ln>
            </p:spPr>
            <p:txBody>
              <a:bodyPr lIns="25714" rIns="25714" anchor="t"/>
              <a:lstStyle/>
              <a:p>
                <a:r>
                  <a:rPr kumimoji="0" lang="en-US" altLang="ja-JP" sz="571" kern="0" dirty="0">
                    <a:latin typeface="Meiryo UI" pitchFamily="50" charset="-128"/>
                    <a:ea typeface="Meiryo UI" pitchFamily="50" charset="-128"/>
                    <a:cs typeface="Meiryo UI" pitchFamily="50" charset="-128"/>
                    <a:hlinkClick r:id="rId52"/>
                  </a:rPr>
                  <a:t>Apache Ant</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a:latin typeface="Meiryo UI" pitchFamily="50" charset="-128"/>
                    <a:ea typeface="Meiryo UI" pitchFamily="50" charset="-128"/>
                    <a:cs typeface="Meiryo UI" pitchFamily="50" charset="-128"/>
                    <a:hlinkClick r:id="rId53"/>
                  </a:rPr>
                  <a:t>Apache Maven</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err="1">
                    <a:latin typeface="Meiryo UI" pitchFamily="50" charset="-128"/>
                    <a:ea typeface="Meiryo UI" pitchFamily="50" charset="-128"/>
                    <a:cs typeface="Meiryo UI" pitchFamily="50" charset="-128"/>
                    <a:hlinkClick r:id="rId54"/>
                  </a:rPr>
                  <a:t>Cobertura</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55"/>
                  </a:rPr>
                  <a:t>Eclipse</a:t>
                </a:r>
                <a:endPar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r>
                  <a:rPr kumimoji="0" lang="en-US" altLang="ja-JP" sz="571" kern="0" dirty="0" err="1">
                    <a:latin typeface="Meiryo UI" pitchFamily="50" charset="-128"/>
                    <a:ea typeface="Meiryo UI" pitchFamily="50" charset="-128"/>
                    <a:cs typeface="Meiryo UI" pitchFamily="50" charset="-128"/>
                    <a:hlinkClick r:id="rId56"/>
                  </a:rPr>
                  <a:t>Gerrit</a:t>
                </a:r>
                <a:r>
                  <a:rPr kumimoji="0" lang="en-US" altLang="ja-JP" sz="571" kern="0" dirty="0">
                    <a:latin typeface="Meiryo UI" pitchFamily="50" charset="-128"/>
                    <a:ea typeface="Meiryo UI" pitchFamily="50" charset="-128"/>
                    <a:cs typeface="Meiryo UI" pitchFamily="50" charset="-128"/>
                    <a:hlinkClick r:id="rId56"/>
                  </a:rPr>
                  <a:t> Code Review</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a:latin typeface="Meiryo UI" pitchFamily="50" charset="-128"/>
                    <a:ea typeface="Meiryo UI" pitchFamily="50" charset="-128"/>
                    <a:cs typeface="Meiryo UI" pitchFamily="50" charset="-128"/>
                    <a:hlinkClick r:id="rId57"/>
                  </a:rPr>
                  <a:t>Gitlab</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58"/>
                  </a:rPr>
                  <a:t>NetBeans</a:t>
                </a:r>
                <a:endPar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r>
                  <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59"/>
                  </a:rPr>
                  <a:t>Ruby on Rails</a:t>
                </a:r>
                <a:endPar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p:txBody>
          </p:sp>
          <p:sp>
            <p:nvSpPr>
              <p:cNvPr id="78" name="テキスト ボックス 77"/>
              <p:cNvSpPr txBox="1"/>
              <p:nvPr/>
            </p:nvSpPr>
            <p:spPr bwMode="gray">
              <a:xfrm>
                <a:off x="5684244" y="1311969"/>
                <a:ext cx="3240360" cy="131819"/>
              </a:xfrm>
              <a:prstGeom prst="rect">
                <a:avLst/>
              </a:prstGeom>
              <a:solidFill>
                <a:srgbClr val="E3E0F0"/>
              </a:solidFill>
              <a:ln w="9525" cap="flat">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ja-JP" altLang="en-US" sz="571" dirty="0">
                    <a:latin typeface="Meiryo UI" panose="020B0604030504040204" pitchFamily="50" charset="-128"/>
                    <a:ea typeface="Meiryo UI" panose="020B0604030504040204" pitchFamily="50" charset="-128"/>
                    <a:cs typeface="Meiryo UI" panose="020B0604030504040204" pitchFamily="50" charset="-128"/>
                  </a:rPr>
                  <a:t>統合開発環境</a:t>
                </a:r>
                <a:r>
                  <a:rPr lang="en-US" altLang="ja-JP" sz="571" dirty="0">
                    <a:latin typeface="Meiryo UI" panose="020B0604030504040204" pitchFamily="50" charset="-128"/>
                    <a:ea typeface="Meiryo UI" panose="020B0604030504040204" pitchFamily="50" charset="-128"/>
                    <a:cs typeface="Meiryo UI" panose="020B0604030504040204" pitchFamily="50" charset="-128"/>
                  </a:rPr>
                  <a:t>/</a:t>
                </a:r>
                <a:r>
                  <a:rPr lang="ja-JP" altLang="en-US" sz="571" dirty="0">
                    <a:latin typeface="Meiryo UI" panose="020B0604030504040204" pitchFamily="50" charset="-128"/>
                    <a:ea typeface="Meiryo UI" panose="020B0604030504040204" pitchFamily="50" charset="-128"/>
                    <a:cs typeface="Meiryo UI" panose="020B0604030504040204" pitchFamily="50" charset="-128"/>
                  </a:rPr>
                  <a:t>ビルド支援</a:t>
                </a:r>
              </a:p>
            </p:txBody>
          </p:sp>
        </p:grpSp>
        <p:grpSp>
          <p:nvGrpSpPr>
            <p:cNvPr id="79" name="グループ化 78"/>
            <p:cNvGrpSpPr/>
            <p:nvPr/>
          </p:nvGrpSpPr>
          <p:grpSpPr>
            <a:xfrm>
              <a:off x="6193964" y="2187773"/>
              <a:ext cx="892484" cy="500577"/>
              <a:chOff x="5687527" y="1521677"/>
              <a:chExt cx="3240957" cy="636087"/>
            </a:xfrm>
          </p:grpSpPr>
          <p:sp>
            <p:nvSpPr>
              <p:cNvPr id="80" name="正方形/長方形 79"/>
              <p:cNvSpPr/>
              <p:nvPr/>
            </p:nvSpPr>
            <p:spPr bwMode="gray">
              <a:xfrm>
                <a:off x="5688124" y="1648778"/>
                <a:ext cx="3240360" cy="508986"/>
              </a:xfrm>
              <a:prstGeom prst="rect">
                <a:avLst/>
              </a:prstGeom>
              <a:solidFill>
                <a:schemeClr val="bg1"/>
              </a:solidFill>
              <a:ln w="9525">
                <a:solidFill>
                  <a:schemeClr val="tx1"/>
                </a:solidFill>
                <a:miter lim="800000"/>
                <a:headEnd/>
                <a:tailEnd/>
              </a:ln>
            </p:spPr>
            <p:txBody>
              <a:bodyPr lIns="25714" rIns="25714" anchor="t"/>
              <a:lstStyle/>
              <a:p>
                <a:r>
                  <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60"/>
                  </a:rPr>
                  <a:t>Apache Subversion</a:t>
                </a:r>
                <a:endPar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r>
                  <a:rPr kumimoji="0" lang="en-US" altLang="ja-JP" sz="571" kern="0" dirty="0">
                    <a:latin typeface="Meiryo UI" pitchFamily="50" charset="-128"/>
                    <a:ea typeface="Meiryo UI" pitchFamily="50" charset="-128"/>
                    <a:cs typeface="Meiryo UI" pitchFamily="50" charset="-128"/>
                    <a:hlinkClick r:id="rId61"/>
                  </a:rPr>
                  <a:t>CVS</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err="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62"/>
                  </a:rPr>
                  <a:t>Git</a:t>
                </a:r>
                <a:endPar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r>
                  <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63"/>
                  </a:rPr>
                  <a:t>Mercurial</a:t>
                </a:r>
                <a:endPar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p:txBody>
          </p:sp>
          <p:sp>
            <p:nvSpPr>
              <p:cNvPr id="81" name="テキスト ボックス 80"/>
              <p:cNvSpPr txBox="1"/>
              <p:nvPr/>
            </p:nvSpPr>
            <p:spPr bwMode="gray">
              <a:xfrm>
                <a:off x="5687527" y="1521677"/>
                <a:ext cx="3240360" cy="131819"/>
              </a:xfrm>
              <a:prstGeom prst="rect">
                <a:avLst/>
              </a:prstGeom>
              <a:solidFill>
                <a:srgbClr val="E3E0F0"/>
              </a:solidFill>
              <a:ln w="9525" cap="flat">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ja-JP" altLang="en-US" sz="571" dirty="0">
                    <a:latin typeface="Meiryo UI" panose="020B0604030504040204" pitchFamily="50" charset="-128"/>
                    <a:ea typeface="Meiryo UI" panose="020B0604030504040204" pitchFamily="50" charset="-128"/>
                    <a:cs typeface="Meiryo UI" panose="020B0604030504040204" pitchFamily="50" charset="-128"/>
                  </a:rPr>
                  <a:t>バージョン管理</a:t>
                </a:r>
              </a:p>
            </p:txBody>
          </p:sp>
        </p:grpSp>
        <p:grpSp>
          <p:nvGrpSpPr>
            <p:cNvPr id="82" name="グループ化 81"/>
            <p:cNvGrpSpPr/>
            <p:nvPr/>
          </p:nvGrpSpPr>
          <p:grpSpPr>
            <a:xfrm>
              <a:off x="7122187" y="1381297"/>
              <a:ext cx="892319" cy="1813258"/>
              <a:chOff x="5688124" y="1408586"/>
              <a:chExt cx="3240360" cy="2098261"/>
            </a:xfrm>
          </p:grpSpPr>
          <p:sp>
            <p:nvSpPr>
              <p:cNvPr id="83" name="正方形/長方形 82"/>
              <p:cNvSpPr/>
              <p:nvPr/>
            </p:nvSpPr>
            <p:spPr bwMode="gray">
              <a:xfrm>
                <a:off x="5688124" y="1540341"/>
                <a:ext cx="3240360" cy="1966506"/>
              </a:xfrm>
              <a:prstGeom prst="rect">
                <a:avLst/>
              </a:prstGeom>
              <a:solidFill>
                <a:schemeClr val="bg1"/>
              </a:solidFill>
              <a:ln w="9525">
                <a:solidFill>
                  <a:schemeClr val="tx1"/>
                </a:solidFill>
                <a:miter lim="800000"/>
                <a:headEnd/>
                <a:tailEnd/>
              </a:ln>
            </p:spPr>
            <p:txBody>
              <a:bodyPr lIns="25714" rIns="25714" anchor="t"/>
              <a:lstStyle/>
              <a:p>
                <a:r>
                  <a:rPr kumimoji="0" lang="en-US" altLang="ja-JP" sz="571" kern="0" dirty="0">
                    <a:latin typeface="Meiryo UI" pitchFamily="50" charset="-128"/>
                    <a:ea typeface="Meiryo UI" pitchFamily="50" charset="-128"/>
                    <a:cs typeface="Meiryo UI" pitchFamily="50" charset="-128"/>
                    <a:hlinkClick r:id="rId64"/>
                  </a:rPr>
                  <a:t>Apache </a:t>
                </a:r>
                <a:r>
                  <a:rPr kumimoji="0" lang="en-US" altLang="ja-JP" sz="571" kern="0" dirty="0" err="1">
                    <a:latin typeface="Meiryo UI" pitchFamily="50" charset="-128"/>
                    <a:ea typeface="Meiryo UI" pitchFamily="50" charset="-128"/>
                    <a:cs typeface="Meiryo UI" pitchFamily="50" charset="-128"/>
                    <a:hlinkClick r:id="rId64"/>
                  </a:rPr>
                  <a:t>ActiveMQ</a:t>
                </a:r>
                <a:endParaRPr kumimoji="0" lang="en-US" altLang="ja-JP" sz="571" kern="0" dirty="0">
                  <a:latin typeface="Meiryo UI" pitchFamily="50" charset="-128"/>
                  <a:ea typeface="Meiryo UI" pitchFamily="50" charset="-128"/>
                  <a:cs typeface="Meiryo UI" pitchFamily="50" charset="-128"/>
                </a:endParaRPr>
              </a:p>
              <a:p>
                <a:r>
                  <a:rPr kumimoji="0" lang="en-US" altLang="ja-JP" sz="571" u="sng" kern="0" dirty="0">
                    <a:latin typeface="Meiryo UI" pitchFamily="50" charset="-128"/>
                    <a:ea typeface="Meiryo UI" pitchFamily="50" charset="-128"/>
                    <a:cs typeface="Meiryo UI" pitchFamily="50" charset="-128"/>
                    <a:hlinkClick r:id="rId65"/>
                  </a:rPr>
                  <a:t>Apache Drill</a:t>
                </a:r>
                <a:endParaRPr kumimoji="0" lang="en-US" altLang="ja-JP" sz="571" u="sng" kern="0" dirty="0">
                  <a:latin typeface="Meiryo UI" pitchFamily="50" charset="-128"/>
                  <a:ea typeface="Meiryo UI" pitchFamily="50" charset="-128"/>
                  <a:cs typeface="Meiryo UI" pitchFamily="50" charset="-128"/>
                </a:endParaRPr>
              </a:p>
              <a:p>
                <a:r>
                  <a:rPr kumimoji="0" lang="en-US" altLang="ja-JP" sz="571" u="sng" kern="0" dirty="0">
                    <a:latin typeface="Meiryo UI" pitchFamily="50" charset="-128"/>
                    <a:ea typeface="Meiryo UI" pitchFamily="50" charset="-128"/>
                    <a:cs typeface="Meiryo UI" pitchFamily="50" charset="-128"/>
                    <a:hlinkClick r:id="rId66"/>
                  </a:rPr>
                  <a:t>Apache Logging Log4j</a:t>
                </a:r>
                <a:endParaRPr kumimoji="0" lang="en-US" altLang="ja-JP" sz="571" kern="0" dirty="0">
                  <a:latin typeface="Meiryo UI" pitchFamily="50" charset="-128"/>
                  <a:ea typeface="Meiryo UI" pitchFamily="50" charset="-128"/>
                  <a:cs typeface="Meiryo UI" pitchFamily="50" charset="-128"/>
                </a:endParaRPr>
              </a:p>
              <a:p>
                <a:r>
                  <a:rPr kumimoji="0" lang="en-US" altLang="ja-JP" sz="571" u="sng"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67"/>
                  </a:rPr>
                  <a:t>Apache S4</a:t>
                </a:r>
                <a:endParaRPr kumimoji="0" lang="en-US" altLang="ja-JP" sz="571" u="sng"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r>
                  <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68"/>
                  </a:rPr>
                  <a:t>Apache Struts</a:t>
                </a:r>
                <a:endPar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r>
                  <a:rPr kumimoji="0" lang="en-US" altLang="ja-JP" sz="571" kern="0" dirty="0">
                    <a:latin typeface="Meiryo UI" pitchFamily="50" charset="-128"/>
                    <a:ea typeface="Meiryo UI" pitchFamily="50" charset="-128"/>
                    <a:cs typeface="Meiryo UI" pitchFamily="50" charset="-128"/>
                    <a:hlinkClick r:id="rId69"/>
                  </a:rPr>
                  <a:t>Dojo Toolkit</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a:latin typeface="Meiryo UI" pitchFamily="50" charset="-128"/>
                    <a:ea typeface="Meiryo UI" pitchFamily="50" charset="-128"/>
                    <a:cs typeface="Meiryo UI" pitchFamily="50" charset="-128"/>
                    <a:hlinkClick r:id="rId70"/>
                  </a:rPr>
                  <a:t>Eclipse TPTP</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err="1">
                    <a:latin typeface="Meiryo UI" pitchFamily="50" charset="-128"/>
                    <a:ea typeface="Meiryo UI" pitchFamily="50" charset="-128"/>
                    <a:cs typeface="Meiryo UI" pitchFamily="50" charset="-128"/>
                    <a:hlinkClick r:id="rId71"/>
                  </a:rPr>
                  <a:t>Ehcache</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a:latin typeface="Meiryo UI" pitchFamily="50" charset="-128"/>
                    <a:ea typeface="Meiryo UI" pitchFamily="50" charset="-128"/>
                    <a:cs typeface="Meiryo UI" pitchFamily="50" charset="-128"/>
                    <a:hlinkClick r:id="rId72"/>
                  </a:rPr>
                  <a:t>EMMA</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73"/>
                  </a:rPr>
                  <a:t>Hibernate</a:t>
                </a:r>
                <a:endPar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r>
                  <a:rPr kumimoji="0" lang="en-US" altLang="ja-JP" sz="571" kern="0" dirty="0" err="1">
                    <a:latin typeface="Meiryo UI" pitchFamily="50" charset="-128"/>
                    <a:ea typeface="Meiryo UI" pitchFamily="50" charset="-128"/>
                    <a:cs typeface="Meiryo UI" pitchFamily="50" charset="-128"/>
                    <a:hlinkClick r:id="rId74"/>
                  </a:rPr>
                  <a:t>JBoss</a:t>
                </a:r>
                <a:r>
                  <a:rPr kumimoji="0" lang="en-US" altLang="ja-JP" sz="571" kern="0" dirty="0">
                    <a:latin typeface="Meiryo UI" pitchFamily="50" charset="-128"/>
                    <a:ea typeface="Meiryo UI" pitchFamily="50" charset="-128"/>
                    <a:cs typeface="Meiryo UI" pitchFamily="50" charset="-128"/>
                    <a:hlinkClick r:id="rId74"/>
                  </a:rPr>
                  <a:t> Seam</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err="1">
                    <a:latin typeface="Meiryo UI" pitchFamily="50" charset="-128"/>
                    <a:ea typeface="Meiryo UI" pitchFamily="50" charset="-128"/>
                    <a:cs typeface="Meiryo UI" pitchFamily="50" charset="-128"/>
                    <a:hlinkClick r:id="rId75"/>
                  </a:rPr>
                  <a:t>Jetspeed</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a:latin typeface="Meiryo UI" pitchFamily="50" charset="-128"/>
                    <a:ea typeface="Meiryo UI" pitchFamily="50" charset="-128"/>
                    <a:cs typeface="Meiryo UI" pitchFamily="50" charset="-128"/>
                    <a:hlinkClick r:id="rId76"/>
                  </a:rPr>
                  <a:t>jQuery</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err="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77"/>
                  </a:rPr>
                  <a:t>MyBatis</a:t>
                </a:r>
                <a:endPar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r>
                  <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78"/>
                  </a:rPr>
                  <a:t>Node.js</a:t>
                </a:r>
                <a:endPar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r>
                  <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79"/>
                  </a:rPr>
                  <a:t>Seasar2</a:t>
                </a:r>
                <a:endPar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r>
                  <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80"/>
                  </a:rPr>
                  <a:t>Spring</a:t>
                </a:r>
                <a:endPar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r>
                  <a:rPr kumimoji="0" lang="en-US" altLang="ja-JP" sz="571" kern="0" dirty="0" err="1">
                    <a:latin typeface="Meiryo UI" pitchFamily="50" charset="-128"/>
                    <a:ea typeface="Meiryo UI" pitchFamily="50" charset="-128"/>
                    <a:cs typeface="Meiryo UI" pitchFamily="50" charset="-128"/>
                    <a:hlinkClick r:id="rId81"/>
                  </a:rPr>
                  <a:t>Zope</a:t>
                </a:r>
                <a:endParaRPr kumimoji="0" lang="en-US" altLang="ja-JP" sz="571" kern="0" dirty="0">
                  <a:latin typeface="Meiryo UI" pitchFamily="50" charset="-128"/>
                  <a:ea typeface="Meiryo UI" pitchFamily="50" charset="-128"/>
                  <a:cs typeface="Meiryo UI" pitchFamily="50" charset="-128"/>
                </a:endParaRPr>
              </a:p>
            </p:txBody>
          </p:sp>
          <p:sp>
            <p:nvSpPr>
              <p:cNvPr id="84" name="テキスト ボックス 83"/>
              <p:cNvSpPr txBox="1"/>
              <p:nvPr/>
            </p:nvSpPr>
            <p:spPr bwMode="gray">
              <a:xfrm>
                <a:off x="5688124" y="1408586"/>
                <a:ext cx="3240360" cy="131819"/>
              </a:xfrm>
              <a:prstGeom prst="rect">
                <a:avLst/>
              </a:prstGeom>
              <a:solidFill>
                <a:srgbClr val="E3E0F0"/>
              </a:solidFill>
              <a:ln w="9525" cap="flat">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ja-JP" altLang="en-US" sz="571">
                    <a:latin typeface="Meiryo UI" panose="020B0604030504040204" pitchFamily="50" charset="-128"/>
                    <a:ea typeface="Meiryo UI" panose="020B0604030504040204" pitchFamily="50" charset="-128"/>
                    <a:cs typeface="Meiryo UI" panose="020B0604030504040204" pitchFamily="50" charset="-128"/>
                  </a:rPr>
                  <a:t>開発フレームワーク</a:t>
                </a:r>
                <a:endParaRPr lang="ja-JP" altLang="en-US" sz="571" dirty="0">
                  <a:latin typeface="Meiryo UI" panose="020B0604030504040204" pitchFamily="50" charset="-128"/>
                  <a:ea typeface="Meiryo UI" panose="020B0604030504040204" pitchFamily="50" charset="-128"/>
                  <a:cs typeface="Meiryo UI" panose="020B0604030504040204" pitchFamily="50" charset="-128"/>
                </a:endParaRPr>
              </a:p>
            </p:txBody>
          </p:sp>
        </p:grpSp>
        <p:grpSp>
          <p:nvGrpSpPr>
            <p:cNvPr id="88" name="グループ化 87"/>
            <p:cNvGrpSpPr/>
            <p:nvPr/>
          </p:nvGrpSpPr>
          <p:grpSpPr>
            <a:xfrm>
              <a:off x="7117834" y="3235605"/>
              <a:ext cx="1824356" cy="363931"/>
              <a:chOff x="5688124" y="1408586"/>
              <a:chExt cx="3240360" cy="462451"/>
            </a:xfrm>
          </p:grpSpPr>
          <p:sp>
            <p:nvSpPr>
              <p:cNvPr id="89" name="正方形/長方形 88"/>
              <p:cNvSpPr/>
              <p:nvPr/>
            </p:nvSpPr>
            <p:spPr bwMode="gray">
              <a:xfrm>
                <a:off x="5688124" y="1540339"/>
                <a:ext cx="3240360" cy="330698"/>
              </a:xfrm>
              <a:prstGeom prst="rect">
                <a:avLst/>
              </a:prstGeom>
              <a:solidFill>
                <a:schemeClr val="bg1"/>
              </a:solidFill>
              <a:ln w="9525">
                <a:solidFill>
                  <a:schemeClr val="tx1"/>
                </a:solidFill>
                <a:miter lim="800000"/>
                <a:headEnd/>
                <a:tailEnd/>
              </a:ln>
            </p:spPr>
            <p:txBody>
              <a:bodyPr lIns="25714" rIns="25714" anchor="t"/>
              <a:lstStyle/>
              <a:p>
                <a:r>
                  <a:rPr kumimoji="0" lang="en-US" altLang="ja-JP" sz="571" kern="0" dirty="0" err="1">
                    <a:latin typeface="Meiryo UI" pitchFamily="50" charset="-128"/>
                    <a:ea typeface="Meiryo UI" pitchFamily="50" charset="-128"/>
                    <a:cs typeface="Meiryo UI" pitchFamily="50" charset="-128"/>
                    <a:hlinkClick r:id="rId82"/>
                  </a:rPr>
                  <a:t>iReport</a:t>
                </a:r>
                <a:r>
                  <a:rPr kumimoji="0" lang="en-US" altLang="ja-JP" sz="571" kern="0" dirty="0">
                    <a:latin typeface="Meiryo UI" pitchFamily="50" charset="-128"/>
                    <a:ea typeface="Meiryo UI" pitchFamily="50" charset="-128"/>
                    <a:cs typeface="Meiryo UI" pitchFamily="50" charset="-128"/>
                    <a:hlinkClick r:id="rId82"/>
                  </a:rPr>
                  <a:t> Open Source Edition</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err="1">
                    <a:latin typeface="Meiryo UI" pitchFamily="50" charset="-128"/>
                    <a:ea typeface="Meiryo UI" pitchFamily="50" charset="-128"/>
                    <a:cs typeface="Meiryo UI" pitchFamily="50" charset="-128"/>
                    <a:hlinkClick r:id="rId82"/>
                  </a:rPr>
                  <a:t>JasperReports</a:t>
                </a:r>
                <a:r>
                  <a:rPr kumimoji="0" lang="en-US" altLang="ja-JP" sz="571" kern="0" dirty="0">
                    <a:latin typeface="Meiryo UI" pitchFamily="50" charset="-128"/>
                    <a:ea typeface="Meiryo UI" pitchFamily="50" charset="-128"/>
                    <a:cs typeface="Meiryo UI" pitchFamily="50" charset="-128"/>
                    <a:hlinkClick r:id="rId82"/>
                  </a:rPr>
                  <a:t> Open Source Edition</a:t>
                </a:r>
                <a:endParaRPr kumimoji="0" lang="en-US" altLang="ja-JP" sz="571" kern="0" dirty="0">
                  <a:latin typeface="Meiryo UI" pitchFamily="50" charset="-128"/>
                  <a:ea typeface="Meiryo UI" pitchFamily="50" charset="-128"/>
                  <a:cs typeface="Meiryo UI" pitchFamily="50" charset="-128"/>
                </a:endParaRPr>
              </a:p>
            </p:txBody>
          </p:sp>
          <p:sp>
            <p:nvSpPr>
              <p:cNvPr id="90" name="テキスト ボックス 89"/>
              <p:cNvSpPr txBox="1"/>
              <p:nvPr/>
            </p:nvSpPr>
            <p:spPr bwMode="gray">
              <a:xfrm>
                <a:off x="5688124" y="1408586"/>
                <a:ext cx="3240360" cy="131819"/>
              </a:xfrm>
              <a:prstGeom prst="rect">
                <a:avLst/>
              </a:prstGeom>
              <a:solidFill>
                <a:srgbClr val="E3E0F0"/>
              </a:solidFill>
              <a:ln w="9525" cap="flat">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ja-JP" altLang="en-US" sz="571" dirty="0">
                    <a:latin typeface="Meiryo UI" panose="020B0604030504040204" pitchFamily="50" charset="-128"/>
                    <a:ea typeface="Meiryo UI" panose="020B0604030504040204" pitchFamily="50" charset="-128"/>
                    <a:cs typeface="Meiryo UI" panose="020B0604030504040204" pitchFamily="50" charset="-128"/>
                  </a:rPr>
                  <a:t>帳票ツール</a:t>
                </a:r>
              </a:p>
            </p:txBody>
          </p:sp>
        </p:grpSp>
        <p:grpSp>
          <p:nvGrpSpPr>
            <p:cNvPr id="92" name="グループ化 91"/>
            <p:cNvGrpSpPr/>
            <p:nvPr/>
          </p:nvGrpSpPr>
          <p:grpSpPr>
            <a:xfrm>
              <a:off x="6196765" y="2706372"/>
              <a:ext cx="892319" cy="965868"/>
              <a:chOff x="5688124" y="1408587"/>
              <a:chExt cx="3240360" cy="1079402"/>
            </a:xfrm>
          </p:grpSpPr>
          <p:sp>
            <p:nvSpPr>
              <p:cNvPr id="93" name="正方形/長方形 92"/>
              <p:cNvSpPr/>
              <p:nvPr/>
            </p:nvSpPr>
            <p:spPr bwMode="gray">
              <a:xfrm>
                <a:off x="5688124" y="1538371"/>
                <a:ext cx="3240360" cy="949618"/>
              </a:xfrm>
              <a:prstGeom prst="rect">
                <a:avLst/>
              </a:prstGeom>
              <a:solidFill>
                <a:schemeClr val="bg1"/>
              </a:solidFill>
              <a:ln w="9525">
                <a:solidFill>
                  <a:schemeClr val="tx1"/>
                </a:solidFill>
                <a:miter lim="800000"/>
                <a:headEnd/>
                <a:tailEnd/>
              </a:ln>
            </p:spPr>
            <p:txBody>
              <a:bodyPr lIns="25714" rIns="25714" anchor="t"/>
              <a:lstStyle/>
              <a:p>
                <a:r>
                  <a:rPr kumimoji="0" lang="en-US" altLang="ja-JP" sz="571" kern="0" dirty="0" err="1">
                    <a:latin typeface="Meiryo UI" pitchFamily="50" charset="-128"/>
                    <a:ea typeface="Meiryo UI" pitchFamily="50" charset="-128"/>
                    <a:cs typeface="Meiryo UI" pitchFamily="50" charset="-128"/>
                    <a:hlinkClick r:id="rId83"/>
                  </a:rPr>
                  <a:t>gcc</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err="1">
                    <a:latin typeface="Meiryo UI" pitchFamily="50" charset="-128"/>
                    <a:ea typeface="Meiryo UI" pitchFamily="50" charset="-128"/>
                    <a:cs typeface="Meiryo UI" pitchFamily="50" charset="-128"/>
                    <a:hlinkClick r:id="rId84"/>
                  </a:rPr>
                  <a:t>OpenJDK</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85"/>
                  </a:rPr>
                  <a:t>Perl</a:t>
                </a:r>
                <a:endPar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r>
                  <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86"/>
                  </a:rPr>
                  <a:t>PHP</a:t>
                </a:r>
                <a:endPar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r>
                  <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87"/>
                  </a:rPr>
                  <a:t>PowerShell</a:t>
                </a:r>
                <a:endPar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r>
                  <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88"/>
                  </a:rPr>
                  <a:t>Python</a:t>
                </a:r>
                <a:endPar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r>
                  <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89"/>
                  </a:rPr>
                  <a:t>Ruby</a:t>
                </a:r>
                <a:endPar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r>
                  <a:rPr kumimoji="0" lang="en-US" altLang="ja-JP" sz="571" kern="0" dirty="0">
                    <a:latin typeface="Meiryo UI" pitchFamily="50" charset="-128"/>
                    <a:ea typeface="Meiryo UI" pitchFamily="50" charset="-128"/>
                    <a:cs typeface="Meiryo UI" pitchFamily="50" charset="-128"/>
                    <a:hlinkClick r:id="rId90"/>
                  </a:rPr>
                  <a:t>Scala</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a:latin typeface="Meiryo UI" pitchFamily="50" charset="-128"/>
                    <a:ea typeface="Meiryo UI" pitchFamily="50" charset="-128"/>
                    <a:cs typeface="Meiryo UI" pitchFamily="50" charset="-128"/>
                    <a:hlinkClick r:id="rId91"/>
                  </a:rPr>
                  <a:t>typescript</a:t>
                </a:r>
                <a:endParaRPr kumimoji="0" lang="en-US" altLang="ja-JP" sz="571" kern="0" dirty="0">
                  <a:latin typeface="Meiryo UI" pitchFamily="50" charset="-128"/>
                  <a:ea typeface="Meiryo UI" pitchFamily="50" charset="-128"/>
                  <a:cs typeface="Meiryo UI" pitchFamily="50" charset="-128"/>
                </a:endParaRPr>
              </a:p>
            </p:txBody>
          </p:sp>
          <p:sp>
            <p:nvSpPr>
              <p:cNvPr id="94" name="テキスト ボックス 93"/>
              <p:cNvSpPr txBox="1"/>
              <p:nvPr/>
            </p:nvSpPr>
            <p:spPr bwMode="gray">
              <a:xfrm>
                <a:off x="5688124" y="1408587"/>
                <a:ext cx="3240360" cy="108180"/>
              </a:xfrm>
              <a:prstGeom prst="rect">
                <a:avLst/>
              </a:prstGeom>
              <a:solidFill>
                <a:srgbClr val="E3E0F0"/>
              </a:solidFill>
              <a:ln w="9525" cap="flat">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ja-JP" altLang="en-US" sz="571" dirty="0">
                    <a:latin typeface="Meiryo UI" panose="020B0604030504040204" pitchFamily="50" charset="-128"/>
                    <a:ea typeface="Meiryo UI" panose="020B0604030504040204" pitchFamily="50" charset="-128"/>
                    <a:cs typeface="Meiryo UI" panose="020B0604030504040204" pitchFamily="50" charset="-128"/>
                  </a:rPr>
                  <a:t>開発言語</a:t>
                </a:r>
              </a:p>
            </p:txBody>
          </p:sp>
        </p:grpSp>
        <p:grpSp>
          <p:nvGrpSpPr>
            <p:cNvPr id="95" name="グループ化 94"/>
            <p:cNvGrpSpPr/>
            <p:nvPr/>
          </p:nvGrpSpPr>
          <p:grpSpPr>
            <a:xfrm>
              <a:off x="8059281" y="1380461"/>
              <a:ext cx="892319" cy="704317"/>
              <a:chOff x="5688124" y="1408586"/>
              <a:chExt cx="3240360" cy="745056"/>
            </a:xfrm>
          </p:grpSpPr>
          <p:sp>
            <p:nvSpPr>
              <p:cNvPr id="96" name="正方形/長方形 95"/>
              <p:cNvSpPr/>
              <p:nvPr/>
            </p:nvSpPr>
            <p:spPr bwMode="gray">
              <a:xfrm>
                <a:off x="5688124" y="1540340"/>
                <a:ext cx="3240360" cy="613302"/>
              </a:xfrm>
              <a:prstGeom prst="rect">
                <a:avLst/>
              </a:prstGeom>
              <a:solidFill>
                <a:schemeClr val="bg1"/>
              </a:solidFill>
              <a:ln w="9525">
                <a:solidFill>
                  <a:schemeClr val="tx1"/>
                </a:solidFill>
                <a:miter lim="800000"/>
                <a:headEnd/>
                <a:tailEnd/>
              </a:ln>
            </p:spPr>
            <p:txBody>
              <a:bodyPr lIns="25714" rIns="25714" anchor="t"/>
              <a:lstStyle/>
              <a:p>
                <a:r>
                  <a:rPr kumimoji="0" lang="en-US" altLang="ja-JP" sz="571" kern="0" dirty="0">
                    <a:latin typeface="Meiryo UI" pitchFamily="50" charset="-128"/>
                    <a:ea typeface="Meiryo UI" pitchFamily="50" charset="-128"/>
                    <a:cs typeface="Meiryo UI" pitchFamily="50" charset="-128"/>
                    <a:hlinkClick r:id="rId92"/>
                  </a:rPr>
                  <a:t>.</a:t>
                </a:r>
                <a:r>
                  <a:rPr kumimoji="0" lang="en-US" altLang="ja-JP" sz="571" kern="0" dirty="0" err="1">
                    <a:latin typeface="Meiryo UI" pitchFamily="50" charset="-128"/>
                    <a:ea typeface="Meiryo UI" pitchFamily="50" charset="-128"/>
                    <a:cs typeface="Meiryo UI" pitchFamily="50" charset="-128"/>
                    <a:hlinkClick r:id="rId92"/>
                  </a:rPr>
                  <a:t>net.core</a:t>
                </a:r>
                <a:endParaRPr kumimoji="0" lang="en-US" altLang="ja-JP" sz="571" kern="0" dirty="0">
                  <a:latin typeface="Meiryo UI" pitchFamily="50" charset="-128"/>
                  <a:ea typeface="Meiryo UI" pitchFamily="50" charset="-128"/>
                  <a:cs typeface="Meiryo UI" pitchFamily="50" charset="-128"/>
                  <a:hlinkClick r:id="rId93"/>
                </a:endParaRPr>
              </a:p>
              <a:p>
                <a:r>
                  <a:rPr kumimoji="0" lang="en-US" altLang="ja-JP" sz="571" kern="0" dirty="0">
                    <a:latin typeface="Meiryo UI" pitchFamily="50" charset="-128"/>
                    <a:ea typeface="Meiryo UI" pitchFamily="50" charset="-128"/>
                    <a:cs typeface="Meiryo UI" pitchFamily="50" charset="-128"/>
                    <a:hlinkClick r:id="rId93"/>
                  </a:rPr>
                  <a:t>Bugzilla</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94"/>
                  </a:rPr>
                  <a:t>mantis</a:t>
                </a:r>
                <a:endPar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r>
                  <a:rPr kumimoji="0" lang="en-US" altLang="ja-JP" sz="571" kern="0" dirty="0" err="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95"/>
                  </a:rPr>
                  <a:t>OpenProj</a:t>
                </a:r>
                <a:endPar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r>
                  <a:rPr kumimoji="0" lang="en-US" altLang="ja-JP" sz="571" kern="0" dirty="0" err="1">
                    <a:latin typeface="Meiryo UI" pitchFamily="50" charset="-128"/>
                    <a:ea typeface="Meiryo UI" pitchFamily="50" charset="-128"/>
                    <a:cs typeface="Meiryo UI" pitchFamily="50" charset="-128"/>
                    <a:hlinkClick r:id="rId96"/>
                  </a:rPr>
                  <a:t>Redmine</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err="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97"/>
                  </a:rPr>
                  <a:t>Trac</a:t>
                </a:r>
                <a:endPar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p:txBody>
          </p:sp>
          <p:sp>
            <p:nvSpPr>
              <p:cNvPr id="97" name="テキスト ボックス 96"/>
              <p:cNvSpPr txBox="1"/>
              <p:nvPr/>
            </p:nvSpPr>
            <p:spPr bwMode="gray">
              <a:xfrm>
                <a:off x="5688124" y="1408586"/>
                <a:ext cx="3240360" cy="131819"/>
              </a:xfrm>
              <a:prstGeom prst="rect">
                <a:avLst/>
              </a:prstGeom>
              <a:solidFill>
                <a:srgbClr val="E3E0F0"/>
              </a:solidFill>
              <a:ln w="9525" cap="flat">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ja-JP" altLang="en-US" sz="571">
                    <a:latin typeface="Meiryo UI" panose="020B0604030504040204" pitchFamily="50" charset="-128"/>
                    <a:ea typeface="Meiryo UI" panose="020B0604030504040204" pitchFamily="50" charset="-128"/>
                    <a:cs typeface="Meiryo UI" panose="020B0604030504040204" pitchFamily="50" charset="-128"/>
                  </a:rPr>
                  <a:t>プロジェクト管理</a:t>
                </a:r>
                <a:endParaRPr lang="ja-JP" altLang="en-US" sz="571" dirty="0">
                  <a:latin typeface="Meiryo UI" panose="020B0604030504040204" pitchFamily="50" charset="-128"/>
                  <a:ea typeface="Meiryo UI" panose="020B0604030504040204" pitchFamily="50" charset="-128"/>
                  <a:cs typeface="Meiryo UI" panose="020B0604030504040204" pitchFamily="50" charset="-128"/>
                </a:endParaRPr>
              </a:p>
            </p:txBody>
          </p:sp>
        </p:grpSp>
        <p:grpSp>
          <p:nvGrpSpPr>
            <p:cNvPr id="15" name="グループ化 14"/>
            <p:cNvGrpSpPr/>
            <p:nvPr/>
          </p:nvGrpSpPr>
          <p:grpSpPr>
            <a:xfrm>
              <a:off x="137968" y="2580519"/>
              <a:ext cx="892319" cy="1011190"/>
              <a:chOff x="193155" y="3612727"/>
              <a:chExt cx="1249247" cy="1415666"/>
            </a:xfrm>
          </p:grpSpPr>
          <p:sp>
            <p:nvSpPr>
              <p:cNvPr id="99" name="正方形/長方形 98"/>
              <p:cNvSpPr/>
              <p:nvPr/>
            </p:nvSpPr>
            <p:spPr bwMode="gray">
              <a:xfrm>
                <a:off x="193155" y="3757885"/>
                <a:ext cx="1249247" cy="1270508"/>
              </a:xfrm>
              <a:prstGeom prst="rect">
                <a:avLst/>
              </a:prstGeom>
              <a:solidFill>
                <a:schemeClr val="bg1"/>
              </a:solidFill>
              <a:ln w="9525">
                <a:solidFill>
                  <a:schemeClr val="tx1"/>
                </a:solidFill>
                <a:miter lim="800000"/>
                <a:headEnd/>
                <a:tailEnd/>
              </a:ln>
            </p:spPr>
            <p:txBody>
              <a:bodyPr lIns="25714" rIns="25714" anchor="t"/>
              <a:lstStyle/>
              <a:p>
                <a:pPr defTabSz="653156">
                  <a:defRPr/>
                </a:pPr>
                <a:r>
                  <a:rPr kumimoji="0" lang="en-US" altLang="ja-JP" sz="571" kern="0" dirty="0">
                    <a:latin typeface="Meiryo UI" pitchFamily="50" charset="-128"/>
                    <a:ea typeface="Meiryo UI" pitchFamily="50" charset="-128"/>
                    <a:cs typeface="Meiryo UI" pitchFamily="50" charset="-128"/>
                    <a:hlinkClick r:id="rId98"/>
                  </a:rPr>
                  <a:t>ab(</a:t>
                </a:r>
                <a:r>
                  <a:rPr kumimoji="0" lang="en-US" altLang="ja-JP" sz="571" kern="0" dirty="0" err="1">
                    <a:latin typeface="Meiryo UI" pitchFamily="50" charset="-128"/>
                    <a:ea typeface="Meiryo UI" pitchFamily="50" charset="-128"/>
                    <a:cs typeface="Meiryo UI" pitchFamily="50" charset="-128"/>
                    <a:hlinkClick r:id="rId98"/>
                  </a:rPr>
                  <a:t>ApacheBench</a:t>
                </a:r>
                <a:r>
                  <a:rPr kumimoji="0" lang="en-US" altLang="ja-JP" sz="571" kern="0" dirty="0">
                    <a:latin typeface="Meiryo UI" pitchFamily="50" charset="-128"/>
                    <a:ea typeface="Meiryo UI" pitchFamily="50" charset="-128"/>
                    <a:cs typeface="Meiryo UI" pitchFamily="50" charset="-128"/>
                    <a:hlinkClick r:id="rId98"/>
                  </a:rPr>
                  <a:t>)</a:t>
                </a:r>
                <a:endParaRPr kumimoji="0" lang="en-US" altLang="ja-JP" sz="571" kern="0" dirty="0">
                  <a:latin typeface="Meiryo UI" pitchFamily="50" charset="-128"/>
                  <a:ea typeface="Meiryo UI" pitchFamily="50" charset="-128"/>
                  <a:cs typeface="Meiryo UI" pitchFamily="50" charset="-128"/>
                </a:endParaRPr>
              </a:p>
              <a:p>
                <a:pPr defTabSz="653156">
                  <a:defRPr/>
                </a:pPr>
                <a:r>
                  <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98"/>
                  </a:rPr>
                  <a:t>Apache HTTP Server</a:t>
                </a:r>
                <a:endPar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pPr defTabSz="653156">
                  <a:defRPr/>
                </a:pPr>
                <a:r>
                  <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99"/>
                  </a:rPr>
                  <a:t>Apache Tomcat</a:t>
                </a:r>
                <a:endPar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pPr defTabSz="653156">
                  <a:defRPr/>
                </a:pPr>
                <a:r>
                  <a:rPr kumimoji="0" lang="en-US" altLang="ja-JP" sz="571" kern="0" dirty="0" err="1">
                    <a:latin typeface="Meiryo UI" pitchFamily="50" charset="-128"/>
                    <a:ea typeface="Meiryo UI" pitchFamily="50" charset="-128"/>
                    <a:cs typeface="Meiryo UI" pitchFamily="50" charset="-128"/>
                    <a:hlinkClick r:id="rId100"/>
                  </a:rPr>
                  <a:t>Appweb</a:t>
                </a:r>
                <a:endParaRPr kumimoji="0" lang="en-US" altLang="ja-JP" sz="571" kern="0" dirty="0">
                  <a:latin typeface="Meiryo UI" pitchFamily="50" charset="-128"/>
                  <a:ea typeface="Meiryo UI" pitchFamily="50" charset="-128"/>
                  <a:cs typeface="Meiryo UI" pitchFamily="50" charset="-128"/>
                </a:endParaRPr>
              </a:p>
              <a:p>
                <a:pPr defTabSz="653156">
                  <a:defRPr/>
                </a:pPr>
                <a:r>
                  <a:rPr kumimoji="0" lang="en-US" altLang="ja-JP" sz="571" kern="0" dirty="0" err="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101"/>
                  </a:rPr>
                  <a:t>GlassFish</a:t>
                </a:r>
                <a:endPar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pPr defTabSz="653156">
                  <a:defRPr/>
                </a:pPr>
                <a:r>
                  <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102"/>
                  </a:rPr>
                  <a:t>Jetty</a:t>
                </a:r>
                <a:endPar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pPr defTabSz="653156">
                  <a:defRPr/>
                </a:pPr>
                <a:r>
                  <a:rPr kumimoji="0" lang="en-US" altLang="ja-JP" sz="571" kern="0" dirty="0" err="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103"/>
                  </a:rPr>
                  <a:t>lighttpd</a:t>
                </a:r>
                <a:endPar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pPr defTabSz="653156">
                  <a:defRPr/>
                </a:pPr>
                <a:r>
                  <a:rPr kumimoji="0" lang="en-US" altLang="ja-JP" sz="571" kern="0" dirty="0" err="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104"/>
                  </a:rPr>
                  <a:t>WildFly</a:t>
                </a:r>
                <a:endPar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p:txBody>
          </p:sp>
          <p:sp>
            <p:nvSpPr>
              <p:cNvPr id="100" name="テキスト ボックス 99"/>
              <p:cNvSpPr txBox="1"/>
              <p:nvPr/>
            </p:nvSpPr>
            <p:spPr bwMode="gray">
              <a:xfrm>
                <a:off x="193155" y="3612727"/>
                <a:ext cx="1249247" cy="145232"/>
              </a:xfrm>
              <a:prstGeom prst="rect">
                <a:avLst/>
              </a:prstGeom>
              <a:solidFill>
                <a:srgbClr val="E0E9DE"/>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en-US" altLang="ja-JP" sz="571" dirty="0">
                    <a:latin typeface="Meiryo UI" panose="020B0604030504040204" pitchFamily="50" charset="-128"/>
                    <a:ea typeface="Meiryo UI" panose="020B0604030504040204" pitchFamily="50" charset="-128"/>
                    <a:cs typeface="Meiryo UI" panose="020B0604030504040204" pitchFamily="50" charset="-128"/>
                  </a:rPr>
                  <a:t>Web/AP</a:t>
                </a:r>
                <a:r>
                  <a:rPr lang="ja-JP" altLang="en-US" sz="571" dirty="0">
                    <a:latin typeface="Meiryo UI" panose="020B0604030504040204" pitchFamily="50" charset="-128"/>
                    <a:ea typeface="Meiryo UI" panose="020B0604030504040204" pitchFamily="50" charset="-128"/>
                    <a:cs typeface="Meiryo UI" panose="020B0604030504040204" pitchFamily="50" charset="-128"/>
                  </a:rPr>
                  <a:t> サーバー</a:t>
                </a:r>
              </a:p>
            </p:txBody>
          </p:sp>
        </p:grpSp>
        <p:grpSp>
          <p:nvGrpSpPr>
            <p:cNvPr id="101" name="グループ化 100"/>
            <p:cNvGrpSpPr/>
            <p:nvPr/>
          </p:nvGrpSpPr>
          <p:grpSpPr>
            <a:xfrm>
              <a:off x="134471" y="3653302"/>
              <a:ext cx="892319" cy="498731"/>
              <a:chOff x="5688124" y="1408586"/>
              <a:chExt cx="3240360" cy="633741"/>
            </a:xfrm>
          </p:grpSpPr>
          <p:sp>
            <p:nvSpPr>
              <p:cNvPr id="102" name="正方形/長方形 101"/>
              <p:cNvSpPr/>
              <p:nvPr/>
            </p:nvSpPr>
            <p:spPr bwMode="gray">
              <a:xfrm>
                <a:off x="5688124" y="1540337"/>
                <a:ext cx="3240360" cy="501990"/>
              </a:xfrm>
              <a:prstGeom prst="rect">
                <a:avLst/>
              </a:prstGeom>
              <a:solidFill>
                <a:schemeClr val="bg1"/>
              </a:solidFill>
              <a:ln w="9525">
                <a:solidFill>
                  <a:schemeClr val="tx1"/>
                </a:solidFill>
                <a:miter lim="800000"/>
                <a:headEnd/>
                <a:tailEnd/>
              </a:ln>
            </p:spPr>
            <p:txBody>
              <a:bodyPr lIns="25714" rIns="25714" anchor="t"/>
              <a:lstStyle/>
              <a:p>
                <a:pPr defTabSz="653156">
                  <a:defRPr/>
                </a:pPr>
                <a:r>
                  <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105"/>
                  </a:rPr>
                  <a:t>Apache Axis2</a:t>
                </a:r>
                <a:endPar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pPr defTabSz="653156">
                  <a:defRPr/>
                </a:pPr>
                <a:r>
                  <a:rPr kumimoji="0" lang="en-US" altLang="ja-JP" sz="571" kern="0" dirty="0">
                    <a:latin typeface="Meiryo UI" pitchFamily="50" charset="-128"/>
                    <a:ea typeface="Meiryo UI" pitchFamily="50" charset="-128"/>
                    <a:cs typeface="Meiryo UI" pitchFamily="50" charset="-128"/>
                    <a:hlinkClick r:id="rId106" action="ppaction://hlinkfile"/>
                  </a:rPr>
                  <a:t>Apache </a:t>
                </a:r>
                <a:r>
                  <a:rPr kumimoji="0" lang="en-US" altLang="ja-JP" sz="571" kern="0" dirty="0" err="1">
                    <a:latin typeface="Meiryo UI" pitchFamily="50" charset="-128"/>
                    <a:ea typeface="Meiryo UI" pitchFamily="50" charset="-128"/>
                    <a:cs typeface="Meiryo UI" pitchFamily="50" charset="-128"/>
                    <a:hlinkClick r:id="rId106" action="ppaction://hlinkfile"/>
                  </a:rPr>
                  <a:t>ServiceMIX</a:t>
                </a:r>
                <a:endParaRPr kumimoji="0" lang="en-US" altLang="ja-JP" sz="571" kern="0" dirty="0">
                  <a:latin typeface="Meiryo UI" pitchFamily="50" charset="-128"/>
                  <a:ea typeface="Meiryo UI" pitchFamily="50" charset="-128"/>
                  <a:cs typeface="Meiryo UI" pitchFamily="50" charset="-128"/>
                </a:endParaRPr>
              </a:p>
              <a:p>
                <a:pPr defTabSz="653156">
                  <a:defRPr/>
                </a:pPr>
                <a:r>
                  <a:rPr kumimoji="0" lang="en-US" altLang="ja-JP" sz="571" kern="0" dirty="0" err="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107"/>
                  </a:rPr>
                  <a:t>Talend</a:t>
                </a:r>
                <a:endPar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pPr defTabSz="653156">
                  <a:defRPr/>
                </a:pPr>
                <a:r>
                  <a:rPr kumimoji="0" lang="en-US" altLang="ja-JP" sz="571" kern="0" dirty="0" err="1">
                    <a:latin typeface="Meiryo UI" pitchFamily="50" charset="-128"/>
                    <a:ea typeface="Meiryo UI" pitchFamily="50" charset="-128"/>
                    <a:cs typeface="Meiryo UI" pitchFamily="50" charset="-128"/>
                    <a:hlinkClick r:id="rId108"/>
                  </a:rPr>
                  <a:t>Talend</a:t>
                </a:r>
                <a:r>
                  <a:rPr kumimoji="0" lang="en-US" altLang="ja-JP" sz="571" kern="0" dirty="0">
                    <a:latin typeface="Meiryo UI" pitchFamily="50" charset="-128"/>
                    <a:ea typeface="Meiryo UI" pitchFamily="50" charset="-128"/>
                    <a:cs typeface="Meiryo UI" pitchFamily="50" charset="-128"/>
                    <a:hlinkClick r:id="rId108"/>
                  </a:rPr>
                  <a:t> Open Studio</a:t>
                </a:r>
                <a:endParaRPr kumimoji="0" lang="en-US" altLang="ja-JP" sz="571" kern="0" dirty="0">
                  <a:latin typeface="Meiryo UI" pitchFamily="50" charset="-128"/>
                  <a:ea typeface="Meiryo UI" pitchFamily="50" charset="-128"/>
                  <a:cs typeface="Meiryo UI" pitchFamily="50" charset="-128"/>
                </a:endParaRPr>
              </a:p>
            </p:txBody>
          </p:sp>
          <p:sp>
            <p:nvSpPr>
              <p:cNvPr id="103" name="テキスト ボックス 102"/>
              <p:cNvSpPr txBox="1"/>
              <p:nvPr/>
            </p:nvSpPr>
            <p:spPr bwMode="gray">
              <a:xfrm>
                <a:off x="5688124" y="1408586"/>
                <a:ext cx="3240360" cy="131819"/>
              </a:xfrm>
              <a:prstGeom prst="rect">
                <a:avLst/>
              </a:prstGeom>
              <a:solidFill>
                <a:srgbClr val="E0E9DE"/>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en-US" altLang="ja-JP" sz="571">
                    <a:latin typeface="Meiryo UI" panose="020B0604030504040204" pitchFamily="50" charset="-128"/>
                    <a:ea typeface="Meiryo UI" panose="020B0604030504040204" pitchFamily="50" charset="-128"/>
                    <a:cs typeface="Meiryo UI" panose="020B0604030504040204" pitchFamily="50" charset="-128"/>
                  </a:rPr>
                  <a:t>EAI/ESB</a:t>
                </a:r>
                <a:endParaRPr lang="ja-JP" altLang="en-US" sz="571" dirty="0">
                  <a:latin typeface="Meiryo UI" panose="020B0604030504040204" pitchFamily="50" charset="-128"/>
                  <a:ea typeface="Meiryo UI" panose="020B0604030504040204" pitchFamily="50" charset="-128"/>
                  <a:cs typeface="Meiryo UI" panose="020B0604030504040204" pitchFamily="50" charset="-128"/>
                </a:endParaRPr>
              </a:p>
            </p:txBody>
          </p:sp>
        </p:grpSp>
        <p:grpSp>
          <p:nvGrpSpPr>
            <p:cNvPr id="22" name="グループ化 21"/>
            <p:cNvGrpSpPr/>
            <p:nvPr/>
          </p:nvGrpSpPr>
          <p:grpSpPr>
            <a:xfrm>
              <a:off x="1084473" y="2580520"/>
              <a:ext cx="895549" cy="670001"/>
              <a:chOff x="1518262" y="3612727"/>
              <a:chExt cx="1253769" cy="938001"/>
            </a:xfrm>
          </p:grpSpPr>
          <p:sp>
            <p:nvSpPr>
              <p:cNvPr id="105" name="正方形/長方形 104"/>
              <p:cNvSpPr/>
              <p:nvPr/>
            </p:nvSpPr>
            <p:spPr bwMode="gray">
              <a:xfrm>
                <a:off x="1522784" y="3749794"/>
                <a:ext cx="1249247" cy="800934"/>
              </a:xfrm>
              <a:prstGeom prst="rect">
                <a:avLst/>
              </a:prstGeom>
              <a:solidFill>
                <a:schemeClr val="bg1"/>
              </a:solidFill>
              <a:ln w="9525">
                <a:solidFill>
                  <a:schemeClr val="tx1"/>
                </a:solidFill>
                <a:miter lim="800000"/>
                <a:headEnd/>
                <a:tailEnd/>
              </a:ln>
            </p:spPr>
            <p:txBody>
              <a:bodyPr lIns="25714" rIns="25714" anchor="t"/>
              <a:lstStyle/>
              <a:p>
                <a:pPr defTabSz="653156">
                  <a:defRPr/>
                </a:pPr>
                <a:r>
                  <a:rPr kumimoji="0" lang="en-US" altLang="ja-JP" sz="571" kern="0" dirty="0">
                    <a:latin typeface="Meiryo UI" pitchFamily="50" charset="-128"/>
                    <a:ea typeface="Meiryo UI" pitchFamily="50" charset="-128"/>
                    <a:cs typeface="Meiryo UI" pitchFamily="50" charset="-128"/>
                    <a:hlinkClick r:id="rId109"/>
                  </a:rPr>
                  <a:t>Apache Derby</a:t>
                </a:r>
                <a:endParaRPr kumimoji="0" lang="en-US" altLang="ja-JP" sz="571" kern="0" dirty="0">
                  <a:latin typeface="Meiryo UI" pitchFamily="50" charset="-128"/>
                  <a:ea typeface="Meiryo UI" pitchFamily="50" charset="-128"/>
                  <a:cs typeface="Meiryo UI" pitchFamily="50" charset="-128"/>
                </a:endParaRPr>
              </a:p>
              <a:p>
                <a:pPr defTabSz="653156">
                  <a:defRPr/>
                </a:pPr>
                <a:r>
                  <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110"/>
                  </a:rPr>
                  <a:t>Firebird</a:t>
                </a:r>
                <a:endPar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pPr defTabSz="653156">
                  <a:defRPr/>
                </a:pPr>
                <a:r>
                  <a:rPr kumimoji="0" lang="en-US" altLang="ja-JP" sz="571" kern="0" dirty="0" err="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111"/>
                  </a:rPr>
                  <a:t>MariaDB</a:t>
                </a:r>
                <a:endPar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pPr defTabSz="653156">
                  <a:defRPr/>
                </a:pPr>
                <a:r>
                  <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112"/>
                  </a:rPr>
                  <a:t>MySQL</a:t>
                </a:r>
                <a:endPar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pPr defTabSz="653156">
                  <a:defRPr/>
                </a:pPr>
                <a:r>
                  <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113"/>
                  </a:rPr>
                  <a:t>PostgreSQL</a:t>
                </a:r>
                <a:endPar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pPr defTabSz="653156">
                  <a:defRPr/>
                </a:pPr>
                <a:r>
                  <a:rPr kumimoji="0" lang="en-US" altLang="ja-JP" sz="571" kern="0" dirty="0">
                    <a:latin typeface="Meiryo UI" pitchFamily="50" charset="-128"/>
                    <a:ea typeface="Meiryo UI" pitchFamily="50" charset="-128"/>
                    <a:cs typeface="Meiryo UI" pitchFamily="50" charset="-128"/>
                    <a:hlinkClick r:id="rId114"/>
                  </a:rPr>
                  <a:t>SQLite</a:t>
                </a:r>
                <a:endParaRPr kumimoji="0" lang="en-US" altLang="ja-JP" sz="571" kern="0" dirty="0">
                  <a:latin typeface="Meiryo UI" pitchFamily="50" charset="-128"/>
                  <a:ea typeface="Meiryo UI" pitchFamily="50" charset="-128"/>
                  <a:cs typeface="Meiryo UI" pitchFamily="50" charset="-128"/>
                </a:endParaRPr>
              </a:p>
            </p:txBody>
          </p:sp>
          <p:sp>
            <p:nvSpPr>
              <p:cNvPr id="106" name="テキスト ボックス 105"/>
              <p:cNvSpPr txBox="1"/>
              <p:nvPr/>
            </p:nvSpPr>
            <p:spPr bwMode="gray">
              <a:xfrm>
                <a:off x="1518262" y="3612727"/>
                <a:ext cx="1249247" cy="145232"/>
              </a:xfrm>
              <a:prstGeom prst="rect">
                <a:avLst/>
              </a:prstGeom>
              <a:solidFill>
                <a:srgbClr val="E0E9DE"/>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ja-JP" altLang="en-US" sz="571">
                    <a:latin typeface="Meiryo UI" panose="020B0604030504040204" pitchFamily="50" charset="-128"/>
                    <a:ea typeface="Meiryo UI" panose="020B0604030504040204" pitchFamily="50" charset="-128"/>
                    <a:cs typeface="Meiryo UI" panose="020B0604030504040204" pitchFamily="50" charset="-128"/>
                  </a:rPr>
                  <a:t>データベース</a:t>
                </a:r>
                <a:endParaRPr lang="ja-JP" altLang="en-US" sz="571" dirty="0">
                  <a:latin typeface="Meiryo UI" panose="020B0604030504040204" pitchFamily="50" charset="-128"/>
                  <a:ea typeface="Meiryo UI" panose="020B0604030504040204" pitchFamily="50" charset="-128"/>
                  <a:cs typeface="Meiryo UI" panose="020B0604030504040204" pitchFamily="50" charset="-128"/>
                </a:endParaRPr>
              </a:p>
            </p:txBody>
          </p:sp>
        </p:grpSp>
        <p:grpSp>
          <p:nvGrpSpPr>
            <p:cNvPr id="17" name="グループ化 16"/>
            <p:cNvGrpSpPr/>
            <p:nvPr/>
          </p:nvGrpSpPr>
          <p:grpSpPr>
            <a:xfrm>
              <a:off x="1084473" y="3654706"/>
              <a:ext cx="892319" cy="263283"/>
              <a:chOff x="1518262" y="4992585"/>
              <a:chExt cx="1249247" cy="368596"/>
            </a:xfrm>
          </p:grpSpPr>
          <p:sp>
            <p:nvSpPr>
              <p:cNvPr id="108" name="正方形/長方形 107"/>
              <p:cNvSpPr/>
              <p:nvPr/>
            </p:nvSpPr>
            <p:spPr bwMode="gray">
              <a:xfrm>
                <a:off x="1518262" y="5137744"/>
                <a:ext cx="1249247" cy="223437"/>
              </a:xfrm>
              <a:prstGeom prst="rect">
                <a:avLst/>
              </a:prstGeom>
              <a:solidFill>
                <a:schemeClr val="bg1"/>
              </a:solidFill>
              <a:ln w="9525">
                <a:solidFill>
                  <a:schemeClr val="tx1"/>
                </a:solidFill>
                <a:miter lim="800000"/>
                <a:headEnd/>
                <a:tailEnd/>
              </a:ln>
            </p:spPr>
            <p:txBody>
              <a:bodyPr lIns="25714" rIns="25714" anchor="t"/>
              <a:lstStyle/>
              <a:p>
                <a:pPr defTabSz="653156">
                  <a:defRPr/>
                </a:pPr>
                <a:r>
                  <a:rPr kumimoji="0" lang="en-US" altLang="ja-JP" sz="571" u="sng" kern="0" dirty="0" err="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115"/>
                  </a:rPr>
                  <a:t>Esper</a:t>
                </a:r>
                <a:endParaRPr kumimoji="0" lang="en-US" altLang="ja-JP" sz="571" u="sng"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p:txBody>
          </p:sp>
          <p:sp>
            <p:nvSpPr>
              <p:cNvPr id="109" name="テキスト ボックス 108"/>
              <p:cNvSpPr txBox="1"/>
              <p:nvPr/>
            </p:nvSpPr>
            <p:spPr bwMode="gray">
              <a:xfrm>
                <a:off x="1518262" y="4992585"/>
                <a:ext cx="1249247" cy="145232"/>
              </a:xfrm>
              <a:prstGeom prst="rect">
                <a:avLst/>
              </a:prstGeom>
              <a:solidFill>
                <a:srgbClr val="E0E9DE"/>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en-US" altLang="ja-JP" sz="571">
                    <a:latin typeface="Meiryo UI" panose="020B0604030504040204" pitchFamily="50" charset="-128"/>
                    <a:ea typeface="Meiryo UI" panose="020B0604030504040204" pitchFamily="50" charset="-128"/>
                    <a:cs typeface="Meiryo UI" panose="020B0604030504040204" pitchFamily="50" charset="-128"/>
                  </a:rPr>
                  <a:t>DB</a:t>
                </a:r>
                <a:r>
                  <a:rPr lang="ja-JP" altLang="en-US" sz="571">
                    <a:latin typeface="Meiryo UI" panose="020B0604030504040204" pitchFamily="50" charset="-128"/>
                    <a:ea typeface="Meiryo UI" panose="020B0604030504040204" pitchFamily="50" charset="-128"/>
                    <a:cs typeface="Meiryo UI" panose="020B0604030504040204" pitchFamily="50" charset="-128"/>
                  </a:rPr>
                  <a:t>クラスタリング</a:t>
                </a:r>
                <a:endParaRPr lang="ja-JP" altLang="en-US" sz="571" dirty="0">
                  <a:latin typeface="Meiryo UI" panose="020B0604030504040204" pitchFamily="50" charset="-128"/>
                  <a:ea typeface="Meiryo UI" panose="020B0604030504040204" pitchFamily="50" charset="-128"/>
                  <a:cs typeface="Meiryo UI" panose="020B0604030504040204" pitchFamily="50" charset="-128"/>
                </a:endParaRPr>
              </a:p>
            </p:txBody>
          </p:sp>
        </p:grpSp>
        <p:grpSp>
          <p:nvGrpSpPr>
            <p:cNvPr id="110" name="グループ化 109"/>
            <p:cNvGrpSpPr/>
            <p:nvPr/>
          </p:nvGrpSpPr>
          <p:grpSpPr>
            <a:xfrm>
              <a:off x="2030978" y="2580520"/>
              <a:ext cx="892319" cy="334108"/>
              <a:chOff x="5688124" y="1408586"/>
              <a:chExt cx="3240360" cy="424553"/>
            </a:xfrm>
          </p:grpSpPr>
          <p:sp>
            <p:nvSpPr>
              <p:cNvPr id="111" name="正方形/長方形 110"/>
              <p:cNvSpPr/>
              <p:nvPr/>
            </p:nvSpPr>
            <p:spPr bwMode="gray">
              <a:xfrm>
                <a:off x="5688124" y="1540339"/>
                <a:ext cx="3240360" cy="292800"/>
              </a:xfrm>
              <a:prstGeom prst="rect">
                <a:avLst/>
              </a:prstGeom>
              <a:solidFill>
                <a:schemeClr val="bg1"/>
              </a:solidFill>
              <a:ln w="9525">
                <a:solidFill>
                  <a:schemeClr val="tx1"/>
                </a:solidFill>
                <a:miter lim="800000"/>
                <a:headEnd/>
                <a:tailEnd/>
              </a:ln>
            </p:spPr>
            <p:txBody>
              <a:bodyPr lIns="25714" rIns="25714" anchor="t"/>
              <a:lstStyle/>
              <a:p>
                <a:pPr defTabSz="653156">
                  <a:defRPr/>
                </a:pPr>
                <a:r>
                  <a:rPr kumimoji="0" lang="en-US" altLang="ja-JP" sz="571" kern="0" dirty="0" err="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116"/>
                  </a:rPr>
                  <a:t>phpMyAdmin</a:t>
                </a:r>
                <a:endPar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pPr defTabSz="653156">
                  <a:defRPr/>
                </a:pPr>
                <a:r>
                  <a:rPr kumimoji="0" lang="en-US" altLang="ja-JP" sz="571" kern="0" dirty="0" err="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117"/>
                  </a:rPr>
                  <a:t>phpPgAdmin</a:t>
                </a:r>
                <a:endPar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p:txBody>
          </p:sp>
          <p:sp>
            <p:nvSpPr>
              <p:cNvPr id="112" name="テキスト ボックス 111"/>
              <p:cNvSpPr txBox="1"/>
              <p:nvPr/>
            </p:nvSpPr>
            <p:spPr bwMode="gray">
              <a:xfrm>
                <a:off x="5688124" y="1408586"/>
                <a:ext cx="3240360" cy="131819"/>
              </a:xfrm>
              <a:prstGeom prst="rect">
                <a:avLst/>
              </a:prstGeom>
              <a:solidFill>
                <a:srgbClr val="E0E9DE"/>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en-US" altLang="ja-JP" sz="571">
                    <a:latin typeface="Meiryo UI" panose="020B0604030504040204" pitchFamily="50" charset="-128"/>
                    <a:ea typeface="Meiryo UI" panose="020B0604030504040204" pitchFamily="50" charset="-128"/>
                    <a:cs typeface="Meiryo UI" panose="020B0604030504040204" pitchFamily="50" charset="-128"/>
                  </a:rPr>
                  <a:t>DB</a:t>
                </a:r>
                <a:r>
                  <a:rPr lang="ja-JP" altLang="en-US" sz="571">
                    <a:latin typeface="Meiryo UI" panose="020B0604030504040204" pitchFamily="50" charset="-128"/>
                    <a:ea typeface="Meiryo UI" panose="020B0604030504040204" pitchFamily="50" charset="-128"/>
                    <a:cs typeface="Meiryo UI" panose="020B0604030504040204" pitchFamily="50" charset="-128"/>
                  </a:rPr>
                  <a:t>管理</a:t>
                </a:r>
                <a:endParaRPr lang="ja-JP" altLang="en-US" sz="571" dirty="0">
                  <a:latin typeface="Meiryo UI" panose="020B0604030504040204" pitchFamily="50" charset="-128"/>
                  <a:ea typeface="Meiryo UI" panose="020B0604030504040204" pitchFamily="50" charset="-128"/>
                  <a:cs typeface="Meiryo UI" panose="020B0604030504040204" pitchFamily="50" charset="-128"/>
                </a:endParaRPr>
              </a:p>
            </p:txBody>
          </p:sp>
        </p:grpSp>
        <p:grpSp>
          <p:nvGrpSpPr>
            <p:cNvPr id="23" name="グループ化 22"/>
            <p:cNvGrpSpPr/>
            <p:nvPr/>
          </p:nvGrpSpPr>
          <p:grpSpPr>
            <a:xfrm>
              <a:off x="2030978" y="2969652"/>
              <a:ext cx="892319" cy="246505"/>
              <a:chOff x="2843368" y="4157512"/>
              <a:chExt cx="1249247" cy="345107"/>
            </a:xfrm>
          </p:grpSpPr>
          <p:sp>
            <p:nvSpPr>
              <p:cNvPr id="114" name="正方形/長方形 113"/>
              <p:cNvSpPr/>
              <p:nvPr/>
            </p:nvSpPr>
            <p:spPr bwMode="gray">
              <a:xfrm>
                <a:off x="2843368" y="4302670"/>
                <a:ext cx="1249247" cy="199949"/>
              </a:xfrm>
              <a:prstGeom prst="rect">
                <a:avLst/>
              </a:prstGeom>
              <a:solidFill>
                <a:schemeClr val="bg1"/>
              </a:solidFill>
              <a:ln w="9525">
                <a:solidFill>
                  <a:schemeClr val="tx1"/>
                </a:solidFill>
                <a:miter lim="800000"/>
                <a:headEnd/>
                <a:tailEnd/>
              </a:ln>
            </p:spPr>
            <p:txBody>
              <a:bodyPr lIns="25714" rIns="25714" anchor="t"/>
              <a:lstStyle/>
              <a:p>
                <a:pPr defTabSz="653156">
                  <a:defRPr/>
                </a:pPr>
                <a:r>
                  <a:rPr kumimoji="0" lang="en-US" altLang="ja-JP" sz="571" kern="0" dirty="0" err="1">
                    <a:latin typeface="Meiryo UI" pitchFamily="50" charset="-128"/>
                    <a:ea typeface="Meiryo UI" pitchFamily="50" charset="-128"/>
                    <a:cs typeface="Meiryo UI" pitchFamily="50" charset="-128"/>
                    <a:hlinkClick r:id="rId118"/>
                  </a:rPr>
                  <a:t>JBoss</a:t>
                </a:r>
                <a:r>
                  <a:rPr kumimoji="0" lang="en-US" altLang="ja-JP" sz="571" kern="0" dirty="0">
                    <a:latin typeface="Meiryo UI" pitchFamily="50" charset="-128"/>
                    <a:ea typeface="Meiryo UI" pitchFamily="50" charset="-128"/>
                    <a:cs typeface="Meiryo UI" pitchFamily="50" charset="-128"/>
                    <a:hlinkClick r:id="rId118"/>
                  </a:rPr>
                  <a:t> </a:t>
                </a:r>
                <a:r>
                  <a:rPr kumimoji="0" lang="en-US" altLang="ja-JP" sz="571" kern="0" dirty="0" err="1">
                    <a:latin typeface="Meiryo UI" pitchFamily="50" charset="-128"/>
                    <a:ea typeface="Meiryo UI" pitchFamily="50" charset="-128"/>
                    <a:cs typeface="Meiryo UI" pitchFamily="50" charset="-128"/>
                    <a:hlinkClick r:id="rId118"/>
                  </a:rPr>
                  <a:t>jBPM</a:t>
                </a:r>
                <a:endParaRPr kumimoji="0" lang="en-US" altLang="ja-JP" sz="571" kern="0" dirty="0">
                  <a:latin typeface="Meiryo UI" pitchFamily="50" charset="-128"/>
                  <a:ea typeface="Meiryo UI" pitchFamily="50" charset="-128"/>
                  <a:cs typeface="Meiryo UI" pitchFamily="50" charset="-128"/>
                </a:endParaRPr>
              </a:p>
            </p:txBody>
          </p:sp>
          <p:sp>
            <p:nvSpPr>
              <p:cNvPr id="115" name="テキスト ボックス 114"/>
              <p:cNvSpPr txBox="1"/>
              <p:nvPr/>
            </p:nvSpPr>
            <p:spPr bwMode="gray">
              <a:xfrm>
                <a:off x="2843368" y="4157512"/>
                <a:ext cx="1249247" cy="145231"/>
              </a:xfrm>
              <a:prstGeom prst="rect">
                <a:avLst/>
              </a:prstGeom>
              <a:solidFill>
                <a:srgbClr val="E0E9DE"/>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en-US" altLang="ja-JP" sz="571">
                    <a:latin typeface="Meiryo UI" panose="020B0604030504040204" pitchFamily="50" charset="-128"/>
                    <a:ea typeface="Meiryo UI" panose="020B0604030504040204" pitchFamily="50" charset="-128"/>
                    <a:cs typeface="Meiryo UI" panose="020B0604030504040204" pitchFamily="50" charset="-128"/>
                  </a:rPr>
                  <a:t>BPM</a:t>
                </a:r>
                <a:endParaRPr lang="ja-JP" altLang="en-US" sz="571" dirty="0">
                  <a:latin typeface="Meiryo UI" panose="020B0604030504040204" pitchFamily="50" charset="-128"/>
                  <a:ea typeface="Meiryo UI" panose="020B0604030504040204" pitchFamily="50" charset="-128"/>
                  <a:cs typeface="Meiryo UI" panose="020B0604030504040204" pitchFamily="50" charset="-128"/>
                </a:endParaRPr>
              </a:p>
            </p:txBody>
          </p:sp>
        </p:grpSp>
        <p:grpSp>
          <p:nvGrpSpPr>
            <p:cNvPr id="24" name="グループ化 23"/>
            <p:cNvGrpSpPr/>
            <p:nvPr/>
          </p:nvGrpSpPr>
          <p:grpSpPr>
            <a:xfrm>
              <a:off x="2030976" y="3286280"/>
              <a:ext cx="892319" cy="320492"/>
              <a:chOff x="2843368" y="4811091"/>
              <a:chExt cx="1249247" cy="448689"/>
            </a:xfrm>
          </p:grpSpPr>
          <p:sp>
            <p:nvSpPr>
              <p:cNvPr id="117" name="正方形/長方形 116"/>
              <p:cNvSpPr/>
              <p:nvPr/>
            </p:nvSpPr>
            <p:spPr bwMode="gray">
              <a:xfrm>
                <a:off x="2843368" y="4956249"/>
                <a:ext cx="1249247" cy="303531"/>
              </a:xfrm>
              <a:prstGeom prst="rect">
                <a:avLst/>
              </a:prstGeom>
              <a:solidFill>
                <a:schemeClr val="bg1"/>
              </a:solidFill>
              <a:ln w="9525">
                <a:solidFill>
                  <a:schemeClr val="tx1"/>
                </a:solidFill>
                <a:miter lim="800000"/>
                <a:headEnd/>
                <a:tailEnd/>
              </a:ln>
            </p:spPr>
            <p:txBody>
              <a:bodyPr lIns="25714" rIns="25714" anchor="t"/>
              <a:lstStyle/>
              <a:p>
                <a:pPr defTabSz="653156">
                  <a:defRPr/>
                </a:pPr>
                <a:r>
                  <a:rPr kumimoji="0" lang="en-US" altLang="ja-JP" sz="571" u="sng"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119"/>
                  </a:rPr>
                  <a:t>Apache Cassandra</a:t>
                </a:r>
                <a:endParaRPr kumimoji="0" lang="en-US" altLang="ja-JP" sz="571" u="sng"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pPr defTabSz="653156">
                  <a:defRPr/>
                </a:pPr>
                <a:endParaRPr kumimoji="0" lang="en-US" altLang="ja-JP" sz="571" kern="0" dirty="0">
                  <a:latin typeface="Meiryo UI" pitchFamily="50" charset="-128"/>
                  <a:ea typeface="Meiryo UI" pitchFamily="50" charset="-128"/>
                  <a:cs typeface="Meiryo UI" pitchFamily="50" charset="-128"/>
                </a:endParaRPr>
              </a:p>
            </p:txBody>
          </p:sp>
          <p:sp>
            <p:nvSpPr>
              <p:cNvPr id="118" name="テキスト ボックス 117"/>
              <p:cNvSpPr txBox="1"/>
              <p:nvPr/>
            </p:nvSpPr>
            <p:spPr bwMode="gray">
              <a:xfrm>
                <a:off x="2843368" y="4811091"/>
                <a:ext cx="1249247" cy="145231"/>
              </a:xfrm>
              <a:prstGeom prst="rect">
                <a:avLst/>
              </a:prstGeom>
              <a:solidFill>
                <a:srgbClr val="E0E9DE"/>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en-US" altLang="ja-JP" sz="571">
                    <a:latin typeface="Meiryo UI" panose="020B0604030504040204" pitchFamily="50" charset="-128"/>
                    <a:ea typeface="Meiryo UI" panose="020B0604030504040204" pitchFamily="50" charset="-128"/>
                    <a:cs typeface="Meiryo UI" panose="020B0604030504040204" pitchFamily="50" charset="-128"/>
                  </a:rPr>
                  <a:t>KVS</a:t>
                </a:r>
                <a:endParaRPr lang="ja-JP" altLang="en-US" sz="571" dirty="0">
                  <a:latin typeface="Meiryo UI" panose="020B0604030504040204" pitchFamily="50" charset="-128"/>
                  <a:ea typeface="Meiryo UI" panose="020B0604030504040204" pitchFamily="50" charset="-128"/>
                  <a:cs typeface="Meiryo UI" panose="020B0604030504040204" pitchFamily="50" charset="-128"/>
                </a:endParaRPr>
              </a:p>
            </p:txBody>
          </p:sp>
        </p:grpSp>
        <p:grpSp>
          <p:nvGrpSpPr>
            <p:cNvPr id="25" name="グループ化 24"/>
            <p:cNvGrpSpPr/>
            <p:nvPr/>
          </p:nvGrpSpPr>
          <p:grpSpPr>
            <a:xfrm>
              <a:off x="2021454" y="3672925"/>
              <a:ext cx="892319" cy="495694"/>
              <a:chOff x="2843366" y="5380180"/>
              <a:chExt cx="1249247" cy="693972"/>
            </a:xfrm>
          </p:grpSpPr>
          <p:sp>
            <p:nvSpPr>
              <p:cNvPr id="120" name="正方形/長方形 119"/>
              <p:cNvSpPr/>
              <p:nvPr/>
            </p:nvSpPr>
            <p:spPr bwMode="gray">
              <a:xfrm>
                <a:off x="2843366" y="5525338"/>
                <a:ext cx="1249247" cy="548814"/>
              </a:xfrm>
              <a:prstGeom prst="rect">
                <a:avLst/>
              </a:prstGeom>
              <a:solidFill>
                <a:schemeClr val="bg1"/>
              </a:solidFill>
              <a:ln w="9525">
                <a:solidFill>
                  <a:schemeClr val="tx1"/>
                </a:solidFill>
                <a:miter lim="800000"/>
                <a:headEnd/>
                <a:tailEnd/>
              </a:ln>
            </p:spPr>
            <p:txBody>
              <a:bodyPr lIns="25714" rIns="25714" anchor="t"/>
              <a:lstStyle/>
              <a:p>
                <a:pPr defTabSz="653156">
                  <a:defRPr/>
                </a:pPr>
                <a:r>
                  <a:rPr kumimoji="0" lang="en-US" altLang="ja-JP" sz="571" kern="0" dirty="0" err="1">
                    <a:latin typeface="Meiryo UI" pitchFamily="50" charset="-128"/>
                    <a:ea typeface="Meiryo UI" pitchFamily="50" charset="-128"/>
                    <a:cs typeface="Meiryo UI" pitchFamily="50" charset="-128"/>
                    <a:hlinkClick r:id="rId120"/>
                  </a:rPr>
                  <a:t>memcached</a:t>
                </a:r>
                <a:endParaRPr kumimoji="0" lang="en-US" altLang="ja-JP" sz="571" kern="0" dirty="0">
                  <a:latin typeface="Meiryo UI" pitchFamily="50" charset="-128"/>
                  <a:ea typeface="Meiryo UI" pitchFamily="50" charset="-128"/>
                  <a:cs typeface="Meiryo UI" pitchFamily="50" charset="-128"/>
                </a:endParaRPr>
              </a:p>
              <a:p>
                <a:pPr defTabSz="653156">
                  <a:defRPr/>
                </a:pPr>
                <a:r>
                  <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121"/>
                  </a:rPr>
                  <a:t>MongoDB</a:t>
                </a:r>
                <a:endPar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pPr defTabSz="653156">
                  <a:defRPr/>
                </a:pPr>
                <a:r>
                  <a:rPr kumimoji="0" lang="en-US" altLang="ja-JP" sz="571" u="sng" kern="0" dirty="0" err="1">
                    <a:latin typeface="Meiryo UI" pitchFamily="50" charset="-128"/>
                    <a:ea typeface="Meiryo UI" pitchFamily="50" charset="-128"/>
                    <a:cs typeface="Meiryo UI" pitchFamily="50" charset="-128"/>
                    <a:hlinkClick r:id="rId122"/>
                  </a:rPr>
                  <a:t>Riak</a:t>
                </a:r>
                <a:endParaRPr kumimoji="0" lang="en-US" altLang="ja-JP" sz="571" u="sng" kern="0" dirty="0">
                  <a:latin typeface="Meiryo UI" pitchFamily="50" charset="-128"/>
                  <a:ea typeface="Meiryo UI" pitchFamily="50" charset="-128"/>
                  <a:cs typeface="Meiryo UI" pitchFamily="50" charset="-128"/>
                </a:endParaRPr>
              </a:p>
              <a:p>
                <a:pPr defTabSz="653156">
                  <a:defRPr/>
                </a:pPr>
                <a:r>
                  <a:rPr kumimoji="0" lang="en-US" altLang="ja-JP" sz="571" u="sng" kern="0" dirty="0" err="1">
                    <a:latin typeface="Meiryo UI" pitchFamily="50" charset="-128"/>
                    <a:ea typeface="Meiryo UI" pitchFamily="50" charset="-128"/>
                    <a:cs typeface="Meiryo UI" pitchFamily="50" charset="-128"/>
                    <a:hlinkClick r:id="rId123"/>
                  </a:rPr>
                  <a:t>VoltDB</a:t>
                </a:r>
                <a:endParaRPr kumimoji="0" lang="en-US" altLang="ja-JP" sz="571" u="sng" kern="0" dirty="0">
                  <a:latin typeface="Meiryo UI" pitchFamily="50" charset="-128"/>
                  <a:ea typeface="Meiryo UI" pitchFamily="50" charset="-128"/>
                  <a:cs typeface="Meiryo UI" pitchFamily="50" charset="-128"/>
                </a:endParaRPr>
              </a:p>
            </p:txBody>
          </p:sp>
          <p:sp>
            <p:nvSpPr>
              <p:cNvPr id="121" name="テキスト ボックス 120"/>
              <p:cNvSpPr txBox="1"/>
              <p:nvPr/>
            </p:nvSpPr>
            <p:spPr bwMode="gray">
              <a:xfrm>
                <a:off x="2843366" y="5380180"/>
                <a:ext cx="1249247" cy="145232"/>
              </a:xfrm>
              <a:prstGeom prst="rect">
                <a:avLst/>
              </a:prstGeom>
              <a:solidFill>
                <a:srgbClr val="E0E9DE"/>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en-US" altLang="ja-JP" sz="571" dirty="0">
                    <a:latin typeface="Meiryo UI" panose="020B0604030504040204" pitchFamily="50" charset="-128"/>
                    <a:ea typeface="Meiryo UI" panose="020B0604030504040204" pitchFamily="50" charset="-128"/>
                    <a:cs typeface="Meiryo UI" panose="020B0604030504040204" pitchFamily="50" charset="-128"/>
                  </a:rPr>
                  <a:t>NoSQL</a:t>
                </a:r>
                <a:endParaRPr lang="ja-JP" altLang="en-US" sz="571" dirty="0">
                  <a:latin typeface="Meiryo UI" panose="020B0604030504040204" pitchFamily="50" charset="-128"/>
                  <a:ea typeface="Meiryo UI" panose="020B0604030504040204" pitchFamily="50" charset="-128"/>
                  <a:cs typeface="Meiryo UI" panose="020B0604030504040204" pitchFamily="50" charset="-128"/>
                </a:endParaRPr>
              </a:p>
            </p:txBody>
          </p:sp>
        </p:grpSp>
        <p:grpSp>
          <p:nvGrpSpPr>
            <p:cNvPr id="122" name="グループ化 121"/>
            <p:cNvGrpSpPr/>
            <p:nvPr/>
          </p:nvGrpSpPr>
          <p:grpSpPr>
            <a:xfrm>
              <a:off x="6170139" y="3807481"/>
              <a:ext cx="892319" cy="681286"/>
              <a:chOff x="5688124" y="1408586"/>
              <a:chExt cx="3240360" cy="865717"/>
            </a:xfrm>
          </p:grpSpPr>
          <p:sp>
            <p:nvSpPr>
              <p:cNvPr id="123" name="正方形/長方形 122"/>
              <p:cNvSpPr/>
              <p:nvPr/>
            </p:nvSpPr>
            <p:spPr bwMode="gray">
              <a:xfrm>
                <a:off x="5688124" y="1540340"/>
                <a:ext cx="3240360" cy="733963"/>
              </a:xfrm>
              <a:prstGeom prst="rect">
                <a:avLst/>
              </a:prstGeom>
              <a:solidFill>
                <a:schemeClr val="bg1"/>
              </a:solidFill>
              <a:ln w="9525">
                <a:solidFill>
                  <a:schemeClr val="tx1"/>
                </a:solidFill>
                <a:miter lim="800000"/>
                <a:headEnd/>
                <a:tailEnd/>
              </a:ln>
            </p:spPr>
            <p:txBody>
              <a:bodyPr lIns="25714" rIns="25714" anchor="t"/>
              <a:lstStyle/>
              <a:p>
                <a:r>
                  <a:rPr kumimoji="0" lang="en-US" altLang="ja-JP" sz="571" kern="0" dirty="0">
                    <a:latin typeface="Meiryo UI" pitchFamily="50" charset="-128"/>
                    <a:ea typeface="Meiryo UI" pitchFamily="50" charset="-128"/>
                    <a:cs typeface="Meiryo UI" pitchFamily="50" charset="-128"/>
                    <a:hlinkClick r:id="rId124"/>
                  </a:rPr>
                  <a:t>Apache </a:t>
                </a:r>
                <a:r>
                  <a:rPr kumimoji="0" lang="en-US" altLang="ja-JP" sz="571" kern="0" dirty="0" err="1">
                    <a:latin typeface="Meiryo UI" pitchFamily="50" charset="-128"/>
                    <a:ea typeface="Meiryo UI" pitchFamily="50" charset="-128"/>
                    <a:cs typeface="Meiryo UI" pitchFamily="50" charset="-128"/>
                    <a:hlinkClick r:id="rId124"/>
                  </a:rPr>
                  <a:t>SpamAssasin</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err="1">
                    <a:latin typeface="Meiryo UI" pitchFamily="50" charset="-128"/>
                    <a:ea typeface="Meiryo UI" pitchFamily="50" charset="-128"/>
                    <a:cs typeface="Meiryo UI" pitchFamily="50" charset="-128"/>
                    <a:hlinkClick r:id="rId125"/>
                  </a:rPr>
                  <a:t>ClamAV</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a:latin typeface="Meiryo UI" pitchFamily="50" charset="-128"/>
                    <a:ea typeface="Meiryo UI" pitchFamily="50" charset="-128"/>
                    <a:cs typeface="Meiryo UI" pitchFamily="50" charset="-128"/>
                    <a:hlinkClick r:id="rId126"/>
                  </a:rPr>
                  <a:t>openSCAP</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a:latin typeface="Meiryo UI" pitchFamily="50" charset="-128"/>
                    <a:ea typeface="Meiryo UI" pitchFamily="50" charset="-128"/>
                    <a:cs typeface="Meiryo UI" pitchFamily="50" charset="-128"/>
                    <a:hlinkClick r:id="rId127"/>
                  </a:rPr>
                  <a:t>openVAS</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a:latin typeface="Meiryo UI" pitchFamily="50" charset="-128"/>
                    <a:ea typeface="Meiryo UI" pitchFamily="50" charset="-128"/>
                    <a:cs typeface="Meiryo UI" pitchFamily="50" charset="-128"/>
                    <a:hlinkClick r:id="rId128"/>
                  </a:rPr>
                  <a:t>OWASP ZAP</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a:latin typeface="Meiryo UI" pitchFamily="50" charset="-128"/>
                    <a:ea typeface="Meiryo UI" pitchFamily="50" charset="-128"/>
                    <a:cs typeface="Meiryo UI" pitchFamily="50" charset="-128"/>
                    <a:hlinkClick r:id="rId129"/>
                  </a:rPr>
                  <a:t>swatch</a:t>
                </a:r>
                <a:endParaRPr kumimoji="0" lang="en-US" altLang="ja-JP" sz="571" kern="0" dirty="0">
                  <a:latin typeface="Meiryo UI" pitchFamily="50" charset="-128"/>
                  <a:ea typeface="Meiryo UI" pitchFamily="50" charset="-128"/>
                  <a:cs typeface="Meiryo UI" pitchFamily="50" charset="-128"/>
                </a:endParaRPr>
              </a:p>
            </p:txBody>
          </p:sp>
          <p:sp>
            <p:nvSpPr>
              <p:cNvPr id="124" name="テキスト ボックス 123"/>
              <p:cNvSpPr txBox="1"/>
              <p:nvPr/>
            </p:nvSpPr>
            <p:spPr bwMode="gray">
              <a:xfrm>
                <a:off x="5688124" y="1408586"/>
                <a:ext cx="3240360" cy="131819"/>
              </a:xfrm>
              <a:prstGeom prst="rect">
                <a:avLst/>
              </a:prstGeom>
              <a:solidFill>
                <a:srgbClr val="F9E1D4"/>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ja-JP" altLang="en-US" sz="571">
                    <a:latin typeface="Meiryo UI" panose="020B0604030504040204" pitchFamily="50" charset="-128"/>
                    <a:ea typeface="Meiryo UI" panose="020B0604030504040204" pitchFamily="50" charset="-128"/>
                    <a:cs typeface="Meiryo UI" panose="020B0604030504040204" pitchFamily="50" charset="-128"/>
                  </a:rPr>
                  <a:t>アンチウィルス</a:t>
                </a:r>
                <a:r>
                  <a:rPr lang="en-US" altLang="ja-JP" sz="571">
                    <a:latin typeface="Meiryo UI" panose="020B0604030504040204" pitchFamily="50" charset="-128"/>
                    <a:ea typeface="Meiryo UI" panose="020B0604030504040204" pitchFamily="50" charset="-128"/>
                    <a:cs typeface="Meiryo UI" panose="020B0604030504040204" pitchFamily="50" charset="-128"/>
                  </a:rPr>
                  <a:t>/ </a:t>
                </a:r>
                <a:r>
                  <a:rPr lang="ja-JP" altLang="en-US" sz="571">
                    <a:latin typeface="Meiryo UI" panose="020B0604030504040204" pitchFamily="50" charset="-128"/>
                    <a:ea typeface="Meiryo UI" panose="020B0604030504040204" pitchFamily="50" charset="-128"/>
                    <a:cs typeface="Meiryo UI" panose="020B0604030504040204" pitchFamily="50" charset="-128"/>
                  </a:rPr>
                  <a:t>脆弱性管理</a:t>
                </a:r>
                <a:endParaRPr lang="ja-JP" altLang="en-US" sz="571" dirty="0">
                  <a:latin typeface="Meiryo UI" panose="020B0604030504040204" pitchFamily="50" charset="-128"/>
                  <a:ea typeface="Meiryo UI" panose="020B0604030504040204" pitchFamily="50" charset="-128"/>
                  <a:cs typeface="Meiryo UI" panose="020B0604030504040204" pitchFamily="50" charset="-128"/>
                </a:endParaRPr>
              </a:p>
            </p:txBody>
          </p:sp>
        </p:grpSp>
        <p:grpSp>
          <p:nvGrpSpPr>
            <p:cNvPr id="125" name="グループ化 124"/>
            <p:cNvGrpSpPr/>
            <p:nvPr/>
          </p:nvGrpSpPr>
          <p:grpSpPr>
            <a:xfrm>
              <a:off x="7098656" y="4870899"/>
              <a:ext cx="892319" cy="330650"/>
              <a:chOff x="5688124" y="1408586"/>
              <a:chExt cx="3240360" cy="420160"/>
            </a:xfrm>
          </p:grpSpPr>
          <p:sp>
            <p:nvSpPr>
              <p:cNvPr id="126" name="正方形/長方形 125"/>
              <p:cNvSpPr/>
              <p:nvPr/>
            </p:nvSpPr>
            <p:spPr bwMode="gray">
              <a:xfrm>
                <a:off x="5688124" y="1540339"/>
                <a:ext cx="3240360" cy="288407"/>
              </a:xfrm>
              <a:prstGeom prst="rect">
                <a:avLst/>
              </a:prstGeom>
              <a:solidFill>
                <a:schemeClr val="bg1"/>
              </a:solidFill>
              <a:ln w="9525">
                <a:solidFill>
                  <a:schemeClr val="tx1"/>
                </a:solidFill>
                <a:miter lim="800000"/>
                <a:headEnd/>
                <a:tailEnd/>
              </a:ln>
            </p:spPr>
            <p:txBody>
              <a:bodyPr lIns="25714" rIns="25714" anchor="t"/>
              <a:lstStyle/>
              <a:p>
                <a:r>
                  <a:rPr kumimoji="0" lang="en-US" altLang="ja-JP" sz="571" kern="0" dirty="0">
                    <a:latin typeface="Meiryo UI" pitchFamily="50" charset="-128"/>
                    <a:ea typeface="Meiryo UI" pitchFamily="50" charset="-128"/>
                    <a:cs typeface="Meiryo UI" pitchFamily="50" charset="-128"/>
                    <a:hlinkClick r:id="rId130"/>
                  </a:rPr>
                  <a:t>Snort</a:t>
                </a:r>
                <a:endParaRPr kumimoji="0" lang="en-US" altLang="ja-JP" sz="571" kern="0" dirty="0">
                  <a:latin typeface="Meiryo UI" pitchFamily="50" charset="-128"/>
                  <a:ea typeface="Meiryo UI" pitchFamily="50" charset="-128"/>
                  <a:cs typeface="Meiryo UI" pitchFamily="50" charset="-128"/>
                </a:endParaRPr>
              </a:p>
            </p:txBody>
          </p:sp>
          <p:sp>
            <p:nvSpPr>
              <p:cNvPr id="127" name="テキスト ボックス 126"/>
              <p:cNvSpPr txBox="1"/>
              <p:nvPr/>
            </p:nvSpPr>
            <p:spPr bwMode="gray">
              <a:xfrm>
                <a:off x="5688124" y="1408586"/>
                <a:ext cx="3240360" cy="131819"/>
              </a:xfrm>
              <a:prstGeom prst="rect">
                <a:avLst/>
              </a:prstGeom>
              <a:solidFill>
                <a:srgbClr val="F9E1D4"/>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en-US" altLang="ja-JP" sz="571">
                    <a:latin typeface="Meiryo UI" panose="020B0604030504040204" pitchFamily="50" charset="-128"/>
                    <a:ea typeface="Meiryo UI" panose="020B0604030504040204" pitchFamily="50" charset="-128"/>
                    <a:cs typeface="Meiryo UI" panose="020B0604030504040204" pitchFamily="50" charset="-128"/>
                  </a:rPr>
                  <a:t>IDS/IPS/SIEM</a:t>
                </a:r>
                <a:endParaRPr lang="ja-JP" altLang="en-US" sz="571" dirty="0">
                  <a:latin typeface="Meiryo UI" panose="020B0604030504040204" pitchFamily="50" charset="-128"/>
                  <a:ea typeface="Meiryo UI" panose="020B0604030504040204" pitchFamily="50" charset="-128"/>
                  <a:cs typeface="Meiryo UI" panose="020B0604030504040204" pitchFamily="50" charset="-128"/>
                </a:endParaRPr>
              </a:p>
            </p:txBody>
          </p:sp>
        </p:grpSp>
        <p:grpSp>
          <p:nvGrpSpPr>
            <p:cNvPr id="128" name="グループ化 127"/>
            <p:cNvGrpSpPr/>
            <p:nvPr/>
          </p:nvGrpSpPr>
          <p:grpSpPr>
            <a:xfrm>
              <a:off x="7099897" y="3825029"/>
              <a:ext cx="894257" cy="518906"/>
              <a:chOff x="5688124" y="1408586"/>
              <a:chExt cx="3247397" cy="659379"/>
            </a:xfrm>
          </p:grpSpPr>
          <p:sp>
            <p:nvSpPr>
              <p:cNvPr id="129" name="正方形/長方形 128"/>
              <p:cNvSpPr/>
              <p:nvPr/>
            </p:nvSpPr>
            <p:spPr bwMode="gray">
              <a:xfrm>
                <a:off x="5695161" y="1543505"/>
                <a:ext cx="3240360" cy="524460"/>
              </a:xfrm>
              <a:prstGeom prst="rect">
                <a:avLst/>
              </a:prstGeom>
              <a:solidFill>
                <a:schemeClr val="bg1"/>
              </a:solidFill>
              <a:ln w="9525">
                <a:solidFill>
                  <a:schemeClr val="tx1"/>
                </a:solidFill>
                <a:miter lim="800000"/>
                <a:headEnd/>
                <a:tailEnd/>
              </a:ln>
            </p:spPr>
            <p:txBody>
              <a:bodyPr lIns="25714" rIns="25714" anchor="t"/>
              <a:lstStyle/>
              <a:p>
                <a:r>
                  <a:rPr kumimoji="0" lang="en-US" altLang="ja-JP" sz="571" kern="0" dirty="0" err="1">
                    <a:latin typeface="Meiryo UI" pitchFamily="50" charset="-128"/>
                    <a:ea typeface="Meiryo UI" pitchFamily="50" charset="-128"/>
                    <a:cs typeface="Meiryo UI" pitchFamily="50" charset="-128"/>
                    <a:hlinkClick r:id="rId131"/>
                  </a:rPr>
                  <a:t>OpenSSH</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132"/>
                  </a:rPr>
                  <a:t>OpenSSL</a:t>
                </a:r>
                <a:endPar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r>
                  <a:rPr kumimoji="0" lang="en-US" altLang="ja-JP" sz="571" kern="0" dirty="0" err="1">
                    <a:latin typeface="Meiryo UI" pitchFamily="50" charset="-128"/>
                    <a:ea typeface="Meiryo UI" pitchFamily="50" charset="-128"/>
                    <a:cs typeface="Meiryo UI" pitchFamily="50" charset="-128"/>
                    <a:hlinkClick r:id="rId133"/>
                  </a:rPr>
                  <a:t>OpenVPN</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a:latin typeface="Meiryo UI" pitchFamily="50" charset="-128"/>
                    <a:ea typeface="Meiryo UI" pitchFamily="50" charset="-128"/>
                    <a:cs typeface="Meiryo UI" pitchFamily="50" charset="-128"/>
                    <a:hlinkClick r:id="rId134"/>
                  </a:rPr>
                  <a:t>Tor</a:t>
                </a:r>
                <a:endParaRPr kumimoji="0" lang="en-US" altLang="ja-JP" sz="571" kern="0" dirty="0">
                  <a:latin typeface="Meiryo UI" pitchFamily="50" charset="-128"/>
                  <a:ea typeface="Meiryo UI" pitchFamily="50" charset="-128"/>
                  <a:cs typeface="Meiryo UI" pitchFamily="50" charset="-128"/>
                </a:endParaRPr>
              </a:p>
            </p:txBody>
          </p:sp>
          <p:sp>
            <p:nvSpPr>
              <p:cNvPr id="130" name="テキスト ボックス 129"/>
              <p:cNvSpPr txBox="1"/>
              <p:nvPr/>
            </p:nvSpPr>
            <p:spPr bwMode="gray">
              <a:xfrm>
                <a:off x="5688124" y="1408586"/>
                <a:ext cx="3240360" cy="131819"/>
              </a:xfrm>
              <a:prstGeom prst="rect">
                <a:avLst/>
              </a:prstGeom>
              <a:solidFill>
                <a:srgbClr val="F9E1D4"/>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en-US" altLang="ja-JP" sz="571" dirty="0">
                    <a:latin typeface="Meiryo UI" panose="020B0604030504040204" pitchFamily="50" charset="-128"/>
                    <a:ea typeface="Meiryo UI" panose="020B0604030504040204" pitchFamily="50" charset="-128"/>
                    <a:cs typeface="Meiryo UI" panose="020B0604030504040204" pitchFamily="50" charset="-128"/>
                  </a:rPr>
                  <a:t>SSL/VPN/SSH</a:t>
                </a:r>
                <a:endParaRPr lang="ja-JP" altLang="en-US" sz="571" dirty="0">
                  <a:latin typeface="Meiryo UI" panose="020B0604030504040204" pitchFamily="50" charset="-128"/>
                  <a:ea typeface="Meiryo UI" panose="020B0604030504040204" pitchFamily="50" charset="-128"/>
                  <a:cs typeface="Meiryo UI" panose="020B0604030504040204" pitchFamily="50" charset="-128"/>
                </a:endParaRPr>
              </a:p>
            </p:txBody>
          </p:sp>
        </p:grpSp>
        <p:grpSp>
          <p:nvGrpSpPr>
            <p:cNvPr id="131" name="グループ化 130"/>
            <p:cNvGrpSpPr/>
            <p:nvPr/>
          </p:nvGrpSpPr>
          <p:grpSpPr>
            <a:xfrm>
              <a:off x="7100867" y="4353046"/>
              <a:ext cx="892947" cy="492736"/>
              <a:chOff x="5727971" y="1408554"/>
              <a:chExt cx="3242640" cy="626124"/>
            </a:xfrm>
          </p:grpSpPr>
          <p:sp>
            <p:nvSpPr>
              <p:cNvPr id="132" name="正方形/長方形 131"/>
              <p:cNvSpPr/>
              <p:nvPr/>
            </p:nvSpPr>
            <p:spPr bwMode="gray">
              <a:xfrm>
                <a:off x="5730251" y="1539034"/>
                <a:ext cx="3240360" cy="495644"/>
              </a:xfrm>
              <a:prstGeom prst="rect">
                <a:avLst/>
              </a:prstGeom>
              <a:solidFill>
                <a:schemeClr val="bg1"/>
              </a:solidFill>
              <a:ln w="9525">
                <a:solidFill>
                  <a:schemeClr val="tx1"/>
                </a:solidFill>
                <a:miter lim="800000"/>
                <a:headEnd/>
                <a:tailEnd/>
              </a:ln>
            </p:spPr>
            <p:txBody>
              <a:bodyPr lIns="25714" rIns="25714" anchor="t"/>
              <a:lstStyle/>
              <a:p>
                <a:r>
                  <a:rPr kumimoji="0" lang="en-US" altLang="ja-JP" sz="571" kern="0" dirty="0" err="1">
                    <a:latin typeface="Meiryo UI" pitchFamily="50" charset="-128"/>
                    <a:ea typeface="Meiryo UI" pitchFamily="50" charset="-128"/>
                    <a:cs typeface="Meiryo UI" pitchFamily="50" charset="-128"/>
                    <a:hlinkClick r:id="rId135"/>
                  </a:rPr>
                  <a:t>iptables</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err="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136"/>
                  </a:rPr>
                  <a:t>nginx</a:t>
                </a:r>
                <a:endPar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r>
                  <a:rPr kumimoji="0" lang="en-US" altLang="ja-JP" sz="571" kern="0" dirty="0">
                    <a:latin typeface="Meiryo UI" pitchFamily="50" charset="-128"/>
                    <a:ea typeface="Meiryo UI" pitchFamily="50" charset="-128"/>
                    <a:cs typeface="Meiryo UI" pitchFamily="50" charset="-128"/>
                    <a:hlinkClick r:id="rId137"/>
                  </a:rPr>
                  <a:t>Squid</a:t>
                </a:r>
                <a:endParaRPr kumimoji="0" lang="en-US" altLang="ja-JP" sz="571" kern="0" dirty="0">
                  <a:latin typeface="Meiryo UI" pitchFamily="50" charset="-128"/>
                  <a:ea typeface="Meiryo UI" pitchFamily="50" charset="-128"/>
                  <a:cs typeface="Meiryo UI" pitchFamily="50" charset="-128"/>
                </a:endParaRPr>
              </a:p>
            </p:txBody>
          </p:sp>
          <p:sp>
            <p:nvSpPr>
              <p:cNvPr id="133" name="テキスト ボックス 132"/>
              <p:cNvSpPr txBox="1"/>
              <p:nvPr/>
            </p:nvSpPr>
            <p:spPr bwMode="gray">
              <a:xfrm>
                <a:off x="5727971" y="1408554"/>
                <a:ext cx="3240360" cy="131819"/>
              </a:xfrm>
              <a:prstGeom prst="rect">
                <a:avLst/>
              </a:prstGeom>
              <a:solidFill>
                <a:srgbClr val="F9E1D4"/>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ja-JP" altLang="en-US" sz="571">
                    <a:latin typeface="Meiryo UI" panose="020B0604030504040204" pitchFamily="50" charset="-128"/>
                    <a:ea typeface="Meiryo UI" panose="020B0604030504040204" pitchFamily="50" charset="-128"/>
                    <a:cs typeface="Meiryo UI" panose="020B0604030504040204" pitchFamily="50" charset="-128"/>
                  </a:rPr>
                  <a:t>プロキシ</a:t>
                </a:r>
                <a:r>
                  <a:rPr lang="en-US" altLang="ja-JP" sz="571">
                    <a:latin typeface="Meiryo UI" panose="020B0604030504040204" pitchFamily="50" charset="-128"/>
                    <a:ea typeface="Meiryo UI" panose="020B0604030504040204" pitchFamily="50" charset="-128"/>
                    <a:cs typeface="Meiryo UI" panose="020B0604030504040204" pitchFamily="50" charset="-128"/>
                  </a:rPr>
                  <a:t>/ </a:t>
                </a:r>
                <a:r>
                  <a:rPr lang="ja-JP" altLang="en-US" sz="571">
                    <a:latin typeface="Meiryo UI" panose="020B0604030504040204" pitchFamily="50" charset="-128"/>
                    <a:ea typeface="Meiryo UI" panose="020B0604030504040204" pitchFamily="50" charset="-128"/>
                    <a:cs typeface="Meiryo UI" panose="020B0604030504040204" pitchFamily="50" charset="-128"/>
                  </a:rPr>
                  <a:t>ファイアウォール</a:t>
                </a:r>
                <a:endParaRPr lang="ja-JP" altLang="en-US" sz="571" dirty="0">
                  <a:latin typeface="Meiryo UI" panose="020B0604030504040204" pitchFamily="50" charset="-128"/>
                  <a:ea typeface="Meiryo UI" panose="020B0604030504040204" pitchFamily="50" charset="-128"/>
                  <a:cs typeface="Meiryo UI" panose="020B0604030504040204" pitchFamily="50" charset="-128"/>
                </a:endParaRPr>
              </a:p>
            </p:txBody>
          </p:sp>
        </p:grpSp>
        <p:grpSp>
          <p:nvGrpSpPr>
            <p:cNvPr id="134" name="グループ化 133"/>
            <p:cNvGrpSpPr/>
            <p:nvPr/>
          </p:nvGrpSpPr>
          <p:grpSpPr>
            <a:xfrm>
              <a:off x="8044007" y="3728918"/>
              <a:ext cx="893863" cy="1259206"/>
              <a:chOff x="5709001" y="1319206"/>
              <a:chExt cx="3245966" cy="1600084"/>
            </a:xfrm>
          </p:grpSpPr>
          <p:sp>
            <p:nvSpPr>
              <p:cNvPr id="135" name="正方形/長方形 134"/>
              <p:cNvSpPr/>
              <p:nvPr/>
            </p:nvSpPr>
            <p:spPr bwMode="gray">
              <a:xfrm>
                <a:off x="5709001" y="1468069"/>
                <a:ext cx="3240360" cy="1451221"/>
              </a:xfrm>
              <a:prstGeom prst="rect">
                <a:avLst/>
              </a:prstGeom>
              <a:solidFill>
                <a:schemeClr val="bg1"/>
              </a:solidFill>
              <a:ln w="9525">
                <a:solidFill>
                  <a:schemeClr val="tx1"/>
                </a:solidFill>
                <a:miter lim="800000"/>
                <a:headEnd/>
                <a:tailEnd/>
              </a:ln>
            </p:spPr>
            <p:txBody>
              <a:bodyPr lIns="25714" rIns="25714" anchor="t"/>
              <a:lstStyle/>
              <a:p>
                <a:r>
                  <a:rPr kumimoji="0" lang="en-US" altLang="ja-JP" sz="571" kern="0" dirty="0">
                    <a:latin typeface="Meiryo UI" panose="020B0604030504040204" pitchFamily="50" charset="-128"/>
                    <a:ea typeface="Meiryo UI" panose="020B0604030504040204" pitchFamily="50" charset="-128"/>
                    <a:cs typeface="Meiryo UI" panose="020B0604030504040204" pitchFamily="50" charset="-128"/>
                    <a:hlinkClick r:id="rId138"/>
                  </a:rPr>
                  <a:t>Apparmor</a:t>
                </a:r>
                <a:endParaRPr kumimoji="0" lang="en-US" altLang="ja-JP" sz="571" kern="0" dirty="0">
                  <a:latin typeface="Meiryo UI" panose="020B0604030504040204" pitchFamily="50" charset="-128"/>
                  <a:ea typeface="Meiryo UI" panose="020B0604030504040204" pitchFamily="50" charset="-128"/>
                  <a:cs typeface="Meiryo UI" panose="020B0604030504040204" pitchFamily="50" charset="-128"/>
                  <a:hlinkClick r:id="rId139"/>
                </a:endParaRPr>
              </a:p>
              <a:p>
                <a:r>
                  <a:rPr kumimoji="0" lang="en-US" altLang="ja-JP" sz="571" kern="0" dirty="0">
                    <a:latin typeface="Meiryo UI" panose="020B0604030504040204" pitchFamily="50" charset="-128"/>
                    <a:ea typeface="Meiryo UI" panose="020B0604030504040204" pitchFamily="50" charset="-128"/>
                    <a:cs typeface="Meiryo UI" panose="020B0604030504040204" pitchFamily="50" charset="-128"/>
                    <a:hlinkClick r:id="rId139"/>
                  </a:rPr>
                  <a:t>CAS</a:t>
                </a:r>
                <a:endParaRPr kumimoji="0" lang="en-US" altLang="ja-JP" sz="571" kern="0" dirty="0">
                  <a:latin typeface="Meiryo UI" panose="020B0604030504040204" pitchFamily="50" charset="-128"/>
                  <a:ea typeface="Meiryo UI" panose="020B0604030504040204" pitchFamily="50" charset="-128"/>
                  <a:cs typeface="Meiryo UI" panose="020B0604030504040204" pitchFamily="50" charset="-128"/>
                </a:endParaRPr>
              </a:p>
              <a:p>
                <a:r>
                  <a:rPr kumimoji="0" lang="en-US" altLang="ja-JP" sz="571" kern="0" dirty="0" err="1">
                    <a:latin typeface="Meiryo UI" panose="020B0604030504040204" pitchFamily="50" charset="-128"/>
                    <a:ea typeface="Meiryo UI" panose="020B0604030504040204" pitchFamily="50" charset="-128"/>
                    <a:cs typeface="Meiryo UI" panose="020B0604030504040204" pitchFamily="50" charset="-128"/>
                    <a:hlinkClick r:id="rId140"/>
                  </a:rPr>
                  <a:t>FreeRADIUS</a:t>
                </a:r>
                <a:endParaRPr kumimoji="0" lang="en-US" altLang="ja-JP" sz="571" kern="0" dirty="0">
                  <a:latin typeface="Meiryo UI" panose="020B0604030504040204" pitchFamily="50" charset="-128"/>
                  <a:ea typeface="Meiryo UI" panose="020B0604030504040204" pitchFamily="50" charset="-128"/>
                  <a:cs typeface="Meiryo UI" panose="020B0604030504040204" pitchFamily="50" charset="-128"/>
                </a:endParaRPr>
              </a:p>
              <a:p>
                <a:r>
                  <a:rPr kumimoji="0" lang="en-US" altLang="ja-JP" sz="571" kern="0" dirty="0" err="1">
                    <a:latin typeface="Meiryo UI" panose="020B0604030504040204" pitchFamily="50" charset="-128"/>
                    <a:ea typeface="Meiryo UI" panose="020B0604030504040204" pitchFamily="50" charset="-128"/>
                    <a:cs typeface="Meiryo UI" panose="020B0604030504040204" pitchFamily="50" charset="-128"/>
                    <a:hlinkClick r:id="rId141"/>
                  </a:rPr>
                  <a:t>GnuPG</a:t>
                </a:r>
                <a:endParaRPr kumimoji="0" lang="en-US" altLang="ja-JP" sz="571" kern="0" dirty="0">
                  <a:latin typeface="Meiryo UI" panose="020B0604030504040204" pitchFamily="50" charset="-128"/>
                  <a:ea typeface="Meiryo UI" panose="020B0604030504040204" pitchFamily="50" charset="-128"/>
                  <a:cs typeface="Meiryo UI" panose="020B0604030504040204" pitchFamily="50" charset="-128"/>
                </a:endParaRPr>
              </a:p>
              <a:p>
                <a:r>
                  <a:rPr kumimoji="0" lang="en-US" altLang="ja-JP" sz="571" u="sng" kern="0" dirty="0">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cs typeface="Meiryo UI" panose="020B0604030504040204" pitchFamily="50" charset="-128"/>
                    <a:hlinkClick r:id="rId142"/>
                  </a:rPr>
                  <a:t>Kerberos</a:t>
                </a:r>
                <a:endParaRPr kumimoji="0" lang="en-US" altLang="ja-JP" sz="571" u="sng" kern="0" dirty="0">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cs typeface="Meiryo UI" panose="020B0604030504040204" pitchFamily="50" charset="-128"/>
                </a:endParaRPr>
              </a:p>
              <a:p>
                <a:r>
                  <a:rPr kumimoji="0" lang="en-US" altLang="ja-JP" sz="571" u="sng" kern="0" dirty="0">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cs typeface="Meiryo UI" panose="020B0604030504040204" pitchFamily="50" charset="-128"/>
                    <a:hlinkClick r:id="rId143"/>
                  </a:rPr>
                  <a:t>Keycloak</a:t>
                </a:r>
                <a:endParaRPr kumimoji="0" lang="en-US" altLang="ja-JP" sz="571" u="sng" kern="0" dirty="0">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cs typeface="Meiryo UI" panose="020B0604030504040204" pitchFamily="50" charset="-128"/>
                </a:endParaRPr>
              </a:p>
              <a:p>
                <a:r>
                  <a:rPr kumimoji="0" lang="en-US" altLang="ja-JP" sz="571" kern="0" dirty="0" err="1">
                    <a:latin typeface="Meiryo UI" panose="020B0604030504040204" pitchFamily="50" charset="-128"/>
                    <a:ea typeface="Meiryo UI" panose="020B0604030504040204" pitchFamily="50" charset="-128"/>
                    <a:cs typeface="Meiryo UI" panose="020B0604030504040204" pitchFamily="50" charset="-128"/>
                    <a:hlinkClick r:id="rId144"/>
                  </a:rPr>
                  <a:t>OpenAM</a:t>
                </a:r>
                <a:endParaRPr kumimoji="0" lang="en-US" altLang="ja-JP" sz="571" kern="0" dirty="0">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cs typeface="Meiryo UI" panose="020B0604030504040204" pitchFamily="50" charset="-128"/>
                </a:endParaRPr>
              </a:p>
              <a:p>
                <a:r>
                  <a:rPr kumimoji="0" lang="en-US" altLang="ja-JP" sz="571" kern="0" dirty="0">
                    <a:latin typeface="Meiryo UI" panose="020B0604030504040204" pitchFamily="50" charset="-128"/>
                    <a:ea typeface="Meiryo UI" panose="020B0604030504040204" pitchFamily="50" charset="-128"/>
                    <a:cs typeface="Meiryo UI" panose="020B0604030504040204" pitchFamily="50" charset="-128"/>
                    <a:hlinkClick r:id="rId145"/>
                  </a:rPr>
                  <a:t>PAM</a:t>
                </a:r>
                <a:endParaRPr kumimoji="0" lang="en-US" altLang="ja-JP" sz="571" kern="0" dirty="0">
                  <a:latin typeface="Meiryo UI" panose="020B0604030504040204" pitchFamily="50" charset="-128"/>
                  <a:ea typeface="Meiryo UI" panose="020B0604030504040204" pitchFamily="50" charset="-128"/>
                  <a:cs typeface="Meiryo UI" panose="020B0604030504040204" pitchFamily="50" charset="-128"/>
                </a:endParaRPr>
              </a:p>
              <a:p>
                <a:r>
                  <a:rPr kumimoji="0" lang="en-US" altLang="ja-JP" sz="571" kern="0" dirty="0">
                    <a:latin typeface="Meiryo UI" panose="020B0604030504040204" pitchFamily="50" charset="-128"/>
                    <a:ea typeface="Meiryo UI" panose="020B0604030504040204" pitchFamily="50" charset="-128"/>
                    <a:cs typeface="Meiryo UI" panose="020B0604030504040204" pitchFamily="50" charset="-128"/>
                    <a:hlinkClick r:id="rId146"/>
                  </a:rPr>
                  <a:t>SELinux</a:t>
                </a:r>
                <a:endParaRPr kumimoji="0" lang="en-US" altLang="ja-JP" sz="571" kern="0" dirty="0">
                  <a:latin typeface="Meiryo UI" panose="020B0604030504040204" pitchFamily="50" charset="-128"/>
                  <a:ea typeface="Meiryo UI" panose="020B0604030504040204" pitchFamily="50" charset="-128"/>
                  <a:cs typeface="Meiryo UI" panose="020B0604030504040204" pitchFamily="50" charset="-128"/>
                </a:endParaRPr>
              </a:p>
              <a:p>
                <a:r>
                  <a:rPr kumimoji="0" lang="en-US" altLang="ja-JP" sz="571" kern="0" dirty="0" err="1">
                    <a:latin typeface="Meiryo UI" panose="020B0604030504040204" pitchFamily="50" charset="-128"/>
                    <a:ea typeface="Meiryo UI" panose="020B0604030504040204" pitchFamily="50" charset="-128"/>
                    <a:cs typeface="Meiryo UI" panose="020B0604030504040204" pitchFamily="50" charset="-128"/>
                    <a:hlinkClick r:id="rId147"/>
                  </a:rPr>
                  <a:t>usermin</a:t>
                </a:r>
                <a:endParaRPr kumimoji="0" lang="en-US" altLang="ja-JP" sz="571" kern="0" dirty="0">
                  <a:latin typeface="Meiryo UI" panose="020B0604030504040204" pitchFamily="50" charset="-128"/>
                  <a:ea typeface="Meiryo UI" panose="020B0604030504040204" pitchFamily="50" charset="-128"/>
                  <a:cs typeface="Meiryo UI" panose="020B0604030504040204" pitchFamily="50" charset="-128"/>
                </a:endParaRPr>
              </a:p>
              <a:p>
                <a:r>
                  <a:rPr kumimoji="0" lang="en-US" altLang="ja-JP" sz="571" kern="0" dirty="0" err="1">
                    <a:latin typeface="Meiryo UI" panose="020B0604030504040204" pitchFamily="50" charset="-128"/>
                    <a:ea typeface="Meiryo UI" panose="020B0604030504040204" pitchFamily="50" charset="-128"/>
                    <a:cs typeface="Meiryo UI" panose="020B0604030504040204" pitchFamily="50" charset="-128"/>
                    <a:hlinkClick r:id="rId148"/>
                  </a:rPr>
                  <a:t>webmin</a:t>
                </a:r>
                <a:endParaRPr kumimoji="0" lang="en-US" altLang="ja-JP" sz="571" kern="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136" name="テキスト ボックス 135"/>
              <p:cNvSpPr txBox="1"/>
              <p:nvPr/>
            </p:nvSpPr>
            <p:spPr bwMode="gray">
              <a:xfrm>
                <a:off x="5714607" y="1319206"/>
                <a:ext cx="3240360" cy="131819"/>
              </a:xfrm>
              <a:prstGeom prst="rect">
                <a:avLst/>
              </a:prstGeom>
              <a:solidFill>
                <a:srgbClr val="F9E1D4"/>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ja-JP" altLang="en-US" sz="571" dirty="0">
                    <a:latin typeface="Meiryo UI" panose="020B0604030504040204" pitchFamily="50" charset="-128"/>
                    <a:ea typeface="Meiryo UI" panose="020B0604030504040204" pitchFamily="50" charset="-128"/>
                    <a:cs typeface="Meiryo UI" panose="020B0604030504040204" pitchFamily="50" charset="-128"/>
                  </a:rPr>
                  <a:t>認証・アクセス管理</a:t>
                </a:r>
              </a:p>
            </p:txBody>
          </p:sp>
        </p:grpSp>
        <p:grpSp>
          <p:nvGrpSpPr>
            <p:cNvPr id="137" name="グループ化 136"/>
            <p:cNvGrpSpPr/>
            <p:nvPr/>
          </p:nvGrpSpPr>
          <p:grpSpPr>
            <a:xfrm>
              <a:off x="6158804" y="4597028"/>
              <a:ext cx="920676" cy="610541"/>
              <a:chOff x="5646967" y="1723984"/>
              <a:chExt cx="3343334" cy="775820"/>
            </a:xfrm>
          </p:grpSpPr>
          <p:sp>
            <p:nvSpPr>
              <p:cNvPr id="138" name="正方形/長方形 137"/>
              <p:cNvSpPr/>
              <p:nvPr/>
            </p:nvSpPr>
            <p:spPr bwMode="gray">
              <a:xfrm>
                <a:off x="5673020" y="1873278"/>
                <a:ext cx="3317281" cy="626526"/>
              </a:xfrm>
              <a:prstGeom prst="rect">
                <a:avLst/>
              </a:prstGeom>
              <a:solidFill>
                <a:schemeClr val="bg1"/>
              </a:solidFill>
              <a:ln w="9525">
                <a:solidFill>
                  <a:schemeClr val="tx1"/>
                </a:solidFill>
                <a:miter lim="800000"/>
                <a:headEnd/>
                <a:tailEnd/>
              </a:ln>
            </p:spPr>
            <p:txBody>
              <a:bodyPr lIns="25714" rIns="25714" anchor="t"/>
              <a:lstStyle/>
              <a:p>
                <a:pPr>
                  <a:defRPr/>
                </a:pPr>
                <a:r>
                  <a:rPr kumimoji="0" lang="en-US" altLang="ja-JP" sz="571" kern="0" dirty="0">
                    <a:latin typeface="Meiryo UI" pitchFamily="50" charset="-128"/>
                    <a:ea typeface="Meiryo UI" pitchFamily="50" charset="-128"/>
                    <a:cs typeface="Meiryo UI" pitchFamily="50" charset="-128"/>
                    <a:hlinkClick r:id="rId149"/>
                  </a:rPr>
                  <a:t>389 Directory Server</a:t>
                </a:r>
                <a:endParaRPr kumimoji="0" lang="en-US" altLang="ja-JP" sz="571" kern="0" dirty="0">
                  <a:latin typeface="Meiryo UI" pitchFamily="50" charset="-128"/>
                  <a:ea typeface="Meiryo UI" pitchFamily="50" charset="-128"/>
                  <a:cs typeface="Meiryo UI" pitchFamily="50" charset="-128"/>
                  <a:hlinkClick r:id="rId150"/>
                </a:endParaRPr>
              </a:p>
              <a:p>
                <a:pPr>
                  <a:defRPr/>
                </a:pPr>
                <a:r>
                  <a:rPr kumimoji="0" lang="en-US" altLang="ja-JP" sz="571" kern="0" dirty="0">
                    <a:latin typeface="Meiryo UI" pitchFamily="50" charset="-128"/>
                    <a:ea typeface="Meiryo UI" pitchFamily="50" charset="-128"/>
                    <a:cs typeface="Meiryo UI" pitchFamily="50" charset="-128"/>
                    <a:hlinkClick r:id="rId150"/>
                  </a:rPr>
                  <a:t>Apache Directory server</a:t>
                </a:r>
                <a:endParaRPr kumimoji="0" lang="en-US" altLang="ja-JP" sz="571" kern="0" dirty="0">
                  <a:latin typeface="Meiryo UI" pitchFamily="50" charset="-128"/>
                  <a:ea typeface="Meiryo UI" pitchFamily="50" charset="-128"/>
                  <a:cs typeface="Meiryo UI" pitchFamily="50" charset="-128"/>
                </a:endParaRPr>
              </a:p>
              <a:p>
                <a:pPr>
                  <a:defRPr/>
                </a:pPr>
                <a:r>
                  <a:rPr kumimoji="0" lang="en-US" altLang="ja-JP" sz="571" kern="0" dirty="0">
                    <a:latin typeface="Meiryo UI" pitchFamily="50" charset="-128"/>
                    <a:ea typeface="Meiryo UI" pitchFamily="50" charset="-128"/>
                    <a:cs typeface="Meiryo UI" pitchFamily="50" charset="-128"/>
                    <a:hlinkClick r:id="rId151"/>
                  </a:rPr>
                  <a:t>OpenDJ</a:t>
                </a:r>
                <a:endParaRPr kumimoji="0" lang="en-US" altLang="ja-JP" sz="571" kern="0" dirty="0">
                  <a:latin typeface="Meiryo UI" pitchFamily="50" charset="-128"/>
                  <a:ea typeface="Meiryo UI" pitchFamily="50" charset="-128"/>
                  <a:cs typeface="Meiryo UI" pitchFamily="50" charset="-128"/>
                </a:endParaRPr>
              </a:p>
              <a:p>
                <a:pPr>
                  <a:defRPr/>
                </a:pPr>
                <a:r>
                  <a:rPr kumimoji="0" lang="en-US" altLang="ja-JP" sz="571" u="sng" kern="0" dirty="0" err="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152"/>
                  </a:rPr>
                  <a:t>OpenLDAP</a:t>
                </a:r>
                <a:endParaRPr kumimoji="0" lang="en-US" altLang="ja-JP" sz="571" u="sng"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p:txBody>
          </p:sp>
          <p:sp>
            <p:nvSpPr>
              <p:cNvPr id="139" name="テキスト ボックス 138"/>
              <p:cNvSpPr txBox="1"/>
              <p:nvPr/>
            </p:nvSpPr>
            <p:spPr bwMode="gray">
              <a:xfrm>
                <a:off x="5646967" y="1723984"/>
                <a:ext cx="3317281" cy="131819"/>
              </a:xfrm>
              <a:prstGeom prst="rect">
                <a:avLst/>
              </a:prstGeom>
              <a:solidFill>
                <a:srgbClr val="F9E1D4"/>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ja-JP" altLang="en-US" sz="571" dirty="0">
                    <a:latin typeface="Meiryo UI" panose="020B0604030504040204" pitchFamily="50" charset="-128"/>
                    <a:ea typeface="Meiryo UI" panose="020B0604030504040204" pitchFamily="50" charset="-128"/>
                    <a:cs typeface="Meiryo UI" panose="020B0604030504040204" pitchFamily="50" charset="-128"/>
                  </a:rPr>
                  <a:t>ディレクトリサービス</a:t>
                </a:r>
              </a:p>
            </p:txBody>
          </p:sp>
        </p:grpSp>
        <p:grpSp>
          <p:nvGrpSpPr>
            <p:cNvPr id="140" name="グループ化 139"/>
            <p:cNvGrpSpPr/>
            <p:nvPr/>
          </p:nvGrpSpPr>
          <p:grpSpPr>
            <a:xfrm>
              <a:off x="8038258" y="5003616"/>
              <a:ext cx="892319" cy="304393"/>
              <a:chOff x="5688124" y="1408585"/>
              <a:chExt cx="3240360" cy="339831"/>
            </a:xfrm>
          </p:grpSpPr>
          <p:sp>
            <p:nvSpPr>
              <p:cNvPr id="141" name="正方形/長方形 140"/>
              <p:cNvSpPr/>
              <p:nvPr/>
            </p:nvSpPr>
            <p:spPr bwMode="gray">
              <a:xfrm>
                <a:off x="5688124" y="1497849"/>
                <a:ext cx="3240360" cy="250567"/>
              </a:xfrm>
              <a:prstGeom prst="rect">
                <a:avLst/>
              </a:prstGeom>
              <a:solidFill>
                <a:schemeClr val="bg1"/>
              </a:solidFill>
              <a:ln w="9525">
                <a:solidFill>
                  <a:schemeClr val="tx1"/>
                </a:solidFill>
                <a:miter lim="800000"/>
                <a:headEnd/>
                <a:tailEnd/>
              </a:ln>
            </p:spPr>
            <p:txBody>
              <a:bodyPr lIns="25714" rIns="25714" anchor="t"/>
              <a:lstStyle/>
              <a:p>
                <a:r>
                  <a:rPr kumimoji="0" lang="en-US" altLang="ja-JP" sz="571" kern="0" dirty="0">
                    <a:latin typeface="Meiryo UI" pitchFamily="50" charset="-128"/>
                    <a:ea typeface="Meiryo UI" pitchFamily="50" charset="-128"/>
                    <a:cs typeface="Meiryo UI" pitchFamily="50" charset="-128"/>
                    <a:hlinkClick r:id="rId153"/>
                  </a:rPr>
                  <a:t>FreeIPA</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a:latin typeface="Meiryo UI" pitchFamily="50" charset="-128"/>
                    <a:ea typeface="Meiryo UI" pitchFamily="50" charset="-128"/>
                    <a:cs typeface="Meiryo UI" pitchFamily="50" charset="-128"/>
                    <a:hlinkClick r:id="rId151"/>
                  </a:rPr>
                  <a:t>OpenIDM</a:t>
                </a:r>
                <a:endParaRPr kumimoji="0" lang="en-US" altLang="ja-JP" sz="571" kern="0" dirty="0">
                  <a:latin typeface="Meiryo UI" pitchFamily="50" charset="-128"/>
                  <a:ea typeface="Meiryo UI" pitchFamily="50" charset="-128"/>
                  <a:cs typeface="Meiryo UI" pitchFamily="50" charset="-128"/>
                </a:endParaRPr>
              </a:p>
            </p:txBody>
          </p:sp>
          <p:sp>
            <p:nvSpPr>
              <p:cNvPr id="142" name="テキスト ボックス 141"/>
              <p:cNvSpPr txBox="1"/>
              <p:nvPr/>
            </p:nvSpPr>
            <p:spPr bwMode="gray">
              <a:xfrm>
                <a:off x="5688124" y="1408585"/>
                <a:ext cx="3240360" cy="82353"/>
              </a:xfrm>
              <a:prstGeom prst="rect">
                <a:avLst/>
              </a:prstGeom>
              <a:solidFill>
                <a:srgbClr val="F9E1D4"/>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en-US" altLang="ja-JP" sz="571" dirty="0">
                    <a:latin typeface="Meiryo UI" panose="020B0604030504040204" pitchFamily="50" charset="-128"/>
                    <a:ea typeface="Meiryo UI" panose="020B0604030504040204" pitchFamily="50" charset="-128"/>
                    <a:cs typeface="Meiryo UI" panose="020B0604030504040204" pitchFamily="50" charset="-128"/>
                  </a:rPr>
                  <a:t>ID</a:t>
                </a:r>
                <a:r>
                  <a:rPr lang="ja-JP" altLang="en-US" sz="571" dirty="0">
                    <a:latin typeface="Meiryo UI" panose="020B0604030504040204" pitchFamily="50" charset="-128"/>
                    <a:ea typeface="Meiryo UI" panose="020B0604030504040204" pitchFamily="50" charset="-128"/>
                    <a:cs typeface="Meiryo UI" panose="020B0604030504040204" pitchFamily="50" charset="-128"/>
                  </a:rPr>
                  <a:t>管理</a:t>
                </a:r>
              </a:p>
            </p:txBody>
          </p:sp>
        </p:grpSp>
        <p:grpSp>
          <p:nvGrpSpPr>
            <p:cNvPr id="146" name="グループ化 145"/>
            <p:cNvGrpSpPr/>
            <p:nvPr/>
          </p:nvGrpSpPr>
          <p:grpSpPr>
            <a:xfrm>
              <a:off x="137968" y="4510599"/>
              <a:ext cx="892319" cy="493017"/>
              <a:chOff x="5688124" y="1408586"/>
              <a:chExt cx="3240360" cy="619148"/>
            </a:xfrm>
          </p:grpSpPr>
          <p:sp>
            <p:nvSpPr>
              <p:cNvPr id="147" name="正方形/長方形 146"/>
              <p:cNvSpPr/>
              <p:nvPr/>
            </p:nvSpPr>
            <p:spPr bwMode="gray">
              <a:xfrm>
                <a:off x="5688124" y="1540338"/>
                <a:ext cx="3240360" cy="487396"/>
              </a:xfrm>
              <a:prstGeom prst="rect">
                <a:avLst/>
              </a:prstGeom>
              <a:solidFill>
                <a:schemeClr val="bg1"/>
              </a:solidFill>
              <a:ln w="9525">
                <a:solidFill>
                  <a:schemeClr val="tx1"/>
                </a:solidFill>
                <a:miter lim="800000"/>
                <a:headEnd/>
                <a:tailEnd/>
              </a:ln>
            </p:spPr>
            <p:txBody>
              <a:bodyPr lIns="25714" rIns="25714" anchor="t"/>
              <a:lstStyle/>
              <a:p>
                <a:pPr defTabSz="653156">
                  <a:defRPr/>
                </a:pPr>
                <a:r>
                  <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154"/>
                  </a:rPr>
                  <a:t>Amanda</a:t>
                </a:r>
                <a:endPar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pPr defTabSz="653156">
                  <a:defRPr/>
                </a:pPr>
                <a:r>
                  <a:rPr kumimoji="0" lang="en-US" altLang="ja-JP" sz="571" kern="0" dirty="0" err="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155"/>
                  </a:rPr>
                  <a:t>Bacula</a:t>
                </a:r>
                <a:endPar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pPr defTabSz="653156">
                  <a:defRPr/>
                </a:pPr>
                <a:r>
                  <a:rPr kumimoji="0" lang="en-US" altLang="ja-JP" sz="571" kern="0" dirty="0" err="1">
                    <a:latin typeface="Meiryo UI" pitchFamily="50" charset="-128"/>
                    <a:ea typeface="Meiryo UI" pitchFamily="50" charset="-128"/>
                    <a:cs typeface="Meiryo UI" pitchFamily="50" charset="-128"/>
                    <a:hlinkClick r:id="rId156"/>
                  </a:rPr>
                  <a:t>Clonezilla</a:t>
                </a:r>
                <a:endParaRPr kumimoji="0" lang="en-US" altLang="ja-JP" sz="571" kern="0" dirty="0">
                  <a:latin typeface="Meiryo UI" pitchFamily="50" charset="-128"/>
                  <a:ea typeface="Meiryo UI" pitchFamily="50" charset="-128"/>
                  <a:cs typeface="Meiryo UI" pitchFamily="50" charset="-128"/>
                </a:endParaRPr>
              </a:p>
              <a:p>
                <a:pPr defTabSz="653156">
                  <a:defRPr/>
                </a:pPr>
                <a:r>
                  <a:rPr kumimoji="0" lang="en-US" altLang="ja-JP" sz="571" kern="0" dirty="0">
                    <a:latin typeface="Meiryo UI" pitchFamily="50" charset="-128"/>
                    <a:ea typeface="Meiryo UI" pitchFamily="50" charset="-128"/>
                    <a:cs typeface="Meiryo UI" pitchFamily="50" charset="-128"/>
                    <a:hlinkClick r:id="rId157"/>
                  </a:rPr>
                  <a:t>Mondo Rescue</a:t>
                </a:r>
                <a:endParaRPr kumimoji="0" lang="en-US" altLang="ja-JP" sz="571" kern="0" dirty="0">
                  <a:latin typeface="Meiryo UI" pitchFamily="50" charset="-128"/>
                  <a:ea typeface="Meiryo UI" pitchFamily="50" charset="-128"/>
                  <a:cs typeface="Meiryo UI" pitchFamily="50" charset="-128"/>
                </a:endParaRPr>
              </a:p>
            </p:txBody>
          </p:sp>
          <p:sp>
            <p:nvSpPr>
              <p:cNvPr id="148" name="テキスト ボックス 147"/>
              <p:cNvSpPr txBox="1"/>
              <p:nvPr/>
            </p:nvSpPr>
            <p:spPr bwMode="gray">
              <a:xfrm>
                <a:off x="5688124" y="1408586"/>
                <a:ext cx="3240360" cy="131819"/>
              </a:xfrm>
              <a:prstGeom prst="rect">
                <a:avLst/>
              </a:prstGeom>
              <a:solidFill>
                <a:srgbClr val="CCE3F0"/>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ja-JP" altLang="en-US" sz="571">
                    <a:latin typeface="Meiryo UI" panose="020B0604030504040204" pitchFamily="50" charset="-128"/>
                    <a:ea typeface="Meiryo UI" panose="020B0604030504040204" pitchFamily="50" charset="-128"/>
                    <a:cs typeface="Meiryo UI" panose="020B0604030504040204" pitchFamily="50" charset="-128"/>
                  </a:rPr>
                  <a:t>ストレージ・バックアップ</a:t>
                </a:r>
                <a:endParaRPr lang="ja-JP" altLang="en-US" sz="571" dirty="0">
                  <a:latin typeface="Meiryo UI" panose="020B0604030504040204" pitchFamily="50" charset="-128"/>
                  <a:ea typeface="Meiryo UI" panose="020B0604030504040204" pitchFamily="50" charset="-128"/>
                  <a:cs typeface="Meiryo UI" panose="020B0604030504040204" pitchFamily="50" charset="-128"/>
                </a:endParaRPr>
              </a:p>
            </p:txBody>
          </p:sp>
        </p:grpSp>
        <p:grpSp>
          <p:nvGrpSpPr>
            <p:cNvPr id="149" name="グループ化 148"/>
            <p:cNvGrpSpPr/>
            <p:nvPr/>
          </p:nvGrpSpPr>
          <p:grpSpPr>
            <a:xfrm>
              <a:off x="127336" y="5582544"/>
              <a:ext cx="892319" cy="413480"/>
              <a:chOff x="5688124" y="1408586"/>
              <a:chExt cx="3240360" cy="519263"/>
            </a:xfrm>
          </p:grpSpPr>
          <p:sp>
            <p:nvSpPr>
              <p:cNvPr id="150" name="正方形/長方形 149"/>
              <p:cNvSpPr/>
              <p:nvPr/>
            </p:nvSpPr>
            <p:spPr bwMode="gray">
              <a:xfrm>
                <a:off x="5688124" y="1540338"/>
                <a:ext cx="3240360" cy="387511"/>
              </a:xfrm>
              <a:prstGeom prst="rect">
                <a:avLst/>
              </a:prstGeom>
              <a:solidFill>
                <a:schemeClr val="bg1"/>
              </a:solidFill>
              <a:ln w="9525">
                <a:solidFill>
                  <a:schemeClr val="tx1"/>
                </a:solidFill>
                <a:miter lim="800000"/>
                <a:headEnd/>
                <a:tailEnd/>
              </a:ln>
            </p:spPr>
            <p:txBody>
              <a:bodyPr lIns="25714" rIns="25714" anchor="t"/>
              <a:lstStyle/>
              <a:p>
                <a:pPr defTabSz="653156">
                  <a:defRPr/>
                </a:pPr>
                <a:r>
                  <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158"/>
                  </a:rPr>
                  <a:t>DRBD</a:t>
                </a:r>
                <a:endPar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pPr defTabSz="653156">
                  <a:defRPr/>
                </a:pPr>
                <a:r>
                  <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159"/>
                  </a:rPr>
                  <a:t>Heartbeat</a:t>
                </a:r>
                <a:endPar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pPr defTabSz="653156">
                  <a:defRPr/>
                </a:pPr>
                <a:r>
                  <a:rPr kumimoji="0" lang="en-US" altLang="ja-JP" sz="571" kern="0" dirty="0">
                    <a:latin typeface="Meiryo UI" pitchFamily="50" charset="-128"/>
                    <a:ea typeface="Meiryo UI" pitchFamily="50" charset="-128"/>
                    <a:cs typeface="Meiryo UI" pitchFamily="50" charset="-128"/>
                    <a:hlinkClick r:id="rId160"/>
                  </a:rPr>
                  <a:t>Pacemaker</a:t>
                </a:r>
                <a:endParaRPr kumimoji="0" lang="en-US" altLang="ja-JP" sz="571" kern="0" dirty="0">
                  <a:latin typeface="Meiryo UI" pitchFamily="50" charset="-128"/>
                  <a:ea typeface="Meiryo UI" pitchFamily="50" charset="-128"/>
                  <a:cs typeface="Meiryo UI" pitchFamily="50" charset="-128"/>
                </a:endParaRPr>
              </a:p>
            </p:txBody>
          </p:sp>
          <p:sp>
            <p:nvSpPr>
              <p:cNvPr id="151" name="テキスト ボックス 150"/>
              <p:cNvSpPr txBox="1"/>
              <p:nvPr/>
            </p:nvSpPr>
            <p:spPr bwMode="gray">
              <a:xfrm>
                <a:off x="5688124" y="1408586"/>
                <a:ext cx="3240360" cy="131819"/>
              </a:xfrm>
              <a:prstGeom prst="rect">
                <a:avLst/>
              </a:prstGeom>
              <a:solidFill>
                <a:srgbClr val="CCE3F0"/>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en-US" altLang="ja-JP" sz="571">
                    <a:latin typeface="Meiryo UI" panose="020B0604030504040204" pitchFamily="50" charset="-128"/>
                    <a:ea typeface="Meiryo UI" panose="020B0604030504040204" pitchFamily="50" charset="-128"/>
                    <a:cs typeface="Meiryo UI" panose="020B0604030504040204" pitchFamily="50" charset="-128"/>
                  </a:rPr>
                  <a:t>HA</a:t>
                </a:r>
                <a:r>
                  <a:rPr lang="ja-JP" altLang="en-US" sz="571">
                    <a:latin typeface="Meiryo UI" panose="020B0604030504040204" pitchFamily="50" charset="-128"/>
                    <a:ea typeface="Meiryo UI" panose="020B0604030504040204" pitchFamily="50" charset="-128"/>
                    <a:cs typeface="Meiryo UI" panose="020B0604030504040204" pitchFamily="50" charset="-128"/>
                  </a:rPr>
                  <a:t>クラスタ</a:t>
                </a:r>
                <a:endParaRPr lang="ja-JP" altLang="en-US" sz="571" dirty="0">
                  <a:latin typeface="Meiryo UI" panose="020B0604030504040204" pitchFamily="50" charset="-128"/>
                  <a:ea typeface="Meiryo UI" panose="020B0604030504040204" pitchFamily="50" charset="-128"/>
                  <a:cs typeface="Meiryo UI" panose="020B0604030504040204" pitchFamily="50" charset="-128"/>
                </a:endParaRPr>
              </a:p>
            </p:txBody>
          </p:sp>
        </p:grpSp>
        <p:grpSp>
          <p:nvGrpSpPr>
            <p:cNvPr id="152" name="グループ化 151"/>
            <p:cNvGrpSpPr/>
            <p:nvPr/>
          </p:nvGrpSpPr>
          <p:grpSpPr>
            <a:xfrm>
              <a:off x="1084472" y="4510599"/>
              <a:ext cx="892319" cy="941813"/>
              <a:chOff x="5688124" y="1408586"/>
              <a:chExt cx="3240360" cy="1182761"/>
            </a:xfrm>
          </p:grpSpPr>
          <p:sp>
            <p:nvSpPr>
              <p:cNvPr id="153" name="正方形/長方形 152"/>
              <p:cNvSpPr/>
              <p:nvPr/>
            </p:nvSpPr>
            <p:spPr bwMode="gray">
              <a:xfrm>
                <a:off x="5688124" y="1540338"/>
                <a:ext cx="3240360" cy="1051009"/>
              </a:xfrm>
              <a:prstGeom prst="rect">
                <a:avLst/>
              </a:prstGeom>
              <a:solidFill>
                <a:schemeClr val="bg1"/>
              </a:solidFill>
              <a:ln w="9525">
                <a:solidFill>
                  <a:schemeClr val="tx1"/>
                </a:solidFill>
                <a:miter lim="800000"/>
                <a:headEnd/>
                <a:tailEnd/>
              </a:ln>
            </p:spPr>
            <p:txBody>
              <a:bodyPr lIns="25714" rIns="25714" anchor="t"/>
              <a:lstStyle/>
              <a:p>
                <a:pPr defTabSz="653156">
                  <a:defRPr/>
                </a:pPr>
                <a:r>
                  <a:rPr kumimoji="0" lang="en-US" altLang="ja-JP" sz="571" kern="0" dirty="0" err="1">
                    <a:latin typeface="Meiryo UI" pitchFamily="50" charset="-128"/>
                    <a:ea typeface="Meiryo UI" pitchFamily="50" charset="-128"/>
                    <a:cs typeface="Meiryo UI" pitchFamily="50" charset="-128"/>
                    <a:hlinkClick r:id="rId161"/>
                  </a:rPr>
                  <a:t>GNetWatch</a:t>
                </a:r>
                <a:r>
                  <a:rPr kumimoji="0" lang="en-US" altLang="ja-JP" sz="571" kern="0" dirty="0">
                    <a:latin typeface="Meiryo UI" pitchFamily="50" charset="-128"/>
                    <a:ea typeface="Meiryo UI" pitchFamily="50" charset="-128"/>
                    <a:cs typeface="Meiryo UI" pitchFamily="50" charset="-128"/>
                    <a:hlinkClick r:id="rId161"/>
                  </a:rPr>
                  <a:t> </a:t>
                </a:r>
                <a:r>
                  <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162"/>
                  </a:rPr>
                  <a:t>Groundwork</a:t>
                </a:r>
                <a:endPar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pPr defTabSz="653156">
                  <a:defRPr/>
                </a:pPr>
                <a:r>
                  <a:rPr kumimoji="0" lang="en-US" altLang="ja-JP" sz="571" u="sng" kern="0" dirty="0" err="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163"/>
                  </a:rPr>
                  <a:t>Hinemos</a:t>
                </a:r>
                <a:endParaRPr kumimoji="0" lang="en-US" altLang="ja-JP" sz="571" u="sng"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pPr defTabSz="653156">
                  <a:defRPr/>
                </a:pPr>
                <a:r>
                  <a:rPr kumimoji="0" lang="en-US" altLang="ja-JP" sz="571" kern="0" dirty="0" err="1">
                    <a:latin typeface="Meiryo UI" pitchFamily="50" charset="-128"/>
                    <a:ea typeface="Meiryo UI" pitchFamily="50" charset="-128"/>
                    <a:cs typeface="Meiryo UI" pitchFamily="50" charset="-128"/>
                    <a:hlinkClick r:id="rId164"/>
                  </a:rPr>
                  <a:t>Monit</a:t>
                </a:r>
                <a:endParaRPr kumimoji="0" lang="en-US" altLang="ja-JP" sz="571" kern="0" dirty="0">
                  <a:latin typeface="Meiryo UI" pitchFamily="50" charset="-128"/>
                  <a:ea typeface="Meiryo UI" pitchFamily="50" charset="-128"/>
                  <a:cs typeface="Meiryo UI" pitchFamily="50" charset="-128"/>
                </a:endParaRPr>
              </a:p>
              <a:p>
                <a:pPr defTabSz="653156">
                  <a:defRPr/>
                </a:pPr>
                <a:r>
                  <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165"/>
                  </a:rPr>
                  <a:t>Nagios</a:t>
                </a:r>
                <a:endPar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pPr defTabSz="653156">
                  <a:defRPr/>
                </a:pPr>
                <a:r>
                  <a:rPr kumimoji="0" lang="en-US" altLang="ja-JP" sz="571" kern="0" dirty="0" err="1">
                    <a:latin typeface="Meiryo UI" pitchFamily="50" charset="-128"/>
                    <a:ea typeface="Meiryo UI" pitchFamily="50" charset="-128"/>
                    <a:cs typeface="Meiryo UI" pitchFamily="50" charset="-128"/>
                    <a:hlinkClick r:id="rId166"/>
                  </a:rPr>
                  <a:t>OpenNMS</a:t>
                </a:r>
                <a:endParaRPr kumimoji="0" lang="en-US" altLang="ja-JP" sz="571" kern="0" dirty="0">
                  <a:latin typeface="Meiryo UI" pitchFamily="50" charset="-128"/>
                  <a:ea typeface="Meiryo UI" pitchFamily="50" charset="-128"/>
                  <a:cs typeface="Meiryo UI" pitchFamily="50" charset="-128"/>
                </a:endParaRPr>
              </a:p>
              <a:p>
                <a:pPr defTabSz="653156">
                  <a:defRPr/>
                </a:pPr>
                <a:r>
                  <a:rPr kumimoji="0" lang="en-US" altLang="ja-JP" sz="571" kern="0" dirty="0">
                    <a:latin typeface="Meiryo UI" pitchFamily="50" charset="-128"/>
                    <a:ea typeface="Meiryo UI" pitchFamily="50" charset="-128"/>
                    <a:cs typeface="Meiryo UI" pitchFamily="50" charset="-128"/>
                    <a:hlinkClick r:id="rId167"/>
                  </a:rPr>
                  <a:t>Syslog NG</a:t>
                </a:r>
                <a:endParaRPr kumimoji="0" lang="en-US" altLang="ja-JP" sz="571" kern="0" dirty="0">
                  <a:latin typeface="Meiryo UI" pitchFamily="50" charset="-128"/>
                  <a:ea typeface="Meiryo UI" pitchFamily="50" charset="-128"/>
                  <a:cs typeface="Meiryo UI" pitchFamily="50" charset="-128"/>
                </a:endParaRPr>
              </a:p>
              <a:p>
                <a:pPr defTabSz="653156">
                  <a:defRPr/>
                </a:pPr>
                <a:r>
                  <a:rPr kumimoji="0" lang="en-US" altLang="ja-JP" sz="571" u="sng" kern="0" dirty="0" err="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168"/>
                  </a:rPr>
                  <a:t>Zabbix</a:t>
                </a:r>
                <a:endParaRPr kumimoji="0" lang="en-US" altLang="ja-JP" sz="571" u="sng"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pPr defTabSz="653156">
                  <a:defRPr/>
                </a:pPr>
                <a:endParaRPr kumimoji="0" lang="en-US" altLang="ja-JP" sz="571" kern="0" dirty="0">
                  <a:latin typeface="Meiryo UI" pitchFamily="50" charset="-128"/>
                  <a:ea typeface="Meiryo UI" pitchFamily="50" charset="-128"/>
                  <a:cs typeface="Meiryo UI" pitchFamily="50" charset="-128"/>
                </a:endParaRPr>
              </a:p>
            </p:txBody>
          </p:sp>
          <p:sp>
            <p:nvSpPr>
              <p:cNvPr id="154" name="テキスト ボックス 153"/>
              <p:cNvSpPr txBox="1"/>
              <p:nvPr/>
            </p:nvSpPr>
            <p:spPr bwMode="gray">
              <a:xfrm>
                <a:off x="5688124" y="1408586"/>
                <a:ext cx="3240360" cy="131819"/>
              </a:xfrm>
              <a:prstGeom prst="rect">
                <a:avLst/>
              </a:prstGeom>
              <a:solidFill>
                <a:srgbClr val="CCE3F0"/>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ja-JP" altLang="en-US" sz="571">
                    <a:latin typeface="Meiryo UI" panose="020B0604030504040204" pitchFamily="50" charset="-128"/>
                    <a:ea typeface="Meiryo UI" panose="020B0604030504040204" pitchFamily="50" charset="-128"/>
                    <a:cs typeface="Meiryo UI" panose="020B0604030504040204" pitchFamily="50" charset="-128"/>
                  </a:rPr>
                  <a:t>運用監視</a:t>
                </a:r>
                <a:endParaRPr lang="ja-JP" altLang="en-US" sz="571" dirty="0">
                  <a:latin typeface="Meiryo UI" panose="020B0604030504040204" pitchFamily="50" charset="-128"/>
                  <a:ea typeface="Meiryo UI" panose="020B0604030504040204" pitchFamily="50" charset="-128"/>
                  <a:cs typeface="Meiryo UI" panose="020B0604030504040204" pitchFamily="50" charset="-128"/>
                </a:endParaRPr>
              </a:p>
            </p:txBody>
          </p:sp>
        </p:grpSp>
        <p:grpSp>
          <p:nvGrpSpPr>
            <p:cNvPr id="155" name="グループ化 154"/>
            <p:cNvGrpSpPr/>
            <p:nvPr/>
          </p:nvGrpSpPr>
          <p:grpSpPr>
            <a:xfrm>
              <a:off x="1089313" y="5474538"/>
              <a:ext cx="892319" cy="1000021"/>
              <a:chOff x="5688124" y="1408586"/>
              <a:chExt cx="3240360" cy="1255860"/>
            </a:xfrm>
          </p:grpSpPr>
          <p:sp>
            <p:nvSpPr>
              <p:cNvPr id="156" name="正方形/長方形 155"/>
              <p:cNvSpPr/>
              <p:nvPr/>
            </p:nvSpPr>
            <p:spPr bwMode="gray">
              <a:xfrm>
                <a:off x="5688124" y="1532536"/>
                <a:ext cx="3240360" cy="1131910"/>
              </a:xfrm>
              <a:prstGeom prst="rect">
                <a:avLst/>
              </a:prstGeom>
              <a:solidFill>
                <a:schemeClr val="bg1"/>
              </a:solidFill>
              <a:ln w="9525">
                <a:solidFill>
                  <a:schemeClr val="tx1"/>
                </a:solidFill>
                <a:miter lim="800000"/>
                <a:headEnd/>
                <a:tailEnd/>
              </a:ln>
            </p:spPr>
            <p:txBody>
              <a:bodyPr lIns="25714" rIns="25714" anchor="t"/>
              <a:lstStyle/>
              <a:p>
                <a:pPr defTabSz="653156">
                  <a:defRPr/>
                </a:pPr>
                <a:r>
                  <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169"/>
                  </a:rPr>
                  <a:t>CACTI</a:t>
                </a:r>
                <a:endParaRPr kumimoji="0" lang="en-US" altLang="ja-JP" sz="571" kern="0" dirty="0">
                  <a:latin typeface="Meiryo UI" pitchFamily="50" charset="-128"/>
                  <a:ea typeface="Meiryo UI" pitchFamily="50" charset="-128"/>
                  <a:cs typeface="Meiryo UI" pitchFamily="50" charset="-128"/>
                </a:endParaRPr>
              </a:p>
              <a:p>
                <a:pPr defTabSz="653156">
                  <a:defRPr/>
                </a:pPr>
                <a:r>
                  <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170"/>
                  </a:rPr>
                  <a:t>MRTG</a:t>
                </a:r>
                <a:endPar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pPr defTabSz="653156">
                  <a:defRPr/>
                </a:pPr>
                <a:r>
                  <a:rPr kumimoji="0" lang="en-US" altLang="ja-JP" sz="571" kern="0" dirty="0" err="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171"/>
                  </a:rPr>
                  <a:t>Munin</a:t>
                </a:r>
                <a:endPar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pPr defTabSz="653156">
                  <a:defRPr/>
                </a:pPr>
                <a:r>
                  <a:rPr kumimoji="0" lang="en-US" altLang="ja-JP" sz="571" kern="0" dirty="0" err="1">
                    <a:latin typeface="Meiryo UI" pitchFamily="50" charset="-128"/>
                    <a:ea typeface="Meiryo UI" pitchFamily="50" charset="-128"/>
                    <a:cs typeface="Meiryo UI" pitchFamily="50" charset="-128"/>
                    <a:hlinkClick r:id="rId172"/>
                  </a:rPr>
                  <a:t>NetHogs</a:t>
                </a:r>
                <a:endParaRPr kumimoji="0" lang="en-US" altLang="ja-JP" sz="571" kern="0" dirty="0">
                  <a:latin typeface="Meiryo UI" pitchFamily="50" charset="-128"/>
                  <a:ea typeface="Meiryo UI" pitchFamily="50" charset="-128"/>
                  <a:cs typeface="Meiryo UI" pitchFamily="50" charset="-128"/>
                </a:endParaRPr>
              </a:p>
              <a:p>
                <a:pPr defTabSz="653156">
                  <a:defRPr/>
                </a:pPr>
                <a:r>
                  <a:rPr kumimoji="0" lang="en-US" altLang="ja-JP" sz="571" kern="0" dirty="0" err="1">
                    <a:latin typeface="Meiryo UI" pitchFamily="50" charset="-128"/>
                    <a:ea typeface="Meiryo UI" pitchFamily="50" charset="-128"/>
                    <a:cs typeface="Meiryo UI" pitchFamily="50" charset="-128"/>
                    <a:hlinkClick r:id="rId173"/>
                  </a:rPr>
                  <a:t>RRDTool</a:t>
                </a:r>
                <a:endParaRPr kumimoji="0" lang="en-US" altLang="ja-JP" sz="571" kern="0" dirty="0">
                  <a:latin typeface="Meiryo UI" pitchFamily="50" charset="-128"/>
                  <a:ea typeface="Meiryo UI" pitchFamily="50" charset="-128"/>
                  <a:cs typeface="Meiryo UI" pitchFamily="50" charset="-128"/>
                </a:endParaRPr>
              </a:p>
              <a:p>
                <a:pPr defTabSz="653156">
                  <a:defRPr/>
                </a:pPr>
                <a:r>
                  <a:rPr kumimoji="0" lang="en-US" altLang="ja-JP" sz="571" kern="0" dirty="0" err="1">
                    <a:latin typeface="Meiryo UI" pitchFamily="50" charset="-128"/>
                    <a:ea typeface="Meiryo UI" pitchFamily="50" charset="-128"/>
                    <a:cs typeface="Meiryo UI" pitchFamily="50" charset="-128"/>
                    <a:hlinkClick r:id="rId174"/>
                  </a:rPr>
                  <a:t>Vyatta</a:t>
                </a:r>
                <a:r>
                  <a:rPr kumimoji="0" lang="en-US" altLang="ja-JP" sz="571" kern="0" dirty="0">
                    <a:latin typeface="Meiryo UI" pitchFamily="50" charset="-128"/>
                    <a:ea typeface="Meiryo UI" pitchFamily="50" charset="-128"/>
                    <a:cs typeface="Meiryo UI" pitchFamily="50" charset="-128"/>
                    <a:hlinkClick r:id="rId174"/>
                  </a:rPr>
                  <a:t> Core Software</a:t>
                </a:r>
                <a:endParaRPr kumimoji="0" lang="en-US" altLang="ja-JP" sz="571" kern="0" dirty="0">
                  <a:latin typeface="Meiryo UI" pitchFamily="50" charset="-128"/>
                  <a:ea typeface="Meiryo UI" pitchFamily="50" charset="-128"/>
                  <a:cs typeface="Meiryo UI" pitchFamily="50" charset="-128"/>
                </a:endParaRPr>
              </a:p>
              <a:p>
                <a:pPr defTabSz="653156">
                  <a:defRPr/>
                </a:pPr>
                <a:r>
                  <a:rPr kumimoji="0" lang="en-US" altLang="ja-JP" sz="571" kern="0" dirty="0">
                    <a:latin typeface="Meiryo UI" pitchFamily="50" charset="-128"/>
                    <a:ea typeface="Meiryo UI" pitchFamily="50" charset="-128"/>
                    <a:cs typeface="Meiryo UI" pitchFamily="50" charset="-128"/>
                    <a:hlinkClick r:id="rId175"/>
                  </a:rPr>
                  <a:t>Wireshark</a:t>
                </a:r>
                <a:endParaRPr kumimoji="0" lang="en-US" altLang="ja-JP" sz="571" kern="0" dirty="0">
                  <a:latin typeface="Meiryo UI" pitchFamily="50" charset="-128"/>
                  <a:ea typeface="Meiryo UI" pitchFamily="50" charset="-128"/>
                  <a:cs typeface="Meiryo UI" pitchFamily="50" charset="-128"/>
                </a:endParaRPr>
              </a:p>
              <a:p>
                <a:pPr defTabSz="653156">
                  <a:defRPr/>
                </a:pPr>
                <a:r>
                  <a:rPr kumimoji="0" lang="en-US" altLang="ja-JP" sz="571" kern="0" dirty="0" err="1">
                    <a:latin typeface="Meiryo UI" pitchFamily="50" charset="-128"/>
                    <a:ea typeface="Meiryo UI" pitchFamily="50" charset="-128"/>
                    <a:cs typeface="Meiryo UI" pitchFamily="50" charset="-128"/>
                    <a:hlinkClick r:id="rId176"/>
                  </a:rPr>
                  <a:t>Zenoss</a:t>
                </a:r>
                <a:endParaRPr kumimoji="0" lang="en-US" altLang="ja-JP" sz="571" kern="0" dirty="0">
                  <a:latin typeface="Meiryo UI" pitchFamily="50" charset="-128"/>
                  <a:ea typeface="Meiryo UI" pitchFamily="50" charset="-128"/>
                  <a:cs typeface="Meiryo UI" pitchFamily="50" charset="-128"/>
                </a:endParaRPr>
              </a:p>
              <a:p>
                <a:pPr defTabSz="653156">
                  <a:defRPr/>
                </a:pPr>
                <a:endParaRPr kumimoji="0" lang="en-US" altLang="ja-JP" sz="571" kern="0" dirty="0">
                  <a:latin typeface="Meiryo UI" pitchFamily="50" charset="-128"/>
                  <a:ea typeface="Meiryo UI" pitchFamily="50" charset="-128"/>
                  <a:cs typeface="Meiryo UI" pitchFamily="50" charset="-128"/>
                </a:endParaRPr>
              </a:p>
            </p:txBody>
          </p:sp>
          <p:sp>
            <p:nvSpPr>
              <p:cNvPr id="157" name="テキスト ボックス 156"/>
              <p:cNvSpPr txBox="1"/>
              <p:nvPr/>
            </p:nvSpPr>
            <p:spPr bwMode="gray">
              <a:xfrm>
                <a:off x="5688124" y="1408586"/>
                <a:ext cx="3240360" cy="131819"/>
              </a:xfrm>
              <a:prstGeom prst="rect">
                <a:avLst/>
              </a:prstGeom>
              <a:solidFill>
                <a:srgbClr val="CCE3F0"/>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ja-JP" altLang="en-US" sz="571">
                    <a:latin typeface="Meiryo UI" panose="020B0604030504040204" pitchFamily="50" charset="-128"/>
                    <a:ea typeface="Meiryo UI" panose="020B0604030504040204" pitchFamily="50" charset="-128"/>
                    <a:cs typeface="Meiryo UI" panose="020B0604030504040204" pitchFamily="50" charset="-128"/>
                  </a:rPr>
                  <a:t>ネットワーク・モニタリング</a:t>
                </a:r>
                <a:endParaRPr lang="ja-JP" altLang="en-US" sz="571" dirty="0">
                  <a:latin typeface="Meiryo UI" panose="020B0604030504040204" pitchFamily="50" charset="-128"/>
                  <a:ea typeface="Meiryo UI" panose="020B0604030504040204" pitchFamily="50" charset="-128"/>
                  <a:cs typeface="Meiryo UI" panose="020B0604030504040204" pitchFamily="50" charset="-128"/>
                </a:endParaRPr>
              </a:p>
            </p:txBody>
          </p:sp>
        </p:grpSp>
        <p:grpSp>
          <p:nvGrpSpPr>
            <p:cNvPr id="158" name="グループ化 157"/>
            <p:cNvGrpSpPr/>
            <p:nvPr/>
          </p:nvGrpSpPr>
          <p:grpSpPr>
            <a:xfrm>
              <a:off x="132505" y="6032172"/>
              <a:ext cx="892319" cy="414081"/>
              <a:chOff x="5688124" y="1408586"/>
              <a:chExt cx="3240360" cy="520018"/>
            </a:xfrm>
          </p:grpSpPr>
          <p:sp>
            <p:nvSpPr>
              <p:cNvPr id="159" name="正方形/長方形 158"/>
              <p:cNvSpPr/>
              <p:nvPr/>
            </p:nvSpPr>
            <p:spPr bwMode="gray">
              <a:xfrm>
                <a:off x="5688124" y="1540338"/>
                <a:ext cx="3240360" cy="388266"/>
              </a:xfrm>
              <a:prstGeom prst="rect">
                <a:avLst/>
              </a:prstGeom>
              <a:solidFill>
                <a:schemeClr val="bg1"/>
              </a:solidFill>
              <a:ln w="9525">
                <a:solidFill>
                  <a:schemeClr val="tx1"/>
                </a:solidFill>
                <a:miter lim="800000"/>
                <a:headEnd/>
                <a:tailEnd/>
              </a:ln>
            </p:spPr>
            <p:txBody>
              <a:bodyPr lIns="25714" rIns="25714" anchor="t"/>
              <a:lstStyle/>
              <a:p>
                <a:pPr defTabSz="653156">
                  <a:defRPr/>
                </a:pPr>
                <a:r>
                  <a:rPr kumimoji="0" lang="en-US" altLang="ja-JP" sz="571" kern="0" dirty="0">
                    <a:latin typeface="Meiryo UI" pitchFamily="50" charset="-128"/>
                    <a:ea typeface="Meiryo UI" pitchFamily="50" charset="-128"/>
                    <a:cs typeface="Meiryo UI" pitchFamily="50" charset="-128"/>
                    <a:hlinkClick r:id="rId177"/>
                  </a:rPr>
                  <a:t>Linux Virtual Server</a:t>
                </a:r>
                <a:endParaRPr kumimoji="0" lang="en-US" altLang="ja-JP" sz="571" kern="0" dirty="0">
                  <a:latin typeface="Meiryo UI" pitchFamily="50" charset="-128"/>
                  <a:ea typeface="Meiryo UI" pitchFamily="50" charset="-128"/>
                  <a:cs typeface="Meiryo UI" pitchFamily="50" charset="-128"/>
                </a:endParaRPr>
              </a:p>
              <a:p>
                <a:pPr defTabSz="653156">
                  <a:defRPr/>
                </a:pPr>
                <a:r>
                  <a:rPr kumimoji="0" lang="en-US" altLang="ja-JP" sz="571" kern="0" dirty="0">
                    <a:latin typeface="Meiryo UI" pitchFamily="50" charset="-128"/>
                    <a:ea typeface="Meiryo UI" pitchFamily="50" charset="-128"/>
                    <a:cs typeface="Meiryo UI" pitchFamily="50" charset="-128"/>
                    <a:hlinkClick r:id="rId178"/>
                  </a:rPr>
                  <a:t>Pound</a:t>
                </a:r>
                <a:endParaRPr kumimoji="0" lang="en-US" altLang="ja-JP" sz="571" kern="0" dirty="0">
                  <a:latin typeface="Meiryo UI" pitchFamily="50" charset="-128"/>
                  <a:ea typeface="Meiryo UI" pitchFamily="50" charset="-128"/>
                  <a:cs typeface="Meiryo UI" pitchFamily="50" charset="-128"/>
                </a:endParaRPr>
              </a:p>
              <a:p>
                <a:pPr defTabSz="653156">
                  <a:defRPr/>
                </a:pPr>
                <a:r>
                  <a:rPr kumimoji="0" lang="en-US" altLang="ja-JP" sz="571" kern="0" dirty="0">
                    <a:latin typeface="Meiryo UI" pitchFamily="50" charset="-128"/>
                    <a:ea typeface="Meiryo UI" pitchFamily="50" charset="-128"/>
                    <a:cs typeface="Meiryo UI" pitchFamily="50" charset="-128"/>
                    <a:hlinkClick r:id="rId179"/>
                  </a:rPr>
                  <a:t>Ultra Monkey</a:t>
                </a:r>
                <a:endParaRPr kumimoji="0" lang="en-US" altLang="ja-JP" sz="571" kern="0" dirty="0">
                  <a:latin typeface="Meiryo UI" pitchFamily="50" charset="-128"/>
                  <a:ea typeface="Meiryo UI" pitchFamily="50" charset="-128"/>
                  <a:cs typeface="Meiryo UI" pitchFamily="50" charset="-128"/>
                </a:endParaRPr>
              </a:p>
            </p:txBody>
          </p:sp>
          <p:sp>
            <p:nvSpPr>
              <p:cNvPr id="160" name="テキスト ボックス 159"/>
              <p:cNvSpPr txBox="1"/>
              <p:nvPr/>
            </p:nvSpPr>
            <p:spPr bwMode="gray">
              <a:xfrm>
                <a:off x="5688124" y="1408586"/>
                <a:ext cx="3240360" cy="131819"/>
              </a:xfrm>
              <a:prstGeom prst="rect">
                <a:avLst/>
              </a:prstGeom>
              <a:solidFill>
                <a:srgbClr val="CCE3F0"/>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ja-JP" altLang="en-US" sz="571">
                    <a:latin typeface="Meiryo UI" panose="020B0604030504040204" pitchFamily="50" charset="-128"/>
                    <a:ea typeface="Meiryo UI" panose="020B0604030504040204" pitchFamily="50" charset="-128"/>
                    <a:cs typeface="Meiryo UI" panose="020B0604030504040204" pitchFamily="50" charset="-128"/>
                  </a:rPr>
                  <a:t>負荷分散</a:t>
                </a:r>
                <a:endParaRPr lang="ja-JP" altLang="en-US" sz="571" dirty="0">
                  <a:latin typeface="Meiryo UI" panose="020B0604030504040204" pitchFamily="50" charset="-128"/>
                  <a:ea typeface="Meiryo UI" panose="020B0604030504040204" pitchFamily="50" charset="-128"/>
                  <a:cs typeface="Meiryo UI" panose="020B0604030504040204" pitchFamily="50" charset="-128"/>
                </a:endParaRPr>
              </a:p>
            </p:txBody>
          </p:sp>
        </p:grpSp>
        <p:grpSp>
          <p:nvGrpSpPr>
            <p:cNvPr id="161" name="グループ化 160"/>
            <p:cNvGrpSpPr/>
            <p:nvPr/>
          </p:nvGrpSpPr>
          <p:grpSpPr>
            <a:xfrm>
              <a:off x="123618" y="5045273"/>
              <a:ext cx="892319" cy="501390"/>
              <a:chOff x="5688124" y="1408586"/>
              <a:chExt cx="3240360" cy="629663"/>
            </a:xfrm>
          </p:grpSpPr>
          <p:sp>
            <p:nvSpPr>
              <p:cNvPr id="162" name="正方形/長方形 161"/>
              <p:cNvSpPr/>
              <p:nvPr/>
            </p:nvSpPr>
            <p:spPr bwMode="gray">
              <a:xfrm>
                <a:off x="5688124" y="1540338"/>
                <a:ext cx="3240360" cy="497911"/>
              </a:xfrm>
              <a:prstGeom prst="rect">
                <a:avLst/>
              </a:prstGeom>
              <a:solidFill>
                <a:schemeClr val="bg1"/>
              </a:solidFill>
              <a:ln w="9525">
                <a:solidFill>
                  <a:schemeClr val="tx1"/>
                </a:solidFill>
                <a:miter lim="800000"/>
                <a:headEnd/>
                <a:tailEnd/>
              </a:ln>
            </p:spPr>
            <p:txBody>
              <a:bodyPr lIns="25714" rIns="25714" anchor="t"/>
              <a:lstStyle/>
              <a:p>
                <a:pPr defTabSz="653156">
                  <a:defRPr/>
                </a:pPr>
                <a:r>
                  <a:rPr kumimoji="0" lang="en-US" altLang="ja-JP" sz="571" kern="0" dirty="0" err="1">
                    <a:latin typeface="Meiryo UI" pitchFamily="50" charset="-128"/>
                    <a:ea typeface="Meiryo UI" pitchFamily="50" charset="-128"/>
                    <a:cs typeface="Meiryo UI" pitchFamily="50" charset="-128"/>
                    <a:hlinkClick r:id="rId180"/>
                  </a:rPr>
                  <a:t>Ansible</a:t>
                </a:r>
                <a:endParaRPr kumimoji="0" lang="en-US" altLang="ja-JP" sz="571" kern="0" dirty="0">
                  <a:latin typeface="Meiryo UI" pitchFamily="50" charset="-128"/>
                  <a:ea typeface="Meiryo UI" pitchFamily="50" charset="-128"/>
                  <a:cs typeface="Meiryo UI" pitchFamily="50" charset="-128"/>
                </a:endParaRPr>
              </a:p>
              <a:p>
                <a:pPr defTabSz="653156">
                  <a:defRPr/>
                </a:pPr>
                <a:r>
                  <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181"/>
                  </a:rPr>
                  <a:t>Chef</a:t>
                </a:r>
                <a:endPar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pPr defTabSz="653156">
                  <a:defRPr/>
                </a:pPr>
                <a:r>
                  <a:rPr kumimoji="0" lang="en-US" altLang="ja-JP" sz="571" kern="0" dirty="0" err="1">
                    <a:latin typeface="Meiryo UI" pitchFamily="50" charset="-128"/>
                    <a:ea typeface="Meiryo UI" pitchFamily="50" charset="-128"/>
                    <a:cs typeface="Meiryo UI" pitchFamily="50" charset="-128"/>
                    <a:hlinkClick r:id="rId182"/>
                  </a:rPr>
                  <a:t>oVirt</a:t>
                </a:r>
                <a:endParaRPr kumimoji="0" lang="en-US" altLang="ja-JP" sz="571" kern="0" dirty="0">
                  <a:latin typeface="Meiryo UI" pitchFamily="50" charset="-128"/>
                  <a:ea typeface="Meiryo UI" pitchFamily="50" charset="-128"/>
                  <a:cs typeface="Meiryo UI" pitchFamily="50" charset="-128"/>
                </a:endParaRPr>
              </a:p>
              <a:p>
                <a:pPr defTabSz="653156">
                  <a:defRPr/>
                </a:pPr>
                <a:r>
                  <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183"/>
                  </a:rPr>
                  <a:t>Puppet</a:t>
                </a:r>
                <a:endPar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p:txBody>
          </p:sp>
          <p:sp>
            <p:nvSpPr>
              <p:cNvPr id="163" name="テキスト ボックス 162"/>
              <p:cNvSpPr txBox="1"/>
              <p:nvPr/>
            </p:nvSpPr>
            <p:spPr bwMode="gray">
              <a:xfrm>
                <a:off x="5688124" y="1408586"/>
                <a:ext cx="3240360" cy="131819"/>
              </a:xfrm>
              <a:prstGeom prst="rect">
                <a:avLst/>
              </a:prstGeom>
              <a:solidFill>
                <a:srgbClr val="CCE3F0"/>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pPr lvl="0"/>
                <a:r>
                  <a:rPr kumimoji="0" lang="ja-JP" altLang="en-US" sz="571" kern="0" dirty="0">
                    <a:solidFill>
                      <a:srgbClr val="000000"/>
                    </a:solidFill>
                    <a:latin typeface="Meiryo UI" pitchFamily="50" charset="-128"/>
                    <a:ea typeface="Meiryo UI" pitchFamily="50" charset="-128"/>
                    <a:cs typeface="Meiryo UI" pitchFamily="50" charset="-128"/>
                  </a:rPr>
                  <a:t>構成管理</a:t>
                </a:r>
              </a:p>
            </p:txBody>
          </p:sp>
        </p:grpSp>
        <p:grpSp>
          <p:nvGrpSpPr>
            <p:cNvPr id="164" name="グループ化 163"/>
            <p:cNvGrpSpPr/>
            <p:nvPr/>
          </p:nvGrpSpPr>
          <p:grpSpPr>
            <a:xfrm>
              <a:off x="6168095" y="5524939"/>
              <a:ext cx="892319" cy="584613"/>
              <a:chOff x="5688124" y="1408586"/>
              <a:chExt cx="3240360" cy="742872"/>
            </a:xfrm>
          </p:grpSpPr>
          <p:sp>
            <p:nvSpPr>
              <p:cNvPr id="165" name="正方形/長方形 164"/>
              <p:cNvSpPr/>
              <p:nvPr/>
            </p:nvSpPr>
            <p:spPr bwMode="gray">
              <a:xfrm>
                <a:off x="5688124" y="1540340"/>
                <a:ext cx="3240360" cy="611118"/>
              </a:xfrm>
              <a:prstGeom prst="rect">
                <a:avLst/>
              </a:prstGeom>
              <a:solidFill>
                <a:schemeClr val="bg1"/>
              </a:solidFill>
              <a:ln w="9525">
                <a:solidFill>
                  <a:schemeClr val="tx1"/>
                </a:solidFill>
                <a:miter lim="800000"/>
                <a:headEnd/>
                <a:tailEnd/>
              </a:ln>
            </p:spPr>
            <p:txBody>
              <a:bodyPr lIns="25714" rIns="25714" anchor="t"/>
              <a:lstStyle/>
              <a:p>
                <a:r>
                  <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184"/>
                  </a:rPr>
                  <a:t>BIND</a:t>
                </a:r>
                <a:endPar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r>
                  <a:rPr kumimoji="0" lang="en-US" altLang="ja-JP" sz="571" kern="0" dirty="0" err="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185"/>
                  </a:rPr>
                  <a:t>djbdns</a:t>
                </a:r>
                <a:endPar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r>
                  <a:rPr kumimoji="0" lang="en-US" altLang="ja-JP" sz="571" kern="0" dirty="0">
                    <a:latin typeface="Meiryo UI" pitchFamily="50" charset="-128"/>
                    <a:ea typeface="Meiryo UI" pitchFamily="50" charset="-128"/>
                    <a:cs typeface="Meiryo UI" pitchFamily="50" charset="-128"/>
                    <a:hlinkClick r:id="rId186"/>
                  </a:rPr>
                  <a:t>ISC-DHCP</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a:latin typeface="Meiryo UI" pitchFamily="50" charset="-128"/>
                    <a:ea typeface="Meiryo UI" pitchFamily="50" charset="-128"/>
                    <a:cs typeface="Meiryo UI" pitchFamily="50" charset="-128"/>
                    <a:hlinkClick r:id="rId187"/>
                  </a:rPr>
                  <a:t>NSD</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a:latin typeface="Meiryo UI" pitchFamily="50" charset="-128"/>
                    <a:ea typeface="Meiryo UI" pitchFamily="50" charset="-128"/>
                    <a:cs typeface="Meiryo UI" pitchFamily="50" charset="-128"/>
                    <a:hlinkClick r:id="rId188"/>
                  </a:rPr>
                  <a:t>Unbound</a:t>
                </a:r>
                <a:endParaRPr kumimoji="0" lang="en-US" altLang="ja-JP" sz="571" kern="0" dirty="0">
                  <a:latin typeface="Meiryo UI" pitchFamily="50" charset="-128"/>
                  <a:ea typeface="Meiryo UI" pitchFamily="50" charset="-128"/>
                  <a:cs typeface="Meiryo UI" pitchFamily="50" charset="-128"/>
                </a:endParaRPr>
              </a:p>
            </p:txBody>
          </p:sp>
          <p:sp>
            <p:nvSpPr>
              <p:cNvPr id="166" name="テキスト ボックス 165"/>
              <p:cNvSpPr txBox="1"/>
              <p:nvPr/>
            </p:nvSpPr>
            <p:spPr bwMode="gray">
              <a:xfrm>
                <a:off x="5688124" y="1408586"/>
                <a:ext cx="3240360" cy="131819"/>
              </a:xfrm>
              <a:prstGeom prst="rect">
                <a:avLst/>
              </a:prstGeom>
              <a:solidFill>
                <a:srgbClr val="C9C9CA"/>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en-US" altLang="ja-JP" sz="571" dirty="0">
                    <a:latin typeface="Meiryo UI" panose="020B0604030504040204" pitchFamily="50" charset="-128"/>
                    <a:ea typeface="Meiryo UI" panose="020B0604030504040204" pitchFamily="50" charset="-128"/>
                    <a:cs typeface="Meiryo UI" panose="020B0604030504040204" pitchFamily="50" charset="-128"/>
                  </a:rPr>
                  <a:t>DNS/DHCP</a:t>
                </a:r>
                <a:endParaRPr lang="ja-JP" altLang="en-US" sz="571" dirty="0">
                  <a:latin typeface="Meiryo UI" panose="020B0604030504040204" pitchFamily="50" charset="-128"/>
                  <a:ea typeface="Meiryo UI" panose="020B0604030504040204" pitchFamily="50" charset="-128"/>
                  <a:cs typeface="Meiryo UI" panose="020B0604030504040204" pitchFamily="50" charset="-128"/>
                </a:endParaRPr>
              </a:p>
            </p:txBody>
          </p:sp>
        </p:grpSp>
        <p:grpSp>
          <p:nvGrpSpPr>
            <p:cNvPr id="167" name="グループ化 166"/>
            <p:cNvGrpSpPr/>
            <p:nvPr/>
          </p:nvGrpSpPr>
          <p:grpSpPr>
            <a:xfrm>
              <a:off x="7096151" y="5524938"/>
              <a:ext cx="892319" cy="584611"/>
              <a:chOff x="5688124" y="1408586"/>
              <a:chExt cx="3240360" cy="742871"/>
            </a:xfrm>
          </p:grpSpPr>
          <p:sp>
            <p:nvSpPr>
              <p:cNvPr id="168" name="正方形/長方形 167"/>
              <p:cNvSpPr/>
              <p:nvPr/>
            </p:nvSpPr>
            <p:spPr bwMode="gray">
              <a:xfrm>
                <a:off x="5688124" y="1540339"/>
                <a:ext cx="3240360" cy="611118"/>
              </a:xfrm>
              <a:prstGeom prst="rect">
                <a:avLst/>
              </a:prstGeom>
              <a:solidFill>
                <a:schemeClr val="bg1"/>
              </a:solidFill>
              <a:ln w="9525">
                <a:solidFill>
                  <a:schemeClr val="tx1"/>
                </a:solidFill>
                <a:miter lim="800000"/>
                <a:headEnd/>
                <a:tailEnd/>
              </a:ln>
            </p:spPr>
            <p:txBody>
              <a:bodyPr lIns="25714" rIns="25714" anchor="t"/>
              <a:lstStyle/>
              <a:p>
                <a:r>
                  <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189"/>
                  </a:rPr>
                  <a:t>FileZilla</a:t>
                </a:r>
                <a:r>
                  <a:rPr kumimoji="0" lang="ja-JP" altLang="en-US"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rPr>
                  <a:t>　</a:t>
                </a:r>
                <a:r>
                  <a:rPr kumimoji="0" lang="en-US" altLang="ja-JP" sz="571" kern="0" dirty="0">
                    <a:solidFill>
                      <a:srgbClr val="008080"/>
                    </a:solidFill>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190"/>
                  </a:rPr>
                  <a:t>(</a:t>
                </a:r>
                <a:r>
                  <a:rPr kumimoji="0" lang="en-US" altLang="ja-JP" sz="571" kern="0" dirty="0">
                    <a:solidFill>
                      <a:srgbClr val="008080"/>
                    </a:solidFill>
                    <a:effectLst>
                      <a:outerShdw blurRad="38100" dist="38100" dir="2700000" algn="tl">
                        <a:srgbClr val="000000">
                          <a:alpha val="43137"/>
                        </a:srgbClr>
                      </a:outerShdw>
                    </a:effectLst>
                    <a:latin typeface="HGP創英角ﾎﾟｯﾌﾟ体" panose="040B0A00000000000000" pitchFamily="50" charset="-128"/>
                    <a:ea typeface="HGP創英角ﾎﾟｯﾌﾟ体" panose="040B0A00000000000000" pitchFamily="50" charset="-128"/>
                    <a:cs typeface="Meiryo UI" pitchFamily="50" charset="-128"/>
                    <a:hlinkClick r:id="rId190"/>
                  </a:rPr>
                  <a:t>JP)</a:t>
                </a:r>
                <a:endParaRPr kumimoji="0" lang="en-US" altLang="ja-JP" sz="571" kern="0" dirty="0">
                  <a:solidFill>
                    <a:srgbClr val="008080"/>
                  </a:solidFill>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r>
                  <a:rPr kumimoji="0" lang="en-US" altLang="ja-JP" sz="571" kern="0" dirty="0" err="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191"/>
                  </a:rPr>
                  <a:t>ProFTPD</a:t>
                </a:r>
                <a:endPar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r>
                  <a:rPr kumimoji="0" lang="en-US" altLang="ja-JP" sz="571" kern="0" dirty="0" err="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192"/>
                  </a:rPr>
                  <a:t>vsftpd</a:t>
                </a:r>
                <a:endPar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r>
                  <a:rPr kumimoji="0" lang="en-US" altLang="ja-JP" sz="571" kern="0" dirty="0">
                    <a:latin typeface="Meiryo UI" pitchFamily="50" charset="-128"/>
                    <a:ea typeface="Meiryo UI" pitchFamily="50" charset="-128"/>
                    <a:cs typeface="Meiryo UI" pitchFamily="50" charset="-128"/>
                    <a:hlinkClick r:id="rId193"/>
                  </a:rPr>
                  <a:t>WU-FTPD</a:t>
                </a:r>
                <a:endParaRPr kumimoji="0" lang="en-US" altLang="ja-JP" sz="571" kern="0" dirty="0">
                  <a:latin typeface="Meiryo UI" pitchFamily="50" charset="-128"/>
                  <a:ea typeface="Meiryo UI" pitchFamily="50" charset="-128"/>
                  <a:cs typeface="Meiryo UI" pitchFamily="50" charset="-128"/>
                </a:endParaRPr>
              </a:p>
            </p:txBody>
          </p:sp>
          <p:sp>
            <p:nvSpPr>
              <p:cNvPr id="169" name="テキスト ボックス 168"/>
              <p:cNvSpPr txBox="1"/>
              <p:nvPr/>
            </p:nvSpPr>
            <p:spPr bwMode="gray">
              <a:xfrm>
                <a:off x="5688124" y="1408586"/>
                <a:ext cx="3240360" cy="131819"/>
              </a:xfrm>
              <a:prstGeom prst="rect">
                <a:avLst/>
              </a:prstGeom>
              <a:solidFill>
                <a:srgbClr val="C9C9CA"/>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en-US" altLang="ja-JP" sz="571">
                    <a:latin typeface="Meiryo UI" panose="020B0604030504040204" pitchFamily="50" charset="-128"/>
                    <a:ea typeface="Meiryo UI" panose="020B0604030504040204" pitchFamily="50" charset="-128"/>
                    <a:cs typeface="Meiryo UI" panose="020B0604030504040204" pitchFamily="50" charset="-128"/>
                  </a:rPr>
                  <a:t>FTP</a:t>
                </a:r>
                <a:r>
                  <a:rPr lang="ja-JP" altLang="en-US" sz="571">
                    <a:latin typeface="Meiryo UI" panose="020B0604030504040204" pitchFamily="50" charset="-128"/>
                    <a:ea typeface="Meiryo UI" panose="020B0604030504040204" pitchFamily="50" charset="-128"/>
                    <a:cs typeface="Meiryo UI" panose="020B0604030504040204" pitchFamily="50" charset="-128"/>
                  </a:rPr>
                  <a:t>サーバー</a:t>
                </a:r>
                <a:endParaRPr lang="ja-JP" altLang="en-US" sz="571" dirty="0">
                  <a:latin typeface="Meiryo UI" panose="020B0604030504040204" pitchFamily="50" charset="-128"/>
                  <a:ea typeface="Meiryo UI" panose="020B0604030504040204" pitchFamily="50" charset="-128"/>
                  <a:cs typeface="Meiryo UI" panose="020B0604030504040204" pitchFamily="50" charset="-128"/>
                </a:endParaRPr>
              </a:p>
            </p:txBody>
          </p:sp>
        </p:grpSp>
        <p:grpSp>
          <p:nvGrpSpPr>
            <p:cNvPr id="170" name="グループ化 169"/>
            <p:cNvGrpSpPr/>
            <p:nvPr/>
          </p:nvGrpSpPr>
          <p:grpSpPr>
            <a:xfrm>
              <a:off x="6169600" y="6120513"/>
              <a:ext cx="892319" cy="537969"/>
              <a:chOff x="5688124" y="1408586"/>
              <a:chExt cx="3240360" cy="539858"/>
            </a:xfrm>
          </p:grpSpPr>
          <p:sp>
            <p:nvSpPr>
              <p:cNvPr id="171" name="正方形/長方形 170"/>
              <p:cNvSpPr/>
              <p:nvPr/>
            </p:nvSpPr>
            <p:spPr bwMode="gray">
              <a:xfrm>
                <a:off x="5688124" y="1522356"/>
                <a:ext cx="3240360" cy="426088"/>
              </a:xfrm>
              <a:prstGeom prst="rect">
                <a:avLst/>
              </a:prstGeom>
              <a:solidFill>
                <a:schemeClr val="bg1"/>
              </a:solidFill>
              <a:ln w="9525">
                <a:solidFill>
                  <a:schemeClr val="tx1"/>
                </a:solidFill>
                <a:miter lim="800000"/>
                <a:headEnd/>
                <a:tailEnd/>
              </a:ln>
            </p:spPr>
            <p:txBody>
              <a:bodyPr lIns="25714" rIns="25714" anchor="t"/>
              <a:lstStyle/>
              <a:p>
                <a:r>
                  <a:rPr kumimoji="0" lang="en-US" altLang="ja-JP" sz="571" kern="0" dirty="0">
                    <a:latin typeface="Meiryo UI" pitchFamily="50" charset="-128"/>
                    <a:ea typeface="Meiryo UI" pitchFamily="50" charset="-128"/>
                    <a:cs typeface="Meiryo UI" pitchFamily="50" charset="-128"/>
                    <a:hlinkClick r:id="rId194"/>
                  </a:rPr>
                  <a:t>NFS</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195"/>
                  </a:rPr>
                  <a:t>Samba</a:t>
                </a:r>
                <a:r>
                  <a:rPr kumimoji="0" lang="ja-JP" altLang="en-US"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rPr>
                  <a:t>　</a:t>
                </a:r>
                <a:r>
                  <a:rPr kumimoji="0" lang="en-US" altLang="ja-JP" sz="571" kern="0" dirty="0">
                    <a:solidFill>
                      <a:srgbClr val="FF0000"/>
                    </a:solidFill>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196" action="ppaction://hlinkfile"/>
                  </a:rPr>
                  <a:t>(</a:t>
                </a:r>
                <a:r>
                  <a:rPr kumimoji="0" lang="en-US" altLang="ja-JP" sz="571" kern="0" dirty="0">
                    <a:solidFill>
                      <a:srgbClr val="FF0000"/>
                    </a:solidFill>
                    <a:effectLst>
                      <a:outerShdw blurRad="38100" dist="38100" dir="2700000" algn="tl">
                        <a:srgbClr val="000000">
                          <a:alpha val="43137"/>
                        </a:srgbClr>
                      </a:outerShdw>
                    </a:effectLst>
                    <a:latin typeface="HGP創英角ﾎﾟｯﾌﾟ体" panose="040B0A00000000000000" pitchFamily="50" charset="-128"/>
                    <a:ea typeface="HGP創英角ﾎﾟｯﾌﾟ体" panose="040B0A00000000000000" pitchFamily="50" charset="-128"/>
                    <a:cs typeface="Meiryo UI" pitchFamily="50" charset="-128"/>
                    <a:hlinkClick r:id="rId196" action="ppaction://hlinkfile"/>
                  </a:rPr>
                  <a:t>JP)</a:t>
                </a:r>
                <a:endParaRPr kumimoji="0" lang="en-US" altLang="ja-JP" sz="571" kern="0" dirty="0">
                  <a:solidFill>
                    <a:srgbClr val="FF0000"/>
                  </a:solidFill>
                  <a:effectLst>
                    <a:outerShdw blurRad="38100" dist="38100" dir="2700000" algn="tl">
                      <a:srgbClr val="000000">
                        <a:alpha val="43137"/>
                      </a:srgbClr>
                    </a:outerShdw>
                  </a:effectLst>
                  <a:latin typeface="HGP創英角ﾎﾟｯﾌﾟ体" panose="040B0A00000000000000" pitchFamily="50" charset="-128"/>
                  <a:ea typeface="HGP創英角ﾎﾟｯﾌﾟ体" panose="040B0A00000000000000" pitchFamily="50" charset="-128"/>
                  <a:cs typeface="Meiryo UI" pitchFamily="50" charset="-128"/>
                </a:endParaRPr>
              </a:p>
              <a:p>
                <a:r>
                  <a:rPr kumimoji="0" lang="en-US" altLang="ja-JP" sz="571" kern="0" dirty="0" err="1">
                    <a:latin typeface="Meiryo UI" panose="020B0604030504040204" pitchFamily="50" charset="-128"/>
                    <a:ea typeface="Meiryo UI" panose="020B0604030504040204" pitchFamily="50" charset="-128"/>
                    <a:cs typeface="Meiryo UI" panose="020B0604030504040204" pitchFamily="50" charset="-128"/>
                    <a:hlinkClick r:id="rId197"/>
                  </a:rPr>
                  <a:t>OwnCloud</a:t>
                </a:r>
                <a:endParaRPr kumimoji="0" lang="en-US" altLang="ja-JP" sz="571" kern="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172" name="テキスト ボックス 171"/>
              <p:cNvSpPr txBox="1"/>
              <p:nvPr/>
            </p:nvSpPr>
            <p:spPr bwMode="gray">
              <a:xfrm>
                <a:off x="5688124" y="1408586"/>
                <a:ext cx="3240360" cy="131819"/>
              </a:xfrm>
              <a:prstGeom prst="rect">
                <a:avLst/>
              </a:prstGeom>
              <a:solidFill>
                <a:srgbClr val="C9C9CA"/>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ja-JP" altLang="en-US" sz="571">
                    <a:latin typeface="Meiryo UI" panose="020B0604030504040204" pitchFamily="50" charset="-128"/>
                    <a:ea typeface="Meiryo UI" panose="020B0604030504040204" pitchFamily="50" charset="-128"/>
                    <a:cs typeface="Meiryo UI" panose="020B0604030504040204" pitchFamily="50" charset="-128"/>
                  </a:rPr>
                  <a:t>ファイルサーバー</a:t>
                </a:r>
                <a:endParaRPr lang="ja-JP" altLang="en-US" sz="571" dirty="0">
                  <a:latin typeface="Meiryo UI" panose="020B0604030504040204" pitchFamily="50" charset="-128"/>
                  <a:ea typeface="Meiryo UI" panose="020B0604030504040204" pitchFamily="50" charset="-128"/>
                  <a:cs typeface="Meiryo UI" panose="020B0604030504040204" pitchFamily="50" charset="-128"/>
                </a:endParaRPr>
              </a:p>
            </p:txBody>
          </p:sp>
        </p:grpSp>
        <p:grpSp>
          <p:nvGrpSpPr>
            <p:cNvPr id="173" name="グループ化 172"/>
            <p:cNvGrpSpPr/>
            <p:nvPr/>
          </p:nvGrpSpPr>
          <p:grpSpPr>
            <a:xfrm>
              <a:off x="8026110" y="5524939"/>
              <a:ext cx="892319" cy="1133543"/>
              <a:chOff x="5688124" y="1408586"/>
              <a:chExt cx="3240360" cy="1440403"/>
            </a:xfrm>
          </p:grpSpPr>
          <p:sp>
            <p:nvSpPr>
              <p:cNvPr id="174" name="正方形/長方形 173"/>
              <p:cNvSpPr/>
              <p:nvPr/>
            </p:nvSpPr>
            <p:spPr bwMode="gray">
              <a:xfrm>
                <a:off x="5688124" y="1540339"/>
                <a:ext cx="3240360" cy="1308650"/>
              </a:xfrm>
              <a:prstGeom prst="rect">
                <a:avLst/>
              </a:prstGeom>
              <a:solidFill>
                <a:schemeClr val="bg1"/>
              </a:solidFill>
              <a:ln w="9525">
                <a:solidFill>
                  <a:schemeClr val="tx1"/>
                </a:solidFill>
                <a:miter lim="800000"/>
                <a:headEnd/>
                <a:tailEnd/>
              </a:ln>
            </p:spPr>
            <p:txBody>
              <a:bodyPr lIns="25714" rIns="25714" anchor="t"/>
              <a:lstStyle/>
              <a:p>
                <a:r>
                  <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198"/>
                  </a:rPr>
                  <a:t>Courier-IMAP</a:t>
                </a:r>
                <a:endPar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r>
                  <a:rPr kumimoji="0" lang="en-US" altLang="ja-JP" sz="571" kern="0" dirty="0">
                    <a:latin typeface="Meiryo UI" pitchFamily="50" charset="-128"/>
                    <a:ea typeface="Meiryo UI" pitchFamily="50" charset="-128"/>
                    <a:cs typeface="Meiryo UI" pitchFamily="50" charset="-128"/>
                    <a:hlinkClick r:id="rId198"/>
                  </a:rPr>
                  <a:t>Courier-MTA</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199"/>
                  </a:rPr>
                  <a:t>Cyrus IMAP</a:t>
                </a:r>
                <a:endPar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r>
                  <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200"/>
                  </a:rPr>
                  <a:t>Dovecot</a:t>
                </a:r>
                <a:endPar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r>
                  <a:rPr kumimoji="0" lang="en-US" altLang="ja-JP" sz="571" kern="0" dirty="0">
                    <a:latin typeface="Meiryo UI" pitchFamily="50" charset="-128"/>
                    <a:ea typeface="Meiryo UI" pitchFamily="50" charset="-128"/>
                    <a:cs typeface="Meiryo UI" pitchFamily="50" charset="-128"/>
                    <a:hlinkClick r:id="rId201"/>
                  </a:rPr>
                  <a:t>Exim</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err="1">
                    <a:latin typeface="Meiryo UI" pitchFamily="50" charset="-128"/>
                    <a:ea typeface="Meiryo UI" pitchFamily="50" charset="-128"/>
                    <a:cs typeface="Meiryo UI" pitchFamily="50" charset="-128"/>
                    <a:hlinkClick r:id="rId202"/>
                  </a:rPr>
                  <a:t>fml</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203"/>
                  </a:rPr>
                  <a:t>Postfix</a:t>
                </a:r>
                <a:r>
                  <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rPr>
                  <a:t>  </a:t>
                </a:r>
                <a:r>
                  <a:rPr kumimoji="0" lang="en-US" altLang="ja-JP" sz="571" kern="0" dirty="0">
                    <a:solidFill>
                      <a:srgbClr val="008080"/>
                    </a:solidFill>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204"/>
                  </a:rPr>
                  <a:t>(</a:t>
                </a:r>
                <a:r>
                  <a:rPr kumimoji="0" lang="en-US" altLang="ja-JP" sz="571" kern="0" dirty="0">
                    <a:solidFill>
                      <a:srgbClr val="008080"/>
                    </a:solidFill>
                    <a:effectLst>
                      <a:outerShdw blurRad="38100" dist="38100" dir="2700000" algn="tl">
                        <a:srgbClr val="000000">
                          <a:alpha val="43137"/>
                        </a:srgbClr>
                      </a:outerShdw>
                    </a:effectLst>
                    <a:latin typeface="HGP創英角ﾎﾟｯﾌﾟ体" panose="040B0A00000000000000" pitchFamily="50" charset="-128"/>
                    <a:ea typeface="HGP創英角ﾎﾟｯﾌﾟ体" panose="040B0A00000000000000" pitchFamily="50" charset="-128"/>
                    <a:cs typeface="Meiryo UI" pitchFamily="50" charset="-128"/>
                    <a:hlinkClick r:id="rId204"/>
                  </a:rPr>
                  <a:t>JP)</a:t>
                </a:r>
                <a:endPar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r>
                  <a:rPr kumimoji="0" lang="en-US" altLang="ja-JP" sz="571" kern="0" dirty="0" err="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205"/>
                  </a:rPr>
                  <a:t>qmail</a:t>
                </a:r>
                <a:r>
                  <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rPr>
                  <a:t>  </a:t>
                </a:r>
              </a:p>
              <a:p>
                <a:r>
                  <a:rPr kumimoji="0" lang="en-US" altLang="ja-JP" sz="571" kern="0" dirty="0" err="1">
                    <a:latin typeface="Meiryo UI" pitchFamily="50" charset="-128"/>
                    <a:ea typeface="Meiryo UI" pitchFamily="50" charset="-128"/>
                    <a:cs typeface="Meiryo UI" pitchFamily="50" charset="-128"/>
                    <a:hlinkClick r:id="rId206"/>
                  </a:rPr>
                  <a:t>qpopper</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err="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207"/>
                  </a:rPr>
                  <a:t>sendmail</a:t>
                </a:r>
                <a:endPar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r>
                  <a:rPr kumimoji="0" lang="en-US" altLang="ja-JP" sz="571" kern="0" dirty="0" err="1">
                    <a:latin typeface="Meiryo UI" pitchFamily="50" charset="-128"/>
                    <a:ea typeface="Meiryo UI" pitchFamily="50" charset="-128"/>
                    <a:cs typeface="Meiryo UI" pitchFamily="50" charset="-128"/>
                    <a:hlinkClick r:id="rId208"/>
                  </a:rPr>
                  <a:t>SquirrelMail</a:t>
                </a:r>
                <a:endParaRPr kumimoji="0" lang="en-US" altLang="ja-JP" sz="571" kern="0" dirty="0">
                  <a:latin typeface="Meiryo UI" pitchFamily="50" charset="-128"/>
                  <a:ea typeface="Meiryo UI" pitchFamily="50" charset="-128"/>
                  <a:cs typeface="Meiryo UI" pitchFamily="50" charset="-128"/>
                </a:endParaRPr>
              </a:p>
              <a:p>
                <a:endPar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endParaRPr kumimoji="0" lang="en-US" altLang="ja-JP" sz="571" kern="0" dirty="0">
                  <a:latin typeface="Meiryo UI" pitchFamily="50" charset="-128"/>
                  <a:ea typeface="Meiryo UI" pitchFamily="50" charset="-128"/>
                  <a:cs typeface="Meiryo UI" pitchFamily="50" charset="-128"/>
                </a:endParaRPr>
              </a:p>
            </p:txBody>
          </p:sp>
          <p:sp>
            <p:nvSpPr>
              <p:cNvPr id="175" name="テキスト ボックス 174"/>
              <p:cNvSpPr txBox="1"/>
              <p:nvPr/>
            </p:nvSpPr>
            <p:spPr bwMode="gray">
              <a:xfrm>
                <a:off x="5688124" y="1408586"/>
                <a:ext cx="3240360" cy="131819"/>
              </a:xfrm>
              <a:prstGeom prst="rect">
                <a:avLst/>
              </a:prstGeom>
              <a:solidFill>
                <a:srgbClr val="C9C9CA"/>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en-US" altLang="ja-JP" sz="571" dirty="0">
                    <a:latin typeface="Meiryo UI" panose="020B0604030504040204" pitchFamily="50" charset="-128"/>
                    <a:ea typeface="Meiryo UI" panose="020B0604030504040204" pitchFamily="50" charset="-128"/>
                    <a:cs typeface="Meiryo UI" panose="020B0604030504040204" pitchFamily="50" charset="-128"/>
                  </a:rPr>
                  <a:t>POP/IMAP/MTA</a:t>
                </a:r>
                <a:endParaRPr lang="ja-JP" altLang="en-US" sz="571" dirty="0">
                  <a:latin typeface="Meiryo UI" panose="020B0604030504040204" pitchFamily="50" charset="-128"/>
                  <a:ea typeface="Meiryo UI" panose="020B0604030504040204" pitchFamily="50" charset="-128"/>
                  <a:cs typeface="Meiryo UI" panose="020B0604030504040204" pitchFamily="50" charset="-128"/>
                </a:endParaRPr>
              </a:p>
            </p:txBody>
          </p:sp>
        </p:grpSp>
        <p:grpSp>
          <p:nvGrpSpPr>
            <p:cNvPr id="176" name="グループ化 175"/>
            <p:cNvGrpSpPr/>
            <p:nvPr/>
          </p:nvGrpSpPr>
          <p:grpSpPr>
            <a:xfrm>
              <a:off x="3117638" y="3109169"/>
              <a:ext cx="892319" cy="972041"/>
              <a:chOff x="5688124" y="1408586"/>
              <a:chExt cx="3240360" cy="1087929"/>
            </a:xfrm>
          </p:grpSpPr>
          <p:sp>
            <p:nvSpPr>
              <p:cNvPr id="177" name="正方形/長方形 176"/>
              <p:cNvSpPr/>
              <p:nvPr/>
            </p:nvSpPr>
            <p:spPr bwMode="gray">
              <a:xfrm>
                <a:off x="5688124" y="1540339"/>
                <a:ext cx="3240360" cy="956176"/>
              </a:xfrm>
              <a:prstGeom prst="rect">
                <a:avLst/>
              </a:prstGeom>
              <a:solidFill>
                <a:schemeClr val="bg1"/>
              </a:solidFill>
              <a:ln w="9525">
                <a:solidFill>
                  <a:schemeClr val="tx1"/>
                </a:solidFill>
                <a:miter lim="800000"/>
                <a:headEnd/>
                <a:tailEnd/>
              </a:ln>
            </p:spPr>
            <p:txBody>
              <a:bodyPr lIns="25714" rIns="25714" anchor="t"/>
              <a:lstStyle/>
              <a:p>
                <a:r>
                  <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209"/>
                  </a:rPr>
                  <a:t>Android</a:t>
                </a:r>
                <a:endPar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r>
                  <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210"/>
                  </a:rPr>
                  <a:t>CentOS</a:t>
                </a:r>
                <a:endPar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r>
                  <a:rPr kumimoji="0" lang="en-US" altLang="ja-JP" sz="571" kern="0" dirty="0">
                    <a:latin typeface="Meiryo UI" pitchFamily="50" charset="-128"/>
                    <a:ea typeface="Meiryo UI" pitchFamily="50" charset="-128"/>
                    <a:cs typeface="Meiryo UI" pitchFamily="50" charset="-128"/>
                    <a:hlinkClick r:id="rId211"/>
                  </a:rPr>
                  <a:t>CoreOS </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a:latin typeface="Meiryo UI" pitchFamily="50" charset="-128"/>
                    <a:ea typeface="Meiryo UI" pitchFamily="50" charset="-128"/>
                    <a:cs typeface="Meiryo UI" pitchFamily="50" charset="-128"/>
                    <a:hlinkClick r:id="rId212"/>
                  </a:rPr>
                  <a:t>Debian</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213"/>
                  </a:rPr>
                  <a:t>Fedora</a:t>
                </a:r>
                <a:endPar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r>
                  <a:rPr kumimoji="0" lang="en-US" altLang="ja-JP" sz="571" kern="0" dirty="0">
                    <a:latin typeface="Meiryo UI" pitchFamily="50" charset="-128"/>
                    <a:ea typeface="Meiryo UI" pitchFamily="50" charset="-128"/>
                    <a:cs typeface="Meiryo UI" pitchFamily="50" charset="-128"/>
                    <a:hlinkClick r:id="rId214"/>
                  </a:rPr>
                  <a:t>FreeBSD</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err="1">
                    <a:latin typeface="Meiryo UI" pitchFamily="50" charset="-128"/>
                    <a:ea typeface="Meiryo UI" pitchFamily="50" charset="-128"/>
                    <a:cs typeface="Meiryo UI" pitchFamily="50" charset="-128"/>
                    <a:hlinkClick r:id="rId215"/>
                  </a:rPr>
                  <a:t>openSUSE</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a:latin typeface="Meiryo UI" pitchFamily="50" charset="-128"/>
                    <a:ea typeface="Meiryo UI" pitchFamily="50" charset="-128"/>
                    <a:cs typeface="Meiryo UI" pitchFamily="50" charset="-128"/>
                    <a:hlinkClick r:id="rId216"/>
                  </a:rPr>
                  <a:t>Scientific Linux</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a:latin typeface="Meiryo UI" pitchFamily="50" charset="-128"/>
                    <a:ea typeface="Meiryo UI" pitchFamily="50" charset="-128"/>
                    <a:cs typeface="Meiryo UI" pitchFamily="50" charset="-128"/>
                    <a:hlinkClick r:id="rId217"/>
                  </a:rPr>
                  <a:t>Ubuntu</a:t>
                </a:r>
                <a:endParaRPr kumimoji="0" lang="en-US" altLang="ja-JP" sz="571" kern="0" dirty="0">
                  <a:latin typeface="Meiryo UI" pitchFamily="50" charset="-128"/>
                  <a:ea typeface="Meiryo UI" pitchFamily="50" charset="-128"/>
                  <a:cs typeface="Meiryo UI" pitchFamily="50" charset="-128"/>
                </a:endParaRPr>
              </a:p>
              <a:p>
                <a:endParaRPr kumimoji="0" lang="en-US" altLang="ja-JP" sz="571" kern="0" dirty="0">
                  <a:latin typeface="Meiryo UI" pitchFamily="50" charset="-128"/>
                  <a:ea typeface="Meiryo UI" pitchFamily="50" charset="-128"/>
                  <a:cs typeface="Meiryo UI" pitchFamily="50" charset="-128"/>
                </a:endParaRPr>
              </a:p>
            </p:txBody>
          </p:sp>
          <p:sp>
            <p:nvSpPr>
              <p:cNvPr id="178" name="テキスト ボックス 177"/>
              <p:cNvSpPr txBox="1"/>
              <p:nvPr/>
            </p:nvSpPr>
            <p:spPr bwMode="gray">
              <a:xfrm>
                <a:off x="5688124" y="1408586"/>
                <a:ext cx="3240360" cy="131819"/>
              </a:xfrm>
              <a:prstGeom prst="rect">
                <a:avLst/>
              </a:prstGeom>
              <a:solidFill>
                <a:srgbClr val="DEEDF5"/>
              </a:solidFill>
              <a:ln w="9525" cap="flat">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en-US" altLang="ja-JP" sz="571">
                    <a:latin typeface="Meiryo UI" panose="020B0604030504040204" pitchFamily="50" charset="-128"/>
                    <a:ea typeface="Meiryo UI" panose="020B0604030504040204" pitchFamily="50" charset="-128"/>
                    <a:cs typeface="Meiryo UI" panose="020B0604030504040204" pitchFamily="50" charset="-128"/>
                  </a:rPr>
                  <a:t>OS</a:t>
                </a:r>
                <a:endParaRPr lang="ja-JP" altLang="en-US" sz="571" dirty="0">
                  <a:latin typeface="Meiryo UI" panose="020B0604030504040204" pitchFamily="50" charset="-128"/>
                  <a:ea typeface="Meiryo UI" panose="020B0604030504040204" pitchFamily="50" charset="-128"/>
                  <a:cs typeface="Meiryo UI" panose="020B0604030504040204" pitchFamily="50" charset="-128"/>
                </a:endParaRPr>
              </a:p>
            </p:txBody>
          </p:sp>
        </p:grpSp>
        <p:grpSp>
          <p:nvGrpSpPr>
            <p:cNvPr id="179" name="グループ化 178"/>
            <p:cNvGrpSpPr/>
            <p:nvPr/>
          </p:nvGrpSpPr>
          <p:grpSpPr>
            <a:xfrm>
              <a:off x="4104181" y="3251339"/>
              <a:ext cx="892319" cy="727438"/>
              <a:chOff x="5688124" y="1408586"/>
              <a:chExt cx="3240360" cy="751616"/>
            </a:xfrm>
          </p:grpSpPr>
          <p:sp>
            <p:nvSpPr>
              <p:cNvPr id="180" name="正方形/長方形 179"/>
              <p:cNvSpPr/>
              <p:nvPr/>
            </p:nvSpPr>
            <p:spPr bwMode="gray">
              <a:xfrm>
                <a:off x="5688124" y="1540339"/>
                <a:ext cx="3240360" cy="619863"/>
              </a:xfrm>
              <a:prstGeom prst="rect">
                <a:avLst/>
              </a:prstGeom>
              <a:solidFill>
                <a:schemeClr val="bg1"/>
              </a:solidFill>
              <a:ln w="9525">
                <a:solidFill>
                  <a:schemeClr val="tx1"/>
                </a:solidFill>
                <a:miter lim="800000"/>
                <a:headEnd/>
                <a:tailEnd/>
              </a:ln>
            </p:spPr>
            <p:txBody>
              <a:bodyPr lIns="25714" rIns="25714" anchor="t"/>
              <a:lstStyle/>
              <a:p>
                <a:pPr>
                  <a:defRPr/>
                </a:pPr>
                <a:r>
                  <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218"/>
                  </a:rPr>
                  <a:t>Docker</a:t>
                </a:r>
                <a:endPar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pPr defTabSz="653156">
                  <a:defRPr/>
                </a:pPr>
                <a:r>
                  <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219"/>
                  </a:rPr>
                  <a:t>KVM</a:t>
                </a:r>
                <a:endPar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pPr defTabSz="653156">
                  <a:defRPr/>
                </a:pPr>
                <a:r>
                  <a:rPr kumimoji="0" lang="en-US" altLang="ja-JP" sz="571" kern="0" dirty="0" err="1">
                    <a:latin typeface="Meiryo UI" pitchFamily="50" charset="-128"/>
                    <a:ea typeface="Meiryo UI" pitchFamily="50" charset="-128"/>
                    <a:cs typeface="Meiryo UI" pitchFamily="50" charset="-128"/>
                    <a:hlinkClick r:id="rId220"/>
                  </a:rPr>
                  <a:t>Virt</a:t>
                </a:r>
                <a:r>
                  <a:rPr kumimoji="0" lang="en-US" altLang="ja-JP" sz="571" kern="0" dirty="0">
                    <a:latin typeface="Meiryo UI" pitchFamily="50" charset="-128"/>
                    <a:ea typeface="Meiryo UI" pitchFamily="50" charset="-128"/>
                    <a:cs typeface="Meiryo UI" pitchFamily="50" charset="-128"/>
                    <a:hlinkClick r:id="rId220"/>
                  </a:rPr>
                  <a:t>-Manager</a:t>
                </a:r>
                <a:endParaRPr kumimoji="0" lang="en-US" altLang="ja-JP" sz="571" kern="0" dirty="0">
                  <a:latin typeface="Meiryo UI" pitchFamily="50" charset="-128"/>
                  <a:ea typeface="Meiryo UI" pitchFamily="50" charset="-128"/>
                  <a:cs typeface="Meiryo UI" pitchFamily="50" charset="-128"/>
                </a:endParaRPr>
              </a:p>
              <a:p>
                <a:pPr defTabSz="653156">
                  <a:defRPr/>
                </a:pPr>
                <a:r>
                  <a:rPr kumimoji="0" lang="en-US" altLang="ja-JP" sz="571" kern="0" dirty="0" err="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221"/>
                  </a:rPr>
                  <a:t>VirtualBox</a:t>
                </a:r>
                <a:endPar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pPr defTabSz="653156">
                  <a:defRPr/>
                </a:pPr>
                <a:r>
                  <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222"/>
                  </a:rPr>
                  <a:t>Xen</a:t>
                </a:r>
                <a:endPar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p:txBody>
          </p:sp>
          <p:sp>
            <p:nvSpPr>
              <p:cNvPr id="181" name="テキスト ボックス 180"/>
              <p:cNvSpPr txBox="1"/>
              <p:nvPr/>
            </p:nvSpPr>
            <p:spPr bwMode="gray">
              <a:xfrm>
                <a:off x="5688124" y="1408586"/>
                <a:ext cx="3240360" cy="131819"/>
              </a:xfrm>
              <a:prstGeom prst="rect">
                <a:avLst/>
              </a:prstGeom>
              <a:solidFill>
                <a:srgbClr val="DEEDF5"/>
              </a:solidFill>
              <a:ln w="9525" cap="flat">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ja-JP" altLang="en-US" sz="571" dirty="0">
                    <a:latin typeface="Meiryo UI" panose="020B0604030504040204" pitchFamily="50" charset="-128"/>
                    <a:ea typeface="Meiryo UI" panose="020B0604030504040204" pitchFamily="50" charset="-128"/>
                    <a:cs typeface="Meiryo UI" panose="020B0604030504040204" pitchFamily="50" charset="-128"/>
                  </a:rPr>
                  <a:t>サーバー仮想化</a:t>
                </a:r>
              </a:p>
            </p:txBody>
          </p:sp>
        </p:grpSp>
        <p:grpSp>
          <p:nvGrpSpPr>
            <p:cNvPr id="182" name="グループ化 181"/>
            <p:cNvGrpSpPr/>
            <p:nvPr/>
          </p:nvGrpSpPr>
          <p:grpSpPr>
            <a:xfrm>
              <a:off x="5083702" y="3109650"/>
              <a:ext cx="892319" cy="420992"/>
              <a:chOff x="5688124" y="1408586"/>
              <a:chExt cx="3240360" cy="534958"/>
            </a:xfrm>
          </p:grpSpPr>
          <p:sp>
            <p:nvSpPr>
              <p:cNvPr id="183" name="正方形/長方形 182"/>
              <p:cNvSpPr/>
              <p:nvPr/>
            </p:nvSpPr>
            <p:spPr bwMode="gray">
              <a:xfrm>
                <a:off x="5688124" y="1540339"/>
                <a:ext cx="3240360" cy="403205"/>
              </a:xfrm>
              <a:prstGeom prst="rect">
                <a:avLst/>
              </a:prstGeom>
              <a:solidFill>
                <a:schemeClr val="bg1"/>
              </a:solidFill>
              <a:ln w="9525">
                <a:solidFill>
                  <a:schemeClr val="tx1"/>
                </a:solidFill>
                <a:miter lim="800000"/>
                <a:headEnd/>
                <a:tailEnd/>
              </a:ln>
            </p:spPr>
            <p:txBody>
              <a:bodyPr lIns="25714" rIns="25714" anchor="t"/>
              <a:lstStyle/>
              <a:p>
                <a:pPr defTabSz="653156">
                  <a:defRPr/>
                </a:pPr>
                <a:r>
                  <a:rPr kumimoji="0" lang="en-US" altLang="ja-JP" sz="571" u="sng" kern="0" dirty="0" err="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223"/>
                  </a:rPr>
                  <a:t>Ceph</a:t>
                </a:r>
                <a:endParaRPr kumimoji="0" lang="en-US" altLang="ja-JP" sz="571" u="sng"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pPr defTabSz="653156">
                  <a:defRPr/>
                </a:pPr>
                <a:r>
                  <a:rPr kumimoji="0" lang="en-US" altLang="ja-JP" sz="571" u="sng" kern="0" dirty="0" err="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224"/>
                  </a:rPr>
                  <a:t>GlusterFS</a:t>
                </a:r>
                <a:endParaRPr kumimoji="0" lang="en-US" altLang="ja-JP" sz="571" u="sng"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pPr defTabSz="653156">
                  <a:defRPr/>
                </a:pPr>
                <a:r>
                  <a:rPr kumimoji="0" lang="en-US" altLang="ja-JP" sz="571" u="sng" kern="0" dirty="0" err="1">
                    <a:latin typeface="Meiryo UI" pitchFamily="50" charset="-128"/>
                    <a:ea typeface="Meiryo UI" pitchFamily="50" charset="-128"/>
                    <a:cs typeface="Meiryo UI" pitchFamily="50" charset="-128"/>
                    <a:hlinkClick r:id="rId225"/>
                  </a:rPr>
                  <a:t>Lustre</a:t>
                </a:r>
                <a:endParaRPr kumimoji="0" lang="en-US" altLang="ja-JP" sz="571" u="sng" kern="0" dirty="0">
                  <a:latin typeface="Meiryo UI" pitchFamily="50" charset="-128"/>
                  <a:ea typeface="Meiryo UI" pitchFamily="50" charset="-128"/>
                  <a:cs typeface="Meiryo UI" pitchFamily="50" charset="-128"/>
                </a:endParaRPr>
              </a:p>
            </p:txBody>
          </p:sp>
          <p:sp>
            <p:nvSpPr>
              <p:cNvPr id="184" name="テキスト ボックス 183"/>
              <p:cNvSpPr txBox="1"/>
              <p:nvPr/>
            </p:nvSpPr>
            <p:spPr bwMode="gray">
              <a:xfrm>
                <a:off x="5688124" y="1408586"/>
                <a:ext cx="3240360" cy="131819"/>
              </a:xfrm>
              <a:prstGeom prst="rect">
                <a:avLst/>
              </a:prstGeom>
              <a:solidFill>
                <a:srgbClr val="DEEDF5"/>
              </a:solidFill>
              <a:ln w="9525" cap="flat">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ja-JP" altLang="en-US" sz="571" dirty="0">
                    <a:latin typeface="Meiryo UI" panose="020B0604030504040204" pitchFamily="50" charset="-128"/>
                    <a:ea typeface="Meiryo UI" panose="020B0604030504040204" pitchFamily="50" charset="-128"/>
                    <a:cs typeface="Meiryo UI" panose="020B0604030504040204" pitchFamily="50" charset="-128"/>
                  </a:rPr>
                  <a:t>ストレージ仮想化</a:t>
                </a:r>
              </a:p>
            </p:txBody>
          </p:sp>
        </p:grpSp>
        <p:grpSp>
          <p:nvGrpSpPr>
            <p:cNvPr id="185" name="グループ化 184"/>
            <p:cNvGrpSpPr/>
            <p:nvPr/>
          </p:nvGrpSpPr>
          <p:grpSpPr>
            <a:xfrm>
              <a:off x="5083702" y="3566090"/>
              <a:ext cx="892319" cy="442111"/>
              <a:chOff x="5688124" y="1408586"/>
              <a:chExt cx="3240360" cy="561794"/>
            </a:xfrm>
          </p:grpSpPr>
          <p:sp>
            <p:nvSpPr>
              <p:cNvPr id="186" name="正方形/長方形 185"/>
              <p:cNvSpPr/>
              <p:nvPr/>
            </p:nvSpPr>
            <p:spPr bwMode="gray">
              <a:xfrm>
                <a:off x="5688124" y="1540339"/>
                <a:ext cx="3240360" cy="430041"/>
              </a:xfrm>
              <a:prstGeom prst="rect">
                <a:avLst/>
              </a:prstGeom>
              <a:solidFill>
                <a:schemeClr val="bg1"/>
              </a:solidFill>
              <a:ln w="9525">
                <a:solidFill>
                  <a:schemeClr val="tx1"/>
                </a:solidFill>
                <a:miter lim="800000"/>
                <a:headEnd/>
                <a:tailEnd/>
              </a:ln>
            </p:spPr>
            <p:txBody>
              <a:bodyPr lIns="25714" rIns="25714" anchor="t"/>
              <a:lstStyle/>
              <a:p>
                <a:pPr>
                  <a:defRPr/>
                </a:pPr>
                <a:r>
                  <a:rPr kumimoji="0" lang="en-US" altLang="ja-JP" sz="571" kern="0" dirty="0">
                    <a:latin typeface="Meiryo UI" pitchFamily="50" charset="-128"/>
                    <a:ea typeface="Meiryo UI" pitchFamily="50" charset="-128"/>
                    <a:cs typeface="Meiryo UI" pitchFamily="50" charset="-128"/>
                    <a:hlinkClick r:id="rId226"/>
                  </a:rPr>
                  <a:t>OF-patch</a:t>
                </a:r>
                <a:endParaRPr kumimoji="0" lang="en-US" altLang="ja-JP" sz="571" kern="0" dirty="0">
                  <a:latin typeface="Meiryo UI" pitchFamily="50" charset="-128"/>
                  <a:ea typeface="Meiryo UI" pitchFamily="50" charset="-128"/>
                  <a:cs typeface="Meiryo UI" pitchFamily="50" charset="-128"/>
                </a:endParaRPr>
              </a:p>
              <a:p>
                <a:pPr defTabSz="653156">
                  <a:defRPr/>
                </a:pPr>
                <a:r>
                  <a:rPr kumimoji="0" lang="en-US" altLang="ja-JP" sz="571" kern="0" dirty="0" err="1">
                    <a:latin typeface="Meiryo UI" pitchFamily="50" charset="-128"/>
                    <a:ea typeface="Meiryo UI" pitchFamily="50" charset="-128"/>
                    <a:cs typeface="Meiryo UI" pitchFamily="50" charset="-128"/>
                    <a:hlinkClick r:id="rId227"/>
                  </a:rPr>
                  <a:t>OpenDaylight</a:t>
                </a:r>
                <a:endParaRPr kumimoji="0" lang="en-US" altLang="ja-JP" sz="571" kern="0" dirty="0">
                  <a:latin typeface="Meiryo UI" pitchFamily="50" charset="-128"/>
                  <a:ea typeface="Meiryo UI" pitchFamily="50" charset="-128"/>
                  <a:cs typeface="Meiryo UI" pitchFamily="50" charset="-128"/>
                </a:endParaRPr>
              </a:p>
              <a:p>
                <a:pPr defTabSz="653156">
                  <a:defRPr/>
                </a:pPr>
                <a:r>
                  <a:rPr kumimoji="0" lang="en-US" altLang="ja-JP" sz="571" kern="0" dirty="0" err="1">
                    <a:latin typeface="Meiryo UI" pitchFamily="50" charset="-128"/>
                    <a:ea typeface="Meiryo UI" pitchFamily="50" charset="-128"/>
                    <a:cs typeface="Meiryo UI" pitchFamily="50" charset="-128"/>
                    <a:hlinkClick r:id="rId228"/>
                  </a:rPr>
                  <a:t>Trema</a:t>
                </a:r>
                <a:endParaRPr kumimoji="0" lang="en-US" altLang="ja-JP" sz="571" kern="0" dirty="0">
                  <a:latin typeface="Meiryo UI" pitchFamily="50" charset="-128"/>
                  <a:ea typeface="Meiryo UI" pitchFamily="50" charset="-128"/>
                  <a:cs typeface="Meiryo UI" pitchFamily="50" charset="-128"/>
                </a:endParaRPr>
              </a:p>
            </p:txBody>
          </p:sp>
          <p:sp>
            <p:nvSpPr>
              <p:cNvPr id="187" name="テキスト ボックス 186"/>
              <p:cNvSpPr txBox="1"/>
              <p:nvPr/>
            </p:nvSpPr>
            <p:spPr bwMode="gray">
              <a:xfrm>
                <a:off x="5688124" y="1408586"/>
                <a:ext cx="3240360" cy="131819"/>
              </a:xfrm>
              <a:prstGeom prst="rect">
                <a:avLst/>
              </a:prstGeom>
              <a:solidFill>
                <a:srgbClr val="DEEDF5"/>
              </a:solidFill>
              <a:ln w="9525" cap="flat">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ja-JP" altLang="en-US" sz="571" dirty="0">
                    <a:latin typeface="Meiryo UI" panose="020B0604030504040204" pitchFamily="50" charset="-128"/>
                    <a:ea typeface="Meiryo UI" panose="020B0604030504040204" pitchFamily="50" charset="-128"/>
                    <a:cs typeface="Meiryo UI" panose="020B0604030504040204" pitchFamily="50" charset="-128"/>
                  </a:rPr>
                  <a:t>ネットワーク仮想化</a:t>
                </a:r>
              </a:p>
            </p:txBody>
          </p:sp>
        </p:grpSp>
        <p:grpSp>
          <p:nvGrpSpPr>
            <p:cNvPr id="19" name="グループ化 18"/>
            <p:cNvGrpSpPr/>
            <p:nvPr/>
          </p:nvGrpSpPr>
          <p:grpSpPr>
            <a:xfrm>
              <a:off x="3115396" y="4198353"/>
              <a:ext cx="892319" cy="745386"/>
              <a:chOff x="4347025" y="5411626"/>
              <a:chExt cx="1249247" cy="1043541"/>
            </a:xfrm>
          </p:grpSpPr>
          <p:sp>
            <p:nvSpPr>
              <p:cNvPr id="192" name="正方形/長方形 191"/>
              <p:cNvSpPr/>
              <p:nvPr/>
            </p:nvSpPr>
            <p:spPr bwMode="gray">
              <a:xfrm>
                <a:off x="4347025" y="5649657"/>
                <a:ext cx="1249247" cy="805510"/>
              </a:xfrm>
              <a:prstGeom prst="rect">
                <a:avLst/>
              </a:prstGeom>
              <a:solidFill>
                <a:schemeClr val="bg1"/>
              </a:solidFill>
              <a:ln w="9525">
                <a:solidFill>
                  <a:schemeClr val="tx1"/>
                </a:solidFill>
                <a:miter lim="800000"/>
                <a:headEnd/>
                <a:tailEnd/>
              </a:ln>
            </p:spPr>
            <p:txBody>
              <a:bodyPr lIns="25714" rIns="25714" anchor="t"/>
              <a:lstStyle/>
              <a:p>
                <a:pPr defTabSz="653156">
                  <a:defRPr/>
                </a:pPr>
                <a:r>
                  <a:rPr kumimoji="0" lang="en-US" altLang="ja-JP" sz="571" kern="0" dirty="0">
                    <a:latin typeface="Meiryo UI" pitchFamily="50" charset="-128"/>
                    <a:ea typeface="Meiryo UI" pitchFamily="50" charset="-128"/>
                    <a:cs typeface="Meiryo UI" pitchFamily="50" charset="-128"/>
                    <a:hlinkClick r:id="rId229"/>
                  </a:rPr>
                  <a:t>Eucalyptus</a:t>
                </a:r>
                <a:endParaRPr kumimoji="0" lang="en-US" altLang="ja-JP" sz="571" kern="0" dirty="0">
                  <a:latin typeface="Meiryo UI" pitchFamily="50" charset="-128"/>
                  <a:ea typeface="Meiryo UI" pitchFamily="50" charset="-128"/>
                  <a:cs typeface="Meiryo UI" pitchFamily="50" charset="-128"/>
                </a:endParaRPr>
              </a:p>
              <a:p>
                <a:pPr defTabSz="653156">
                  <a:defRPr/>
                </a:pPr>
                <a:r>
                  <a:rPr kumimoji="0" lang="en-US" altLang="ja-JP" sz="571" kern="0" dirty="0">
                    <a:latin typeface="Meiryo UI" pitchFamily="50" charset="-128"/>
                    <a:ea typeface="Meiryo UI" pitchFamily="50" charset="-128"/>
                    <a:cs typeface="Meiryo UI" pitchFamily="50" charset="-128"/>
                    <a:hlinkClick r:id="rId143"/>
                  </a:rPr>
                  <a:t>Kubernetes</a:t>
                </a:r>
                <a:endParaRPr kumimoji="0" lang="en-US" altLang="ja-JP" sz="571" kern="0" dirty="0">
                  <a:latin typeface="Meiryo UI" pitchFamily="50" charset="-128"/>
                  <a:ea typeface="Meiryo UI" pitchFamily="50" charset="-128"/>
                  <a:cs typeface="Meiryo UI" pitchFamily="50" charset="-128"/>
                </a:endParaRPr>
              </a:p>
              <a:p>
                <a:pPr defTabSz="653156">
                  <a:defRPr/>
                </a:pPr>
                <a:r>
                  <a:rPr kumimoji="0" lang="en-US" altLang="ja-JP" sz="571" kern="0" dirty="0">
                    <a:latin typeface="Meiryo UI" pitchFamily="50" charset="-128"/>
                    <a:ea typeface="Meiryo UI" pitchFamily="50" charset="-128"/>
                    <a:cs typeface="Meiryo UI" pitchFamily="50" charset="-128"/>
                    <a:hlinkClick r:id="rId230"/>
                  </a:rPr>
                  <a:t>OpenStack Ironic</a:t>
                </a:r>
                <a:endParaRPr kumimoji="0" lang="en-US" altLang="ja-JP" sz="571" kern="0" dirty="0">
                  <a:latin typeface="Meiryo UI" pitchFamily="50" charset="-128"/>
                  <a:ea typeface="Meiryo UI" pitchFamily="50" charset="-128"/>
                  <a:cs typeface="Meiryo UI" pitchFamily="50" charset="-128"/>
                </a:endParaRPr>
              </a:p>
              <a:p>
                <a:pPr defTabSz="653156">
                  <a:defRPr/>
                </a:pPr>
                <a:r>
                  <a:rPr kumimoji="0" lang="en-US" altLang="ja-JP" sz="571" kern="0" dirty="0">
                    <a:latin typeface="Meiryo UI" pitchFamily="50" charset="-128"/>
                    <a:ea typeface="Meiryo UI" pitchFamily="50" charset="-128"/>
                    <a:cs typeface="Meiryo UI" pitchFamily="50" charset="-128"/>
                    <a:hlinkClick r:id="rId231"/>
                  </a:rPr>
                  <a:t>OpenStack Magnum</a:t>
                </a:r>
                <a:endParaRPr kumimoji="0" lang="en-US" altLang="ja-JP" sz="571" kern="0" dirty="0">
                  <a:latin typeface="Meiryo UI" pitchFamily="50" charset="-128"/>
                  <a:ea typeface="Meiryo UI" pitchFamily="50" charset="-128"/>
                  <a:cs typeface="Meiryo UI" pitchFamily="50" charset="-128"/>
                </a:endParaRPr>
              </a:p>
              <a:p>
                <a:pPr>
                  <a:defRPr/>
                </a:pPr>
                <a:r>
                  <a:rPr kumimoji="0" lang="en-US" altLang="ja-JP" sz="571" kern="0" dirty="0">
                    <a:latin typeface="Meiryo UI" pitchFamily="50" charset="-128"/>
                    <a:ea typeface="Meiryo UI" pitchFamily="50" charset="-128"/>
                    <a:cs typeface="Meiryo UI" pitchFamily="50" charset="-128"/>
                    <a:hlinkClick r:id="rId232"/>
                  </a:rPr>
                  <a:t>Vagrant</a:t>
                </a:r>
                <a:endParaRPr kumimoji="0" lang="en-US" altLang="ja-JP" sz="571" kern="0" dirty="0">
                  <a:latin typeface="Meiryo UI" pitchFamily="50" charset="-128"/>
                  <a:ea typeface="Meiryo UI" pitchFamily="50" charset="-128"/>
                  <a:cs typeface="Meiryo UI" pitchFamily="50" charset="-128"/>
                </a:endParaRPr>
              </a:p>
              <a:p>
                <a:pPr defTabSz="653156">
                  <a:defRPr/>
                </a:pPr>
                <a:endParaRPr kumimoji="0" lang="en-US" altLang="ja-JP" sz="571" kern="0" dirty="0">
                  <a:latin typeface="Meiryo UI" pitchFamily="50" charset="-128"/>
                  <a:ea typeface="Meiryo UI" pitchFamily="50" charset="-128"/>
                  <a:cs typeface="Meiryo UI" pitchFamily="50" charset="-128"/>
                </a:endParaRPr>
              </a:p>
            </p:txBody>
          </p:sp>
          <p:sp>
            <p:nvSpPr>
              <p:cNvPr id="193" name="テキスト ボックス 192"/>
              <p:cNvSpPr txBox="1"/>
              <p:nvPr/>
            </p:nvSpPr>
            <p:spPr bwMode="gray">
              <a:xfrm>
                <a:off x="4347025" y="5411626"/>
                <a:ext cx="1249247" cy="237557"/>
              </a:xfrm>
              <a:prstGeom prst="rect">
                <a:avLst/>
              </a:prstGeom>
              <a:solidFill>
                <a:srgbClr val="DEEDF5"/>
              </a:solidFill>
              <a:ln w="9525" cap="flat">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t"/>
              <a:lstStyle>
                <a:defPPr>
                  <a:defRPr lang="ja-JP"/>
                </a:defPPr>
              </a:lstStyle>
              <a:p>
                <a:pPr defTabSz="653156" fontAlgn="ctr">
                  <a:lnSpc>
                    <a:spcPts val="571"/>
                  </a:lnSpc>
                  <a:defRPr/>
                </a:pPr>
                <a:r>
                  <a:rPr kumimoji="0" lang="en-US" altLang="ja-JP" sz="571" kern="0" dirty="0">
                    <a:solidFill>
                      <a:srgbClr val="000000"/>
                    </a:solidFill>
                    <a:latin typeface="Tw Cen MT Condensed" panose="020B0606020104020203" pitchFamily="34" charset="0"/>
                    <a:ea typeface="Meiryo UI" pitchFamily="50" charset="-128"/>
                    <a:cs typeface="Meiryo UI" pitchFamily="50" charset="-128"/>
                  </a:rPr>
                  <a:t>Infrastructure as a Service (IaaS)</a:t>
                </a:r>
                <a:endParaRPr kumimoji="0" lang="ja-JP" altLang="en-US" sz="571" kern="0" dirty="0">
                  <a:solidFill>
                    <a:srgbClr val="000000"/>
                  </a:solidFill>
                  <a:latin typeface="Tw Cen MT Condensed" panose="020B0606020104020203" pitchFamily="34" charset="0"/>
                  <a:ea typeface="Meiryo UI" pitchFamily="50" charset="-128"/>
                  <a:cs typeface="Meiryo UI" pitchFamily="50" charset="-128"/>
                </a:endParaRPr>
              </a:p>
            </p:txBody>
          </p:sp>
        </p:grpSp>
        <p:grpSp>
          <p:nvGrpSpPr>
            <p:cNvPr id="197" name="グループ化 196"/>
            <p:cNvGrpSpPr/>
            <p:nvPr/>
          </p:nvGrpSpPr>
          <p:grpSpPr>
            <a:xfrm>
              <a:off x="3110338" y="5507238"/>
              <a:ext cx="892319" cy="363612"/>
              <a:chOff x="5688124" y="1462377"/>
              <a:chExt cx="3240360" cy="462044"/>
            </a:xfrm>
          </p:grpSpPr>
          <p:sp>
            <p:nvSpPr>
              <p:cNvPr id="198" name="正方形/長方形 197"/>
              <p:cNvSpPr/>
              <p:nvPr/>
            </p:nvSpPr>
            <p:spPr bwMode="gray">
              <a:xfrm>
                <a:off x="5688124" y="1670416"/>
                <a:ext cx="3240360" cy="254005"/>
              </a:xfrm>
              <a:prstGeom prst="rect">
                <a:avLst/>
              </a:prstGeom>
              <a:solidFill>
                <a:schemeClr val="bg1"/>
              </a:solidFill>
              <a:ln w="9525">
                <a:solidFill>
                  <a:schemeClr val="tx1"/>
                </a:solidFill>
                <a:miter lim="800000"/>
                <a:headEnd/>
                <a:tailEnd/>
              </a:ln>
            </p:spPr>
            <p:txBody>
              <a:bodyPr lIns="25714" rIns="25714" anchor="t"/>
              <a:lstStyle/>
              <a:p>
                <a:pPr defTabSz="653156">
                  <a:defRPr/>
                </a:pPr>
                <a:r>
                  <a:rPr kumimoji="0" lang="en-US" altLang="ja-JP" sz="571" kern="0" dirty="0">
                    <a:latin typeface="Meiryo UI" pitchFamily="50" charset="-128"/>
                    <a:ea typeface="Meiryo UI" pitchFamily="50" charset="-128"/>
                    <a:cs typeface="Meiryo UI" pitchFamily="50" charset="-128"/>
                    <a:hlinkClick r:id="rId233"/>
                  </a:rPr>
                  <a:t>OpenStack Murano</a:t>
                </a:r>
                <a:endParaRPr kumimoji="0" lang="en-US" altLang="ja-JP" sz="571" kern="0" dirty="0">
                  <a:latin typeface="Meiryo UI" pitchFamily="50" charset="-128"/>
                  <a:ea typeface="Meiryo UI" pitchFamily="50" charset="-128"/>
                  <a:cs typeface="Meiryo UI" pitchFamily="50" charset="-128"/>
                </a:endParaRPr>
              </a:p>
            </p:txBody>
          </p:sp>
          <p:sp>
            <p:nvSpPr>
              <p:cNvPr id="199" name="テキスト ボックス 198"/>
              <p:cNvSpPr txBox="1"/>
              <p:nvPr/>
            </p:nvSpPr>
            <p:spPr bwMode="gray">
              <a:xfrm>
                <a:off x="5688124" y="1462377"/>
                <a:ext cx="3240360" cy="207608"/>
              </a:xfrm>
              <a:prstGeom prst="rect">
                <a:avLst/>
              </a:prstGeom>
              <a:solidFill>
                <a:srgbClr val="DEEDF5"/>
              </a:solidFill>
              <a:ln w="9525" cap="flat">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t"/>
              <a:lstStyle>
                <a:defPPr>
                  <a:defRPr lang="ja-JP"/>
                </a:defPPr>
              </a:lstStyle>
              <a:p>
                <a:pPr defTabSz="653156" fontAlgn="ctr">
                  <a:lnSpc>
                    <a:spcPts val="571"/>
                  </a:lnSpc>
                  <a:defRPr/>
                </a:pPr>
                <a:r>
                  <a:rPr kumimoji="0" lang="en-US" altLang="ja-JP" sz="571" kern="0" dirty="0">
                    <a:solidFill>
                      <a:srgbClr val="000000"/>
                    </a:solidFill>
                    <a:latin typeface="Tw Cen MT Condensed" panose="020B0606020104020203" pitchFamily="34" charset="0"/>
                    <a:ea typeface="Meiryo UI" pitchFamily="50" charset="-128"/>
                    <a:cs typeface="Meiryo UI" pitchFamily="50" charset="-128"/>
                  </a:rPr>
                  <a:t>Software as a Service (SaaS)</a:t>
                </a:r>
                <a:endParaRPr kumimoji="0" lang="ja-JP" altLang="en-US" sz="571" kern="0" dirty="0">
                  <a:solidFill>
                    <a:srgbClr val="000000"/>
                  </a:solidFill>
                  <a:latin typeface="Tw Cen MT Condensed" panose="020B0606020104020203" pitchFamily="34" charset="0"/>
                  <a:ea typeface="Meiryo UI" pitchFamily="50" charset="-128"/>
                  <a:cs typeface="Meiryo UI" pitchFamily="50" charset="-128"/>
                </a:endParaRPr>
              </a:p>
            </p:txBody>
          </p:sp>
        </p:grpSp>
        <p:grpSp>
          <p:nvGrpSpPr>
            <p:cNvPr id="209" name="グループ化 208"/>
            <p:cNvGrpSpPr/>
            <p:nvPr/>
          </p:nvGrpSpPr>
          <p:grpSpPr>
            <a:xfrm>
              <a:off x="4081834" y="5523166"/>
              <a:ext cx="895464" cy="358306"/>
              <a:chOff x="5676706" y="1476625"/>
              <a:chExt cx="3251778" cy="455303"/>
            </a:xfrm>
          </p:grpSpPr>
          <p:sp>
            <p:nvSpPr>
              <p:cNvPr id="210" name="正方形/長方形 209"/>
              <p:cNvSpPr/>
              <p:nvPr/>
            </p:nvSpPr>
            <p:spPr bwMode="gray">
              <a:xfrm>
                <a:off x="5688124" y="1670416"/>
                <a:ext cx="3240360" cy="261512"/>
              </a:xfrm>
              <a:prstGeom prst="rect">
                <a:avLst/>
              </a:prstGeom>
              <a:solidFill>
                <a:schemeClr val="bg1"/>
              </a:solidFill>
              <a:ln w="9525">
                <a:solidFill>
                  <a:schemeClr val="tx1"/>
                </a:solidFill>
                <a:miter lim="800000"/>
                <a:headEnd/>
                <a:tailEnd/>
              </a:ln>
            </p:spPr>
            <p:txBody>
              <a:bodyPr lIns="25714" rIns="25714" anchor="t"/>
              <a:lstStyle/>
              <a:p>
                <a:pPr defTabSz="653156">
                  <a:defRPr/>
                </a:pPr>
                <a:r>
                  <a:rPr kumimoji="0" lang="en-US" altLang="ja-JP" sz="571" kern="0" dirty="0">
                    <a:solidFill>
                      <a:srgbClr val="000000"/>
                    </a:solidFill>
                    <a:latin typeface="Meiryo UI" pitchFamily="50" charset="-128"/>
                    <a:ea typeface="Meiryo UI" pitchFamily="50" charset="-128"/>
                    <a:cs typeface="Meiryo UI" pitchFamily="50" charset="-128"/>
                    <a:hlinkClick r:id="rId234"/>
                  </a:rPr>
                  <a:t>OpenStack Neutron</a:t>
                </a:r>
                <a:endParaRPr kumimoji="0" lang="en-US" altLang="ja-JP" sz="571" kern="0" dirty="0">
                  <a:solidFill>
                    <a:srgbClr val="000000"/>
                  </a:solidFill>
                  <a:latin typeface="Meiryo UI" pitchFamily="50" charset="-128"/>
                  <a:ea typeface="Meiryo UI" pitchFamily="50" charset="-128"/>
                  <a:cs typeface="Meiryo UI" pitchFamily="50" charset="-128"/>
                </a:endParaRPr>
              </a:p>
              <a:p>
                <a:pPr defTabSz="653156">
                  <a:defRPr/>
                </a:pPr>
                <a:r>
                  <a:rPr kumimoji="0" lang="en-US" altLang="ja-JP" sz="571" kern="0" dirty="0">
                    <a:solidFill>
                      <a:srgbClr val="000000"/>
                    </a:solidFill>
                    <a:latin typeface="Meiryo UI" pitchFamily="50" charset="-128"/>
                    <a:ea typeface="Meiryo UI" pitchFamily="50" charset="-128"/>
                    <a:cs typeface="Meiryo UI" pitchFamily="50" charset="-128"/>
                    <a:hlinkClick r:id="rId235"/>
                  </a:rPr>
                  <a:t>OpenStack Designate</a:t>
                </a:r>
                <a:endParaRPr kumimoji="0" lang="en-US" altLang="ja-JP" sz="571" kern="0" dirty="0">
                  <a:solidFill>
                    <a:srgbClr val="000000"/>
                  </a:solidFill>
                  <a:latin typeface="Meiryo UI" pitchFamily="50" charset="-128"/>
                  <a:ea typeface="Meiryo UI" pitchFamily="50" charset="-128"/>
                  <a:cs typeface="Meiryo UI" pitchFamily="50" charset="-128"/>
                </a:endParaRPr>
              </a:p>
            </p:txBody>
          </p:sp>
          <p:sp>
            <p:nvSpPr>
              <p:cNvPr id="211" name="テキスト ボックス 210"/>
              <p:cNvSpPr txBox="1"/>
              <p:nvPr/>
            </p:nvSpPr>
            <p:spPr bwMode="gray">
              <a:xfrm>
                <a:off x="5676706" y="1476625"/>
                <a:ext cx="3240360" cy="188843"/>
              </a:xfrm>
              <a:prstGeom prst="rect">
                <a:avLst/>
              </a:prstGeom>
              <a:solidFill>
                <a:srgbClr val="DEEDF5"/>
              </a:solidFill>
              <a:ln w="9525" cap="flat">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t"/>
              <a:lstStyle>
                <a:defPPr>
                  <a:defRPr lang="ja-JP"/>
                </a:defPPr>
              </a:lstStyle>
              <a:p>
                <a:pPr defTabSz="653156" fontAlgn="ctr">
                  <a:lnSpc>
                    <a:spcPts val="571"/>
                  </a:lnSpc>
                  <a:defRPr/>
                </a:pPr>
                <a:r>
                  <a:rPr kumimoji="0" lang="en-US" altLang="ja-JP" sz="571" kern="0" dirty="0">
                    <a:solidFill>
                      <a:srgbClr val="000000"/>
                    </a:solidFill>
                    <a:latin typeface="Tw Cen MT Condensed" panose="020B0606020104020203" pitchFamily="34" charset="0"/>
                    <a:ea typeface="Meiryo UI" pitchFamily="50" charset="-128"/>
                    <a:cs typeface="Meiryo UI" pitchFamily="50" charset="-128"/>
                  </a:rPr>
                  <a:t>Network as a Service (</a:t>
                </a:r>
                <a:r>
                  <a:rPr kumimoji="0" lang="en-US" altLang="ja-JP" sz="571" kern="0" dirty="0" err="1">
                    <a:solidFill>
                      <a:srgbClr val="000000"/>
                    </a:solidFill>
                    <a:latin typeface="Tw Cen MT Condensed" panose="020B0606020104020203" pitchFamily="34" charset="0"/>
                    <a:ea typeface="Meiryo UI" pitchFamily="50" charset="-128"/>
                    <a:cs typeface="Meiryo UI" pitchFamily="50" charset="-128"/>
                  </a:rPr>
                  <a:t>NaaS</a:t>
                </a:r>
                <a:r>
                  <a:rPr kumimoji="0" lang="en-US" altLang="ja-JP" sz="571" kern="0" dirty="0">
                    <a:solidFill>
                      <a:srgbClr val="000000"/>
                    </a:solidFill>
                    <a:latin typeface="Tw Cen MT Condensed" panose="020B0606020104020203" pitchFamily="34" charset="0"/>
                    <a:ea typeface="Meiryo UI" pitchFamily="50" charset="-128"/>
                    <a:cs typeface="Meiryo UI" pitchFamily="50" charset="-128"/>
                  </a:rPr>
                  <a:t>)</a:t>
                </a:r>
                <a:endParaRPr kumimoji="0" lang="ja-JP" altLang="en-US" sz="571" kern="0" dirty="0">
                  <a:solidFill>
                    <a:srgbClr val="000000"/>
                  </a:solidFill>
                  <a:latin typeface="Tw Cen MT Condensed" panose="020B0606020104020203" pitchFamily="34" charset="0"/>
                  <a:ea typeface="Meiryo UI" pitchFamily="50" charset="-128"/>
                  <a:cs typeface="Meiryo UI" pitchFamily="50" charset="-128"/>
                </a:endParaRPr>
              </a:p>
            </p:txBody>
          </p:sp>
        </p:grpSp>
        <p:grpSp>
          <p:nvGrpSpPr>
            <p:cNvPr id="212" name="グループ化 211"/>
            <p:cNvGrpSpPr/>
            <p:nvPr/>
          </p:nvGrpSpPr>
          <p:grpSpPr>
            <a:xfrm>
              <a:off x="5093517" y="4203702"/>
              <a:ext cx="892319" cy="330406"/>
              <a:chOff x="5688124" y="1522080"/>
              <a:chExt cx="3240360" cy="419850"/>
            </a:xfrm>
          </p:grpSpPr>
          <p:sp>
            <p:nvSpPr>
              <p:cNvPr id="213" name="正方形/長方形 212"/>
              <p:cNvSpPr/>
              <p:nvPr/>
            </p:nvSpPr>
            <p:spPr bwMode="gray">
              <a:xfrm>
                <a:off x="5688124" y="1670416"/>
                <a:ext cx="3240360" cy="271514"/>
              </a:xfrm>
              <a:prstGeom prst="rect">
                <a:avLst/>
              </a:prstGeom>
              <a:solidFill>
                <a:schemeClr val="bg1"/>
              </a:solidFill>
              <a:ln w="9525">
                <a:solidFill>
                  <a:schemeClr val="tx1"/>
                </a:solidFill>
                <a:miter lim="800000"/>
                <a:headEnd/>
                <a:tailEnd/>
              </a:ln>
            </p:spPr>
            <p:txBody>
              <a:bodyPr lIns="25714" rIns="25714" anchor="t"/>
              <a:lstStyle/>
              <a:p>
                <a:pPr defTabSz="653156">
                  <a:defRPr/>
                </a:pPr>
                <a:endParaRPr kumimoji="0" lang="en-US" altLang="ja-JP" sz="571" kern="0" dirty="0">
                  <a:latin typeface="Meiryo UI" pitchFamily="50" charset="-128"/>
                  <a:ea typeface="Meiryo UI" pitchFamily="50" charset="-128"/>
                  <a:cs typeface="Meiryo UI" pitchFamily="50" charset="-128"/>
                </a:endParaRPr>
              </a:p>
            </p:txBody>
          </p:sp>
          <p:sp>
            <p:nvSpPr>
              <p:cNvPr id="214" name="テキスト ボックス 213"/>
              <p:cNvSpPr txBox="1"/>
              <p:nvPr/>
            </p:nvSpPr>
            <p:spPr bwMode="gray">
              <a:xfrm>
                <a:off x="5688124" y="1522080"/>
                <a:ext cx="3240360" cy="207421"/>
              </a:xfrm>
              <a:prstGeom prst="rect">
                <a:avLst/>
              </a:prstGeom>
              <a:solidFill>
                <a:srgbClr val="DEEDF5"/>
              </a:solidFill>
              <a:ln w="9525" cap="flat">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t"/>
              <a:lstStyle>
                <a:defPPr>
                  <a:defRPr lang="ja-JP"/>
                </a:defPPr>
              </a:lstStyle>
              <a:p>
                <a:pPr defTabSz="653156" fontAlgn="ctr">
                  <a:lnSpc>
                    <a:spcPts val="571"/>
                  </a:lnSpc>
                  <a:defRPr/>
                </a:pPr>
                <a:r>
                  <a:rPr kumimoji="0" lang="pt-BR" altLang="ja-JP" sz="571" kern="0" dirty="0">
                    <a:solidFill>
                      <a:srgbClr val="000000"/>
                    </a:solidFill>
                    <a:latin typeface="Tw Cen MT Condensed" panose="020B0606020104020203" pitchFamily="34" charset="0"/>
                    <a:ea typeface="Meiryo UI" pitchFamily="50" charset="-128"/>
                    <a:cs typeface="Meiryo UI" pitchFamily="50" charset="-128"/>
                  </a:rPr>
                  <a:t>Database as a Service (DBaaS)</a:t>
                </a:r>
                <a:endParaRPr kumimoji="0" lang="ja-JP" altLang="en-US" sz="571" kern="0" dirty="0">
                  <a:solidFill>
                    <a:srgbClr val="000000"/>
                  </a:solidFill>
                  <a:latin typeface="Tw Cen MT Condensed" panose="020B0606020104020203" pitchFamily="34" charset="0"/>
                  <a:ea typeface="Meiryo UI" pitchFamily="50" charset="-128"/>
                  <a:cs typeface="Meiryo UI" pitchFamily="50" charset="-128"/>
                </a:endParaRPr>
              </a:p>
            </p:txBody>
          </p:sp>
        </p:grpSp>
        <p:grpSp>
          <p:nvGrpSpPr>
            <p:cNvPr id="215" name="グループ化 214"/>
            <p:cNvGrpSpPr/>
            <p:nvPr/>
          </p:nvGrpSpPr>
          <p:grpSpPr>
            <a:xfrm>
              <a:off x="5100891" y="4571812"/>
              <a:ext cx="892319" cy="364757"/>
              <a:chOff x="5688124" y="1464347"/>
              <a:chExt cx="3240360" cy="463500"/>
            </a:xfrm>
          </p:grpSpPr>
          <p:sp>
            <p:nvSpPr>
              <p:cNvPr id="216" name="正方形/長方形 215"/>
              <p:cNvSpPr/>
              <p:nvPr/>
            </p:nvSpPr>
            <p:spPr bwMode="gray">
              <a:xfrm>
                <a:off x="5688124" y="1670416"/>
                <a:ext cx="3240360" cy="257431"/>
              </a:xfrm>
              <a:prstGeom prst="rect">
                <a:avLst/>
              </a:prstGeom>
              <a:solidFill>
                <a:schemeClr val="bg1"/>
              </a:solidFill>
              <a:ln w="9525">
                <a:solidFill>
                  <a:schemeClr val="tx1"/>
                </a:solidFill>
                <a:miter lim="800000"/>
                <a:headEnd/>
                <a:tailEnd/>
              </a:ln>
            </p:spPr>
            <p:txBody>
              <a:bodyPr lIns="25714" rIns="25714" anchor="t"/>
              <a:lstStyle/>
              <a:p>
                <a:pPr defTabSz="653156">
                  <a:defRPr/>
                </a:pPr>
                <a:endParaRPr kumimoji="0" lang="en-US" altLang="ja-JP" sz="571" b="1" kern="0">
                  <a:solidFill>
                    <a:srgbClr val="000000"/>
                  </a:solidFill>
                  <a:latin typeface="Meiryo UI" pitchFamily="50" charset="-128"/>
                  <a:ea typeface="Meiryo UI" pitchFamily="50" charset="-128"/>
                  <a:cs typeface="Meiryo UI" pitchFamily="50" charset="-128"/>
                </a:endParaRPr>
              </a:p>
            </p:txBody>
          </p:sp>
          <p:sp>
            <p:nvSpPr>
              <p:cNvPr id="217" name="テキスト ボックス 216"/>
              <p:cNvSpPr txBox="1"/>
              <p:nvPr/>
            </p:nvSpPr>
            <p:spPr bwMode="gray">
              <a:xfrm>
                <a:off x="5688124" y="1464347"/>
                <a:ext cx="3240360" cy="205638"/>
              </a:xfrm>
              <a:prstGeom prst="rect">
                <a:avLst/>
              </a:prstGeom>
              <a:solidFill>
                <a:srgbClr val="DEEDF5"/>
              </a:solidFill>
              <a:ln w="9525" cap="flat">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t"/>
              <a:lstStyle>
                <a:defPPr>
                  <a:defRPr lang="ja-JP"/>
                </a:defPPr>
              </a:lstStyle>
              <a:p>
                <a:pPr defTabSz="653156" fontAlgn="ctr">
                  <a:lnSpc>
                    <a:spcPts val="571"/>
                  </a:lnSpc>
                  <a:defRPr/>
                </a:pPr>
                <a:r>
                  <a:rPr kumimoji="0" lang="pt-BR" altLang="ja-JP" sz="571" kern="0" dirty="0">
                    <a:solidFill>
                      <a:srgbClr val="000000"/>
                    </a:solidFill>
                    <a:latin typeface="Tw Cen MT Condensed" panose="020B0606020104020203" pitchFamily="34" charset="0"/>
                    <a:ea typeface="Meiryo UI" pitchFamily="50" charset="-128"/>
                    <a:cs typeface="Meiryo UI" pitchFamily="50" charset="-128"/>
                  </a:rPr>
                  <a:t>Desktop as a Service (DaaS)</a:t>
                </a:r>
                <a:endParaRPr kumimoji="0" lang="ja-JP" altLang="en-US" sz="571" kern="0" dirty="0">
                  <a:solidFill>
                    <a:srgbClr val="000000"/>
                  </a:solidFill>
                  <a:latin typeface="Tw Cen MT Condensed" panose="020B0606020104020203" pitchFamily="34" charset="0"/>
                  <a:ea typeface="Meiryo UI" pitchFamily="50" charset="-128"/>
                  <a:cs typeface="Meiryo UI" pitchFamily="50" charset="-128"/>
                </a:endParaRPr>
              </a:p>
            </p:txBody>
          </p:sp>
        </p:grpSp>
        <p:grpSp>
          <p:nvGrpSpPr>
            <p:cNvPr id="218" name="グループ化 217"/>
            <p:cNvGrpSpPr/>
            <p:nvPr/>
          </p:nvGrpSpPr>
          <p:grpSpPr>
            <a:xfrm>
              <a:off x="5100326" y="5022306"/>
              <a:ext cx="892319" cy="331523"/>
              <a:chOff x="5688124" y="1530936"/>
              <a:chExt cx="3240360" cy="421268"/>
            </a:xfrm>
          </p:grpSpPr>
          <p:sp>
            <p:nvSpPr>
              <p:cNvPr id="219" name="正方形/長方形 218"/>
              <p:cNvSpPr/>
              <p:nvPr/>
            </p:nvSpPr>
            <p:spPr bwMode="gray">
              <a:xfrm>
                <a:off x="5688124" y="1670416"/>
                <a:ext cx="3240360" cy="281788"/>
              </a:xfrm>
              <a:prstGeom prst="rect">
                <a:avLst/>
              </a:prstGeom>
              <a:solidFill>
                <a:schemeClr val="bg1"/>
              </a:solidFill>
              <a:ln w="9525">
                <a:solidFill>
                  <a:schemeClr val="tx1"/>
                </a:solidFill>
                <a:miter lim="800000"/>
                <a:headEnd/>
                <a:tailEnd/>
              </a:ln>
            </p:spPr>
            <p:txBody>
              <a:bodyPr lIns="25714" rIns="25714" anchor="t"/>
              <a:lstStyle/>
              <a:p>
                <a:pPr defTabSz="653156">
                  <a:defRPr/>
                </a:pPr>
                <a:endParaRPr kumimoji="0" lang="en-US" altLang="ja-JP" sz="571" b="1" kern="0">
                  <a:solidFill>
                    <a:srgbClr val="000000"/>
                  </a:solidFill>
                  <a:latin typeface="Meiryo UI" pitchFamily="50" charset="-128"/>
                  <a:ea typeface="Meiryo UI" pitchFamily="50" charset="-128"/>
                  <a:cs typeface="Meiryo UI" pitchFamily="50" charset="-128"/>
                </a:endParaRPr>
              </a:p>
            </p:txBody>
          </p:sp>
          <p:sp>
            <p:nvSpPr>
              <p:cNvPr id="220" name="テキスト ボックス 219"/>
              <p:cNvSpPr txBox="1"/>
              <p:nvPr/>
            </p:nvSpPr>
            <p:spPr bwMode="gray">
              <a:xfrm>
                <a:off x="5688124" y="1530936"/>
                <a:ext cx="3240360" cy="215976"/>
              </a:xfrm>
              <a:prstGeom prst="rect">
                <a:avLst/>
              </a:prstGeom>
              <a:solidFill>
                <a:srgbClr val="DEEDF5"/>
              </a:solidFill>
              <a:ln w="9525" cap="flat">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t"/>
              <a:lstStyle>
                <a:defPPr>
                  <a:defRPr lang="ja-JP"/>
                </a:defPPr>
              </a:lstStyle>
              <a:p>
                <a:pPr defTabSz="653156" fontAlgn="ctr">
                  <a:lnSpc>
                    <a:spcPts val="571"/>
                  </a:lnSpc>
                  <a:defRPr/>
                </a:pPr>
                <a:r>
                  <a:rPr kumimoji="0" lang="pt-BR" altLang="ja-JP" sz="571" kern="0" dirty="0">
                    <a:solidFill>
                      <a:srgbClr val="000000"/>
                    </a:solidFill>
                    <a:latin typeface="Tw Cen MT Condensed" panose="020B0606020104020203" pitchFamily="34" charset="0"/>
                    <a:ea typeface="Meiryo UI" pitchFamily="50" charset="-128"/>
                    <a:cs typeface="Meiryo UI" pitchFamily="50" charset="-128"/>
                  </a:rPr>
                  <a:t>Email as a Service (EaaS)</a:t>
                </a:r>
              </a:p>
            </p:txBody>
          </p:sp>
        </p:grpSp>
        <p:grpSp>
          <p:nvGrpSpPr>
            <p:cNvPr id="221" name="グループ化 220"/>
            <p:cNvGrpSpPr/>
            <p:nvPr/>
          </p:nvGrpSpPr>
          <p:grpSpPr>
            <a:xfrm>
              <a:off x="5100326" y="5426602"/>
              <a:ext cx="892319" cy="341739"/>
              <a:chOff x="5688124" y="1485018"/>
              <a:chExt cx="3240360" cy="434251"/>
            </a:xfrm>
          </p:grpSpPr>
          <p:sp>
            <p:nvSpPr>
              <p:cNvPr id="222" name="正方形/長方形 221"/>
              <p:cNvSpPr/>
              <p:nvPr/>
            </p:nvSpPr>
            <p:spPr bwMode="gray">
              <a:xfrm>
                <a:off x="5688124" y="1670416"/>
                <a:ext cx="3240360" cy="248853"/>
              </a:xfrm>
              <a:prstGeom prst="rect">
                <a:avLst/>
              </a:prstGeom>
              <a:solidFill>
                <a:schemeClr val="bg1"/>
              </a:solidFill>
              <a:ln w="9525">
                <a:solidFill>
                  <a:schemeClr val="tx1"/>
                </a:solidFill>
                <a:miter lim="800000"/>
                <a:headEnd/>
                <a:tailEnd/>
              </a:ln>
            </p:spPr>
            <p:txBody>
              <a:bodyPr lIns="25714" rIns="25714" anchor="t"/>
              <a:lstStyle/>
              <a:p>
                <a:pPr defTabSz="653156">
                  <a:defRPr/>
                </a:pPr>
                <a:r>
                  <a:rPr kumimoji="0" lang="en-US" altLang="ja-JP" sz="571" kern="0" dirty="0">
                    <a:solidFill>
                      <a:srgbClr val="000000"/>
                    </a:solidFill>
                    <a:latin typeface="Meiryo UI" pitchFamily="50" charset="-128"/>
                    <a:ea typeface="Meiryo UI" pitchFamily="50" charset="-128"/>
                    <a:cs typeface="Meiryo UI" pitchFamily="50" charset="-128"/>
                    <a:hlinkClick r:id="rId236"/>
                  </a:rPr>
                  <a:t>OpenStack Keystone</a:t>
                </a:r>
                <a:endParaRPr kumimoji="0" lang="en-US" altLang="ja-JP" sz="571" kern="0" dirty="0">
                  <a:solidFill>
                    <a:srgbClr val="000000"/>
                  </a:solidFill>
                  <a:latin typeface="Meiryo UI" pitchFamily="50" charset="-128"/>
                  <a:ea typeface="Meiryo UI" pitchFamily="50" charset="-128"/>
                  <a:cs typeface="Meiryo UI" pitchFamily="50" charset="-128"/>
                </a:endParaRPr>
              </a:p>
            </p:txBody>
          </p:sp>
          <p:sp>
            <p:nvSpPr>
              <p:cNvPr id="223" name="テキスト ボックス 222"/>
              <p:cNvSpPr txBox="1"/>
              <p:nvPr/>
            </p:nvSpPr>
            <p:spPr bwMode="gray">
              <a:xfrm>
                <a:off x="5688124" y="1485018"/>
                <a:ext cx="3240360" cy="184968"/>
              </a:xfrm>
              <a:prstGeom prst="rect">
                <a:avLst/>
              </a:prstGeom>
              <a:solidFill>
                <a:srgbClr val="DEEDF5"/>
              </a:solidFill>
              <a:ln w="9525" cap="flat">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t"/>
              <a:lstStyle>
                <a:defPPr>
                  <a:defRPr lang="ja-JP"/>
                </a:defPPr>
              </a:lstStyle>
              <a:p>
                <a:pPr defTabSz="653156" fontAlgn="ctr">
                  <a:lnSpc>
                    <a:spcPts val="571"/>
                  </a:lnSpc>
                  <a:defRPr/>
                </a:pPr>
                <a:r>
                  <a:rPr kumimoji="0" lang="pt-BR" altLang="ja-JP" sz="571" kern="0" dirty="0">
                    <a:solidFill>
                      <a:srgbClr val="000000"/>
                    </a:solidFill>
                    <a:latin typeface="Tw Cen MT Condensed" panose="020B0606020104020203" pitchFamily="34" charset="0"/>
                    <a:ea typeface="Meiryo UI" pitchFamily="50" charset="-128"/>
                    <a:cs typeface="Meiryo UI" pitchFamily="50" charset="-128"/>
                  </a:rPr>
                  <a:t>Identity as a Service (IDaaS)</a:t>
                </a:r>
              </a:p>
            </p:txBody>
          </p:sp>
        </p:grpSp>
        <p:grpSp>
          <p:nvGrpSpPr>
            <p:cNvPr id="224" name="グループ化 223"/>
            <p:cNvGrpSpPr/>
            <p:nvPr/>
          </p:nvGrpSpPr>
          <p:grpSpPr>
            <a:xfrm>
              <a:off x="5103851" y="5835446"/>
              <a:ext cx="892320" cy="357396"/>
              <a:chOff x="5688121" y="1465122"/>
              <a:chExt cx="3240363" cy="454147"/>
            </a:xfrm>
          </p:grpSpPr>
          <p:sp>
            <p:nvSpPr>
              <p:cNvPr id="225" name="正方形/長方形 224"/>
              <p:cNvSpPr/>
              <p:nvPr/>
            </p:nvSpPr>
            <p:spPr bwMode="gray">
              <a:xfrm>
                <a:off x="5688124" y="1670416"/>
                <a:ext cx="3240360" cy="248853"/>
              </a:xfrm>
              <a:prstGeom prst="rect">
                <a:avLst/>
              </a:prstGeom>
              <a:solidFill>
                <a:schemeClr val="bg1"/>
              </a:solidFill>
              <a:ln w="9525">
                <a:solidFill>
                  <a:schemeClr val="tx1"/>
                </a:solidFill>
                <a:miter lim="800000"/>
                <a:headEnd/>
                <a:tailEnd/>
              </a:ln>
            </p:spPr>
            <p:txBody>
              <a:bodyPr lIns="25714" rIns="25714" anchor="t"/>
              <a:lstStyle/>
              <a:p>
                <a:pPr defTabSz="653156">
                  <a:defRPr/>
                </a:pPr>
                <a:endParaRPr kumimoji="0" lang="en-US" altLang="ja-JP" sz="571" b="1" kern="0">
                  <a:solidFill>
                    <a:srgbClr val="000000"/>
                  </a:solidFill>
                  <a:latin typeface="Meiryo UI" pitchFamily="50" charset="-128"/>
                  <a:ea typeface="Meiryo UI" pitchFamily="50" charset="-128"/>
                  <a:cs typeface="Meiryo UI" pitchFamily="50" charset="-128"/>
                </a:endParaRPr>
              </a:p>
            </p:txBody>
          </p:sp>
          <p:sp>
            <p:nvSpPr>
              <p:cNvPr id="226" name="テキスト ボックス 225"/>
              <p:cNvSpPr txBox="1"/>
              <p:nvPr/>
            </p:nvSpPr>
            <p:spPr bwMode="gray">
              <a:xfrm>
                <a:off x="5688121" y="1465122"/>
                <a:ext cx="3240360" cy="201431"/>
              </a:xfrm>
              <a:prstGeom prst="rect">
                <a:avLst/>
              </a:prstGeom>
              <a:solidFill>
                <a:srgbClr val="DEEDF5"/>
              </a:solidFill>
              <a:ln w="9525" cap="flat">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t"/>
              <a:lstStyle>
                <a:defPPr>
                  <a:defRPr lang="ja-JP"/>
                </a:defPPr>
              </a:lstStyle>
              <a:p>
                <a:pPr defTabSz="653156" fontAlgn="ctr">
                  <a:lnSpc>
                    <a:spcPts val="571"/>
                  </a:lnSpc>
                  <a:defRPr/>
                </a:pPr>
                <a:r>
                  <a:rPr kumimoji="0" lang="pt-BR" altLang="ja-JP" sz="571" kern="0" dirty="0">
                    <a:solidFill>
                      <a:srgbClr val="000000"/>
                    </a:solidFill>
                    <a:latin typeface="Tw Cen MT Condensed" panose="020B0606020104020203" pitchFamily="34" charset="0"/>
                    <a:ea typeface="Meiryo UI" pitchFamily="50" charset="-128"/>
                    <a:cs typeface="Meiryo UI" pitchFamily="50" charset="-128"/>
                  </a:rPr>
                  <a:t>Management as a Service (MaaS)</a:t>
                </a:r>
              </a:p>
            </p:txBody>
          </p:sp>
        </p:grpSp>
        <p:grpSp>
          <p:nvGrpSpPr>
            <p:cNvPr id="227" name="グループ化 226"/>
            <p:cNvGrpSpPr/>
            <p:nvPr/>
          </p:nvGrpSpPr>
          <p:grpSpPr>
            <a:xfrm>
              <a:off x="5103851" y="6257245"/>
              <a:ext cx="892319" cy="348666"/>
              <a:chOff x="5688124" y="1472424"/>
              <a:chExt cx="3240360" cy="443053"/>
            </a:xfrm>
          </p:grpSpPr>
          <p:sp>
            <p:nvSpPr>
              <p:cNvPr id="228" name="正方形/長方形 227"/>
              <p:cNvSpPr/>
              <p:nvPr/>
            </p:nvSpPr>
            <p:spPr bwMode="gray">
              <a:xfrm>
                <a:off x="5688124" y="1670416"/>
                <a:ext cx="3240360" cy="245061"/>
              </a:xfrm>
              <a:prstGeom prst="rect">
                <a:avLst/>
              </a:prstGeom>
              <a:solidFill>
                <a:schemeClr val="bg1"/>
              </a:solidFill>
              <a:ln w="9525">
                <a:solidFill>
                  <a:schemeClr val="tx1"/>
                </a:solidFill>
                <a:miter lim="800000"/>
                <a:headEnd/>
                <a:tailEnd/>
              </a:ln>
            </p:spPr>
            <p:txBody>
              <a:bodyPr lIns="25714" rIns="25714" anchor="t"/>
              <a:lstStyle/>
              <a:p>
                <a:pPr defTabSz="653156">
                  <a:defRPr/>
                </a:pPr>
                <a:endParaRPr kumimoji="0" lang="en-US" altLang="ja-JP" sz="571" b="1" kern="0">
                  <a:solidFill>
                    <a:srgbClr val="000000"/>
                  </a:solidFill>
                  <a:latin typeface="Meiryo UI" pitchFamily="50" charset="-128"/>
                  <a:ea typeface="Meiryo UI" pitchFamily="50" charset="-128"/>
                  <a:cs typeface="Meiryo UI" pitchFamily="50" charset="-128"/>
                </a:endParaRPr>
              </a:p>
            </p:txBody>
          </p:sp>
          <p:sp>
            <p:nvSpPr>
              <p:cNvPr id="229" name="テキスト ボックス 228"/>
              <p:cNvSpPr txBox="1"/>
              <p:nvPr/>
            </p:nvSpPr>
            <p:spPr bwMode="gray">
              <a:xfrm>
                <a:off x="5688124" y="1472424"/>
                <a:ext cx="3240360" cy="197562"/>
              </a:xfrm>
              <a:prstGeom prst="rect">
                <a:avLst/>
              </a:prstGeom>
              <a:solidFill>
                <a:srgbClr val="DEEDF5"/>
              </a:solidFill>
              <a:ln w="9525" cap="flat">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t"/>
              <a:lstStyle>
                <a:defPPr>
                  <a:defRPr lang="ja-JP"/>
                </a:defPPr>
              </a:lstStyle>
              <a:p>
                <a:pPr defTabSz="653156" fontAlgn="ctr">
                  <a:lnSpc>
                    <a:spcPts val="571"/>
                  </a:lnSpc>
                  <a:defRPr/>
                </a:pPr>
                <a:r>
                  <a:rPr kumimoji="0" lang="en-US" altLang="ja-JP" sz="571" kern="0" dirty="0">
                    <a:solidFill>
                      <a:srgbClr val="000000"/>
                    </a:solidFill>
                    <a:latin typeface="Tw Cen MT Condensed" panose="020B0606020104020203" pitchFamily="34" charset="0"/>
                    <a:ea typeface="Meiryo UI" pitchFamily="50" charset="-128"/>
                    <a:cs typeface="Meiryo UI" pitchFamily="50" charset="-128"/>
                  </a:rPr>
                  <a:t>Security as a Service (</a:t>
                </a:r>
                <a:r>
                  <a:rPr kumimoji="0" lang="en-US" altLang="ja-JP" sz="571" kern="0" dirty="0" err="1">
                    <a:solidFill>
                      <a:srgbClr val="000000"/>
                    </a:solidFill>
                    <a:latin typeface="Tw Cen MT Condensed" panose="020B0606020104020203" pitchFamily="34" charset="0"/>
                    <a:ea typeface="Meiryo UI" pitchFamily="50" charset="-128"/>
                    <a:cs typeface="Meiryo UI" pitchFamily="50" charset="-128"/>
                  </a:rPr>
                  <a:t>SECaaS</a:t>
                </a:r>
                <a:r>
                  <a:rPr kumimoji="0" lang="en-US" altLang="ja-JP" sz="571" kern="0" dirty="0">
                    <a:solidFill>
                      <a:srgbClr val="000000"/>
                    </a:solidFill>
                    <a:latin typeface="Tw Cen MT Condensed" panose="020B0606020104020203" pitchFamily="34" charset="0"/>
                    <a:ea typeface="Meiryo UI" pitchFamily="50" charset="-128"/>
                    <a:cs typeface="Meiryo UI" pitchFamily="50" charset="-128"/>
                  </a:rPr>
                  <a:t>)</a:t>
                </a:r>
              </a:p>
            </p:txBody>
          </p:sp>
        </p:grpSp>
        <p:sp>
          <p:nvSpPr>
            <p:cNvPr id="232" name="角丸四角形 231"/>
            <p:cNvSpPr/>
            <p:nvPr/>
          </p:nvSpPr>
          <p:spPr>
            <a:xfrm>
              <a:off x="3084174" y="4110920"/>
              <a:ext cx="1928571" cy="1812642"/>
            </a:xfrm>
            <a:prstGeom prst="roundRect">
              <a:avLst>
                <a:gd name="adj" fmla="val 2128"/>
              </a:avLst>
            </a:prstGeom>
            <a:noFill/>
            <a:ln w="25400">
              <a:solidFill>
                <a:srgbClr val="002060"/>
              </a:solidFill>
              <a:prstDash val="dash"/>
            </a:ln>
            <a:effectLst/>
          </p:spPr>
          <p:style>
            <a:lnRef idx="1">
              <a:schemeClr val="accent1"/>
            </a:lnRef>
            <a:fillRef idx="3">
              <a:schemeClr val="accent1"/>
            </a:fillRef>
            <a:effectRef idx="2">
              <a:schemeClr val="accent1"/>
            </a:effectRef>
            <a:fontRef idx="minor">
              <a:schemeClr val="lt1"/>
            </a:fontRef>
          </p:style>
          <p:txBody>
            <a:bodyPr lIns="25714" tIns="0" rIns="25714" bIns="25714" rtlCol="0" anchor="t"/>
            <a:lstStyle/>
            <a:p>
              <a:r>
                <a:rPr lang="en-US" altLang="ja-JP" sz="571" b="1"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*1</a:t>
              </a:r>
            </a:p>
          </p:txBody>
        </p:sp>
        <p:sp>
          <p:nvSpPr>
            <p:cNvPr id="233" name="正方形/長方形 232"/>
            <p:cNvSpPr/>
            <p:nvPr/>
          </p:nvSpPr>
          <p:spPr bwMode="gray">
            <a:xfrm>
              <a:off x="3039685" y="5923563"/>
              <a:ext cx="2036135" cy="61940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t">
              <a:spAutoFit/>
            </a:bodyPr>
            <a:lstStyle/>
            <a:p>
              <a:pPr algn="l"/>
              <a:r>
                <a:rPr lang="en-US" altLang="ja-JP" sz="571" b="1"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*1</a:t>
              </a:r>
              <a:r>
                <a:rPr lang="ja-JP" altLang="en-US" sz="571" b="1"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a:t>
              </a:r>
              <a:r>
                <a:rPr lang="en-US" altLang="ja-JP" sz="571" b="1"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Cloud service categories</a:t>
              </a:r>
            </a:p>
            <a:p>
              <a:pPr algn="l"/>
              <a:r>
                <a:rPr lang="en-US" altLang="ja-JP" sz="571" b="1"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*2</a:t>
              </a:r>
              <a:r>
                <a:rPr lang="ja-JP" altLang="en-US" sz="571" b="1"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a:t>
              </a:r>
              <a:r>
                <a:rPr lang="en-US" altLang="ja-JP" sz="571" b="1"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Emerging cloud service categories</a:t>
              </a:r>
            </a:p>
            <a:p>
              <a:pPr algn="l"/>
              <a:endParaRPr lang="en-US" altLang="ja-JP" sz="571" b="1" dirty="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a:p>
              <a:pPr algn="l"/>
              <a:r>
                <a:rPr lang="ja-JP" altLang="en-US" sz="571" b="1"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参考：</a:t>
              </a:r>
              <a:r>
                <a:rPr lang="en-US" altLang="ja-JP" sz="571" b="1"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ISO/IEC 17788:2014 </a:t>
              </a:r>
            </a:p>
            <a:p>
              <a:pPr algn="l"/>
              <a:r>
                <a:rPr lang="en-US" altLang="ja-JP" sz="571" b="1"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Information technology</a:t>
              </a:r>
            </a:p>
            <a:p>
              <a:pPr algn="l"/>
              <a:r>
                <a:rPr lang="en-US" altLang="ja-JP" sz="571" b="1"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 Cloud computing — Overview and vocabulary</a:t>
              </a:r>
            </a:p>
          </p:txBody>
        </p:sp>
        <p:sp>
          <p:nvSpPr>
            <p:cNvPr id="235" name="角丸四角形 234"/>
            <p:cNvSpPr/>
            <p:nvPr/>
          </p:nvSpPr>
          <p:spPr>
            <a:xfrm>
              <a:off x="5054254" y="4109638"/>
              <a:ext cx="964286" cy="2569686"/>
            </a:xfrm>
            <a:prstGeom prst="roundRect">
              <a:avLst>
                <a:gd name="adj" fmla="val 2128"/>
              </a:avLst>
            </a:prstGeom>
            <a:noFill/>
            <a:ln w="25400">
              <a:solidFill>
                <a:srgbClr val="002060"/>
              </a:solidFill>
              <a:prstDash val="dash"/>
            </a:ln>
            <a:effectLst/>
          </p:spPr>
          <p:style>
            <a:lnRef idx="1">
              <a:schemeClr val="accent1"/>
            </a:lnRef>
            <a:fillRef idx="3">
              <a:schemeClr val="accent1"/>
            </a:fillRef>
            <a:effectRef idx="2">
              <a:schemeClr val="accent1"/>
            </a:effectRef>
            <a:fontRef idx="minor">
              <a:schemeClr val="lt1"/>
            </a:fontRef>
          </p:style>
          <p:txBody>
            <a:bodyPr lIns="25714" tIns="0" rIns="25714" bIns="25714" rtlCol="0" anchor="t"/>
            <a:lstStyle/>
            <a:p>
              <a:r>
                <a:rPr lang="en-US" altLang="ja-JP" sz="571" b="1">
                  <a:solidFill>
                    <a:srgbClr val="000000"/>
                  </a:solidFill>
                  <a:latin typeface="Meiryo UI" panose="020B0604030504040204" pitchFamily="50" charset="-128"/>
                  <a:ea typeface="Meiryo UI" panose="020B0604030504040204" pitchFamily="50" charset="-128"/>
                  <a:cs typeface="Meiryo UI" panose="020B0604030504040204" pitchFamily="50" charset="-128"/>
                </a:rPr>
                <a:t>*2</a:t>
              </a:r>
              <a:endParaRPr lang="en-US" altLang="ja-JP" sz="571" b="1" dirty="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p:txBody>
        </p:sp>
        <p:grpSp>
          <p:nvGrpSpPr>
            <p:cNvPr id="26" name="グループ化 25"/>
            <p:cNvGrpSpPr/>
            <p:nvPr/>
          </p:nvGrpSpPr>
          <p:grpSpPr>
            <a:xfrm>
              <a:off x="8051595" y="2137266"/>
              <a:ext cx="894592" cy="1070115"/>
              <a:chOff x="9966158" y="3745715"/>
              <a:chExt cx="1252429" cy="1337109"/>
            </a:xfrm>
          </p:grpSpPr>
          <p:sp>
            <p:nvSpPr>
              <p:cNvPr id="231" name="正方形/長方形 230"/>
              <p:cNvSpPr/>
              <p:nvPr/>
            </p:nvSpPr>
            <p:spPr bwMode="gray">
              <a:xfrm>
                <a:off x="9966158" y="3890946"/>
                <a:ext cx="1249247" cy="1191878"/>
              </a:xfrm>
              <a:prstGeom prst="rect">
                <a:avLst/>
              </a:prstGeom>
              <a:solidFill>
                <a:schemeClr val="bg1"/>
              </a:solidFill>
              <a:ln w="9525">
                <a:solidFill>
                  <a:schemeClr val="tx1"/>
                </a:solidFill>
                <a:miter lim="800000"/>
                <a:headEnd/>
                <a:tailEnd/>
              </a:ln>
            </p:spPr>
            <p:txBody>
              <a:bodyPr lIns="25714" rIns="25714" anchor="t"/>
              <a:lstStyle/>
              <a:p>
                <a:r>
                  <a:rPr kumimoji="0" lang="en-US" altLang="ja-JP" sz="571" kern="0" dirty="0">
                    <a:latin typeface="Meiryo UI" pitchFamily="50" charset="-128"/>
                    <a:ea typeface="Meiryo UI" pitchFamily="50" charset="-128"/>
                    <a:cs typeface="Meiryo UI" pitchFamily="50" charset="-128"/>
                    <a:hlinkClick r:id="rId237"/>
                  </a:rPr>
                  <a:t>apache </a:t>
                </a:r>
                <a:r>
                  <a:rPr kumimoji="0" lang="en-US" altLang="ja-JP" sz="571" kern="0" dirty="0" err="1">
                    <a:latin typeface="Meiryo UI" pitchFamily="50" charset="-128"/>
                    <a:ea typeface="Meiryo UI" pitchFamily="50" charset="-128"/>
                    <a:cs typeface="Meiryo UI" pitchFamily="50" charset="-128"/>
                    <a:hlinkClick r:id="rId237"/>
                  </a:rPr>
                  <a:t>JMeter</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a:latin typeface="Meiryo UI" pitchFamily="50" charset="-128"/>
                    <a:ea typeface="Meiryo UI" pitchFamily="50" charset="-128"/>
                    <a:cs typeface="Meiryo UI" pitchFamily="50" charset="-128"/>
                    <a:hlinkClick r:id="rId238"/>
                  </a:rPr>
                  <a:t>bonnie</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err="1">
                    <a:latin typeface="Meiryo UI" pitchFamily="50" charset="-128"/>
                    <a:ea typeface="Meiryo UI" pitchFamily="50" charset="-128"/>
                    <a:cs typeface="Meiryo UI" pitchFamily="50" charset="-128"/>
                    <a:hlinkClick r:id="rId239"/>
                  </a:rPr>
                  <a:t>FindBugs</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err="1">
                    <a:latin typeface="Meiryo UI" pitchFamily="50" charset="-128"/>
                    <a:ea typeface="Meiryo UI" pitchFamily="50" charset="-128"/>
                    <a:cs typeface="Meiryo UI" pitchFamily="50" charset="-128"/>
                    <a:hlinkClick r:id="rId240"/>
                  </a:rPr>
                  <a:t>Gdb</a:t>
                </a:r>
                <a:r>
                  <a:rPr kumimoji="0" lang="en-US" altLang="ja-JP" sz="571" kern="0" dirty="0">
                    <a:latin typeface="Meiryo UI" pitchFamily="50" charset="-128"/>
                    <a:ea typeface="Meiryo UI" pitchFamily="50" charset="-128"/>
                    <a:cs typeface="Meiryo UI" pitchFamily="50" charset="-128"/>
                    <a:hlinkClick r:id="rId240"/>
                  </a:rPr>
                  <a:t> </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a:latin typeface="Meiryo UI" pitchFamily="50" charset="-128"/>
                    <a:ea typeface="Meiryo UI" pitchFamily="50" charset="-128"/>
                    <a:cs typeface="Meiryo UI" pitchFamily="50" charset="-128"/>
                    <a:hlinkClick r:id="rId241"/>
                  </a:rPr>
                  <a:t>Jenkins</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a:latin typeface="Meiryo UI" pitchFamily="50" charset="-128"/>
                    <a:ea typeface="Meiryo UI" pitchFamily="50" charset="-128"/>
                    <a:cs typeface="Meiryo UI" pitchFamily="50" charset="-128"/>
                    <a:hlinkClick r:id="rId242"/>
                  </a:rPr>
                  <a:t>JUnit</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err="1">
                    <a:latin typeface="Meiryo UI" pitchFamily="50" charset="-128"/>
                    <a:ea typeface="Meiryo UI" pitchFamily="50" charset="-128"/>
                    <a:cs typeface="Meiryo UI" pitchFamily="50" charset="-128"/>
                    <a:hlinkClick r:id="rId243"/>
                  </a:rPr>
                  <a:t>PasTmon</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a:latin typeface="Meiryo UI" pitchFamily="50" charset="-128"/>
                    <a:ea typeface="Meiryo UI" pitchFamily="50" charset="-128"/>
                    <a:cs typeface="Meiryo UI" pitchFamily="50" charset="-128"/>
                    <a:hlinkClick r:id="rId244"/>
                  </a:rPr>
                  <a:t>Selenium</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err="1">
                    <a:latin typeface="Meiryo UI" pitchFamily="50" charset="-128"/>
                    <a:ea typeface="Meiryo UI" pitchFamily="50" charset="-128"/>
                    <a:cs typeface="Meiryo UI" pitchFamily="50" charset="-128"/>
                    <a:hlinkClick r:id="rId245"/>
                  </a:rPr>
                  <a:t>TestNG</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err="1">
                    <a:latin typeface="Meiryo UI" pitchFamily="50" charset="-128"/>
                    <a:ea typeface="Meiryo UI" pitchFamily="50" charset="-128"/>
                    <a:cs typeface="Meiryo UI" pitchFamily="50" charset="-128"/>
                    <a:hlinkClick r:id="rId246"/>
                  </a:rPr>
                  <a:t>Valgrind</a:t>
                </a:r>
                <a:endParaRPr kumimoji="0" lang="en-US" altLang="ja-JP" sz="571" kern="0" dirty="0">
                  <a:latin typeface="Meiryo UI" pitchFamily="50" charset="-128"/>
                  <a:ea typeface="Meiryo UI" pitchFamily="50" charset="-128"/>
                  <a:cs typeface="Meiryo UI" pitchFamily="50" charset="-128"/>
                </a:endParaRPr>
              </a:p>
            </p:txBody>
          </p:sp>
          <p:sp>
            <p:nvSpPr>
              <p:cNvPr id="234" name="テキスト ボックス 233"/>
              <p:cNvSpPr txBox="1"/>
              <p:nvPr/>
            </p:nvSpPr>
            <p:spPr bwMode="gray">
              <a:xfrm>
                <a:off x="9969340" y="3745715"/>
                <a:ext cx="1249247" cy="145231"/>
              </a:xfrm>
              <a:prstGeom prst="rect">
                <a:avLst/>
              </a:prstGeom>
              <a:solidFill>
                <a:srgbClr val="E3E0F0"/>
              </a:solidFill>
              <a:ln w="9525" cap="flat">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ja-JP" altLang="en-US" sz="571" dirty="0">
                    <a:latin typeface="Meiryo UI" panose="020B0604030504040204" pitchFamily="50" charset="-128"/>
                    <a:ea typeface="Meiryo UI" panose="020B0604030504040204" pitchFamily="50" charset="-128"/>
                    <a:cs typeface="Meiryo UI" panose="020B0604030504040204" pitchFamily="50" charset="-128"/>
                  </a:rPr>
                  <a:t>テストツール</a:t>
                </a:r>
              </a:p>
            </p:txBody>
          </p:sp>
        </p:grpSp>
        <p:sp>
          <p:nvSpPr>
            <p:cNvPr id="236" name="Freeform 262"/>
            <p:cNvSpPr>
              <a:spLocks noChangeArrowheads="1"/>
            </p:cNvSpPr>
            <p:nvPr/>
          </p:nvSpPr>
          <p:spPr bwMode="auto">
            <a:xfrm>
              <a:off x="3013948" y="407676"/>
              <a:ext cx="3002005" cy="2544722"/>
            </a:xfrm>
            <a:custGeom>
              <a:avLst/>
              <a:gdLst>
                <a:gd name="T0" fmla="*/ 2657 w 2658"/>
                <a:gd name="T1" fmla="*/ 3074 h 3075"/>
                <a:gd name="T2" fmla="*/ 0 w 2658"/>
                <a:gd name="T3" fmla="*/ 3074 h 3075"/>
                <a:gd name="T4" fmla="*/ 0 w 2658"/>
                <a:gd name="T5" fmla="*/ 0 h 3075"/>
                <a:gd name="T6" fmla="*/ 2657 w 2658"/>
                <a:gd name="T7" fmla="*/ 0 h 3075"/>
                <a:gd name="T8" fmla="*/ 2657 w 2658"/>
                <a:gd name="T9" fmla="*/ 3074 h 3075"/>
              </a:gdLst>
              <a:ahLst/>
              <a:cxnLst>
                <a:cxn ang="0">
                  <a:pos x="T0" y="T1"/>
                </a:cxn>
                <a:cxn ang="0">
                  <a:pos x="T2" y="T3"/>
                </a:cxn>
                <a:cxn ang="0">
                  <a:pos x="T4" y="T5"/>
                </a:cxn>
                <a:cxn ang="0">
                  <a:pos x="T6" y="T7"/>
                </a:cxn>
                <a:cxn ang="0">
                  <a:pos x="T8" y="T9"/>
                </a:cxn>
              </a:cxnLst>
              <a:rect l="0" t="0" r="r" b="b"/>
              <a:pathLst>
                <a:path w="2658" h="3075">
                  <a:moveTo>
                    <a:pt x="2657" y="3074"/>
                  </a:moveTo>
                  <a:lnTo>
                    <a:pt x="0" y="3074"/>
                  </a:lnTo>
                  <a:lnTo>
                    <a:pt x="0" y="0"/>
                  </a:lnTo>
                  <a:lnTo>
                    <a:pt x="2657" y="0"/>
                  </a:lnTo>
                  <a:lnTo>
                    <a:pt x="2657" y="3074"/>
                  </a:lnTo>
                </a:path>
              </a:pathLst>
            </a:custGeom>
            <a:solidFill>
              <a:schemeClr val="accent2">
                <a:lumMod val="20000"/>
                <a:lumOff val="80000"/>
              </a:schemeClr>
            </a:solidFill>
            <a:ln w="9525" cap="flat">
              <a:solidFill>
                <a:schemeClr val="tx1"/>
              </a:solidFill>
              <a:round/>
              <a:headEnd/>
              <a:tailEnd/>
            </a:ln>
            <a:effectLst/>
          </p:spPr>
          <p:txBody>
            <a:bodyPr wrap="none" lIns="82943" tIns="41471" rIns="82943" bIns="41471" anchor="t"/>
            <a:lstStyle/>
            <a:p>
              <a:r>
                <a:rPr lang="en-US" altLang="ja-JP" sz="571" dirty="0" err="1">
                  <a:latin typeface="Meiryo UI" panose="020B0604030504040204" pitchFamily="50" charset="-128"/>
                  <a:ea typeface="Meiryo UI" panose="020B0604030504040204" pitchFamily="50" charset="-128"/>
                  <a:cs typeface="Meiryo UI" panose="020B0604030504040204" pitchFamily="50" charset="-128"/>
                </a:rPr>
                <a:t>BigData</a:t>
              </a:r>
              <a:endParaRPr lang="ja-JP" altLang="en-US" sz="571" dirty="0">
                <a:latin typeface="Meiryo UI" panose="020B0604030504040204" pitchFamily="50" charset="-128"/>
                <a:ea typeface="Meiryo UI" panose="020B0604030504040204" pitchFamily="50" charset="-128"/>
                <a:cs typeface="Meiryo UI" panose="020B0604030504040204" pitchFamily="50" charset="-128"/>
              </a:endParaRPr>
            </a:p>
          </p:txBody>
        </p:sp>
        <p:grpSp>
          <p:nvGrpSpPr>
            <p:cNvPr id="9" name="グループ化 8"/>
            <p:cNvGrpSpPr/>
            <p:nvPr/>
          </p:nvGrpSpPr>
          <p:grpSpPr>
            <a:xfrm>
              <a:off x="134471" y="542123"/>
              <a:ext cx="892319" cy="1091159"/>
              <a:chOff x="193155" y="786348"/>
              <a:chExt cx="1249247" cy="1527623"/>
            </a:xfrm>
          </p:grpSpPr>
          <p:sp>
            <p:nvSpPr>
              <p:cNvPr id="21" name="テキスト ボックス 20"/>
              <p:cNvSpPr txBox="1"/>
              <p:nvPr/>
            </p:nvSpPr>
            <p:spPr bwMode="gray">
              <a:xfrm>
                <a:off x="193155" y="786348"/>
                <a:ext cx="1249247" cy="145231"/>
              </a:xfrm>
              <a:prstGeom prst="rect">
                <a:avLst/>
              </a:prstGeom>
              <a:solidFill>
                <a:srgbClr val="FEEBCD"/>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ja-JP" altLang="en-US" sz="571">
                    <a:latin typeface="Meiryo UI" panose="020B0604030504040204" pitchFamily="50" charset="-128"/>
                    <a:ea typeface="Meiryo UI" panose="020B0604030504040204" pitchFamily="50" charset="-128"/>
                    <a:cs typeface="Meiryo UI" panose="020B0604030504040204" pitchFamily="50" charset="-128"/>
                  </a:rPr>
                  <a:t>デスクトップ</a:t>
                </a:r>
                <a:endParaRPr lang="ja-JP" altLang="en-US" sz="57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20" name="正方形/長方形 19"/>
              <p:cNvSpPr/>
              <p:nvPr/>
            </p:nvSpPr>
            <p:spPr bwMode="gray">
              <a:xfrm>
                <a:off x="193155" y="931509"/>
                <a:ext cx="1249247" cy="1382462"/>
              </a:xfrm>
              <a:prstGeom prst="rect">
                <a:avLst/>
              </a:prstGeom>
              <a:solidFill>
                <a:schemeClr val="bg1"/>
              </a:solidFill>
              <a:ln w="9525">
                <a:solidFill>
                  <a:schemeClr val="tx1"/>
                </a:solidFill>
                <a:miter lim="800000"/>
                <a:headEnd/>
                <a:tailEnd/>
              </a:ln>
            </p:spPr>
            <p:txBody>
              <a:bodyPr lIns="25714" rIns="25714" anchor="t"/>
              <a:lstStyle/>
              <a:p>
                <a:r>
                  <a:rPr kumimoji="0" lang="en-US" altLang="ja-JP" sz="571" kern="0" dirty="0">
                    <a:latin typeface="Meiryo UI" pitchFamily="50" charset="-128"/>
                    <a:ea typeface="Meiryo UI" pitchFamily="50" charset="-128"/>
                    <a:cs typeface="Meiryo UI" pitchFamily="50" charset="-128"/>
                    <a:hlinkClick r:id="rId247"/>
                  </a:rPr>
                  <a:t>Chromium</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a:latin typeface="Meiryo UI" pitchFamily="50" charset="-128"/>
                    <a:ea typeface="Meiryo UI" pitchFamily="50" charset="-128"/>
                    <a:cs typeface="Meiryo UI" pitchFamily="50" charset="-128"/>
                    <a:hlinkClick r:id="rId248"/>
                  </a:rPr>
                  <a:t>Firefox</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a:latin typeface="Meiryo UI" pitchFamily="50" charset="-128"/>
                    <a:ea typeface="Meiryo UI" pitchFamily="50" charset="-128"/>
                    <a:cs typeface="Meiryo UI" pitchFamily="50" charset="-128"/>
                    <a:hlinkClick r:id="rId249"/>
                  </a:rPr>
                  <a:t>Evolution</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250"/>
                  </a:rPr>
                  <a:t>KDE</a:t>
                </a:r>
                <a:endPar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r>
                  <a:rPr kumimoji="0" lang="en-US" altLang="ja-JP" sz="571" kern="0" dirty="0" err="1">
                    <a:latin typeface="Meiryo UI" pitchFamily="50" charset="-128"/>
                    <a:ea typeface="Meiryo UI" pitchFamily="50" charset="-128"/>
                    <a:cs typeface="Meiryo UI" pitchFamily="50" charset="-128"/>
                    <a:hlinkClick r:id="rId251"/>
                  </a:rPr>
                  <a:t>Kopete</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a:latin typeface="Meiryo UI" pitchFamily="50" charset="-128"/>
                    <a:ea typeface="Meiryo UI" pitchFamily="50" charset="-128"/>
                    <a:cs typeface="Meiryo UI" pitchFamily="50" charset="-128"/>
                    <a:hlinkClick r:id="rId252"/>
                  </a:rPr>
                  <a:t>Open Manager</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a:latin typeface="Meiryo UI" pitchFamily="50" charset="-128"/>
                    <a:ea typeface="Meiryo UI" pitchFamily="50" charset="-128"/>
                    <a:cs typeface="Meiryo UI" pitchFamily="50" charset="-128"/>
                    <a:hlinkClick r:id="rId253"/>
                  </a:rPr>
                  <a:t>Pidgin</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err="1">
                    <a:latin typeface="Meiryo UI" pitchFamily="50" charset="-128"/>
                    <a:ea typeface="Meiryo UI" pitchFamily="50" charset="-128"/>
                    <a:cs typeface="Meiryo UI" pitchFamily="50" charset="-128"/>
                    <a:hlinkClick r:id="rId254"/>
                  </a:rPr>
                  <a:t>RealVNC</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err="1">
                    <a:latin typeface="Meiryo UI" pitchFamily="50" charset="-128"/>
                    <a:ea typeface="Meiryo UI" pitchFamily="50" charset="-128"/>
                    <a:cs typeface="Meiryo UI" pitchFamily="50" charset="-128"/>
                    <a:hlinkClick r:id="rId255"/>
                  </a:rPr>
                  <a:t>Sylpheed</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a:latin typeface="Meiryo UI" pitchFamily="50" charset="-128"/>
                    <a:ea typeface="Meiryo UI" pitchFamily="50" charset="-128"/>
                    <a:cs typeface="Meiryo UI" pitchFamily="50" charset="-128"/>
                    <a:hlinkClick r:id="rId256"/>
                  </a:rPr>
                  <a:t>Thunderbird</a:t>
                </a:r>
                <a:endParaRPr kumimoji="0" lang="en-US" altLang="ja-JP" sz="571" kern="0" dirty="0">
                  <a:latin typeface="Meiryo UI" pitchFamily="50" charset="-128"/>
                  <a:ea typeface="Meiryo UI" pitchFamily="50" charset="-128"/>
                  <a:cs typeface="Meiryo UI" pitchFamily="50" charset="-128"/>
                </a:endParaRPr>
              </a:p>
            </p:txBody>
          </p:sp>
        </p:grpSp>
        <p:grpSp>
          <p:nvGrpSpPr>
            <p:cNvPr id="194" name="グループ化 193"/>
            <p:cNvGrpSpPr/>
            <p:nvPr/>
          </p:nvGrpSpPr>
          <p:grpSpPr>
            <a:xfrm>
              <a:off x="3110338" y="4996452"/>
              <a:ext cx="892319" cy="492301"/>
              <a:chOff x="5688124" y="1116210"/>
              <a:chExt cx="3240360" cy="625570"/>
            </a:xfrm>
          </p:grpSpPr>
          <p:sp>
            <p:nvSpPr>
              <p:cNvPr id="195" name="正方形/長方形 194"/>
              <p:cNvSpPr/>
              <p:nvPr/>
            </p:nvSpPr>
            <p:spPr bwMode="gray">
              <a:xfrm>
                <a:off x="5688124" y="1333169"/>
                <a:ext cx="3240360" cy="408611"/>
              </a:xfrm>
              <a:prstGeom prst="rect">
                <a:avLst/>
              </a:prstGeom>
              <a:solidFill>
                <a:schemeClr val="bg1"/>
              </a:solidFill>
              <a:ln w="9525">
                <a:solidFill>
                  <a:schemeClr val="tx1"/>
                </a:solidFill>
                <a:miter lim="800000"/>
                <a:headEnd/>
                <a:tailEnd/>
              </a:ln>
            </p:spPr>
            <p:txBody>
              <a:bodyPr lIns="25714" rIns="25714" anchor="t"/>
              <a:lstStyle/>
              <a:p>
                <a:pPr defTabSz="653156">
                  <a:defRPr/>
                </a:pPr>
                <a:r>
                  <a:rPr kumimoji="0" lang="en-US" altLang="ja-JP" sz="571" kern="0" dirty="0" err="1">
                    <a:latin typeface="Meiryo UI" pitchFamily="50" charset="-128"/>
                    <a:ea typeface="Meiryo UI" pitchFamily="50" charset="-128"/>
                    <a:cs typeface="Meiryo UI" pitchFamily="50" charset="-128"/>
                    <a:hlinkClick r:id="rId257"/>
                  </a:rPr>
                  <a:t>CloudFoundry</a:t>
                </a:r>
                <a:endParaRPr kumimoji="0" lang="en-US" altLang="ja-JP" sz="571" kern="0" dirty="0">
                  <a:latin typeface="Meiryo UI" pitchFamily="50" charset="-128"/>
                  <a:ea typeface="Meiryo UI" pitchFamily="50" charset="-128"/>
                  <a:cs typeface="Meiryo UI" pitchFamily="50" charset="-128"/>
                </a:endParaRPr>
              </a:p>
              <a:p>
                <a:pPr defTabSz="653156">
                  <a:defRPr/>
                </a:pPr>
                <a:r>
                  <a:rPr kumimoji="0" lang="en-US" altLang="ja-JP" sz="571" kern="0" dirty="0" err="1">
                    <a:latin typeface="Meiryo UI" pitchFamily="50" charset="-128"/>
                    <a:ea typeface="Meiryo UI" pitchFamily="50" charset="-128"/>
                    <a:cs typeface="Meiryo UI" pitchFamily="50" charset="-128"/>
                    <a:hlinkClick r:id="rId258"/>
                  </a:rPr>
                  <a:t>Deltacloud</a:t>
                </a:r>
                <a:endParaRPr kumimoji="0" lang="en-US" altLang="ja-JP" sz="571" kern="0" dirty="0">
                  <a:latin typeface="Meiryo UI" pitchFamily="50" charset="-128"/>
                  <a:ea typeface="Meiryo UI" pitchFamily="50" charset="-128"/>
                  <a:cs typeface="Meiryo UI" pitchFamily="50" charset="-128"/>
                </a:endParaRPr>
              </a:p>
              <a:p>
                <a:pPr defTabSz="653156">
                  <a:defRPr/>
                </a:pPr>
                <a:r>
                  <a:rPr kumimoji="0" lang="en-US" altLang="ja-JP" sz="571" kern="0" dirty="0" err="1">
                    <a:latin typeface="Meiryo UI" pitchFamily="50" charset="-128"/>
                    <a:ea typeface="Meiryo UI" pitchFamily="50" charset="-128"/>
                    <a:cs typeface="Meiryo UI" pitchFamily="50" charset="-128"/>
                    <a:hlinkClick r:id="rId259"/>
                  </a:rPr>
                  <a:t>OpenShift</a:t>
                </a:r>
                <a:endParaRPr kumimoji="0" lang="en-US" altLang="ja-JP" sz="571" kern="0" dirty="0">
                  <a:latin typeface="Meiryo UI" pitchFamily="50" charset="-128"/>
                  <a:ea typeface="Meiryo UI" pitchFamily="50" charset="-128"/>
                  <a:cs typeface="Meiryo UI" pitchFamily="50" charset="-128"/>
                </a:endParaRPr>
              </a:p>
            </p:txBody>
          </p:sp>
          <p:sp>
            <p:nvSpPr>
              <p:cNvPr id="196" name="テキスト ボックス 195"/>
              <p:cNvSpPr txBox="1"/>
              <p:nvPr/>
            </p:nvSpPr>
            <p:spPr bwMode="gray">
              <a:xfrm>
                <a:off x="5688124" y="1116210"/>
                <a:ext cx="3240360" cy="216530"/>
              </a:xfrm>
              <a:prstGeom prst="rect">
                <a:avLst/>
              </a:prstGeom>
              <a:solidFill>
                <a:srgbClr val="DEEDF5"/>
              </a:solidFill>
              <a:ln w="9525" cap="flat">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t"/>
              <a:lstStyle>
                <a:defPPr>
                  <a:defRPr lang="ja-JP"/>
                </a:defPPr>
              </a:lstStyle>
              <a:p>
                <a:pPr defTabSz="653156" fontAlgn="ctr">
                  <a:lnSpc>
                    <a:spcPts val="571"/>
                  </a:lnSpc>
                  <a:defRPr/>
                </a:pPr>
                <a:r>
                  <a:rPr kumimoji="0" lang="en-US" altLang="ja-JP" sz="571" kern="0" dirty="0">
                    <a:solidFill>
                      <a:srgbClr val="000000"/>
                    </a:solidFill>
                    <a:latin typeface="Tw Cen MT Condensed" panose="020B0606020104020203" pitchFamily="34" charset="0"/>
                    <a:ea typeface="Meiryo UI" pitchFamily="50" charset="-128"/>
                    <a:cs typeface="Meiryo UI" pitchFamily="50" charset="-128"/>
                  </a:rPr>
                  <a:t>Platform as a Service (PaaS)</a:t>
                </a:r>
                <a:endParaRPr kumimoji="0" lang="ja-JP" altLang="en-US" sz="571" kern="0" dirty="0">
                  <a:solidFill>
                    <a:srgbClr val="000000"/>
                  </a:solidFill>
                  <a:latin typeface="Tw Cen MT Condensed" panose="020B0606020104020203" pitchFamily="34" charset="0"/>
                  <a:ea typeface="Meiryo UI" pitchFamily="50" charset="-128"/>
                  <a:cs typeface="Meiryo UI" pitchFamily="50" charset="-128"/>
                </a:endParaRPr>
              </a:p>
            </p:txBody>
          </p:sp>
        </p:grpSp>
        <p:grpSp>
          <p:nvGrpSpPr>
            <p:cNvPr id="200" name="グループ化 199"/>
            <p:cNvGrpSpPr/>
            <p:nvPr/>
          </p:nvGrpSpPr>
          <p:grpSpPr>
            <a:xfrm>
              <a:off x="4083408" y="4197542"/>
              <a:ext cx="892319" cy="429285"/>
              <a:chOff x="5688124" y="1408583"/>
              <a:chExt cx="3240360" cy="545495"/>
            </a:xfrm>
          </p:grpSpPr>
          <p:sp>
            <p:nvSpPr>
              <p:cNvPr id="201" name="正方形/長方形 200"/>
              <p:cNvSpPr/>
              <p:nvPr/>
            </p:nvSpPr>
            <p:spPr bwMode="gray">
              <a:xfrm>
                <a:off x="5688124" y="1670416"/>
                <a:ext cx="3240360" cy="283662"/>
              </a:xfrm>
              <a:prstGeom prst="rect">
                <a:avLst/>
              </a:prstGeom>
              <a:solidFill>
                <a:schemeClr val="bg1"/>
              </a:solidFill>
              <a:ln w="9525">
                <a:solidFill>
                  <a:schemeClr val="tx1"/>
                </a:solidFill>
                <a:miter lim="800000"/>
                <a:headEnd/>
                <a:tailEnd/>
              </a:ln>
            </p:spPr>
            <p:txBody>
              <a:bodyPr lIns="25714" rIns="25714" anchor="t"/>
              <a:lstStyle/>
              <a:p>
                <a:pPr defTabSz="653156">
                  <a:defRPr/>
                </a:pPr>
                <a:r>
                  <a:rPr kumimoji="0" lang="en-US" altLang="ja-JP" sz="571" kern="0" dirty="0">
                    <a:solidFill>
                      <a:srgbClr val="000000"/>
                    </a:solidFill>
                    <a:latin typeface="Meiryo UI" pitchFamily="50" charset="-128"/>
                    <a:ea typeface="Meiryo UI" pitchFamily="50" charset="-128"/>
                    <a:cs typeface="Meiryo UI" pitchFamily="50" charset="-128"/>
                    <a:hlinkClick r:id="rId260"/>
                  </a:rPr>
                  <a:t>OpenStack Nova</a:t>
                </a:r>
                <a:endParaRPr kumimoji="0" lang="en-US" altLang="ja-JP" sz="571" kern="0" dirty="0">
                  <a:solidFill>
                    <a:srgbClr val="000000"/>
                  </a:solidFill>
                  <a:latin typeface="Meiryo UI" pitchFamily="50" charset="-128"/>
                  <a:ea typeface="Meiryo UI" pitchFamily="50" charset="-128"/>
                  <a:cs typeface="Meiryo UI" pitchFamily="50" charset="-128"/>
                </a:endParaRPr>
              </a:p>
              <a:p>
                <a:pPr defTabSz="653156">
                  <a:defRPr/>
                </a:pPr>
                <a:r>
                  <a:rPr kumimoji="0" lang="en-US" altLang="ja-JP" sz="571" kern="0" dirty="0">
                    <a:solidFill>
                      <a:srgbClr val="000000"/>
                    </a:solidFill>
                    <a:latin typeface="Meiryo UI" pitchFamily="50" charset="-128"/>
                    <a:ea typeface="Meiryo UI" pitchFamily="50" charset="-128"/>
                    <a:cs typeface="Meiryo UI" pitchFamily="50" charset="-128"/>
                    <a:hlinkClick r:id="rId261"/>
                  </a:rPr>
                  <a:t>OpenStack Glance</a:t>
                </a:r>
                <a:endParaRPr kumimoji="0" lang="en-US" altLang="ja-JP" sz="571" kern="0" dirty="0">
                  <a:solidFill>
                    <a:srgbClr val="000000"/>
                  </a:solidFill>
                  <a:latin typeface="Meiryo UI" pitchFamily="50" charset="-128"/>
                  <a:ea typeface="Meiryo UI" pitchFamily="50" charset="-128"/>
                  <a:cs typeface="Meiryo UI" pitchFamily="50" charset="-128"/>
                </a:endParaRPr>
              </a:p>
            </p:txBody>
          </p:sp>
          <p:sp>
            <p:nvSpPr>
              <p:cNvPr id="202" name="テキスト ボックス 201"/>
              <p:cNvSpPr txBox="1"/>
              <p:nvPr/>
            </p:nvSpPr>
            <p:spPr bwMode="gray">
              <a:xfrm>
                <a:off x="5688124" y="1408583"/>
                <a:ext cx="3240360" cy="261403"/>
              </a:xfrm>
              <a:prstGeom prst="rect">
                <a:avLst/>
              </a:prstGeom>
              <a:solidFill>
                <a:srgbClr val="DEEDF5"/>
              </a:solidFill>
              <a:ln w="9525" cap="flat">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t"/>
              <a:lstStyle>
                <a:defPPr>
                  <a:defRPr lang="ja-JP"/>
                </a:defPPr>
              </a:lstStyle>
              <a:p>
                <a:pPr defTabSz="653156" fontAlgn="ctr">
                  <a:lnSpc>
                    <a:spcPts val="571"/>
                  </a:lnSpc>
                  <a:defRPr/>
                </a:pPr>
                <a:r>
                  <a:rPr kumimoji="0" lang="en-US" altLang="ja-JP" sz="571" kern="0" dirty="0">
                    <a:solidFill>
                      <a:srgbClr val="000000"/>
                    </a:solidFill>
                    <a:latin typeface="Tw Cen MT Condensed" panose="020B0606020104020203" pitchFamily="34" charset="0"/>
                    <a:ea typeface="Meiryo UI" pitchFamily="50" charset="-128"/>
                    <a:cs typeface="Meiryo UI" pitchFamily="50" charset="-128"/>
                  </a:rPr>
                  <a:t>Compute as a Service</a:t>
                </a:r>
              </a:p>
              <a:p>
                <a:pPr defTabSz="653156" fontAlgn="ctr">
                  <a:lnSpc>
                    <a:spcPts val="571"/>
                  </a:lnSpc>
                  <a:defRPr/>
                </a:pPr>
                <a:r>
                  <a:rPr kumimoji="0" lang="en-US" altLang="ja-JP" sz="571" kern="0" dirty="0">
                    <a:solidFill>
                      <a:srgbClr val="000000"/>
                    </a:solidFill>
                    <a:latin typeface="Tw Cen MT Condensed" panose="020B0606020104020203" pitchFamily="34" charset="0"/>
                    <a:ea typeface="Meiryo UI" pitchFamily="50" charset="-128"/>
                    <a:cs typeface="Meiryo UI" pitchFamily="50" charset="-128"/>
                  </a:rPr>
                  <a:t>(</a:t>
                </a:r>
                <a:r>
                  <a:rPr kumimoji="0" lang="en-US" altLang="ja-JP" sz="571" kern="0" dirty="0" err="1">
                    <a:solidFill>
                      <a:srgbClr val="000000"/>
                    </a:solidFill>
                    <a:latin typeface="Tw Cen MT Condensed" panose="020B0606020104020203" pitchFamily="34" charset="0"/>
                    <a:ea typeface="Meiryo UI" pitchFamily="50" charset="-128"/>
                    <a:cs typeface="Meiryo UI" pitchFamily="50" charset="-128"/>
                  </a:rPr>
                  <a:t>CompaaS</a:t>
                </a:r>
                <a:r>
                  <a:rPr kumimoji="0" lang="en-US" altLang="ja-JP" sz="571" kern="0" dirty="0">
                    <a:solidFill>
                      <a:srgbClr val="000000"/>
                    </a:solidFill>
                    <a:latin typeface="Tw Cen MT Condensed" panose="020B0606020104020203" pitchFamily="34" charset="0"/>
                    <a:ea typeface="Meiryo UI" pitchFamily="50" charset="-128"/>
                    <a:cs typeface="Meiryo UI" pitchFamily="50" charset="-128"/>
                  </a:rPr>
                  <a:t>)</a:t>
                </a:r>
                <a:endParaRPr kumimoji="0" lang="ja-JP" altLang="en-US" sz="571" kern="0" dirty="0">
                  <a:solidFill>
                    <a:srgbClr val="000000"/>
                  </a:solidFill>
                  <a:latin typeface="Tw Cen MT Condensed" panose="020B0606020104020203" pitchFamily="34" charset="0"/>
                  <a:ea typeface="Meiryo UI" pitchFamily="50" charset="-128"/>
                  <a:cs typeface="Meiryo UI" pitchFamily="50" charset="-128"/>
                </a:endParaRPr>
              </a:p>
            </p:txBody>
          </p:sp>
        </p:grpSp>
        <p:grpSp>
          <p:nvGrpSpPr>
            <p:cNvPr id="203" name="グループ化 202"/>
            <p:cNvGrpSpPr/>
            <p:nvPr/>
          </p:nvGrpSpPr>
          <p:grpSpPr>
            <a:xfrm>
              <a:off x="4086448" y="4663308"/>
              <a:ext cx="892319" cy="325719"/>
              <a:chOff x="5688124" y="1516792"/>
              <a:chExt cx="3240360" cy="413893"/>
            </a:xfrm>
          </p:grpSpPr>
          <p:sp>
            <p:nvSpPr>
              <p:cNvPr id="204" name="正方形/長方形 203"/>
              <p:cNvSpPr/>
              <p:nvPr/>
            </p:nvSpPr>
            <p:spPr bwMode="gray">
              <a:xfrm>
                <a:off x="5688124" y="1670416"/>
                <a:ext cx="3240360" cy="260269"/>
              </a:xfrm>
              <a:prstGeom prst="rect">
                <a:avLst/>
              </a:prstGeom>
              <a:solidFill>
                <a:schemeClr val="bg1"/>
              </a:solidFill>
              <a:ln w="9525">
                <a:solidFill>
                  <a:schemeClr val="tx1"/>
                </a:solidFill>
                <a:miter lim="800000"/>
                <a:headEnd/>
                <a:tailEnd/>
              </a:ln>
            </p:spPr>
            <p:txBody>
              <a:bodyPr lIns="25714" rIns="25714" anchor="t"/>
              <a:lstStyle/>
              <a:p>
                <a:pPr defTabSz="653156">
                  <a:defRPr/>
                </a:pPr>
                <a:endParaRPr kumimoji="0" lang="en-US" altLang="ja-JP" sz="571" b="1" kern="0">
                  <a:solidFill>
                    <a:srgbClr val="000000"/>
                  </a:solidFill>
                  <a:latin typeface="Meiryo UI" pitchFamily="50" charset="-128"/>
                  <a:ea typeface="Meiryo UI" pitchFamily="50" charset="-128"/>
                  <a:cs typeface="Meiryo UI" pitchFamily="50" charset="-128"/>
                </a:endParaRPr>
              </a:p>
            </p:txBody>
          </p:sp>
          <p:sp>
            <p:nvSpPr>
              <p:cNvPr id="205" name="テキスト ボックス 204"/>
              <p:cNvSpPr txBox="1"/>
              <p:nvPr/>
            </p:nvSpPr>
            <p:spPr bwMode="gray">
              <a:xfrm>
                <a:off x="5688124" y="1516792"/>
                <a:ext cx="3240360" cy="221263"/>
              </a:xfrm>
              <a:prstGeom prst="rect">
                <a:avLst/>
              </a:prstGeom>
              <a:solidFill>
                <a:srgbClr val="DEEDF5"/>
              </a:solidFill>
              <a:ln w="9525" cap="flat">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t"/>
              <a:lstStyle>
                <a:defPPr>
                  <a:defRPr lang="ja-JP"/>
                </a:defPPr>
              </a:lstStyle>
              <a:p>
                <a:pPr defTabSz="653156" fontAlgn="ctr">
                  <a:lnSpc>
                    <a:spcPts val="571"/>
                  </a:lnSpc>
                  <a:defRPr/>
                </a:pPr>
                <a:r>
                  <a:rPr kumimoji="0" lang="en-US" altLang="ja-JP" sz="571" kern="0" dirty="0">
                    <a:solidFill>
                      <a:srgbClr val="000000"/>
                    </a:solidFill>
                    <a:latin typeface="Tw Cen MT Condensed" panose="020B0606020104020203" pitchFamily="34" charset="0"/>
                    <a:ea typeface="Meiryo UI" pitchFamily="50" charset="-128"/>
                    <a:cs typeface="Meiryo UI" pitchFamily="50" charset="-128"/>
                  </a:rPr>
                  <a:t>Communications as a Service (</a:t>
                </a:r>
                <a:r>
                  <a:rPr kumimoji="0" lang="en-US" altLang="ja-JP" sz="571" kern="0" dirty="0" err="1">
                    <a:solidFill>
                      <a:srgbClr val="000000"/>
                    </a:solidFill>
                    <a:latin typeface="Tw Cen MT Condensed" panose="020B0606020104020203" pitchFamily="34" charset="0"/>
                    <a:ea typeface="Meiryo UI" pitchFamily="50" charset="-128"/>
                    <a:cs typeface="Meiryo UI" pitchFamily="50" charset="-128"/>
                  </a:rPr>
                  <a:t>CaaS</a:t>
                </a:r>
                <a:r>
                  <a:rPr kumimoji="0" lang="en-US" altLang="ja-JP" sz="571" kern="0" dirty="0">
                    <a:solidFill>
                      <a:srgbClr val="000000"/>
                    </a:solidFill>
                    <a:latin typeface="Tw Cen MT Condensed" panose="020B0606020104020203" pitchFamily="34" charset="0"/>
                    <a:ea typeface="Meiryo UI" pitchFamily="50" charset="-128"/>
                    <a:cs typeface="Meiryo UI" pitchFamily="50" charset="-128"/>
                  </a:rPr>
                  <a:t>)</a:t>
                </a:r>
                <a:endParaRPr kumimoji="0" lang="ja-JP" altLang="en-US" sz="571" kern="0" dirty="0">
                  <a:solidFill>
                    <a:srgbClr val="000000"/>
                  </a:solidFill>
                  <a:latin typeface="Tw Cen MT Condensed" panose="020B0606020104020203" pitchFamily="34" charset="0"/>
                  <a:ea typeface="Meiryo UI" pitchFamily="50" charset="-128"/>
                  <a:cs typeface="Meiryo UI" pitchFamily="50" charset="-128"/>
                </a:endParaRPr>
              </a:p>
            </p:txBody>
          </p:sp>
        </p:grpSp>
        <p:grpSp>
          <p:nvGrpSpPr>
            <p:cNvPr id="206" name="グループ化 205"/>
            <p:cNvGrpSpPr/>
            <p:nvPr/>
          </p:nvGrpSpPr>
          <p:grpSpPr>
            <a:xfrm>
              <a:off x="4083408" y="5009507"/>
              <a:ext cx="892319" cy="501293"/>
              <a:chOff x="5688124" y="1408583"/>
              <a:chExt cx="3240360" cy="636997"/>
            </a:xfrm>
          </p:grpSpPr>
          <p:sp>
            <p:nvSpPr>
              <p:cNvPr id="207" name="正方形/長方形 206"/>
              <p:cNvSpPr/>
              <p:nvPr/>
            </p:nvSpPr>
            <p:spPr bwMode="gray">
              <a:xfrm>
                <a:off x="5688124" y="1670416"/>
                <a:ext cx="3240360" cy="375164"/>
              </a:xfrm>
              <a:prstGeom prst="rect">
                <a:avLst/>
              </a:prstGeom>
              <a:solidFill>
                <a:schemeClr val="bg1"/>
              </a:solidFill>
              <a:ln w="9525">
                <a:solidFill>
                  <a:schemeClr val="tx1"/>
                </a:solidFill>
                <a:miter lim="800000"/>
                <a:headEnd/>
                <a:tailEnd/>
              </a:ln>
            </p:spPr>
            <p:txBody>
              <a:bodyPr lIns="25714" rIns="25714" anchor="t"/>
              <a:lstStyle/>
              <a:p>
                <a:pPr defTabSz="653156">
                  <a:defRPr/>
                </a:pPr>
                <a:r>
                  <a:rPr kumimoji="0" lang="en-US" altLang="ja-JP" sz="571" kern="0" dirty="0">
                    <a:solidFill>
                      <a:srgbClr val="000000"/>
                    </a:solidFill>
                    <a:latin typeface="Meiryo UI" pitchFamily="50" charset="-128"/>
                    <a:ea typeface="Meiryo UI" pitchFamily="50" charset="-128"/>
                    <a:cs typeface="Meiryo UI" pitchFamily="50" charset="-128"/>
                    <a:hlinkClick r:id="rId262"/>
                  </a:rPr>
                  <a:t>OpenStack Cinder</a:t>
                </a:r>
                <a:endParaRPr kumimoji="0" lang="en-US" altLang="ja-JP" sz="571" kern="0" dirty="0">
                  <a:solidFill>
                    <a:srgbClr val="000000"/>
                  </a:solidFill>
                  <a:latin typeface="Meiryo UI" pitchFamily="50" charset="-128"/>
                  <a:ea typeface="Meiryo UI" pitchFamily="50" charset="-128"/>
                  <a:cs typeface="Meiryo UI" pitchFamily="50" charset="-128"/>
                </a:endParaRPr>
              </a:p>
              <a:p>
                <a:pPr defTabSz="653156">
                  <a:defRPr/>
                </a:pPr>
                <a:r>
                  <a:rPr kumimoji="0" lang="en-US" altLang="ja-JP" sz="571" kern="0" dirty="0">
                    <a:solidFill>
                      <a:srgbClr val="000000"/>
                    </a:solidFill>
                    <a:latin typeface="Meiryo UI" pitchFamily="50" charset="-128"/>
                    <a:ea typeface="Meiryo UI" pitchFamily="50" charset="-128"/>
                    <a:cs typeface="Meiryo UI" pitchFamily="50" charset="-128"/>
                    <a:hlinkClick r:id="rId263"/>
                  </a:rPr>
                  <a:t>OpenStack Manila</a:t>
                </a:r>
                <a:endParaRPr kumimoji="0" lang="en-US" altLang="ja-JP" sz="571" kern="0" dirty="0">
                  <a:solidFill>
                    <a:srgbClr val="000000"/>
                  </a:solidFill>
                  <a:latin typeface="Meiryo UI" pitchFamily="50" charset="-128"/>
                  <a:ea typeface="Meiryo UI" pitchFamily="50" charset="-128"/>
                  <a:cs typeface="Meiryo UI" pitchFamily="50" charset="-128"/>
                </a:endParaRPr>
              </a:p>
              <a:p>
                <a:pPr>
                  <a:defRPr/>
                </a:pPr>
                <a:r>
                  <a:rPr kumimoji="0" lang="en-US" altLang="ja-JP" sz="571" kern="0" dirty="0">
                    <a:solidFill>
                      <a:srgbClr val="000000"/>
                    </a:solidFill>
                    <a:latin typeface="Meiryo UI" pitchFamily="50" charset="-128"/>
                    <a:ea typeface="Meiryo UI" pitchFamily="50" charset="-128"/>
                    <a:cs typeface="Meiryo UI" pitchFamily="50" charset="-128"/>
                    <a:hlinkClick r:id="rId264"/>
                  </a:rPr>
                  <a:t>OpenStack Swift</a:t>
                </a:r>
                <a:endParaRPr kumimoji="0" lang="en-US" altLang="ja-JP" sz="571" kern="0" dirty="0">
                  <a:solidFill>
                    <a:srgbClr val="000000"/>
                  </a:solidFill>
                  <a:latin typeface="Meiryo UI" pitchFamily="50" charset="-128"/>
                  <a:ea typeface="Meiryo UI" pitchFamily="50" charset="-128"/>
                  <a:cs typeface="Meiryo UI" pitchFamily="50" charset="-128"/>
                </a:endParaRPr>
              </a:p>
              <a:p>
                <a:pPr defTabSz="653156">
                  <a:defRPr/>
                </a:pPr>
                <a:endParaRPr kumimoji="0" lang="en-US" altLang="ja-JP" sz="571" kern="0" dirty="0">
                  <a:solidFill>
                    <a:srgbClr val="000000"/>
                  </a:solidFill>
                  <a:latin typeface="Meiryo UI" pitchFamily="50" charset="-128"/>
                  <a:ea typeface="Meiryo UI" pitchFamily="50" charset="-128"/>
                  <a:cs typeface="Meiryo UI" pitchFamily="50" charset="-128"/>
                </a:endParaRPr>
              </a:p>
            </p:txBody>
          </p:sp>
          <p:sp>
            <p:nvSpPr>
              <p:cNvPr id="208" name="テキスト ボックス 207"/>
              <p:cNvSpPr txBox="1"/>
              <p:nvPr/>
            </p:nvSpPr>
            <p:spPr bwMode="gray">
              <a:xfrm>
                <a:off x="5688124" y="1408583"/>
                <a:ext cx="3240360" cy="261403"/>
              </a:xfrm>
              <a:prstGeom prst="rect">
                <a:avLst/>
              </a:prstGeom>
              <a:solidFill>
                <a:srgbClr val="DEEDF5"/>
              </a:solidFill>
              <a:ln w="9525" cap="flat">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t"/>
              <a:lstStyle>
                <a:defPPr>
                  <a:defRPr lang="ja-JP"/>
                </a:defPPr>
              </a:lstStyle>
              <a:p>
                <a:pPr defTabSz="653156" fontAlgn="ctr">
                  <a:lnSpc>
                    <a:spcPts val="571"/>
                  </a:lnSpc>
                  <a:defRPr/>
                </a:pPr>
                <a:r>
                  <a:rPr kumimoji="0" lang="en-US" altLang="ja-JP" sz="571" kern="0" dirty="0">
                    <a:solidFill>
                      <a:srgbClr val="000000"/>
                    </a:solidFill>
                    <a:latin typeface="Tw Cen MT Condensed" panose="020B0606020104020203" pitchFamily="34" charset="0"/>
                    <a:ea typeface="Meiryo UI" pitchFamily="50" charset="-128"/>
                    <a:cs typeface="Meiryo UI" pitchFamily="50" charset="-128"/>
                  </a:rPr>
                  <a:t>Data Storage as a Service</a:t>
                </a:r>
              </a:p>
              <a:p>
                <a:pPr defTabSz="653156" fontAlgn="ctr">
                  <a:lnSpc>
                    <a:spcPts val="571"/>
                  </a:lnSpc>
                  <a:defRPr/>
                </a:pPr>
                <a:r>
                  <a:rPr kumimoji="0" lang="en-US" altLang="ja-JP" sz="571" kern="0" dirty="0">
                    <a:solidFill>
                      <a:srgbClr val="000000"/>
                    </a:solidFill>
                    <a:latin typeface="Tw Cen MT Condensed" panose="020B0606020104020203" pitchFamily="34" charset="0"/>
                    <a:ea typeface="Meiryo UI" pitchFamily="50" charset="-128"/>
                    <a:cs typeface="Meiryo UI" pitchFamily="50" charset="-128"/>
                  </a:rPr>
                  <a:t>(</a:t>
                </a:r>
                <a:r>
                  <a:rPr kumimoji="0" lang="en-US" altLang="ja-JP" sz="571" kern="0" dirty="0" err="1">
                    <a:solidFill>
                      <a:srgbClr val="000000"/>
                    </a:solidFill>
                    <a:latin typeface="Tw Cen MT Condensed" panose="020B0606020104020203" pitchFamily="34" charset="0"/>
                    <a:ea typeface="Meiryo UI" pitchFamily="50" charset="-128"/>
                    <a:cs typeface="Meiryo UI" pitchFamily="50" charset="-128"/>
                  </a:rPr>
                  <a:t>DSaaS</a:t>
                </a:r>
                <a:r>
                  <a:rPr kumimoji="0" lang="en-US" altLang="ja-JP" sz="571" kern="0" dirty="0">
                    <a:solidFill>
                      <a:srgbClr val="000000"/>
                    </a:solidFill>
                    <a:latin typeface="Tw Cen MT Condensed" panose="020B0606020104020203" pitchFamily="34" charset="0"/>
                    <a:ea typeface="Meiryo UI" pitchFamily="50" charset="-128"/>
                    <a:cs typeface="Meiryo UI" pitchFamily="50" charset="-128"/>
                  </a:rPr>
                  <a:t>)</a:t>
                </a:r>
                <a:endParaRPr kumimoji="0" lang="ja-JP" altLang="en-US" sz="571" kern="0" dirty="0">
                  <a:solidFill>
                    <a:srgbClr val="000000"/>
                  </a:solidFill>
                  <a:latin typeface="Tw Cen MT Condensed" panose="020B0606020104020203" pitchFamily="34" charset="0"/>
                  <a:ea typeface="Meiryo UI" pitchFamily="50" charset="-128"/>
                  <a:cs typeface="Meiryo UI" pitchFamily="50" charset="-128"/>
                </a:endParaRPr>
              </a:p>
            </p:txBody>
          </p:sp>
        </p:grpSp>
        <p:grpSp>
          <p:nvGrpSpPr>
            <p:cNvPr id="269" name="グループ化 268"/>
            <p:cNvGrpSpPr/>
            <p:nvPr/>
          </p:nvGrpSpPr>
          <p:grpSpPr>
            <a:xfrm>
              <a:off x="5070585" y="550889"/>
              <a:ext cx="898987" cy="571734"/>
              <a:chOff x="5512361" y="1308690"/>
              <a:chExt cx="3416126" cy="825151"/>
            </a:xfrm>
          </p:grpSpPr>
          <p:sp>
            <p:nvSpPr>
              <p:cNvPr id="270" name="正方形/長方形 269"/>
              <p:cNvSpPr/>
              <p:nvPr/>
            </p:nvSpPr>
            <p:spPr bwMode="gray">
              <a:xfrm>
                <a:off x="5514736" y="1540338"/>
                <a:ext cx="3413747" cy="593503"/>
              </a:xfrm>
              <a:prstGeom prst="rect">
                <a:avLst/>
              </a:prstGeom>
              <a:solidFill>
                <a:sysClr val="window" lastClr="FFFFFF"/>
              </a:solidFill>
              <a:ln w="9525">
                <a:solidFill>
                  <a:sysClr val="windowText" lastClr="000000"/>
                </a:solidFill>
                <a:miter lim="800000"/>
                <a:headEnd/>
                <a:tailEnd/>
              </a:ln>
            </p:spPr>
            <p:txBody>
              <a:bodyPr lIns="25714" rIns="25714" anchor="t"/>
              <a:lstStyle/>
              <a:p>
                <a:r>
                  <a:rPr kumimoji="0" lang="en-US" altLang="ja-JP" sz="571" kern="0" dirty="0">
                    <a:latin typeface="Meiryo UI" pitchFamily="50" charset="-128"/>
                    <a:ea typeface="Meiryo UI" pitchFamily="50" charset="-128"/>
                    <a:cs typeface="Meiryo UI" pitchFamily="50" charset="-128"/>
                    <a:hlinkClick r:id="rId265"/>
                  </a:rPr>
                  <a:t>Pentaho</a:t>
                </a:r>
                <a:r>
                  <a:rPr kumimoji="0" lang="en-US" altLang="ja-JP" sz="571" i="1" kern="0" dirty="0">
                    <a:solidFill>
                      <a:srgbClr val="92D050"/>
                    </a:solidFill>
                    <a:latin typeface="Meiryo UI" pitchFamily="50" charset="-128"/>
                    <a:ea typeface="Meiryo UI" pitchFamily="50" charset="-128"/>
                    <a:cs typeface="Meiryo UI" pitchFamily="50" charset="-128"/>
                  </a:rPr>
                  <a:t>*</a:t>
                </a:r>
                <a:endParaRPr kumimoji="0" lang="en-US" altLang="ja-JP" sz="571" kern="0" dirty="0">
                  <a:latin typeface="Meiryo UI" pitchFamily="50" charset="-128"/>
                  <a:ea typeface="Meiryo UI" pitchFamily="50" charset="-128"/>
                  <a:cs typeface="Meiryo UI" pitchFamily="50" charset="-128"/>
                </a:endParaRPr>
              </a:p>
              <a:p>
                <a:pPr defTabSz="466484">
                  <a:defRPr/>
                </a:pPr>
                <a:endParaRPr kumimoji="0" lang="en-US" altLang="ja-JP" sz="571" kern="0" dirty="0">
                  <a:latin typeface="Meiryo UI" pitchFamily="50" charset="-128"/>
                  <a:ea typeface="Meiryo UI" pitchFamily="50" charset="-128"/>
                  <a:cs typeface="Meiryo UI" pitchFamily="50" charset="-128"/>
                </a:endParaRPr>
              </a:p>
              <a:p>
                <a:pPr defTabSz="466484">
                  <a:defRPr/>
                </a:pPr>
                <a:endParaRPr kumimoji="0" lang="en-US" altLang="ja-JP" sz="571" kern="0" dirty="0">
                  <a:solidFill>
                    <a:srgbClr val="000000"/>
                  </a:solidFill>
                  <a:latin typeface="Meiryo UI" pitchFamily="50" charset="-128"/>
                  <a:ea typeface="Meiryo UI" pitchFamily="50" charset="-128"/>
                  <a:cs typeface="Meiryo UI" pitchFamily="50" charset="-128"/>
                </a:endParaRPr>
              </a:p>
            </p:txBody>
          </p:sp>
          <p:sp>
            <p:nvSpPr>
              <p:cNvPr id="271" name="テキスト ボックス 270"/>
              <p:cNvSpPr txBox="1"/>
              <p:nvPr/>
            </p:nvSpPr>
            <p:spPr bwMode="gray">
              <a:xfrm>
                <a:off x="5512361" y="1308690"/>
                <a:ext cx="3416126" cy="231716"/>
              </a:xfrm>
              <a:prstGeom prst="rect">
                <a:avLst/>
              </a:prstGeom>
              <a:solidFill>
                <a:srgbClr val="FFE5E5"/>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pPr defTabSz="653156">
                  <a:buClr>
                    <a:srgbClr val="44546A"/>
                  </a:buClr>
                  <a:defRPr/>
                </a:pPr>
                <a:r>
                  <a:rPr kumimoji="0" lang="en-US" altLang="ja-JP" sz="571" kern="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BA</a:t>
                </a:r>
                <a:r>
                  <a:rPr kumimoji="0" lang="ja-JP" altLang="en-US" sz="571" kern="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a:t>
                </a:r>
                <a:r>
                  <a:rPr kumimoji="0" lang="en-US" altLang="ja-JP" sz="571" kern="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BI</a:t>
                </a:r>
                <a:endParaRPr kumimoji="0" lang="ja-JP" altLang="en-US" sz="571" kern="0" dirty="0">
                  <a:solidFill>
                    <a:prstClr val="black"/>
                  </a:solidFill>
                  <a:latin typeface="Meiryo UI" panose="020B0604030504040204" pitchFamily="50" charset="-128"/>
                  <a:ea typeface="Meiryo UI" panose="020B0604030504040204" pitchFamily="50" charset="-128"/>
                  <a:cs typeface="Meiryo UI" panose="020B0604030504040204" pitchFamily="50" charset="-128"/>
                </a:endParaRPr>
              </a:p>
            </p:txBody>
          </p:sp>
        </p:grpSp>
        <p:pic>
          <p:nvPicPr>
            <p:cNvPr id="1026" name="Picture 2" descr="クリエイティブ・コモンズ・ライセンス"/>
            <p:cNvPicPr>
              <a:picLocks noChangeAspect="1" noChangeArrowheads="1"/>
            </p:cNvPicPr>
            <p:nvPr/>
          </p:nvPicPr>
          <p:blipFill>
            <a:blip r:embed="rId266">
              <a:extLst>
                <a:ext uri="{28A0092B-C50C-407E-A947-70E740481C1C}">
                  <a14:useLocalDpi xmlns:a14="http://schemas.microsoft.com/office/drawing/2010/main" val="0"/>
                </a:ext>
              </a:extLst>
            </a:blip>
            <a:srcRect/>
            <a:stretch>
              <a:fillRect/>
            </a:stretch>
          </p:blipFill>
          <p:spPr bwMode="auto">
            <a:xfrm>
              <a:off x="8206082" y="147937"/>
              <a:ext cx="598714" cy="210911"/>
            </a:xfrm>
            <a:prstGeom prst="rect">
              <a:avLst/>
            </a:prstGeom>
            <a:noFill/>
            <a:extLst>
              <a:ext uri="{909E8E84-426E-40DD-AFC4-6F175D3DCCD1}">
                <a14:hiddenFill xmlns:a14="http://schemas.microsoft.com/office/drawing/2010/main">
                  <a:solidFill>
                    <a:srgbClr val="FFFFFF"/>
                  </a:solidFill>
                </a14:hiddenFill>
              </a:ext>
            </a:extLst>
          </p:spPr>
        </p:pic>
        <p:sp>
          <p:nvSpPr>
            <p:cNvPr id="28" name="テキスト ボックス 27"/>
            <p:cNvSpPr txBox="1"/>
            <p:nvPr/>
          </p:nvSpPr>
          <p:spPr>
            <a:xfrm>
              <a:off x="5529861" y="147937"/>
              <a:ext cx="2739853" cy="224229"/>
            </a:xfrm>
            <a:prstGeom prst="rect">
              <a:avLst/>
            </a:prstGeom>
            <a:noFill/>
          </p:spPr>
          <p:txBody>
            <a:bodyPr wrap="none" rtlCol="0">
              <a:spAutoFit/>
            </a:bodyPr>
            <a:lstStyle/>
            <a:p>
              <a:r>
                <a:rPr lang="en-US" altLang="ja-JP" sz="857" dirty="0"/>
                <a:t>©  </a:t>
              </a:r>
              <a:r>
                <a:rPr lang="ja-JP" altLang="en-US" sz="857" dirty="0"/>
                <a:t>インプレス</a:t>
              </a:r>
              <a:r>
                <a:rPr lang="en-US" altLang="ja-JP" sz="857" dirty="0"/>
                <a:t>IT Leaders</a:t>
              </a:r>
              <a:r>
                <a:rPr lang="ja-JP" altLang="en-US" sz="857" dirty="0"/>
                <a:t> 、日本</a:t>
              </a:r>
              <a:r>
                <a:rPr lang="en-US" altLang="ja-JP" sz="857" dirty="0"/>
                <a:t>OSS</a:t>
              </a:r>
              <a:r>
                <a:rPr lang="ja-JP" altLang="en-US" sz="857" dirty="0"/>
                <a:t>推進フォーラム</a:t>
              </a:r>
              <a:r>
                <a:rPr lang="en-US" altLang="ja-JP" sz="857" dirty="0"/>
                <a:t> </a:t>
              </a:r>
              <a:endParaRPr lang="ja-JP" altLang="en-US" sz="857" dirty="0"/>
            </a:p>
          </p:txBody>
        </p:sp>
        <p:sp>
          <p:nvSpPr>
            <p:cNvPr id="29" name="テキスト ボックス 28"/>
            <p:cNvSpPr txBox="1"/>
            <p:nvPr/>
          </p:nvSpPr>
          <p:spPr>
            <a:xfrm>
              <a:off x="45783" y="6582452"/>
              <a:ext cx="1962856" cy="268022"/>
            </a:xfrm>
            <a:prstGeom prst="rect">
              <a:avLst/>
            </a:prstGeom>
            <a:noFill/>
          </p:spPr>
          <p:txBody>
            <a:bodyPr wrap="square" rtlCol="0">
              <a:spAutoFit/>
            </a:bodyPr>
            <a:lstStyle/>
            <a:p>
              <a:pPr algn="l"/>
              <a:r>
                <a:rPr lang="ja-JP" altLang="en-US" sz="571" dirty="0">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cs typeface="Meiryo UI" panose="020B0604030504040204" pitchFamily="50" charset="-128"/>
                </a:rPr>
                <a:t>影文字</a:t>
              </a:r>
              <a:r>
                <a:rPr lang="en-US" altLang="ja-JP" sz="571" dirty="0">
                  <a:latin typeface="Meiryo UI" panose="020B0604030504040204" pitchFamily="50" charset="-128"/>
                  <a:ea typeface="Meiryo UI" panose="020B0604030504040204" pitchFamily="50" charset="-128"/>
                  <a:cs typeface="Meiryo UI" panose="020B0604030504040204" pitchFamily="50" charset="-128"/>
                </a:rPr>
                <a:t>:</a:t>
              </a:r>
              <a:r>
                <a:rPr lang="ja-JP" altLang="en-US" sz="571" dirty="0">
                  <a:latin typeface="Meiryo UI" panose="020B0604030504040204" pitchFamily="50" charset="-128"/>
                  <a:ea typeface="Meiryo UI" panose="020B0604030504040204" pitchFamily="50" charset="-128"/>
                  <a:cs typeface="Meiryo UI" panose="020B0604030504040204" pitchFamily="50" charset="-128"/>
                </a:rPr>
                <a:t>クラウド技術部会の結果で使用頻度大のもの</a:t>
              </a:r>
              <a:endParaRPr lang="en-US" altLang="ja-JP" sz="571" dirty="0">
                <a:latin typeface="Meiryo UI" panose="020B0604030504040204" pitchFamily="50" charset="-128"/>
                <a:ea typeface="Meiryo UI" panose="020B0604030504040204" pitchFamily="50" charset="-128"/>
                <a:cs typeface="Meiryo UI" panose="020B0604030504040204" pitchFamily="50" charset="-128"/>
              </a:endParaRPr>
            </a:p>
            <a:p>
              <a:pPr algn="l"/>
              <a:r>
                <a:rPr lang="ja-JP" altLang="en-US" sz="571" dirty="0">
                  <a:latin typeface="Meiryo UI" panose="020B0604030504040204" pitchFamily="50" charset="-128"/>
                  <a:ea typeface="Meiryo UI" panose="020B0604030504040204" pitchFamily="50" charset="-128"/>
                  <a:cs typeface="Meiryo UI" panose="020B0604030504040204" pitchFamily="50" charset="-128"/>
                </a:rPr>
                <a:t>斜字</a:t>
              </a:r>
              <a:r>
                <a:rPr lang="en-US" altLang="ja-JP" sz="571">
                  <a:latin typeface="Meiryo UI" panose="020B0604030504040204" pitchFamily="50" charset="-128"/>
                  <a:ea typeface="Meiryo UI" panose="020B0604030504040204" pitchFamily="50" charset="-128"/>
                  <a:cs typeface="Meiryo UI" panose="020B0604030504040204" pitchFamily="50" charset="-128"/>
                </a:rPr>
                <a:t>+</a:t>
              </a:r>
              <a:r>
                <a:rPr lang="ja-JP" altLang="en-US" sz="571">
                  <a:latin typeface="Meiryo UI" panose="020B0604030504040204" pitchFamily="50" charset="-128"/>
                  <a:ea typeface="Meiryo UI" panose="020B0604030504040204" pitchFamily="50" charset="-128"/>
                  <a:cs typeface="Meiryo UI" panose="020B0604030504040204" pitchFamily="50" charset="-128"/>
                </a:rPr>
                <a:t>緑</a:t>
              </a:r>
              <a:r>
                <a:rPr lang="ja-JP" altLang="en-US" sz="571" dirty="0">
                  <a:latin typeface="Meiryo UI" panose="020B0604030504040204" pitchFamily="50" charset="-128"/>
                  <a:ea typeface="Meiryo UI" panose="020B0604030504040204" pitchFamily="50" charset="-128"/>
                  <a:cs typeface="Meiryo UI" panose="020B0604030504040204" pitchFamily="50" charset="-128"/>
                </a:rPr>
                <a:t>の</a:t>
              </a:r>
              <a:r>
                <a:rPr lang="ja-JP" altLang="en-US" sz="571" dirty="0">
                  <a:solidFill>
                    <a:srgbClr val="92D050"/>
                  </a:solidFill>
                  <a:latin typeface="Meiryo UI" panose="020B0604030504040204" pitchFamily="50" charset="-128"/>
                  <a:ea typeface="Meiryo UI" panose="020B0604030504040204" pitchFamily="50" charset="-128"/>
                  <a:cs typeface="Meiryo UI" panose="020B0604030504040204" pitchFamily="50" charset="-128"/>
                </a:rPr>
                <a:t>*</a:t>
              </a:r>
              <a:r>
                <a:rPr lang="ja-JP" altLang="en-US" sz="571" dirty="0">
                  <a:latin typeface="Meiryo UI" panose="020B0604030504040204" pitchFamily="50" charset="-128"/>
                  <a:ea typeface="Meiryo UI" panose="020B0604030504040204" pitchFamily="50" charset="-128"/>
                  <a:cs typeface="Meiryo UI" panose="020B0604030504040204" pitchFamily="50" charset="-128"/>
                </a:rPr>
                <a:t>印</a:t>
              </a:r>
              <a:r>
                <a:rPr lang="en-US" altLang="ja-JP" sz="571" dirty="0">
                  <a:latin typeface="Meiryo UI" panose="020B0604030504040204" pitchFamily="50" charset="-128"/>
                  <a:ea typeface="Meiryo UI" panose="020B0604030504040204" pitchFamily="50" charset="-128"/>
                  <a:cs typeface="Meiryo UI" panose="020B0604030504040204" pitchFamily="50" charset="-128"/>
                </a:rPr>
                <a:t>:</a:t>
              </a:r>
              <a:r>
                <a:rPr lang="en-US" altLang="ja-JP" sz="571" dirty="0" err="1">
                  <a:latin typeface="Meiryo UI" panose="020B0604030504040204" pitchFamily="50" charset="-128"/>
                  <a:ea typeface="Meiryo UI" panose="020B0604030504040204" pitchFamily="50" charset="-128"/>
                  <a:cs typeface="Meiryo UI" panose="020B0604030504040204" pitchFamily="50" charset="-128"/>
                </a:rPr>
                <a:t>Bigdata</a:t>
              </a:r>
              <a:r>
                <a:rPr lang="ja-JP" altLang="en-US" sz="571" dirty="0">
                  <a:latin typeface="Meiryo UI" panose="020B0604030504040204" pitchFamily="50" charset="-128"/>
                  <a:ea typeface="Meiryo UI" panose="020B0604030504040204" pitchFamily="50" charset="-128"/>
                  <a:cs typeface="Meiryo UI" panose="020B0604030504040204" pitchFamily="50" charset="-128"/>
                </a:rPr>
                <a:t>と他のカテゴリで重複しているもの</a:t>
              </a:r>
            </a:p>
          </p:txBody>
        </p:sp>
        <p:grpSp>
          <p:nvGrpSpPr>
            <p:cNvPr id="272" name="グループ化 271"/>
            <p:cNvGrpSpPr/>
            <p:nvPr/>
          </p:nvGrpSpPr>
          <p:grpSpPr>
            <a:xfrm>
              <a:off x="5439880" y="2479211"/>
              <a:ext cx="536141" cy="187686"/>
              <a:chOff x="5587829" y="1407243"/>
              <a:chExt cx="3206206" cy="315342"/>
            </a:xfrm>
          </p:grpSpPr>
          <p:sp>
            <p:nvSpPr>
              <p:cNvPr id="282" name="正方形/長方形 281"/>
              <p:cNvSpPr/>
              <p:nvPr/>
            </p:nvSpPr>
            <p:spPr bwMode="gray">
              <a:xfrm>
                <a:off x="5590379" y="1494520"/>
                <a:ext cx="3203656" cy="228065"/>
              </a:xfrm>
              <a:prstGeom prst="rect">
                <a:avLst/>
              </a:prstGeom>
              <a:solidFill>
                <a:sysClr val="window" lastClr="FFFFFF"/>
              </a:solidFill>
              <a:ln w="9525">
                <a:solidFill>
                  <a:sysClr val="windowText" lastClr="000000"/>
                </a:solidFill>
                <a:miter lim="800000"/>
                <a:headEnd/>
                <a:tailEnd/>
              </a:ln>
            </p:spPr>
            <p:txBody>
              <a:bodyPr lIns="25714" rIns="25714" anchor="t"/>
              <a:lstStyle/>
              <a:p>
                <a:r>
                  <a:rPr kumimoji="0" lang="en-US" altLang="ja-JP" sz="571" u="sng" kern="0" dirty="0">
                    <a:latin typeface="Meiryo UI" pitchFamily="50" charset="-128"/>
                    <a:ea typeface="Meiryo UI" pitchFamily="50" charset="-128"/>
                    <a:cs typeface="Meiryo UI" pitchFamily="50" charset="-128"/>
                    <a:hlinkClick r:id="rId267"/>
                  </a:rPr>
                  <a:t>R</a:t>
                </a:r>
                <a:endParaRPr kumimoji="0" lang="en-US" altLang="ja-JP" sz="571" u="sng" kern="0" dirty="0">
                  <a:latin typeface="Meiryo UI" pitchFamily="50" charset="-128"/>
                  <a:ea typeface="Meiryo UI" pitchFamily="50" charset="-128"/>
                  <a:cs typeface="Meiryo UI" pitchFamily="50" charset="-128"/>
                </a:endParaRPr>
              </a:p>
              <a:p>
                <a:pPr defTabSz="466484">
                  <a:defRPr/>
                </a:pPr>
                <a:endParaRPr kumimoji="0" lang="en-US" altLang="ja-JP" sz="571" kern="0" dirty="0">
                  <a:solidFill>
                    <a:srgbClr val="000000"/>
                  </a:solidFill>
                  <a:latin typeface="Meiryo UI" pitchFamily="50" charset="-128"/>
                  <a:ea typeface="Meiryo UI" pitchFamily="50" charset="-128"/>
                  <a:cs typeface="Meiryo UI" pitchFamily="50" charset="-128"/>
                </a:endParaRPr>
              </a:p>
              <a:p>
                <a:pPr defTabSz="466484">
                  <a:defRPr/>
                </a:pPr>
                <a:endParaRPr kumimoji="0" lang="en-US" altLang="ja-JP" sz="571" kern="0" dirty="0">
                  <a:solidFill>
                    <a:srgbClr val="000000"/>
                  </a:solidFill>
                  <a:latin typeface="Meiryo UI" pitchFamily="50" charset="-128"/>
                  <a:ea typeface="Meiryo UI" pitchFamily="50" charset="-128"/>
                  <a:cs typeface="Meiryo UI" pitchFamily="50" charset="-128"/>
                </a:endParaRPr>
              </a:p>
            </p:txBody>
          </p:sp>
          <p:sp>
            <p:nvSpPr>
              <p:cNvPr id="301" name="テキスト ボックス 300"/>
              <p:cNvSpPr txBox="1"/>
              <p:nvPr/>
            </p:nvSpPr>
            <p:spPr bwMode="gray">
              <a:xfrm>
                <a:off x="5587829" y="1407243"/>
                <a:ext cx="3206206" cy="146867"/>
              </a:xfrm>
              <a:prstGeom prst="rect">
                <a:avLst/>
              </a:prstGeom>
              <a:solidFill>
                <a:srgbClr val="FFE5E5"/>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pPr defTabSz="653156">
                  <a:buClr>
                    <a:srgbClr val="44546A"/>
                  </a:buClr>
                  <a:defRPr/>
                </a:pPr>
                <a:r>
                  <a:rPr kumimoji="0" lang="ja-JP" altLang="en-US" sz="571" kern="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データ分析</a:t>
                </a:r>
              </a:p>
            </p:txBody>
          </p:sp>
        </p:grpSp>
        <p:grpSp>
          <p:nvGrpSpPr>
            <p:cNvPr id="302" name="グループ化 301"/>
            <p:cNvGrpSpPr/>
            <p:nvPr/>
          </p:nvGrpSpPr>
          <p:grpSpPr>
            <a:xfrm>
              <a:off x="5070357" y="1944967"/>
              <a:ext cx="902635" cy="481996"/>
              <a:chOff x="5635650" y="1413395"/>
              <a:chExt cx="3171383" cy="634377"/>
            </a:xfrm>
          </p:grpSpPr>
          <p:sp>
            <p:nvSpPr>
              <p:cNvPr id="303" name="正方形/長方形 302"/>
              <p:cNvSpPr/>
              <p:nvPr/>
            </p:nvSpPr>
            <p:spPr bwMode="gray">
              <a:xfrm>
                <a:off x="5635650" y="1530295"/>
                <a:ext cx="3171383" cy="517477"/>
              </a:xfrm>
              <a:prstGeom prst="rect">
                <a:avLst/>
              </a:prstGeom>
              <a:solidFill>
                <a:sysClr val="window" lastClr="FFFFFF"/>
              </a:solidFill>
              <a:ln w="9525">
                <a:solidFill>
                  <a:sysClr val="windowText" lastClr="000000"/>
                </a:solidFill>
                <a:miter lim="800000"/>
                <a:headEnd/>
                <a:tailEnd/>
              </a:ln>
            </p:spPr>
            <p:txBody>
              <a:bodyPr lIns="25714" rIns="25714" anchor="t"/>
              <a:lstStyle/>
              <a:p>
                <a:r>
                  <a:rPr kumimoji="0" lang="en-US" altLang="ja-JP" sz="571" kern="0" dirty="0">
                    <a:latin typeface="Meiryo UI" pitchFamily="50" charset="-128"/>
                    <a:ea typeface="Meiryo UI" pitchFamily="50" charset="-128"/>
                    <a:cs typeface="Meiryo UI" pitchFamily="50" charset="-128"/>
                    <a:hlinkClick r:id="rId65"/>
                  </a:rPr>
                  <a:t>Apache Drill</a:t>
                </a:r>
                <a:r>
                  <a:rPr kumimoji="0" lang="en-US" altLang="ja-JP" sz="571" i="1" kern="0" dirty="0">
                    <a:solidFill>
                      <a:srgbClr val="92D050"/>
                    </a:solidFill>
                    <a:latin typeface="Meiryo UI" pitchFamily="50" charset="-128"/>
                    <a:ea typeface="Meiryo UI" pitchFamily="50" charset="-128"/>
                    <a:cs typeface="Meiryo UI" pitchFamily="50" charset="-128"/>
                  </a:rPr>
                  <a:t>*</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a:latin typeface="Meiryo UI" pitchFamily="50" charset="-128"/>
                    <a:ea typeface="Meiryo UI" pitchFamily="50" charset="-128"/>
                    <a:cs typeface="Meiryo UI" pitchFamily="50" charset="-128"/>
                    <a:hlinkClick r:id="rId268"/>
                  </a:rPr>
                  <a:t>Apache Hive</a:t>
                </a:r>
                <a:endParaRPr kumimoji="0" lang="en-US" altLang="ja-JP" sz="571" kern="0" dirty="0">
                  <a:latin typeface="Meiryo UI" pitchFamily="50" charset="-128"/>
                  <a:ea typeface="Meiryo UI" pitchFamily="50" charset="-128"/>
                  <a:cs typeface="Meiryo UI" pitchFamily="50" charset="-128"/>
                </a:endParaRPr>
              </a:p>
              <a:p>
                <a:r>
                  <a:rPr kumimoji="0" lang="en-US" altLang="ja-JP" sz="571" u="sng" kern="0" dirty="0">
                    <a:latin typeface="Meiryo UI" pitchFamily="50" charset="-128"/>
                    <a:ea typeface="Meiryo UI" pitchFamily="50" charset="-128"/>
                    <a:cs typeface="Meiryo UI" pitchFamily="50" charset="-128"/>
                    <a:hlinkClick r:id="rId269"/>
                  </a:rPr>
                  <a:t>Apache </a:t>
                </a:r>
                <a:r>
                  <a:rPr kumimoji="0" lang="en-US" altLang="ja-JP" sz="571" u="sng" kern="0" dirty="0" err="1">
                    <a:latin typeface="Meiryo UI" pitchFamily="50" charset="-128"/>
                    <a:ea typeface="Meiryo UI" pitchFamily="50" charset="-128"/>
                    <a:cs typeface="Meiryo UI" pitchFamily="50" charset="-128"/>
                    <a:hlinkClick r:id="rId269"/>
                  </a:rPr>
                  <a:t>Spark</a:t>
                </a:r>
                <a:r>
                  <a:rPr kumimoji="0" lang="en-US" altLang="ja-JP" sz="571" kern="0" dirty="0" err="1">
                    <a:solidFill>
                      <a:srgbClr val="000000"/>
                    </a:solidFill>
                    <a:latin typeface="Meiryo UI" pitchFamily="50" charset="-128"/>
                    <a:ea typeface="Meiryo UI" pitchFamily="50" charset="-128"/>
                    <a:cs typeface="Meiryo UI" pitchFamily="50" charset="-128"/>
                    <a:hlinkClick r:id="rId269"/>
                  </a:rPr>
                  <a:t>SQL</a:t>
                </a:r>
                <a:endParaRPr kumimoji="0" lang="en-US" altLang="ja-JP" sz="571" kern="0" dirty="0">
                  <a:solidFill>
                    <a:srgbClr val="000000"/>
                  </a:solidFill>
                  <a:latin typeface="Meiryo UI" pitchFamily="50" charset="-128"/>
                  <a:ea typeface="Meiryo UI" pitchFamily="50" charset="-128"/>
                  <a:cs typeface="Meiryo UI" pitchFamily="50" charset="-128"/>
                </a:endParaRPr>
              </a:p>
              <a:p>
                <a:r>
                  <a:rPr kumimoji="0" lang="en-US" altLang="ja-JP" sz="571" kern="0" dirty="0">
                    <a:latin typeface="Meiryo UI" pitchFamily="50" charset="-128"/>
                    <a:ea typeface="Meiryo UI" pitchFamily="50" charset="-128"/>
                    <a:cs typeface="Meiryo UI" pitchFamily="50" charset="-128"/>
                    <a:hlinkClick r:id="rId270"/>
                  </a:rPr>
                  <a:t>Impala</a:t>
                </a:r>
                <a:endParaRPr kumimoji="0" lang="en-US" altLang="ja-JP" sz="571" kern="0" dirty="0">
                  <a:latin typeface="Meiryo UI" pitchFamily="50" charset="-128"/>
                  <a:ea typeface="Meiryo UI" pitchFamily="50" charset="-128"/>
                  <a:cs typeface="Meiryo UI" pitchFamily="50" charset="-128"/>
                </a:endParaRPr>
              </a:p>
              <a:p>
                <a:pPr defTabSz="466484">
                  <a:defRPr/>
                </a:pPr>
                <a:endParaRPr kumimoji="0" lang="en-US" altLang="ja-JP" sz="571" kern="0" dirty="0">
                  <a:solidFill>
                    <a:srgbClr val="000000"/>
                  </a:solidFill>
                  <a:latin typeface="Meiryo UI" pitchFamily="50" charset="-128"/>
                  <a:ea typeface="Meiryo UI" pitchFamily="50" charset="-128"/>
                  <a:cs typeface="Meiryo UI" pitchFamily="50" charset="-128"/>
                </a:endParaRPr>
              </a:p>
            </p:txBody>
          </p:sp>
          <p:sp>
            <p:nvSpPr>
              <p:cNvPr id="304" name="テキスト ボックス 303"/>
              <p:cNvSpPr txBox="1"/>
              <p:nvPr/>
            </p:nvSpPr>
            <p:spPr bwMode="gray">
              <a:xfrm>
                <a:off x="5635650" y="1413395"/>
                <a:ext cx="3168171" cy="148512"/>
              </a:xfrm>
              <a:prstGeom prst="rect">
                <a:avLst/>
              </a:prstGeom>
              <a:solidFill>
                <a:srgbClr val="FFE5E5"/>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pPr defTabSz="653156">
                  <a:buClr>
                    <a:srgbClr val="44546A"/>
                  </a:buClr>
                  <a:defRPr/>
                </a:pPr>
                <a:r>
                  <a:rPr kumimoji="0" lang="ja-JP" altLang="en-US" sz="571" kern="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準リアルタイムクエリ</a:t>
                </a:r>
              </a:p>
            </p:txBody>
          </p:sp>
        </p:grpSp>
        <p:grpSp>
          <p:nvGrpSpPr>
            <p:cNvPr id="310" name="グループ化 309"/>
            <p:cNvGrpSpPr/>
            <p:nvPr/>
          </p:nvGrpSpPr>
          <p:grpSpPr>
            <a:xfrm>
              <a:off x="5072203" y="1150237"/>
              <a:ext cx="905806" cy="752164"/>
              <a:chOff x="5778657" y="1402745"/>
              <a:chExt cx="3198175" cy="922677"/>
            </a:xfrm>
          </p:grpSpPr>
          <p:sp>
            <p:nvSpPr>
              <p:cNvPr id="311" name="正方形/長方形 310"/>
              <p:cNvSpPr/>
              <p:nvPr/>
            </p:nvSpPr>
            <p:spPr bwMode="gray">
              <a:xfrm>
                <a:off x="5778660" y="1504960"/>
                <a:ext cx="3198172" cy="820462"/>
              </a:xfrm>
              <a:prstGeom prst="rect">
                <a:avLst/>
              </a:prstGeom>
              <a:solidFill>
                <a:sysClr val="window" lastClr="FFFFFF"/>
              </a:solidFill>
              <a:ln w="9525">
                <a:solidFill>
                  <a:sysClr val="windowText" lastClr="000000"/>
                </a:solidFill>
                <a:miter lim="800000"/>
                <a:headEnd/>
                <a:tailEnd/>
              </a:ln>
            </p:spPr>
            <p:txBody>
              <a:bodyPr lIns="25714" rIns="25714" anchor="t"/>
              <a:lstStyle/>
              <a:p>
                <a:r>
                  <a:rPr kumimoji="0" lang="en-US" altLang="ja-JP" sz="571" i="1" u="sng" kern="0" dirty="0">
                    <a:latin typeface="Meiryo UI" pitchFamily="50" charset="-128"/>
                    <a:ea typeface="Meiryo UI" pitchFamily="50" charset="-128"/>
                    <a:cs typeface="Meiryo UI" pitchFamily="50" charset="-128"/>
                    <a:hlinkClick r:id="rId119"/>
                  </a:rPr>
                  <a:t>Apache Cassandra</a:t>
                </a:r>
                <a:r>
                  <a:rPr kumimoji="0" lang="en-US" altLang="ja-JP" sz="571" i="1" kern="0" dirty="0">
                    <a:solidFill>
                      <a:srgbClr val="92D050"/>
                    </a:solidFill>
                    <a:latin typeface="Meiryo UI" pitchFamily="50" charset="-128"/>
                    <a:ea typeface="Meiryo UI" pitchFamily="50" charset="-128"/>
                    <a:cs typeface="Meiryo UI" pitchFamily="50" charset="-128"/>
                  </a:rPr>
                  <a:t>*</a:t>
                </a:r>
                <a:endParaRPr kumimoji="0" lang="en-US" altLang="ja-JP" sz="571" u="sng" kern="0" dirty="0">
                  <a:latin typeface="Meiryo UI" pitchFamily="50" charset="-128"/>
                  <a:ea typeface="Meiryo UI" pitchFamily="50" charset="-128"/>
                  <a:cs typeface="Meiryo UI" pitchFamily="50" charset="-128"/>
                </a:endParaRPr>
              </a:p>
              <a:p>
                <a:r>
                  <a:rPr kumimoji="0" lang="en-US" altLang="ja-JP" sz="571" u="sng" kern="0" dirty="0">
                    <a:latin typeface="Meiryo UI" pitchFamily="50" charset="-128"/>
                    <a:ea typeface="Meiryo UI" pitchFamily="50" charset="-128"/>
                    <a:cs typeface="Meiryo UI" pitchFamily="50" charset="-128"/>
                    <a:hlinkClick r:id="rId271"/>
                  </a:rPr>
                  <a:t>Apache </a:t>
                </a:r>
                <a:r>
                  <a:rPr kumimoji="0" lang="en-US" altLang="ja-JP" sz="571" u="sng" kern="0" dirty="0" err="1">
                    <a:latin typeface="Meiryo UI" pitchFamily="50" charset="-128"/>
                    <a:ea typeface="Meiryo UI" pitchFamily="50" charset="-128"/>
                    <a:cs typeface="Meiryo UI" pitchFamily="50" charset="-128"/>
                    <a:hlinkClick r:id="rId271"/>
                  </a:rPr>
                  <a:t>HBase</a:t>
                </a:r>
                <a:endParaRPr kumimoji="0" lang="en-US" altLang="ja-JP" sz="571" u="sng" kern="0" dirty="0">
                  <a:latin typeface="Meiryo UI" pitchFamily="50" charset="-128"/>
                  <a:ea typeface="Meiryo UI" pitchFamily="50" charset="-128"/>
                  <a:cs typeface="Meiryo UI" pitchFamily="50" charset="-128"/>
                </a:endParaRPr>
              </a:p>
              <a:p>
                <a:r>
                  <a:rPr kumimoji="0" lang="en-US" altLang="ja-JP" sz="571" kern="0" dirty="0" err="1">
                    <a:latin typeface="Meiryo UI" pitchFamily="50" charset="-128"/>
                    <a:ea typeface="Meiryo UI" pitchFamily="50" charset="-128"/>
                    <a:cs typeface="Meiryo UI" pitchFamily="50" charset="-128"/>
                    <a:hlinkClick r:id="rId272"/>
                  </a:rPr>
                  <a:t>infinispan</a:t>
                </a:r>
                <a:endParaRPr kumimoji="0" lang="en-US" altLang="ja-JP" sz="571" kern="0" dirty="0">
                  <a:latin typeface="Meiryo UI" pitchFamily="50" charset="-128"/>
                  <a:ea typeface="Meiryo UI" pitchFamily="50" charset="-128"/>
                  <a:cs typeface="Meiryo UI" pitchFamily="50" charset="-128"/>
                </a:endParaRPr>
              </a:p>
              <a:p>
                <a:r>
                  <a:rPr kumimoji="0" lang="en-US" altLang="ja-JP" sz="571" i="1" kern="0" dirty="0">
                    <a:latin typeface="Meiryo UI" pitchFamily="50" charset="-128"/>
                    <a:ea typeface="Meiryo UI" pitchFamily="50" charset="-128"/>
                    <a:cs typeface="Meiryo UI" pitchFamily="50" charset="-128"/>
                    <a:hlinkClick r:id="rId273"/>
                  </a:rPr>
                  <a:t>MongoDB</a:t>
                </a:r>
                <a:r>
                  <a:rPr kumimoji="0" lang="en-US" altLang="ja-JP" sz="571" i="1" kern="0" dirty="0">
                    <a:solidFill>
                      <a:srgbClr val="92D050"/>
                    </a:solidFill>
                    <a:latin typeface="Meiryo UI" pitchFamily="50" charset="-128"/>
                    <a:ea typeface="Meiryo UI" pitchFamily="50" charset="-128"/>
                    <a:cs typeface="Meiryo UI" pitchFamily="50" charset="-128"/>
                  </a:rPr>
                  <a:t>*</a:t>
                </a:r>
                <a:endParaRPr kumimoji="0" lang="en-US" altLang="ja-JP" sz="571" kern="0" dirty="0">
                  <a:latin typeface="Meiryo UI" pitchFamily="50" charset="-128"/>
                  <a:ea typeface="Meiryo UI" pitchFamily="50" charset="-128"/>
                  <a:cs typeface="Meiryo UI" pitchFamily="50" charset="-128"/>
                </a:endParaRPr>
              </a:p>
              <a:p>
                <a:r>
                  <a:rPr kumimoji="0" lang="en-US" altLang="ja-JP" sz="571" u="sng" kern="0" dirty="0" err="1">
                    <a:latin typeface="Meiryo UI" pitchFamily="50" charset="-128"/>
                    <a:ea typeface="Meiryo UI" pitchFamily="50" charset="-128"/>
                    <a:cs typeface="Meiryo UI" pitchFamily="50" charset="-128"/>
                    <a:hlinkClick r:id="rId274"/>
                  </a:rPr>
                  <a:t>Redis</a:t>
                </a:r>
                <a:endParaRPr kumimoji="0" lang="en-US" altLang="ja-JP" sz="571" u="sng" kern="0" dirty="0">
                  <a:latin typeface="Meiryo UI" pitchFamily="50" charset="-128"/>
                  <a:ea typeface="Meiryo UI" pitchFamily="50" charset="-128"/>
                  <a:cs typeface="Meiryo UI" pitchFamily="50" charset="-128"/>
                </a:endParaRPr>
              </a:p>
              <a:p>
                <a:r>
                  <a:rPr kumimoji="0" lang="en-US" altLang="ja-JP" sz="571" i="1" u="sng" kern="0" dirty="0" err="1">
                    <a:latin typeface="Meiryo UI" pitchFamily="50" charset="-128"/>
                    <a:ea typeface="Meiryo UI" pitchFamily="50" charset="-128"/>
                    <a:cs typeface="Meiryo UI" pitchFamily="50" charset="-128"/>
                    <a:hlinkClick r:id="rId122"/>
                  </a:rPr>
                  <a:t>Riak</a:t>
                </a:r>
                <a:r>
                  <a:rPr kumimoji="0" lang="en-US" altLang="ja-JP" sz="571" i="1" kern="0" dirty="0">
                    <a:solidFill>
                      <a:srgbClr val="92D050"/>
                    </a:solidFill>
                    <a:latin typeface="Meiryo UI" pitchFamily="50" charset="-128"/>
                    <a:ea typeface="Meiryo UI" pitchFamily="50" charset="-128"/>
                    <a:cs typeface="Meiryo UI" pitchFamily="50" charset="-128"/>
                  </a:rPr>
                  <a:t>*</a:t>
                </a:r>
                <a:endParaRPr kumimoji="0" lang="en-US" altLang="ja-JP" sz="571" u="sng" kern="0" dirty="0">
                  <a:latin typeface="Meiryo UI" pitchFamily="50" charset="-128"/>
                  <a:ea typeface="Meiryo UI" pitchFamily="50" charset="-128"/>
                  <a:cs typeface="Meiryo UI" pitchFamily="50" charset="-128"/>
                </a:endParaRPr>
              </a:p>
              <a:p>
                <a:pPr defTabSz="466484">
                  <a:defRPr/>
                </a:pPr>
                <a:r>
                  <a:rPr kumimoji="0" lang="en-US" altLang="ja-JP" sz="571" i="1" kern="0" dirty="0" err="1">
                    <a:solidFill>
                      <a:srgbClr val="92D050"/>
                    </a:solidFill>
                    <a:latin typeface="Meiryo UI" pitchFamily="50" charset="-128"/>
                    <a:ea typeface="Meiryo UI" pitchFamily="50" charset="-128"/>
                    <a:cs typeface="Meiryo UI" pitchFamily="50" charset="-128"/>
                    <a:hlinkClick r:id="rId123"/>
                  </a:rPr>
                  <a:t>VoltDB</a:t>
                </a:r>
                <a:r>
                  <a:rPr kumimoji="0" lang="en-US" altLang="ja-JP" sz="571" i="1" kern="0" dirty="0">
                    <a:solidFill>
                      <a:srgbClr val="92D050"/>
                    </a:solidFill>
                    <a:latin typeface="Meiryo UI" pitchFamily="50" charset="-128"/>
                    <a:ea typeface="Meiryo UI" pitchFamily="50" charset="-128"/>
                    <a:cs typeface="Meiryo UI" pitchFamily="50" charset="-128"/>
                  </a:rPr>
                  <a:t>*</a:t>
                </a:r>
              </a:p>
              <a:p>
                <a:pPr defTabSz="466484">
                  <a:defRPr/>
                </a:pPr>
                <a:endParaRPr kumimoji="0" lang="en-US" altLang="ja-JP" sz="571" kern="0" dirty="0">
                  <a:solidFill>
                    <a:srgbClr val="000000"/>
                  </a:solidFill>
                  <a:latin typeface="Meiryo UI" pitchFamily="50" charset="-128"/>
                  <a:ea typeface="Meiryo UI" pitchFamily="50" charset="-128"/>
                  <a:cs typeface="Meiryo UI" pitchFamily="50" charset="-128"/>
                </a:endParaRPr>
              </a:p>
            </p:txBody>
          </p:sp>
          <p:sp>
            <p:nvSpPr>
              <p:cNvPr id="312" name="テキスト ボックス 311"/>
              <p:cNvSpPr txBox="1"/>
              <p:nvPr/>
            </p:nvSpPr>
            <p:spPr bwMode="gray">
              <a:xfrm>
                <a:off x="5778657" y="1402745"/>
                <a:ext cx="3198172" cy="127483"/>
              </a:xfrm>
              <a:prstGeom prst="rect">
                <a:avLst/>
              </a:prstGeom>
              <a:solidFill>
                <a:srgbClr val="FFE5E5"/>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pPr defTabSz="653156">
                  <a:buClr>
                    <a:srgbClr val="44546A"/>
                  </a:buClr>
                  <a:defRPr/>
                </a:pPr>
                <a:r>
                  <a:rPr kumimoji="0" lang="ja-JP" altLang="en-US" sz="571" kern="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インメモリ</a:t>
                </a:r>
                <a:r>
                  <a:rPr kumimoji="0" lang="en-US" altLang="ja-JP" sz="571" kern="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DB/</a:t>
                </a:r>
                <a:r>
                  <a:rPr kumimoji="0" lang="ja-JP" altLang="en-US" sz="571" kern="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分散</a:t>
                </a:r>
                <a:r>
                  <a:rPr kumimoji="0" lang="en-US" altLang="ja-JP" sz="571" kern="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KVS</a:t>
                </a:r>
                <a:endParaRPr kumimoji="0" lang="ja-JP" altLang="en-US" sz="571" kern="0" dirty="0">
                  <a:solidFill>
                    <a:prstClr val="black"/>
                  </a:solidFill>
                  <a:latin typeface="Meiryo UI" panose="020B0604030504040204" pitchFamily="50" charset="-128"/>
                  <a:ea typeface="Meiryo UI" panose="020B0604030504040204" pitchFamily="50" charset="-128"/>
                  <a:cs typeface="Meiryo UI" panose="020B0604030504040204" pitchFamily="50" charset="-128"/>
                </a:endParaRPr>
              </a:p>
            </p:txBody>
          </p:sp>
        </p:grpSp>
        <p:grpSp>
          <p:nvGrpSpPr>
            <p:cNvPr id="316" name="グループ化 315"/>
            <p:cNvGrpSpPr/>
            <p:nvPr/>
          </p:nvGrpSpPr>
          <p:grpSpPr>
            <a:xfrm>
              <a:off x="4081835" y="1950225"/>
              <a:ext cx="950441" cy="695994"/>
              <a:chOff x="5688124" y="1408586"/>
              <a:chExt cx="3240360" cy="803902"/>
            </a:xfrm>
          </p:grpSpPr>
          <p:sp>
            <p:nvSpPr>
              <p:cNvPr id="317" name="正方形/長方形 316"/>
              <p:cNvSpPr/>
              <p:nvPr/>
            </p:nvSpPr>
            <p:spPr bwMode="gray">
              <a:xfrm>
                <a:off x="5688124" y="1540338"/>
                <a:ext cx="3240360" cy="672150"/>
              </a:xfrm>
              <a:prstGeom prst="rect">
                <a:avLst/>
              </a:prstGeom>
              <a:solidFill>
                <a:sysClr val="window" lastClr="FFFFFF"/>
              </a:solidFill>
              <a:ln w="9525">
                <a:solidFill>
                  <a:sysClr val="windowText" lastClr="000000"/>
                </a:solidFill>
                <a:miter lim="800000"/>
                <a:headEnd/>
                <a:tailEnd/>
              </a:ln>
            </p:spPr>
            <p:txBody>
              <a:bodyPr lIns="25714" rIns="25714" anchor="t"/>
              <a:lstStyle/>
              <a:p>
                <a:r>
                  <a:rPr kumimoji="0" lang="en-US" altLang="ja-JP" sz="571" i="1" u="sng" kern="0" dirty="0">
                    <a:latin typeface="Meiryo UI" pitchFamily="50" charset="-128"/>
                    <a:ea typeface="Meiryo UI" pitchFamily="50" charset="-128"/>
                    <a:cs typeface="Meiryo UI" pitchFamily="50" charset="-128"/>
                    <a:hlinkClick r:id="rId67"/>
                  </a:rPr>
                  <a:t>Apache S4</a:t>
                </a:r>
                <a:r>
                  <a:rPr kumimoji="0" lang="en-US" altLang="ja-JP" sz="571" i="1" kern="0" dirty="0">
                    <a:solidFill>
                      <a:srgbClr val="92D050"/>
                    </a:solidFill>
                    <a:latin typeface="Meiryo UI" pitchFamily="50" charset="-128"/>
                    <a:ea typeface="Meiryo UI" pitchFamily="50" charset="-128"/>
                    <a:cs typeface="Meiryo UI" pitchFamily="50" charset="-128"/>
                  </a:rPr>
                  <a:t>*</a:t>
                </a:r>
                <a:endParaRPr kumimoji="0" lang="en-US" altLang="ja-JP" sz="571" u="sng" kern="0" dirty="0">
                  <a:latin typeface="Meiryo UI" pitchFamily="50" charset="-128"/>
                  <a:ea typeface="Meiryo UI" pitchFamily="50" charset="-128"/>
                  <a:cs typeface="Meiryo UI" pitchFamily="50" charset="-128"/>
                </a:endParaRPr>
              </a:p>
              <a:p>
                <a:r>
                  <a:rPr kumimoji="0" lang="en-US" altLang="ja-JP" sz="571" u="sng" kern="0" dirty="0">
                    <a:latin typeface="Meiryo UI" pitchFamily="50" charset="-128"/>
                    <a:ea typeface="Meiryo UI" pitchFamily="50" charset="-128"/>
                    <a:cs typeface="Meiryo UI" pitchFamily="50" charset="-128"/>
                    <a:hlinkClick r:id="rId48"/>
                  </a:rPr>
                  <a:t>Apache </a:t>
                </a:r>
                <a:r>
                  <a:rPr kumimoji="0" lang="en-US" altLang="ja-JP" sz="571" u="sng" kern="0" dirty="0" err="1">
                    <a:latin typeface="Meiryo UI" pitchFamily="50" charset="-128"/>
                    <a:ea typeface="Meiryo UI" pitchFamily="50" charset="-128"/>
                    <a:cs typeface="Meiryo UI" pitchFamily="50" charset="-128"/>
                    <a:hlinkClick r:id="rId48"/>
                  </a:rPr>
                  <a:t>Spark</a:t>
                </a:r>
                <a:r>
                  <a:rPr kumimoji="0" lang="en-US" altLang="ja-JP" sz="571" kern="0" dirty="0" err="1">
                    <a:solidFill>
                      <a:srgbClr val="000000"/>
                    </a:solidFill>
                    <a:latin typeface="Meiryo UI" pitchFamily="50" charset="-128"/>
                    <a:ea typeface="Meiryo UI" pitchFamily="50" charset="-128"/>
                    <a:cs typeface="Meiryo UI" pitchFamily="50" charset="-128"/>
                    <a:hlinkClick r:id="rId48"/>
                  </a:rPr>
                  <a:t>Streaming</a:t>
                </a:r>
                <a:endParaRPr kumimoji="0" lang="en-US" altLang="ja-JP" sz="571" kern="0" dirty="0">
                  <a:solidFill>
                    <a:srgbClr val="000000"/>
                  </a:solidFill>
                  <a:latin typeface="Meiryo UI" pitchFamily="50" charset="-128"/>
                  <a:ea typeface="Meiryo UI" pitchFamily="50" charset="-128"/>
                  <a:cs typeface="Meiryo UI" pitchFamily="50" charset="-128"/>
                </a:endParaRPr>
              </a:p>
              <a:p>
                <a:r>
                  <a:rPr kumimoji="0" lang="en-US" altLang="ja-JP" sz="571" i="1" u="sng" kern="0" dirty="0">
                    <a:latin typeface="Meiryo UI" pitchFamily="50" charset="-128"/>
                    <a:ea typeface="Meiryo UI" pitchFamily="50" charset="-128"/>
                    <a:cs typeface="Meiryo UI" pitchFamily="50" charset="-128"/>
                    <a:hlinkClick r:id="rId50"/>
                  </a:rPr>
                  <a:t>Apache Storm</a:t>
                </a:r>
                <a:r>
                  <a:rPr kumimoji="0" lang="en-US" altLang="ja-JP" sz="571" i="1" kern="0" dirty="0">
                    <a:solidFill>
                      <a:srgbClr val="92D050"/>
                    </a:solidFill>
                    <a:latin typeface="Meiryo UI" pitchFamily="50" charset="-128"/>
                    <a:ea typeface="Meiryo UI" pitchFamily="50" charset="-128"/>
                    <a:cs typeface="Meiryo UI" pitchFamily="50" charset="-128"/>
                  </a:rPr>
                  <a:t>*</a:t>
                </a:r>
                <a:endParaRPr kumimoji="0" lang="en-US" altLang="ja-JP" sz="571" u="sng" kern="0" dirty="0">
                  <a:latin typeface="Meiryo UI" pitchFamily="50" charset="-128"/>
                  <a:ea typeface="Meiryo UI" pitchFamily="50" charset="-128"/>
                  <a:cs typeface="Meiryo UI" pitchFamily="50" charset="-128"/>
                </a:endParaRPr>
              </a:p>
              <a:p>
                <a:r>
                  <a:rPr kumimoji="0" lang="en-US" altLang="ja-JP" sz="571" kern="0" dirty="0">
                    <a:latin typeface="Meiryo UI" pitchFamily="50" charset="-128"/>
                    <a:ea typeface="Meiryo UI" pitchFamily="50" charset="-128"/>
                    <a:cs typeface="Meiryo UI" pitchFamily="50" charset="-128"/>
                    <a:hlinkClick r:id="rId275"/>
                  </a:rPr>
                  <a:t>Drools Fusion</a:t>
                </a:r>
                <a:endParaRPr kumimoji="0" lang="en-US" altLang="ja-JP" sz="571" kern="0" dirty="0">
                  <a:solidFill>
                    <a:srgbClr val="000000"/>
                  </a:solidFill>
                  <a:latin typeface="Meiryo UI" pitchFamily="50" charset="-128"/>
                  <a:ea typeface="Meiryo UI" pitchFamily="50" charset="-128"/>
                  <a:cs typeface="Meiryo UI" pitchFamily="50" charset="-128"/>
                </a:endParaRPr>
              </a:p>
              <a:p>
                <a:r>
                  <a:rPr kumimoji="0" lang="en-US" altLang="ja-JP" sz="571" i="1" u="sng" kern="0" dirty="0" err="1">
                    <a:latin typeface="Meiryo UI" pitchFamily="50" charset="-128"/>
                    <a:ea typeface="Meiryo UI" pitchFamily="50" charset="-128"/>
                    <a:cs typeface="Meiryo UI" pitchFamily="50" charset="-128"/>
                    <a:hlinkClick r:id="rId276"/>
                  </a:rPr>
                  <a:t>Esper</a:t>
                </a:r>
                <a:r>
                  <a:rPr kumimoji="0" lang="en-US" altLang="ja-JP" sz="571" i="1" kern="0" dirty="0">
                    <a:solidFill>
                      <a:srgbClr val="92D050"/>
                    </a:solidFill>
                    <a:latin typeface="Meiryo UI" pitchFamily="50" charset="-128"/>
                    <a:ea typeface="Meiryo UI" pitchFamily="50" charset="-128"/>
                    <a:cs typeface="Meiryo UI" pitchFamily="50" charset="-128"/>
                  </a:rPr>
                  <a:t>*</a:t>
                </a:r>
                <a:endParaRPr kumimoji="0" lang="en-US" altLang="ja-JP" sz="571" u="sng" kern="0" dirty="0">
                  <a:latin typeface="Meiryo UI" pitchFamily="50" charset="-128"/>
                  <a:ea typeface="Meiryo UI" pitchFamily="50" charset="-128"/>
                  <a:cs typeface="Meiryo UI" pitchFamily="50" charset="-128"/>
                </a:endParaRPr>
              </a:p>
              <a:p>
                <a:r>
                  <a:rPr kumimoji="0" lang="en-US" altLang="ja-JP" sz="571" kern="0" dirty="0" err="1">
                    <a:latin typeface="Meiryo UI" pitchFamily="50" charset="-128"/>
                    <a:ea typeface="Meiryo UI" pitchFamily="50" charset="-128"/>
                    <a:cs typeface="Meiryo UI" pitchFamily="50" charset="-128"/>
                    <a:hlinkClick r:id="rId277"/>
                  </a:rPr>
                  <a:t>Jubatus</a:t>
                </a:r>
                <a:r>
                  <a:rPr kumimoji="0" lang="en-US" altLang="ja-JP" sz="571" i="1" kern="0" dirty="0">
                    <a:solidFill>
                      <a:srgbClr val="92D050"/>
                    </a:solidFill>
                    <a:latin typeface="Meiryo UI" pitchFamily="50" charset="-128"/>
                    <a:ea typeface="Meiryo UI" pitchFamily="50" charset="-128"/>
                    <a:cs typeface="Meiryo UI" pitchFamily="50" charset="-128"/>
                  </a:rPr>
                  <a:t>*</a:t>
                </a:r>
                <a:endParaRPr kumimoji="0" lang="en-US" altLang="ja-JP" sz="571" kern="0" dirty="0">
                  <a:latin typeface="Meiryo UI" pitchFamily="50" charset="-128"/>
                  <a:ea typeface="Meiryo UI" pitchFamily="50" charset="-128"/>
                  <a:cs typeface="Meiryo UI" pitchFamily="50" charset="-128"/>
                </a:endParaRPr>
              </a:p>
              <a:p>
                <a:pPr defTabSz="466484">
                  <a:defRPr/>
                </a:pPr>
                <a:endParaRPr kumimoji="0" lang="en-US" altLang="ja-JP" sz="571" kern="0" dirty="0">
                  <a:solidFill>
                    <a:srgbClr val="000000"/>
                  </a:solidFill>
                  <a:latin typeface="Meiryo UI" pitchFamily="50" charset="-128"/>
                  <a:ea typeface="Meiryo UI" pitchFamily="50" charset="-128"/>
                  <a:cs typeface="Meiryo UI" pitchFamily="50" charset="-128"/>
                </a:endParaRPr>
              </a:p>
            </p:txBody>
          </p:sp>
          <p:sp>
            <p:nvSpPr>
              <p:cNvPr id="318" name="テキスト ボックス 317"/>
              <p:cNvSpPr txBox="1"/>
              <p:nvPr/>
            </p:nvSpPr>
            <p:spPr bwMode="gray">
              <a:xfrm>
                <a:off x="5688124" y="1408586"/>
                <a:ext cx="3240360" cy="131819"/>
              </a:xfrm>
              <a:prstGeom prst="rect">
                <a:avLst/>
              </a:prstGeom>
              <a:solidFill>
                <a:srgbClr val="FFE5E5"/>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pPr defTabSz="653156">
                  <a:buClr>
                    <a:srgbClr val="44546A"/>
                  </a:buClr>
                  <a:defRPr/>
                </a:pPr>
                <a:r>
                  <a:rPr kumimoji="0" lang="en-US" altLang="ja-JP" sz="571" kern="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CEP</a:t>
                </a:r>
                <a:endParaRPr kumimoji="0" lang="ja-JP" altLang="en-US" sz="571" kern="0" dirty="0">
                  <a:solidFill>
                    <a:prstClr val="black"/>
                  </a:solidFill>
                  <a:latin typeface="Meiryo UI" panose="020B0604030504040204" pitchFamily="50" charset="-128"/>
                  <a:ea typeface="Meiryo UI" panose="020B0604030504040204" pitchFamily="50" charset="-128"/>
                  <a:cs typeface="Meiryo UI" panose="020B0604030504040204" pitchFamily="50" charset="-128"/>
                </a:endParaRPr>
              </a:p>
            </p:txBody>
          </p:sp>
        </p:grpSp>
        <p:grpSp>
          <p:nvGrpSpPr>
            <p:cNvPr id="321" name="グループ化 320"/>
            <p:cNvGrpSpPr/>
            <p:nvPr/>
          </p:nvGrpSpPr>
          <p:grpSpPr>
            <a:xfrm>
              <a:off x="4269641" y="991833"/>
              <a:ext cx="758701" cy="889077"/>
              <a:chOff x="5662183" y="1408585"/>
              <a:chExt cx="3242768" cy="1960484"/>
            </a:xfrm>
          </p:grpSpPr>
          <p:sp>
            <p:nvSpPr>
              <p:cNvPr id="322" name="正方形/長方形 321"/>
              <p:cNvSpPr/>
              <p:nvPr/>
            </p:nvSpPr>
            <p:spPr bwMode="gray">
              <a:xfrm>
                <a:off x="5662183" y="1540338"/>
                <a:ext cx="3240127" cy="1828731"/>
              </a:xfrm>
              <a:prstGeom prst="rect">
                <a:avLst/>
              </a:prstGeom>
              <a:solidFill>
                <a:sysClr val="window" lastClr="FFFFFF"/>
              </a:solidFill>
              <a:ln w="9525">
                <a:solidFill>
                  <a:sysClr val="windowText" lastClr="000000"/>
                </a:solidFill>
                <a:miter lim="800000"/>
                <a:headEnd/>
                <a:tailEnd/>
              </a:ln>
            </p:spPr>
            <p:txBody>
              <a:bodyPr lIns="25714" rIns="25714" anchor="t"/>
              <a:lstStyle/>
              <a:p>
                <a:r>
                  <a:rPr kumimoji="0" lang="en-US" altLang="ja-JP" sz="571" kern="0" dirty="0" err="1">
                    <a:latin typeface="Meiryo UI" pitchFamily="50" charset="-128"/>
                    <a:ea typeface="Meiryo UI" pitchFamily="50" charset="-128"/>
                    <a:cs typeface="Meiryo UI" pitchFamily="50" charset="-128"/>
                    <a:hlinkClick r:id="rId265"/>
                  </a:rPr>
                  <a:t>Caffe</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err="1">
                    <a:latin typeface="Meiryo UI" pitchFamily="50" charset="-128"/>
                    <a:ea typeface="Meiryo UI" pitchFamily="50" charset="-128"/>
                    <a:cs typeface="Meiryo UI" pitchFamily="50" charset="-128"/>
                    <a:hlinkClick r:id="rId107"/>
                  </a:rPr>
                  <a:t>Chainer</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a:latin typeface="Meiryo UI" pitchFamily="50" charset="-128"/>
                    <a:ea typeface="Meiryo UI" pitchFamily="50" charset="-128"/>
                    <a:cs typeface="Meiryo UI" pitchFamily="50" charset="-128"/>
                    <a:hlinkClick r:id="rId278"/>
                  </a:rPr>
                  <a:t>CNTK</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a:latin typeface="Meiryo UI" pitchFamily="50" charset="-128"/>
                    <a:ea typeface="Meiryo UI" pitchFamily="50" charset="-128"/>
                    <a:cs typeface="Meiryo UI" pitchFamily="50" charset="-128"/>
                    <a:hlinkClick r:id="rId279"/>
                  </a:rPr>
                  <a:t>Deeplearning4j</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a:latin typeface="Meiryo UI" pitchFamily="50" charset="-128"/>
                    <a:ea typeface="Meiryo UI" pitchFamily="50" charset="-128"/>
                    <a:cs typeface="Meiryo UI" pitchFamily="50" charset="-128"/>
                    <a:hlinkClick r:id="rId280"/>
                  </a:rPr>
                  <a:t>DSSTNE</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err="1">
                    <a:latin typeface="Meiryo UI" pitchFamily="50" charset="-128"/>
                    <a:ea typeface="Meiryo UI" pitchFamily="50" charset="-128"/>
                    <a:cs typeface="Meiryo UI" pitchFamily="50" charset="-128"/>
                    <a:hlinkClick r:id="rId281"/>
                  </a:rPr>
                  <a:t>PredictionIO</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err="1">
                    <a:latin typeface="Meiryo UI" pitchFamily="50" charset="-128"/>
                    <a:ea typeface="Meiryo UI" pitchFamily="50" charset="-128"/>
                    <a:cs typeface="Meiryo UI" pitchFamily="50" charset="-128"/>
                    <a:hlinkClick r:id="rId282"/>
                  </a:rPr>
                  <a:t>TensorFlow</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err="1">
                    <a:latin typeface="Meiryo UI" pitchFamily="50" charset="-128"/>
                    <a:ea typeface="Meiryo UI" pitchFamily="50" charset="-128"/>
                    <a:cs typeface="Meiryo UI" pitchFamily="50" charset="-128"/>
                    <a:hlinkClick r:id="rId283"/>
                  </a:rPr>
                  <a:t>Theano</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a:latin typeface="Meiryo UI" pitchFamily="50" charset="-128"/>
                    <a:ea typeface="Meiryo UI" pitchFamily="50" charset="-128"/>
                    <a:cs typeface="Meiryo UI" pitchFamily="50" charset="-128"/>
                    <a:hlinkClick r:id="rId284"/>
                  </a:rPr>
                  <a:t>Torch7</a:t>
                </a:r>
                <a:endParaRPr kumimoji="0" lang="en-US" altLang="ja-JP" sz="571" kern="0" dirty="0">
                  <a:latin typeface="Meiryo UI" pitchFamily="50" charset="-128"/>
                  <a:ea typeface="Meiryo UI" pitchFamily="50" charset="-128"/>
                  <a:cs typeface="Meiryo UI" pitchFamily="50" charset="-128"/>
                </a:endParaRPr>
              </a:p>
              <a:p>
                <a:pPr defTabSz="466484">
                  <a:defRPr/>
                </a:pPr>
                <a:endParaRPr kumimoji="0" lang="en-US" altLang="ja-JP" sz="571" kern="0" dirty="0">
                  <a:solidFill>
                    <a:srgbClr val="000000"/>
                  </a:solidFill>
                  <a:latin typeface="Meiryo UI" pitchFamily="50" charset="-128"/>
                  <a:ea typeface="Meiryo UI" pitchFamily="50" charset="-128"/>
                  <a:cs typeface="Meiryo UI" pitchFamily="50" charset="-128"/>
                </a:endParaRPr>
              </a:p>
            </p:txBody>
          </p:sp>
          <p:sp>
            <p:nvSpPr>
              <p:cNvPr id="323" name="テキスト ボックス 322"/>
              <p:cNvSpPr txBox="1"/>
              <p:nvPr/>
            </p:nvSpPr>
            <p:spPr bwMode="gray">
              <a:xfrm>
                <a:off x="5664591" y="1408585"/>
                <a:ext cx="3240360" cy="212073"/>
              </a:xfrm>
              <a:prstGeom prst="rect">
                <a:avLst/>
              </a:prstGeom>
              <a:solidFill>
                <a:srgbClr val="FFE5E5"/>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pPr defTabSz="653156">
                  <a:buClr>
                    <a:srgbClr val="44546A"/>
                  </a:buClr>
                  <a:defRPr/>
                </a:pPr>
                <a:r>
                  <a:rPr kumimoji="0" lang="ja-JP" altLang="en-US" sz="571" kern="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ディープラーニング</a:t>
                </a:r>
              </a:p>
            </p:txBody>
          </p:sp>
        </p:grpSp>
        <p:grpSp>
          <p:nvGrpSpPr>
            <p:cNvPr id="324" name="グループ化 323"/>
            <p:cNvGrpSpPr/>
            <p:nvPr/>
          </p:nvGrpSpPr>
          <p:grpSpPr>
            <a:xfrm>
              <a:off x="4271905" y="545030"/>
              <a:ext cx="758565" cy="393035"/>
              <a:chOff x="5688124" y="1367263"/>
              <a:chExt cx="2725575" cy="822235"/>
            </a:xfrm>
          </p:grpSpPr>
          <p:sp>
            <p:nvSpPr>
              <p:cNvPr id="325" name="正方形/長方形 324"/>
              <p:cNvSpPr/>
              <p:nvPr/>
            </p:nvSpPr>
            <p:spPr bwMode="gray">
              <a:xfrm>
                <a:off x="5689767" y="1533713"/>
                <a:ext cx="2723932" cy="655785"/>
              </a:xfrm>
              <a:prstGeom prst="rect">
                <a:avLst/>
              </a:prstGeom>
              <a:solidFill>
                <a:sysClr val="window" lastClr="FFFFFF"/>
              </a:solidFill>
              <a:ln w="9525">
                <a:solidFill>
                  <a:sysClr val="windowText" lastClr="000000"/>
                </a:solidFill>
                <a:miter lim="800000"/>
                <a:headEnd/>
                <a:tailEnd/>
              </a:ln>
            </p:spPr>
            <p:txBody>
              <a:bodyPr lIns="25714" rIns="25714" anchor="t"/>
              <a:lstStyle/>
              <a:p>
                <a:r>
                  <a:rPr kumimoji="0" lang="en-US" altLang="ja-JP" sz="571" kern="0" dirty="0" err="1">
                    <a:latin typeface="Meiryo UI" pitchFamily="50" charset="-128"/>
                    <a:ea typeface="Meiryo UI" pitchFamily="50" charset="-128"/>
                    <a:cs typeface="Meiryo UI" pitchFamily="50" charset="-128"/>
                    <a:hlinkClick r:id="rId285"/>
                  </a:rPr>
                  <a:t>Hivemall</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err="1">
                    <a:latin typeface="Meiryo UI" pitchFamily="50" charset="-128"/>
                    <a:ea typeface="Meiryo UI" pitchFamily="50" charset="-128"/>
                    <a:cs typeface="Meiryo UI" pitchFamily="50" charset="-128"/>
                    <a:hlinkClick r:id="rId277"/>
                  </a:rPr>
                  <a:t>Jubatus</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err="1">
                    <a:latin typeface="Meiryo UI" pitchFamily="50" charset="-128"/>
                    <a:ea typeface="Meiryo UI" pitchFamily="50" charset="-128"/>
                    <a:cs typeface="Meiryo UI" pitchFamily="50" charset="-128"/>
                    <a:hlinkClick r:id="rId286"/>
                  </a:rPr>
                  <a:t>Mlib</a:t>
                </a:r>
                <a:endParaRPr kumimoji="0" lang="en-US" altLang="ja-JP" sz="571" kern="0" dirty="0">
                  <a:latin typeface="Meiryo UI" pitchFamily="50" charset="-128"/>
                  <a:ea typeface="Meiryo UI" pitchFamily="50" charset="-128"/>
                  <a:cs typeface="Meiryo UI" pitchFamily="50" charset="-128"/>
                </a:endParaRPr>
              </a:p>
              <a:p>
                <a:endParaRPr kumimoji="0" lang="en-US" altLang="ja-JP" sz="571" kern="0" dirty="0">
                  <a:latin typeface="Meiryo UI" pitchFamily="50" charset="-128"/>
                  <a:ea typeface="Meiryo UI" pitchFamily="50" charset="-128"/>
                  <a:cs typeface="Meiryo UI" pitchFamily="50" charset="-128"/>
                </a:endParaRPr>
              </a:p>
            </p:txBody>
          </p:sp>
          <p:sp>
            <p:nvSpPr>
              <p:cNvPr id="326" name="テキスト ボックス 325"/>
              <p:cNvSpPr txBox="1"/>
              <p:nvPr/>
            </p:nvSpPr>
            <p:spPr bwMode="gray">
              <a:xfrm>
                <a:off x="5688124" y="1367263"/>
                <a:ext cx="2725574" cy="214438"/>
              </a:xfrm>
              <a:prstGeom prst="rect">
                <a:avLst/>
              </a:prstGeom>
              <a:solidFill>
                <a:srgbClr val="FFE5E5"/>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pPr defTabSz="653156">
                  <a:buClr>
                    <a:srgbClr val="44546A"/>
                  </a:buClr>
                  <a:defRPr/>
                </a:pPr>
                <a:r>
                  <a:rPr kumimoji="0" lang="ja-JP" altLang="en-US" sz="571" kern="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機械学習</a:t>
                </a:r>
              </a:p>
            </p:txBody>
          </p:sp>
        </p:grpSp>
        <p:grpSp>
          <p:nvGrpSpPr>
            <p:cNvPr id="327" name="グループ化 326"/>
            <p:cNvGrpSpPr/>
            <p:nvPr/>
          </p:nvGrpSpPr>
          <p:grpSpPr>
            <a:xfrm>
              <a:off x="3117638" y="2234230"/>
              <a:ext cx="892319" cy="653111"/>
              <a:chOff x="5587792" y="1352440"/>
              <a:chExt cx="3340694" cy="1440164"/>
            </a:xfrm>
          </p:grpSpPr>
          <p:sp>
            <p:nvSpPr>
              <p:cNvPr id="328" name="正方形/長方形 327"/>
              <p:cNvSpPr/>
              <p:nvPr/>
            </p:nvSpPr>
            <p:spPr bwMode="gray">
              <a:xfrm>
                <a:off x="5587792" y="1735097"/>
                <a:ext cx="3340694" cy="1057507"/>
              </a:xfrm>
              <a:prstGeom prst="rect">
                <a:avLst/>
              </a:prstGeom>
              <a:solidFill>
                <a:sysClr val="window" lastClr="FFFFFF"/>
              </a:solidFill>
              <a:ln w="9525">
                <a:solidFill>
                  <a:sysClr val="windowText" lastClr="000000"/>
                </a:solidFill>
                <a:miter lim="800000"/>
                <a:headEnd/>
                <a:tailEnd/>
              </a:ln>
            </p:spPr>
            <p:txBody>
              <a:bodyPr lIns="25714" rIns="25714" anchor="t"/>
              <a:lstStyle/>
              <a:p>
                <a:r>
                  <a:rPr kumimoji="0" lang="en-US" altLang="ja-JP" sz="571" kern="0" dirty="0">
                    <a:latin typeface="Meiryo UI" pitchFamily="50" charset="-128"/>
                    <a:ea typeface="Meiryo UI" pitchFamily="50" charset="-128"/>
                    <a:cs typeface="Meiryo UI" pitchFamily="50" charset="-128"/>
                    <a:hlinkClick r:id="rId47"/>
                  </a:rPr>
                  <a:t>Apache Hadoop HDFS</a:t>
                </a:r>
                <a:endParaRPr kumimoji="0" lang="en-US" altLang="ja-JP" sz="571" kern="0" dirty="0">
                  <a:latin typeface="Meiryo UI" pitchFamily="50" charset="-128"/>
                  <a:ea typeface="Meiryo UI" pitchFamily="50" charset="-128"/>
                  <a:cs typeface="Meiryo UI" pitchFamily="50" charset="-128"/>
                </a:endParaRPr>
              </a:p>
              <a:p>
                <a:r>
                  <a:rPr kumimoji="0" lang="en-US" altLang="ja-JP" sz="571" i="1" u="sng" kern="0" dirty="0" err="1">
                    <a:latin typeface="Meiryo UI" pitchFamily="50" charset="-128"/>
                    <a:ea typeface="Meiryo UI" pitchFamily="50" charset="-128"/>
                    <a:cs typeface="Meiryo UI" pitchFamily="50" charset="-128"/>
                    <a:hlinkClick r:id="rId223"/>
                  </a:rPr>
                  <a:t>Ceph</a:t>
                </a:r>
                <a:r>
                  <a:rPr kumimoji="0" lang="en-US" altLang="ja-JP" sz="571" i="1" kern="0" dirty="0">
                    <a:solidFill>
                      <a:srgbClr val="92D050"/>
                    </a:solidFill>
                    <a:latin typeface="Meiryo UI" pitchFamily="50" charset="-128"/>
                    <a:ea typeface="Meiryo UI" pitchFamily="50" charset="-128"/>
                    <a:cs typeface="Meiryo UI" pitchFamily="50" charset="-128"/>
                  </a:rPr>
                  <a:t>*</a:t>
                </a:r>
                <a:endParaRPr kumimoji="0" lang="en-US" altLang="ja-JP" sz="571" u="sng" kern="0" dirty="0">
                  <a:latin typeface="Meiryo UI" pitchFamily="50" charset="-128"/>
                  <a:ea typeface="Meiryo UI" pitchFamily="50" charset="-128"/>
                  <a:cs typeface="Meiryo UI" pitchFamily="50" charset="-128"/>
                </a:endParaRPr>
              </a:p>
              <a:p>
                <a:r>
                  <a:rPr kumimoji="0" lang="en-US" altLang="ja-JP" sz="571" i="1" u="sng" kern="0" dirty="0" err="1">
                    <a:latin typeface="Meiryo UI" pitchFamily="50" charset="-128"/>
                    <a:ea typeface="Meiryo UI" pitchFamily="50" charset="-128"/>
                    <a:cs typeface="Meiryo UI" pitchFamily="50" charset="-128"/>
                    <a:hlinkClick r:id="rId224"/>
                  </a:rPr>
                  <a:t>GlusterFS</a:t>
                </a:r>
                <a:r>
                  <a:rPr kumimoji="0" lang="en-US" altLang="ja-JP" sz="571" i="1" kern="0" dirty="0">
                    <a:solidFill>
                      <a:srgbClr val="92D050"/>
                    </a:solidFill>
                    <a:latin typeface="Meiryo UI" pitchFamily="50" charset="-128"/>
                    <a:ea typeface="Meiryo UI" pitchFamily="50" charset="-128"/>
                    <a:cs typeface="Meiryo UI" pitchFamily="50" charset="-128"/>
                  </a:rPr>
                  <a:t>*</a:t>
                </a:r>
                <a:endParaRPr kumimoji="0" lang="en-US" altLang="ja-JP" sz="571" u="sng" kern="0" dirty="0">
                  <a:latin typeface="Meiryo UI" pitchFamily="50" charset="-128"/>
                  <a:ea typeface="Meiryo UI" pitchFamily="50" charset="-128"/>
                  <a:cs typeface="Meiryo UI" pitchFamily="50" charset="-128"/>
                </a:endParaRPr>
              </a:p>
              <a:p>
                <a:r>
                  <a:rPr kumimoji="0" lang="en-US" altLang="ja-JP" sz="571" i="1" u="sng" kern="0" dirty="0" err="1">
                    <a:latin typeface="Meiryo UI" pitchFamily="50" charset="-128"/>
                    <a:ea typeface="Meiryo UI" pitchFamily="50" charset="-128"/>
                    <a:cs typeface="Meiryo UI" pitchFamily="50" charset="-128"/>
                    <a:hlinkClick r:id="rId225"/>
                  </a:rPr>
                  <a:t>Lustre</a:t>
                </a:r>
                <a:r>
                  <a:rPr kumimoji="0" lang="en-US" altLang="ja-JP" sz="571" i="1" kern="0" dirty="0">
                    <a:solidFill>
                      <a:srgbClr val="92D050"/>
                    </a:solidFill>
                    <a:latin typeface="Meiryo UI" pitchFamily="50" charset="-128"/>
                    <a:ea typeface="Meiryo UI" pitchFamily="50" charset="-128"/>
                    <a:cs typeface="Meiryo UI" pitchFamily="50" charset="-128"/>
                  </a:rPr>
                  <a:t>*</a:t>
                </a:r>
                <a:endParaRPr kumimoji="0" lang="en-US" altLang="ja-JP" sz="571" u="sng" kern="0" dirty="0">
                  <a:latin typeface="Meiryo UI" pitchFamily="50" charset="-128"/>
                  <a:ea typeface="Meiryo UI" pitchFamily="50" charset="-128"/>
                  <a:cs typeface="Meiryo UI" pitchFamily="50" charset="-128"/>
                </a:endParaRPr>
              </a:p>
              <a:p>
                <a:pPr defTabSz="466484">
                  <a:defRPr/>
                </a:pPr>
                <a:endParaRPr kumimoji="0" lang="en-US" altLang="ja-JP" sz="571" kern="0" dirty="0">
                  <a:solidFill>
                    <a:srgbClr val="000000"/>
                  </a:solidFill>
                  <a:latin typeface="Meiryo UI" pitchFamily="50" charset="-128"/>
                  <a:ea typeface="Meiryo UI" pitchFamily="50" charset="-128"/>
                  <a:cs typeface="Meiryo UI" pitchFamily="50" charset="-128"/>
                </a:endParaRPr>
              </a:p>
            </p:txBody>
          </p:sp>
          <p:sp>
            <p:nvSpPr>
              <p:cNvPr id="329" name="テキスト ボックス 328"/>
              <p:cNvSpPr txBox="1"/>
              <p:nvPr/>
            </p:nvSpPr>
            <p:spPr bwMode="gray">
              <a:xfrm>
                <a:off x="5587792" y="1352440"/>
                <a:ext cx="3340694" cy="421557"/>
              </a:xfrm>
              <a:prstGeom prst="rect">
                <a:avLst/>
              </a:prstGeom>
              <a:solidFill>
                <a:srgbClr val="FFE5E5"/>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pPr defTabSz="653156">
                  <a:buClr>
                    <a:srgbClr val="44546A"/>
                  </a:buClr>
                  <a:defRPr/>
                </a:pPr>
                <a:r>
                  <a:rPr kumimoji="0" lang="ja-JP" altLang="en-US" sz="571" kern="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データ蓄積</a:t>
                </a:r>
                <a:r>
                  <a:rPr kumimoji="0" lang="en-US" altLang="ja-JP" sz="571" kern="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a:t>
                </a:r>
              </a:p>
              <a:p>
                <a:pPr defTabSz="653156">
                  <a:buClr>
                    <a:srgbClr val="44546A"/>
                  </a:buClr>
                  <a:defRPr/>
                </a:pPr>
                <a:r>
                  <a:rPr kumimoji="0" lang="ja-JP" altLang="en-US" sz="571" kern="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分散ファイルシステム</a:t>
                </a:r>
              </a:p>
            </p:txBody>
          </p:sp>
        </p:grpSp>
        <p:grpSp>
          <p:nvGrpSpPr>
            <p:cNvPr id="331" name="グループ化 330"/>
            <p:cNvGrpSpPr/>
            <p:nvPr/>
          </p:nvGrpSpPr>
          <p:grpSpPr>
            <a:xfrm>
              <a:off x="3116753" y="1622567"/>
              <a:ext cx="891133" cy="593920"/>
              <a:chOff x="5688124" y="1408586"/>
              <a:chExt cx="3240360" cy="743382"/>
            </a:xfrm>
          </p:grpSpPr>
          <p:sp>
            <p:nvSpPr>
              <p:cNvPr id="332" name="正方形/長方形 331"/>
              <p:cNvSpPr/>
              <p:nvPr/>
            </p:nvSpPr>
            <p:spPr bwMode="gray">
              <a:xfrm>
                <a:off x="5688124" y="1540338"/>
                <a:ext cx="3240360" cy="611630"/>
              </a:xfrm>
              <a:prstGeom prst="rect">
                <a:avLst/>
              </a:prstGeom>
              <a:solidFill>
                <a:sysClr val="window" lastClr="FFFFFF"/>
              </a:solidFill>
              <a:ln w="9525">
                <a:solidFill>
                  <a:sysClr val="windowText" lastClr="000000"/>
                </a:solidFill>
                <a:miter lim="800000"/>
                <a:headEnd/>
                <a:tailEnd/>
              </a:ln>
            </p:spPr>
            <p:txBody>
              <a:bodyPr lIns="25714" rIns="25714" anchor="t"/>
              <a:lstStyle/>
              <a:p>
                <a:r>
                  <a:rPr kumimoji="0" lang="en-US" altLang="ja-JP" sz="571" u="sng" kern="0" dirty="0">
                    <a:latin typeface="Meiryo UI" pitchFamily="50" charset="-128"/>
                    <a:ea typeface="Meiryo UI" pitchFamily="50" charset="-128"/>
                    <a:cs typeface="Meiryo UI" pitchFamily="50" charset="-128"/>
                    <a:hlinkClick r:id="rId287"/>
                  </a:rPr>
                  <a:t>Apache Flume</a:t>
                </a:r>
                <a:endParaRPr kumimoji="0" lang="en-US" altLang="ja-JP" sz="571" u="sng" kern="0" dirty="0">
                  <a:latin typeface="Meiryo UI" pitchFamily="50" charset="-128"/>
                  <a:ea typeface="Meiryo UI" pitchFamily="50" charset="-128"/>
                  <a:cs typeface="Meiryo UI" pitchFamily="50" charset="-128"/>
                </a:endParaRPr>
              </a:p>
              <a:p>
                <a:r>
                  <a:rPr kumimoji="0" lang="en-US" altLang="ja-JP" sz="571" kern="0" dirty="0">
                    <a:latin typeface="Meiryo UI" pitchFamily="50" charset="-128"/>
                    <a:ea typeface="Meiryo UI" pitchFamily="50" charset="-128"/>
                    <a:cs typeface="Meiryo UI" pitchFamily="50" charset="-128"/>
                    <a:hlinkClick r:id="rId288"/>
                  </a:rPr>
                  <a:t>Apache </a:t>
                </a:r>
                <a:r>
                  <a:rPr kumimoji="0" lang="en-US" altLang="ja-JP" sz="571" kern="0" dirty="0" err="1">
                    <a:latin typeface="Meiryo UI" pitchFamily="50" charset="-128"/>
                    <a:ea typeface="Meiryo UI" pitchFamily="50" charset="-128"/>
                    <a:cs typeface="Meiryo UI" pitchFamily="50" charset="-128"/>
                    <a:hlinkClick r:id="rId288"/>
                  </a:rPr>
                  <a:t>kafka</a:t>
                </a:r>
                <a:endParaRPr kumimoji="0" lang="en-US" altLang="ja-JP" sz="571" kern="0" dirty="0">
                  <a:latin typeface="Meiryo UI" pitchFamily="50" charset="-128"/>
                  <a:ea typeface="Meiryo UI" pitchFamily="50" charset="-128"/>
                  <a:cs typeface="Meiryo UI" pitchFamily="50" charset="-128"/>
                </a:endParaRPr>
              </a:p>
              <a:p>
                <a:r>
                  <a:rPr kumimoji="0" lang="en-US" altLang="ja-JP" sz="571" i="1" u="sng" kern="0" dirty="0">
                    <a:latin typeface="Meiryo UI" pitchFamily="50" charset="-128"/>
                    <a:ea typeface="Meiryo UI" pitchFamily="50" charset="-128"/>
                    <a:cs typeface="Meiryo UI" pitchFamily="50" charset="-128"/>
                    <a:hlinkClick r:id="rId49"/>
                  </a:rPr>
                  <a:t>Apache </a:t>
                </a:r>
                <a:r>
                  <a:rPr kumimoji="0" lang="en-US" altLang="ja-JP" sz="571" i="1" u="sng" kern="0" dirty="0" err="1">
                    <a:latin typeface="Meiryo UI" pitchFamily="50" charset="-128"/>
                    <a:ea typeface="Meiryo UI" pitchFamily="50" charset="-128"/>
                    <a:cs typeface="Meiryo UI" pitchFamily="50" charset="-128"/>
                    <a:hlinkClick r:id="rId49"/>
                  </a:rPr>
                  <a:t>Sqoop</a:t>
                </a:r>
                <a:r>
                  <a:rPr kumimoji="0" lang="en-US" altLang="ja-JP" sz="571" i="1" kern="0" dirty="0">
                    <a:solidFill>
                      <a:srgbClr val="92D050"/>
                    </a:solidFill>
                    <a:latin typeface="Meiryo UI" pitchFamily="50" charset="-128"/>
                    <a:ea typeface="Meiryo UI" pitchFamily="50" charset="-128"/>
                    <a:cs typeface="Meiryo UI" pitchFamily="50" charset="-128"/>
                  </a:rPr>
                  <a:t>*</a:t>
                </a:r>
                <a:endParaRPr kumimoji="0" lang="en-US" altLang="ja-JP" sz="571" i="1" u="sng" kern="0" dirty="0">
                  <a:latin typeface="Meiryo UI" pitchFamily="50" charset="-128"/>
                  <a:ea typeface="Meiryo UI" pitchFamily="50" charset="-128"/>
                  <a:cs typeface="Meiryo UI" pitchFamily="50" charset="-128"/>
                </a:endParaRPr>
              </a:p>
              <a:p>
                <a:r>
                  <a:rPr kumimoji="0" lang="en-US" altLang="ja-JP" sz="571" kern="0" dirty="0" err="1">
                    <a:latin typeface="Meiryo UI" pitchFamily="50" charset="-128"/>
                    <a:ea typeface="Meiryo UI" pitchFamily="50" charset="-128"/>
                    <a:cs typeface="Meiryo UI" pitchFamily="50" charset="-128"/>
                    <a:hlinkClick r:id="rId289"/>
                  </a:rPr>
                  <a:t>Fluentd</a:t>
                </a:r>
                <a:endParaRPr kumimoji="0" lang="en-US" altLang="ja-JP" sz="571" kern="0" dirty="0">
                  <a:latin typeface="Meiryo UI" pitchFamily="50" charset="-128"/>
                  <a:ea typeface="Meiryo UI" pitchFamily="50" charset="-128"/>
                  <a:cs typeface="Meiryo UI" pitchFamily="50" charset="-128"/>
                </a:endParaRPr>
              </a:p>
              <a:p>
                <a:r>
                  <a:rPr kumimoji="0" lang="en-US" altLang="ja-JP" sz="571" u="sng" kern="0" dirty="0" err="1">
                    <a:latin typeface="Meiryo UI" pitchFamily="50" charset="-128"/>
                    <a:ea typeface="Meiryo UI" pitchFamily="50" charset="-128"/>
                    <a:cs typeface="Meiryo UI" pitchFamily="50" charset="-128"/>
                    <a:hlinkClick r:id="rId107"/>
                  </a:rPr>
                  <a:t>Talend</a:t>
                </a:r>
                <a:r>
                  <a:rPr kumimoji="0" lang="en-US" altLang="ja-JP" sz="571" i="1" kern="0" dirty="0">
                    <a:solidFill>
                      <a:srgbClr val="92D050"/>
                    </a:solidFill>
                    <a:latin typeface="Meiryo UI" pitchFamily="50" charset="-128"/>
                    <a:ea typeface="Meiryo UI" pitchFamily="50" charset="-128"/>
                    <a:cs typeface="Meiryo UI" pitchFamily="50" charset="-128"/>
                  </a:rPr>
                  <a:t>*</a:t>
                </a:r>
                <a:endParaRPr kumimoji="0" lang="en-US" altLang="ja-JP" sz="571" u="sng" kern="0" dirty="0">
                  <a:latin typeface="Meiryo UI" pitchFamily="50" charset="-128"/>
                  <a:ea typeface="Meiryo UI" pitchFamily="50" charset="-128"/>
                  <a:cs typeface="Meiryo UI" pitchFamily="50" charset="-128"/>
                </a:endParaRPr>
              </a:p>
            </p:txBody>
          </p:sp>
          <p:sp>
            <p:nvSpPr>
              <p:cNvPr id="333" name="テキスト ボックス 332"/>
              <p:cNvSpPr txBox="1"/>
              <p:nvPr/>
            </p:nvSpPr>
            <p:spPr bwMode="gray">
              <a:xfrm>
                <a:off x="5688124" y="1408586"/>
                <a:ext cx="3240360" cy="131819"/>
              </a:xfrm>
              <a:prstGeom prst="rect">
                <a:avLst/>
              </a:prstGeom>
              <a:solidFill>
                <a:srgbClr val="FFE5E5"/>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pPr defTabSz="653156">
                  <a:buClr>
                    <a:srgbClr val="44546A"/>
                  </a:buClr>
                  <a:defRPr/>
                </a:pPr>
                <a:r>
                  <a:rPr kumimoji="0" lang="ja-JP" altLang="en-US" sz="571" kern="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データ収集</a:t>
                </a:r>
              </a:p>
            </p:txBody>
          </p:sp>
        </p:grpSp>
        <p:grpSp>
          <p:nvGrpSpPr>
            <p:cNvPr id="334" name="グループ化 333"/>
            <p:cNvGrpSpPr/>
            <p:nvPr/>
          </p:nvGrpSpPr>
          <p:grpSpPr>
            <a:xfrm>
              <a:off x="3119623" y="1272253"/>
              <a:ext cx="883865" cy="320380"/>
              <a:chOff x="5688124" y="1384478"/>
              <a:chExt cx="3240360" cy="529847"/>
            </a:xfrm>
          </p:grpSpPr>
          <p:sp>
            <p:nvSpPr>
              <p:cNvPr id="335" name="正方形/長方形 334"/>
              <p:cNvSpPr/>
              <p:nvPr/>
            </p:nvSpPr>
            <p:spPr bwMode="gray">
              <a:xfrm>
                <a:off x="5688124" y="1540338"/>
                <a:ext cx="3240360" cy="373987"/>
              </a:xfrm>
              <a:prstGeom prst="rect">
                <a:avLst/>
              </a:prstGeom>
              <a:solidFill>
                <a:sysClr val="window" lastClr="FFFFFF"/>
              </a:solidFill>
              <a:ln w="9525">
                <a:solidFill>
                  <a:sysClr val="windowText" lastClr="000000"/>
                </a:solidFill>
                <a:miter lim="800000"/>
                <a:headEnd/>
                <a:tailEnd/>
              </a:ln>
            </p:spPr>
            <p:txBody>
              <a:bodyPr lIns="25714" rIns="25714" anchor="t"/>
              <a:lstStyle/>
              <a:p>
                <a:r>
                  <a:rPr kumimoji="0" lang="en-US" altLang="ja-JP" sz="571" kern="0" dirty="0">
                    <a:latin typeface="Meiryo UI" pitchFamily="50" charset="-128"/>
                    <a:ea typeface="Meiryo UI" pitchFamily="50" charset="-128"/>
                    <a:cs typeface="Meiryo UI" pitchFamily="50" charset="-128"/>
                    <a:hlinkClick r:id="rId41"/>
                  </a:rPr>
                  <a:t>Apache </a:t>
                </a:r>
                <a:r>
                  <a:rPr kumimoji="0" lang="en-US" altLang="ja-JP" sz="571" kern="0" dirty="0" err="1">
                    <a:latin typeface="Meiryo UI" pitchFamily="50" charset="-128"/>
                    <a:ea typeface="Meiryo UI" pitchFamily="50" charset="-128"/>
                    <a:cs typeface="Meiryo UI" pitchFamily="50" charset="-128"/>
                    <a:hlinkClick r:id="rId41"/>
                  </a:rPr>
                  <a:t>ManifoldCF</a:t>
                </a:r>
                <a:r>
                  <a:rPr kumimoji="0" lang="en-US" altLang="ja-JP" sz="571" i="1" kern="0" dirty="0">
                    <a:solidFill>
                      <a:srgbClr val="92D050"/>
                    </a:solidFill>
                    <a:latin typeface="Meiryo UI" pitchFamily="50" charset="-128"/>
                    <a:ea typeface="Meiryo UI" pitchFamily="50" charset="-128"/>
                    <a:cs typeface="Meiryo UI" pitchFamily="50" charset="-128"/>
                  </a:rPr>
                  <a:t>*</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a:latin typeface="Meiryo UI" pitchFamily="50" charset="-128"/>
                    <a:ea typeface="Meiryo UI" pitchFamily="50" charset="-128"/>
                    <a:cs typeface="Meiryo UI" pitchFamily="50" charset="-128"/>
                    <a:hlinkClick r:id="rId42"/>
                  </a:rPr>
                  <a:t>Apache </a:t>
                </a:r>
                <a:r>
                  <a:rPr kumimoji="0" lang="en-US" altLang="ja-JP" sz="571" kern="0" dirty="0" err="1">
                    <a:latin typeface="Meiryo UI" pitchFamily="50" charset="-128"/>
                    <a:ea typeface="Meiryo UI" pitchFamily="50" charset="-128"/>
                    <a:cs typeface="Meiryo UI" pitchFamily="50" charset="-128"/>
                    <a:hlinkClick r:id="rId42"/>
                  </a:rPr>
                  <a:t>Nutch</a:t>
                </a:r>
                <a:r>
                  <a:rPr kumimoji="0" lang="en-US" altLang="ja-JP" sz="571" i="1" kern="0" dirty="0">
                    <a:solidFill>
                      <a:srgbClr val="92D050"/>
                    </a:solidFill>
                    <a:latin typeface="Meiryo UI" pitchFamily="50" charset="-128"/>
                    <a:ea typeface="Meiryo UI" pitchFamily="50" charset="-128"/>
                    <a:cs typeface="Meiryo UI" pitchFamily="50" charset="-128"/>
                  </a:rPr>
                  <a:t>*</a:t>
                </a:r>
                <a:endParaRPr kumimoji="0" lang="en-US" altLang="ja-JP" sz="571" kern="0" dirty="0">
                  <a:latin typeface="Meiryo UI" pitchFamily="50" charset="-128"/>
                  <a:ea typeface="Meiryo UI" pitchFamily="50" charset="-128"/>
                  <a:cs typeface="Meiryo UI" pitchFamily="50" charset="-128"/>
                </a:endParaRPr>
              </a:p>
              <a:p>
                <a:pPr defTabSz="466484">
                  <a:defRPr/>
                </a:pPr>
                <a:endParaRPr kumimoji="0" lang="en-US" altLang="ja-JP" sz="571" kern="0" dirty="0">
                  <a:solidFill>
                    <a:srgbClr val="000000"/>
                  </a:solidFill>
                  <a:latin typeface="Meiryo UI" pitchFamily="50" charset="-128"/>
                  <a:ea typeface="Meiryo UI" pitchFamily="50" charset="-128"/>
                  <a:cs typeface="Meiryo UI" pitchFamily="50" charset="-128"/>
                </a:endParaRPr>
              </a:p>
            </p:txBody>
          </p:sp>
          <p:sp>
            <p:nvSpPr>
              <p:cNvPr id="336" name="テキスト ボックス 335"/>
              <p:cNvSpPr txBox="1"/>
              <p:nvPr/>
            </p:nvSpPr>
            <p:spPr bwMode="gray">
              <a:xfrm>
                <a:off x="5688124" y="1384478"/>
                <a:ext cx="3240360" cy="155927"/>
              </a:xfrm>
              <a:prstGeom prst="rect">
                <a:avLst/>
              </a:prstGeom>
              <a:solidFill>
                <a:srgbClr val="FFE5E5"/>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pPr defTabSz="653156">
                  <a:buClr>
                    <a:srgbClr val="44546A"/>
                  </a:buClr>
                  <a:defRPr/>
                </a:pPr>
                <a:r>
                  <a:rPr kumimoji="0" lang="ja-JP" altLang="en-US" sz="571" kern="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クローラ</a:t>
                </a:r>
              </a:p>
            </p:txBody>
          </p:sp>
        </p:grpSp>
        <p:grpSp>
          <p:nvGrpSpPr>
            <p:cNvPr id="337" name="グループ化 336"/>
            <p:cNvGrpSpPr/>
            <p:nvPr/>
          </p:nvGrpSpPr>
          <p:grpSpPr>
            <a:xfrm>
              <a:off x="3117586" y="538457"/>
              <a:ext cx="1088809" cy="606141"/>
              <a:chOff x="5688121" y="1402070"/>
              <a:chExt cx="3976639" cy="712530"/>
            </a:xfrm>
          </p:grpSpPr>
          <p:sp>
            <p:nvSpPr>
              <p:cNvPr id="338" name="正方形/長方形 337"/>
              <p:cNvSpPr/>
              <p:nvPr/>
            </p:nvSpPr>
            <p:spPr bwMode="gray">
              <a:xfrm>
                <a:off x="5691797" y="1519804"/>
                <a:ext cx="3972963" cy="594796"/>
              </a:xfrm>
              <a:prstGeom prst="rect">
                <a:avLst/>
              </a:prstGeom>
              <a:solidFill>
                <a:sysClr val="window" lastClr="FFFFFF"/>
              </a:solidFill>
              <a:ln w="9525">
                <a:solidFill>
                  <a:sysClr val="windowText" lastClr="000000"/>
                </a:solidFill>
                <a:miter lim="800000"/>
                <a:headEnd/>
                <a:tailEnd/>
              </a:ln>
            </p:spPr>
            <p:txBody>
              <a:bodyPr lIns="25714" rIns="25714" anchor="t"/>
              <a:lstStyle/>
              <a:p>
                <a:r>
                  <a:rPr kumimoji="0" lang="en-US" altLang="ja-JP" sz="571" kern="0" dirty="0">
                    <a:latin typeface="Meiryo UI" pitchFamily="50" charset="-128"/>
                    <a:ea typeface="Meiryo UI" pitchFamily="50" charset="-128"/>
                    <a:cs typeface="Meiryo UI" pitchFamily="50" charset="-128"/>
                    <a:hlinkClick r:id="rId47"/>
                  </a:rPr>
                  <a:t>Apache Hadoop MapReduce</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a:latin typeface="Meiryo UI" pitchFamily="50" charset="-128"/>
                    <a:ea typeface="Meiryo UI" pitchFamily="50" charset="-128"/>
                    <a:cs typeface="Meiryo UI" pitchFamily="50" charset="-128"/>
                    <a:hlinkClick r:id="rId47"/>
                  </a:rPr>
                  <a:t>Apache Hadoop YARN</a:t>
                </a:r>
                <a:endParaRPr kumimoji="0" lang="en-US" altLang="ja-JP" sz="571" kern="0" dirty="0">
                  <a:latin typeface="Meiryo UI" pitchFamily="50" charset="-128"/>
                  <a:ea typeface="Meiryo UI" pitchFamily="50" charset="-128"/>
                  <a:cs typeface="Meiryo UI" pitchFamily="50" charset="-128"/>
                </a:endParaRPr>
              </a:p>
              <a:p>
                <a:pPr defTabSz="466484">
                  <a:defRPr/>
                </a:pPr>
                <a:r>
                  <a:rPr kumimoji="0" lang="en-US" altLang="ja-JP" sz="571" kern="0" dirty="0">
                    <a:solidFill>
                      <a:srgbClr val="000000"/>
                    </a:solidFill>
                    <a:latin typeface="Meiryo UI" pitchFamily="50" charset="-128"/>
                    <a:ea typeface="Meiryo UI" pitchFamily="50" charset="-128"/>
                    <a:cs typeface="Meiryo UI" pitchFamily="50" charset="-128"/>
                    <a:hlinkClick r:id="rId290"/>
                  </a:rPr>
                  <a:t>Apache </a:t>
                </a:r>
                <a:r>
                  <a:rPr kumimoji="0" lang="en-US" altLang="ja-JP" sz="571" kern="0" dirty="0" err="1">
                    <a:solidFill>
                      <a:srgbClr val="000000"/>
                    </a:solidFill>
                    <a:latin typeface="Meiryo UI" pitchFamily="50" charset="-128"/>
                    <a:ea typeface="Meiryo UI" pitchFamily="50" charset="-128"/>
                    <a:cs typeface="Meiryo UI" pitchFamily="50" charset="-128"/>
                    <a:hlinkClick r:id="rId290"/>
                  </a:rPr>
                  <a:t>Mesos</a:t>
                </a:r>
                <a:endParaRPr kumimoji="0" lang="en-US" altLang="ja-JP" sz="571" kern="0" dirty="0">
                  <a:solidFill>
                    <a:srgbClr val="000000"/>
                  </a:solidFill>
                  <a:latin typeface="Meiryo UI" pitchFamily="50" charset="-128"/>
                  <a:ea typeface="Meiryo UI" pitchFamily="50" charset="-128"/>
                  <a:cs typeface="Meiryo UI" pitchFamily="50" charset="-128"/>
                </a:endParaRPr>
              </a:p>
              <a:p>
                <a:pPr defTabSz="466484">
                  <a:defRPr/>
                </a:pPr>
                <a:r>
                  <a:rPr kumimoji="0" lang="en-US" altLang="ja-JP" sz="571" kern="0" dirty="0">
                    <a:solidFill>
                      <a:srgbClr val="000000"/>
                    </a:solidFill>
                    <a:latin typeface="Meiryo UI" pitchFamily="50" charset="-128"/>
                    <a:ea typeface="Meiryo UI" pitchFamily="50" charset="-128"/>
                    <a:cs typeface="Meiryo UI" pitchFamily="50" charset="-128"/>
                    <a:hlinkClick r:id="rId48"/>
                  </a:rPr>
                  <a:t>Apache Spark</a:t>
                </a:r>
                <a:r>
                  <a:rPr kumimoji="0" lang="en-US" altLang="ja-JP" sz="571" i="1" kern="0" dirty="0">
                    <a:solidFill>
                      <a:srgbClr val="92D050"/>
                    </a:solidFill>
                    <a:latin typeface="Meiryo UI" pitchFamily="50" charset="-128"/>
                    <a:ea typeface="Meiryo UI" pitchFamily="50" charset="-128"/>
                    <a:cs typeface="Meiryo UI" pitchFamily="50" charset="-128"/>
                  </a:rPr>
                  <a:t>*</a:t>
                </a:r>
                <a:endParaRPr kumimoji="0" lang="en-US" altLang="ja-JP" sz="571" kern="0" dirty="0">
                  <a:solidFill>
                    <a:srgbClr val="000000"/>
                  </a:solidFill>
                  <a:latin typeface="Meiryo UI" pitchFamily="50" charset="-128"/>
                  <a:ea typeface="Meiryo UI" pitchFamily="50" charset="-128"/>
                  <a:cs typeface="Meiryo UI" pitchFamily="50" charset="-128"/>
                </a:endParaRPr>
              </a:p>
              <a:p>
                <a:pPr defTabSz="466484">
                  <a:defRPr/>
                </a:pPr>
                <a:r>
                  <a:rPr kumimoji="0" lang="en-US" altLang="ja-JP" sz="571" kern="0" dirty="0">
                    <a:solidFill>
                      <a:srgbClr val="000000"/>
                    </a:solidFill>
                    <a:latin typeface="Meiryo UI" pitchFamily="50" charset="-128"/>
                    <a:ea typeface="Meiryo UI" pitchFamily="50" charset="-128"/>
                    <a:cs typeface="Meiryo UI" pitchFamily="50" charset="-128"/>
                    <a:hlinkClick r:id="rId291"/>
                  </a:rPr>
                  <a:t>Apache </a:t>
                </a:r>
                <a:r>
                  <a:rPr kumimoji="0" lang="en-US" altLang="ja-JP" sz="571" kern="0" dirty="0" err="1">
                    <a:solidFill>
                      <a:srgbClr val="000000"/>
                    </a:solidFill>
                    <a:latin typeface="Meiryo UI" pitchFamily="50" charset="-128"/>
                    <a:ea typeface="Meiryo UI" pitchFamily="50" charset="-128"/>
                    <a:cs typeface="Meiryo UI" pitchFamily="50" charset="-128"/>
                    <a:hlinkClick r:id="rId291"/>
                  </a:rPr>
                  <a:t>Tez</a:t>
                </a:r>
                <a:endParaRPr kumimoji="0" lang="en-US" altLang="ja-JP" sz="571" kern="0" dirty="0">
                  <a:solidFill>
                    <a:srgbClr val="000000"/>
                  </a:solidFill>
                  <a:latin typeface="Meiryo UI" pitchFamily="50" charset="-128"/>
                  <a:ea typeface="Meiryo UI" pitchFamily="50" charset="-128"/>
                  <a:cs typeface="Meiryo UI" pitchFamily="50" charset="-128"/>
                </a:endParaRPr>
              </a:p>
              <a:p>
                <a:pPr defTabSz="466484">
                  <a:defRPr/>
                </a:pPr>
                <a:endParaRPr kumimoji="0" lang="en-US" altLang="ja-JP" sz="571" kern="0" dirty="0">
                  <a:solidFill>
                    <a:srgbClr val="000000"/>
                  </a:solidFill>
                  <a:latin typeface="Meiryo UI" pitchFamily="50" charset="-128"/>
                  <a:ea typeface="Meiryo UI" pitchFamily="50" charset="-128"/>
                  <a:cs typeface="Meiryo UI" pitchFamily="50" charset="-128"/>
                </a:endParaRPr>
              </a:p>
            </p:txBody>
          </p:sp>
          <p:sp>
            <p:nvSpPr>
              <p:cNvPr id="339" name="テキスト ボックス 338"/>
              <p:cNvSpPr txBox="1"/>
              <p:nvPr/>
            </p:nvSpPr>
            <p:spPr bwMode="gray">
              <a:xfrm>
                <a:off x="5688121" y="1402070"/>
                <a:ext cx="3972963" cy="131819"/>
              </a:xfrm>
              <a:prstGeom prst="rect">
                <a:avLst/>
              </a:prstGeom>
              <a:solidFill>
                <a:srgbClr val="FFE5E5"/>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pPr defTabSz="653156">
                  <a:buClr>
                    <a:srgbClr val="44546A"/>
                  </a:buClr>
                  <a:defRPr/>
                </a:pPr>
                <a:r>
                  <a:rPr kumimoji="0" lang="ja-JP" altLang="en-US" sz="571" kern="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分散処理基盤</a:t>
                </a:r>
              </a:p>
            </p:txBody>
          </p:sp>
        </p:grpSp>
      </p:grpSp>
      <p:sp>
        <p:nvSpPr>
          <p:cNvPr id="240" name="正方形/長方形 239"/>
          <p:cNvSpPr/>
          <p:nvPr/>
        </p:nvSpPr>
        <p:spPr>
          <a:xfrm>
            <a:off x="4525332" y="364358"/>
            <a:ext cx="3109943" cy="2618772"/>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41" name="テキスト ボックス 240"/>
          <p:cNvSpPr txBox="1"/>
          <p:nvPr/>
        </p:nvSpPr>
        <p:spPr>
          <a:xfrm>
            <a:off x="4333878" y="3078451"/>
            <a:ext cx="3487245" cy="800219"/>
          </a:xfrm>
          <a:prstGeom prst="rect">
            <a:avLst/>
          </a:prstGeom>
          <a:ln>
            <a:solidFill>
              <a:srgbClr val="00B050"/>
            </a:solidFill>
          </a:ln>
        </p:spPr>
        <p:style>
          <a:lnRef idx="2">
            <a:schemeClr val="accent5"/>
          </a:lnRef>
          <a:fillRef idx="1">
            <a:schemeClr val="lt1"/>
          </a:fillRef>
          <a:effectRef idx="0">
            <a:schemeClr val="accent5"/>
          </a:effectRef>
          <a:fontRef idx="minor">
            <a:schemeClr val="dk1"/>
          </a:fontRef>
        </p:style>
        <p:txBody>
          <a:bodyPr wrap="square" rtlCol="0">
            <a:spAutoFit/>
          </a:bodyPr>
          <a:lstStyle>
            <a:defPPr>
              <a:defRPr lang="ja-JP"/>
            </a:defPPr>
          </a:lstStyle>
          <a:p>
            <a:pPr algn="ctr"/>
            <a:r>
              <a:rPr lang="ja-JP" altLang="en-US" dirty="0"/>
              <a:t>①</a:t>
            </a:r>
            <a:r>
              <a:rPr lang="en-US" altLang="ja-JP" dirty="0" err="1"/>
              <a:t>BigData</a:t>
            </a:r>
            <a:r>
              <a:rPr lang="ja-JP" altLang="en-US" dirty="0"/>
              <a:t>カテゴリ更新</a:t>
            </a:r>
            <a:endParaRPr lang="en-US" altLang="ja-JP" dirty="0"/>
          </a:p>
          <a:p>
            <a:pPr algn="ctr"/>
            <a:r>
              <a:rPr lang="ja-JP" altLang="en-US" sz="1400" dirty="0">
                <a:latin typeface="メイリオ" panose="020B0604030504040204" pitchFamily="50" charset="-128"/>
                <a:ea typeface="メイリオ" panose="020B0604030504040204" pitchFamily="50" charset="-128"/>
              </a:rPr>
              <a:t>ＡＩ関係のサブカテゴリ</a:t>
            </a:r>
            <a:endParaRPr lang="en-US" altLang="ja-JP" sz="1400" dirty="0">
              <a:latin typeface="メイリオ" panose="020B0604030504040204" pitchFamily="50" charset="-128"/>
              <a:ea typeface="メイリオ" panose="020B0604030504040204" pitchFamily="50" charset="-128"/>
            </a:endParaRPr>
          </a:p>
          <a:p>
            <a:pPr algn="ctr"/>
            <a:r>
              <a:rPr lang="en-US" altLang="ja-JP" sz="1400" dirty="0">
                <a:latin typeface="メイリオ" panose="020B0604030504040204" pitchFamily="50" charset="-128"/>
                <a:ea typeface="メイリオ" panose="020B0604030504040204" pitchFamily="50" charset="-128"/>
              </a:rPr>
              <a:t>(</a:t>
            </a:r>
            <a:r>
              <a:rPr lang="ja-JP" altLang="en-US" sz="1400" dirty="0">
                <a:latin typeface="メイリオ" panose="020B0604030504040204" pitchFamily="50" charset="-128"/>
                <a:ea typeface="メイリオ" panose="020B0604030504040204" pitchFamily="50" charset="-128"/>
              </a:rPr>
              <a:t>機械学習、ディープラーニング</a:t>
            </a:r>
            <a:r>
              <a:rPr lang="en-US" altLang="ja-JP" sz="1400" dirty="0">
                <a:latin typeface="メイリオ" panose="020B0604030504040204" pitchFamily="50" charset="-128"/>
                <a:ea typeface="メイリオ" panose="020B0604030504040204" pitchFamily="50" charset="-128"/>
              </a:rPr>
              <a:t>)</a:t>
            </a:r>
            <a:r>
              <a:rPr lang="ja-JP" altLang="en-US" sz="1400" dirty="0">
                <a:latin typeface="メイリオ" panose="020B0604030504040204" pitchFamily="50" charset="-128"/>
                <a:ea typeface="メイリオ" panose="020B0604030504040204" pitchFamily="50" charset="-128"/>
              </a:rPr>
              <a:t>を追加</a:t>
            </a:r>
            <a:endParaRPr lang="en-US" altLang="ja-JP" sz="14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8846110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pPr>
              <a:defRPr/>
            </a:pPr>
            <a:fld id="{2E2CC637-50F8-41E5-AD2A-672FDF5D54F5}" type="slidenum">
              <a:rPr lang="en-US" altLang="ja-JP" smtClean="0"/>
              <a:pPr>
                <a:defRPr/>
              </a:pPr>
              <a:t>26</a:t>
            </a:fld>
            <a:endParaRPr lang="en-US" altLang="ja-JP"/>
          </a:p>
        </p:txBody>
      </p:sp>
      <p:sp>
        <p:nvSpPr>
          <p:cNvPr id="5" name="タイトル 4"/>
          <p:cNvSpPr>
            <a:spLocks noGrp="1"/>
          </p:cNvSpPr>
          <p:nvPr>
            <p:ph type="title"/>
          </p:nvPr>
        </p:nvSpPr>
        <p:spPr/>
        <p:txBody>
          <a:bodyPr/>
          <a:lstStyle/>
          <a:p>
            <a:r>
              <a:rPr lang="en-US" altLang="ja-JP" dirty="0"/>
              <a:t>2015</a:t>
            </a:r>
            <a:r>
              <a:rPr lang="ja-JP" altLang="en-US" dirty="0"/>
              <a:t>年～</a:t>
            </a:r>
            <a:r>
              <a:rPr lang="en-US" altLang="zh-TW" dirty="0"/>
              <a:t>201</a:t>
            </a:r>
            <a:r>
              <a:rPr lang="en-US" altLang="ja-JP" dirty="0"/>
              <a:t>7</a:t>
            </a:r>
            <a:r>
              <a:rPr lang="zh-TW" altLang="en-US" dirty="0"/>
              <a:t>年版</a:t>
            </a:r>
            <a:r>
              <a:rPr lang="en-US" altLang="zh-TW" dirty="0"/>
              <a:t>OSS</a:t>
            </a:r>
            <a:r>
              <a:rPr lang="zh-TW" altLang="en-US" dirty="0"/>
              <a:t>鳥瞰図</a:t>
            </a:r>
            <a:endParaRPr kumimoji="1" lang="ja-JP" altLang="en-US" dirty="0"/>
          </a:p>
        </p:txBody>
      </p:sp>
      <p:sp>
        <p:nvSpPr>
          <p:cNvPr id="2" name="コンテンツ プレースホルダー 1"/>
          <p:cNvSpPr>
            <a:spLocks noGrp="1"/>
          </p:cNvSpPr>
          <p:nvPr>
            <p:ph idx="1"/>
          </p:nvPr>
        </p:nvSpPr>
        <p:spPr>
          <a:xfrm>
            <a:off x="890318" y="917787"/>
            <a:ext cx="9711843" cy="5038725"/>
          </a:xfrm>
        </p:spPr>
        <p:txBody>
          <a:bodyPr/>
          <a:lstStyle/>
          <a:p>
            <a:pPr lvl="1"/>
            <a:endParaRPr lang="en-US" altLang="ja-JP" dirty="0">
              <a:solidFill>
                <a:schemeClr val="tx1">
                  <a:lumMod val="85000"/>
                  <a:lumOff val="15000"/>
                </a:schemeClr>
              </a:solidFill>
            </a:endParaRPr>
          </a:p>
          <a:p>
            <a:endParaRPr kumimoji="1" lang="ja-JP" altLang="en-US" dirty="0">
              <a:solidFill>
                <a:schemeClr val="tx1">
                  <a:lumMod val="85000"/>
                  <a:lumOff val="15000"/>
                </a:schemeClr>
              </a:solidFill>
            </a:endParaRPr>
          </a:p>
        </p:txBody>
      </p:sp>
      <p:sp>
        <p:nvSpPr>
          <p:cNvPr id="10" name="角丸四角形 9"/>
          <p:cNvSpPr/>
          <p:nvPr/>
        </p:nvSpPr>
        <p:spPr bwMode="auto">
          <a:xfrm>
            <a:off x="1594588" y="4830923"/>
            <a:ext cx="8303302" cy="812740"/>
          </a:xfrm>
          <a:prstGeom prst="roundRect">
            <a:avLst>
              <a:gd name="adj" fmla="val 11013"/>
            </a:avLst>
          </a:prstGeom>
          <a:solidFill>
            <a:srgbClr val="CCFFCC"/>
          </a:solidFill>
          <a:ln>
            <a:solidFill>
              <a:srgbClr val="00B050"/>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ja-JP" dirty="0">
                <a:solidFill>
                  <a:schemeClr val="tx1">
                    <a:lumMod val="75000"/>
                    <a:lumOff val="25000"/>
                  </a:schemeClr>
                </a:solidFill>
                <a:latin typeface="BIZ UDPゴシック" panose="020B0400000000000000" pitchFamily="50" charset="-128"/>
                <a:ea typeface="BIZ UDPゴシック" panose="020B0400000000000000" pitchFamily="50" charset="-128"/>
                <a:cs typeface="メイリオ" panose="020B0604030504040204" pitchFamily="50" charset="-128"/>
              </a:rPr>
              <a:t>2015</a:t>
            </a:r>
            <a:r>
              <a:rPr lang="ja-JP" altLang="en-US" dirty="0">
                <a:solidFill>
                  <a:schemeClr val="tx1">
                    <a:lumMod val="75000"/>
                    <a:lumOff val="25000"/>
                  </a:schemeClr>
                </a:solidFill>
                <a:latin typeface="BIZ UDPゴシック" panose="020B0400000000000000" pitchFamily="50" charset="-128"/>
                <a:ea typeface="BIZ UDPゴシック" panose="020B0400000000000000" pitchFamily="50" charset="-128"/>
                <a:cs typeface="メイリオ" panose="020B0604030504040204" pitchFamily="50" charset="-128"/>
              </a:rPr>
              <a:t>年～</a:t>
            </a:r>
            <a:r>
              <a:rPr lang="en-US" altLang="ja-JP" dirty="0">
                <a:solidFill>
                  <a:schemeClr val="tx1">
                    <a:lumMod val="75000"/>
                    <a:lumOff val="25000"/>
                  </a:schemeClr>
                </a:solidFill>
                <a:latin typeface="BIZ UDPゴシック" panose="020B0400000000000000" pitchFamily="50" charset="-128"/>
                <a:ea typeface="BIZ UDPゴシック" panose="020B0400000000000000" pitchFamily="50" charset="-128"/>
                <a:cs typeface="メイリオ" panose="020B0604030504040204" pitchFamily="50" charset="-128"/>
              </a:rPr>
              <a:t>2017</a:t>
            </a:r>
            <a:r>
              <a:rPr lang="ja-JP" altLang="en-US" dirty="0">
                <a:solidFill>
                  <a:schemeClr val="tx1">
                    <a:lumMod val="75000"/>
                    <a:lumOff val="25000"/>
                  </a:schemeClr>
                </a:solidFill>
                <a:latin typeface="BIZ UDPゴシック" panose="020B0400000000000000" pitchFamily="50" charset="-128"/>
                <a:ea typeface="BIZ UDPゴシック" panose="020B0400000000000000" pitchFamily="50" charset="-128"/>
                <a:cs typeface="メイリオ" panose="020B0604030504040204" pitchFamily="50" charset="-128"/>
              </a:rPr>
              <a:t>年の振り返り</a:t>
            </a:r>
            <a:r>
              <a:rPr lang="en-US" altLang="ja-JP" dirty="0">
                <a:solidFill>
                  <a:schemeClr val="tx1">
                    <a:lumMod val="75000"/>
                    <a:lumOff val="25000"/>
                  </a:schemeClr>
                </a:solidFill>
                <a:latin typeface="BIZ UDPゴシック" panose="020B0400000000000000" pitchFamily="50" charset="-128"/>
                <a:ea typeface="BIZ UDPゴシック" panose="020B0400000000000000" pitchFamily="50" charset="-128"/>
                <a:cs typeface="メイリオ" panose="020B0604030504040204" pitchFamily="50" charset="-128"/>
              </a:rPr>
              <a:t>Point</a:t>
            </a:r>
            <a:r>
              <a:rPr lang="ja-JP" altLang="en-US" dirty="0">
                <a:solidFill>
                  <a:schemeClr val="tx1">
                    <a:lumMod val="75000"/>
                    <a:lumOff val="25000"/>
                  </a:schemeClr>
                </a:solidFill>
                <a:latin typeface="BIZ UDPゴシック" panose="020B0400000000000000" pitchFamily="50" charset="-128"/>
                <a:ea typeface="BIZ UDPゴシック" panose="020B0400000000000000" pitchFamily="50" charset="-128"/>
                <a:cs typeface="メイリオ" panose="020B0604030504040204" pitchFamily="50" charset="-128"/>
              </a:rPr>
              <a:t>：</a:t>
            </a:r>
            <a:endParaRPr lang="en-US" altLang="ja-JP" dirty="0">
              <a:solidFill>
                <a:schemeClr val="tx1">
                  <a:lumMod val="75000"/>
                  <a:lumOff val="25000"/>
                </a:schemeClr>
              </a:solidFill>
              <a:latin typeface="BIZ UDPゴシック" panose="020B0400000000000000" pitchFamily="50" charset="-128"/>
              <a:ea typeface="BIZ UDPゴシック" panose="020B0400000000000000" pitchFamily="50" charset="-128"/>
              <a:cs typeface="メイリオ" panose="020B0604030504040204" pitchFamily="50" charset="-128"/>
            </a:endParaRPr>
          </a:p>
          <a:p>
            <a:pPr algn="ctr"/>
            <a:r>
              <a:rPr lang="ja-JP" altLang="en-US" dirty="0">
                <a:solidFill>
                  <a:schemeClr val="tx1">
                    <a:lumMod val="75000"/>
                    <a:lumOff val="25000"/>
                  </a:schemeClr>
                </a:solidFill>
                <a:latin typeface="BIZ UDPゴシック" panose="020B0400000000000000" pitchFamily="50" charset="-128"/>
                <a:ea typeface="BIZ UDPゴシック" panose="020B0400000000000000" pitchFamily="50" charset="-128"/>
                <a:cs typeface="メイリオ" panose="020B0604030504040204" pitchFamily="50" charset="-128"/>
              </a:rPr>
              <a:t> クラウド</a:t>
            </a:r>
            <a:r>
              <a:rPr lang="en-US" altLang="ja-JP" dirty="0">
                <a:solidFill>
                  <a:schemeClr val="tx1">
                    <a:lumMod val="75000"/>
                    <a:lumOff val="25000"/>
                  </a:schemeClr>
                </a:solidFill>
                <a:latin typeface="BIZ UDPゴシック" panose="020B0400000000000000" pitchFamily="50" charset="-128"/>
                <a:ea typeface="BIZ UDPゴシック" panose="020B0400000000000000" pitchFamily="50" charset="-128"/>
                <a:cs typeface="メイリオ" panose="020B0604030504040204" pitchFamily="50" charset="-128"/>
              </a:rPr>
              <a:t>(</a:t>
            </a:r>
            <a:r>
              <a:rPr lang="ja-JP" altLang="en-US" dirty="0">
                <a:solidFill>
                  <a:schemeClr val="tx1">
                    <a:lumMod val="75000"/>
                    <a:lumOff val="25000"/>
                  </a:schemeClr>
                </a:solidFill>
                <a:latin typeface="BIZ UDPゴシック" panose="020B0400000000000000" pitchFamily="50" charset="-128"/>
                <a:ea typeface="BIZ UDPゴシック" panose="020B0400000000000000" pitchFamily="50" charset="-128"/>
                <a:cs typeface="メイリオ" panose="020B0604030504040204" pitchFamily="50" charset="-128"/>
              </a:rPr>
              <a:t>仮想化</a:t>
            </a:r>
            <a:r>
              <a:rPr lang="en-US" altLang="ja-JP" dirty="0">
                <a:solidFill>
                  <a:schemeClr val="tx1">
                    <a:lumMod val="75000"/>
                    <a:lumOff val="25000"/>
                  </a:schemeClr>
                </a:solidFill>
                <a:latin typeface="BIZ UDPゴシック" panose="020B0400000000000000" pitchFamily="50" charset="-128"/>
                <a:ea typeface="BIZ UDPゴシック" panose="020B0400000000000000" pitchFamily="50" charset="-128"/>
                <a:cs typeface="メイリオ" panose="020B0604030504040204" pitchFamily="50" charset="-128"/>
              </a:rPr>
              <a:t>)</a:t>
            </a:r>
            <a:r>
              <a:rPr lang="ja-JP" altLang="en-US" dirty="0">
                <a:solidFill>
                  <a:schemeClr val="tx1">
                    <a:lumMod val="75000"/>
                    <a:lumOff val="25000"/>
                  </a:schemeClr>
                </a:solidFill>
                <a:latin typeface="BIZ UDPゴシック" panose="020B0400000000000000" pitchFamily="50" charset="-128"/>
                <a:ea typeface="BIZ UDPゴシック" panose="020B0400000000000000" pitchFamily="50" charset="-128"/>
                <a:cs typeface="メイリオ" panose="020B0604030504040204" pitchFamily="50" charset="-128"/>
              </a:rPr>
              <a:t>、ビッグデータ</a:t>
            </a:r>
            <a:r>
              <a:rPr lang="en-US" altLang="ja-JP" dirty="0">
                <a:solidFill>
                  <a:schemeClr val="tx1">
                    <a:lumMod val="75000"/>
                    <a:lumOff val="25000"/>
                  </a:schemeClr>
                </a:solidFill>
                <a:latin typeface="BIZ UDPゴシック" panose="020B0400000000000000" pitchFamily="50" charset="-128"/>
                <a:ea typeface="BIZ UDPゴシック" panose="020B0400000000000000" pitchFamily="50" charset="-128"/>
                <a:cs typeface="メイリオ" panose="020B0604030504040204" pitchFamily="50" charset="-128"/>
              </a:rPr>
              <a:t>(</a:t>
            </a:r>
            <a:r>
              <a:rPr lang="ja-JP" altLang="en-US" dirty="0">
                <a:solidFill>
                  <a:schemeClr val="tx1">
                    <a:lumMod val="75000"/>
                    <a:lumOff val="25000"/>
                  </a:schemeClr>
                </a:solidFill>
                <a:latin typeface="BIZ UDPゴシック" panose="020B0400000000000000" pitchFamily="50" charset="-128"/>
                <a:ea typeface="BIZ UDPゴシック" panose="020B0400000000000000" pitchFamily="50" charset="-128"/>
                <a:cs typeface="メイリオ" panose="020B0604030504040204" pitchFamily="50" charset="-128"/>
              </a:rPr>
              <a:t>分散処理</a:t>
            </a:r>
            <a:r>
              <a:rPr lang="en-US" altLang="ja-JP" dirty="0">
                <a:solidFill>
                  <a:schemeClr val="tx1">
                    <a:lumMod val="75000"/>
                    <a:lumOff val="25000"/>
                  </a:schemeClr>
                </a:solidFill>
                <a:latin typeface="BIZ UDPゴシック" panose="020B0400000000000000" pitchFamily="50" charset="-128"/>
                <a:ea typeface="BIZ UDPゴシック" panose="020B0400000000000000" pitchFamily="50" charset="-128"/>
                <a:cs typeface="メイリオ" panose="020B0604030504040204" pitchFamily="50" charset="-128"/>
              </a:rPr>
              <a:t>)</a:t>
            </a:r>
            <a:r>
              <a:rPr lang="ja-JP" altLang="en-US" dirty="0">
                <a:solidFill>
                  <a:schemeClr val="tx1">
                    <a:lumMod val="75000"/>
                    <a:lumOff val="25000"/>
                  </a:schemeClr>
                </a:solidFill>
                <a:latin typeface="BIZ UDPゴシック" panose="020B0400000000000000" pitchFamily="50" charset="-128"/>
                <a:ea typeface="BIZ UDPゴシック" panose="020B0400000000000000" pitchFamily="50" charset="-128"/>
                <a:cs typeface="メイリオ" panose="020B0604030504040204" pitchFamily="50" charset="-128"/>
              </a:rPr>
              <a:t>領域が注目</a:t>
            </a:r>
          </a:p>
        </p:txBody>
      </p:sp>
      <p:sp>
        <p:nvSpPr>
          <p:cNvPr id="9" name="コンテンツ プレースホルダー 5"/>
          <p:cNvSpPr txBox="1">
            <a:spLocks/>
          </p:cNvSpPr>
          <p:nvPr/>
        </p:nvSpPr>
        <p:spPr bwMode="auto">
          <a:xfrm>
            <a:off x="391584" y="1163596"/>
            <a:ext cx="11109854" cy="3821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52425" indent="-352425" algn="l" rtl="0" eaLnBrk="0" fontAlgn="base" hangingPunct="0">
              <a:spcBef>
                <a:spcPct val="20000"/>
              </a:spcBef>
              <a:spcAft>
                <a:spcPct val="0"/>
              </a:spcAft>
              <a:buClr>
                <a:schemeClr val="accent2"/>
              </a:buClr>
              <a:buFont typeface="Wingdings" panose="05000000000000000000" pitchFamily="2" charset="2"/>
              <a:buChar char="o"/>
              <a:defRPr kumimoji="1" sz="20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1038" indent="-327422" algn="l" rtl="0" eaLnBrk="0" fontAlgn="base" hangingPunct="0">
              <a:spcBef>
                <a:spcPct val="20000"/>
              </a:spcBef>
              <a:spcAft>
                <a:spcPct val="0"/>
              </a:spcAft>
              <a:buClr>
                <a:schemeClr val="accent2"/>
              </a:buClr>
              <a:buFont typeface="Wingdings" panose="05000000000000000000" pitchFamily="2" charset="2"/>
              <a:buChar char="n"/>
              <a:defRPr kumimoji="1" sz="16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978694" indent="-296466" algn="l" rtl="0" eaLnBrk="0" fontAlgn="base" hangingPunct="0">
              <a:spcBef>
                <a:spcPct val="20000"/>
              </a:spcBef>
              <a:spcAft>
                <a:spcPct val="0"/>
              </a:spcAft>
              <a:buClr>
                <a:schemeClr val="accent2"/>
              </a:buClr>
              <a:buFont typeface="Wingdings" panose="05000000000000000000" pitchFamily="2" charset="2"/>
              <a:buChar char="l"/>
              <a:defRPr kumimoji="1" sz="14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270397" indent="-290513" algn="l" rtl="0" eaLnBrk="0" fontAlgn="base" hangingPunct="0">
              <a:spcBef>
                <a:spcPct val="20000"/>
              </a:spcBef>
              <a:spcAft>
                <a:spcPct val="0"/>
              </a:spcAft>
              <a:buClr>
                <a:schemeClr val="accent2"/>
              </a:buClr>
              <a:buFont typeface="Wingdings" panose="05000000000000000000" pitchFamily="2" charset="2"/>
              <a:buChar char="n"/>
              <a:defRPr kumimoji="1" sz="15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1570435" indent="-298847" algn="l" rtl="0" eaLnBrk="0" fontAlgn="base" hangingPunct="0">
              <a:spcBef>
                <a:spcPct val="25000"/>
              </a:spcBef>
              <a:spcAft>
                <a:spcPct val="0"/>
              </a:spcAft>
              <a:buClr>
                <a:schemeClr val="accent2"/>
              </a:buClr>
              <a:buFont typeface="Wingdings" panose="05000000000000000000" pitchFamily="2" charset="2"/>
              <a:buChar char="§"/>
              <a:defRPr kumimoji="1" sz="15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1913335" indent="-298847" algn="l" rtl="0" eaLnBrk="1" fontAlgn="base" hangingPunct="1">
              <a:spcBef>
                <a:spcPct val="25000"/>
              </a:spcBef>
              <a:spcAft>
                <a:spcPct val="0"/>
              </a:spcAft>
              <a:buClr>
                <a:schemeClr val="accent2"/>
              </a:buClr>
              <a:buFont typeface="Wingdings" pitchFamily="2" charset="2"/>
              <a:buChar char="§"/>
              <a:defRPr kumimoji="1" sz="1500">
                <a:solidFill>
                  <a:schemeClr val="tx1"/>
                </a:solidFill>
                <a:latin typeface="+mn-lt"/>
                <a:ea typeface="+mn-ea"/>
              </a:defRPr>
            </a:lvl6pPr>
            <a:lvl7pPr marL="2256235" indent="-298847" algn="l" rtl="0" eaLnBrk="1" fontAlgn="base" hangingPunct="1">
              <a:spcBef>
                <a:spcPct val="25000"/>
              </a:spcBef>
              <a:spcAft>
                <a:spcPct val="0"/>
              </a:spcAft>
              <a:buClr>
                <a:schemeClr val="accent2"/>
              </a:buClr>
              <a:buFont typeface="Wingdings" pitchFamily="2" charset="2"/>
              <a:buChar char="§"/>
              <a:defRPr kumimoji="1" sz="1500">
                <a:solidFill>
                  <a:schemeClr val="tx1"/>
                </a:solidFill>
                <a:latin typeface="+mn-lt"/>
                <a:ea typeface="+mn-ea"/>
              </a:defRPr>
            </a:lvl7pPr>
            <a:lvl8pPr marL="2599135" indent="-298847" algn="l" rtl="0" eaLnBrk="1" fontAlgn="base" hangingPunct="1">
              <a:spcBef>
                <a:spcPct val="25000"/>
              </a:spcBef>
              <a:spcAft>
                <a:spcPct val="0"/>
              </a:spcAft>
              <a:buClr>
                <a:schemeClr val="accent2"/>
              </a:buClr>
              <a:buFont typeface="Wingdings" pitchFamily="2" charset="2"/>
              <a:buChar char="§"/>
              <a:defRPr kumimoji="1" sz="1500">
                <a:solidFill>
                  <a:schemeClr val="tx1"/>
                </a:solidFill>
                <a:latin typeface="+mn-lt"/>
                <a:ea typeface="+mn-ea"/>
              </a:defRPr>
            </a:lvl8pPr>
            <a:lvl9pPr marL="2942035" indent="-298847" algn="l" rtl="0" eaLnBrk="1" fontAlgn="base" hangingPunct="1">
              <a:spcBef>
                <a:spcPct val="25000"/>
              </a:spcBef>
              <a:spcAft>
                <a:spcPct val="0"/>
              </a:spcAft>
              <a:buClr>
                <a:schemeClr val="accent2"/>
              </a:buClr>
              <a:buFont typeface="Wingdings" pitchFamily="2" charset="2"/>
              <a:buChar char="§"/>
              <a:defRPr kumimoji="1" sz="1500">
                <a:solidFill>
                  <a:schemeClr val="tx1"/>
                </a:solidFill>
                <a:latin typeface="+mn-lt"/>
                <a:ea typeface="+mn-ea"/>
              </a:defRPr>
            </a:lvl9pPr>
          </a:lstStyle>
          <a:p>
            <a:pPr marL="696516" lvl="1" indent="-342900">
              <a:buClr>
                <a:srgbClr val="CC0000"/>
              </a:buClr>
              <a:buFont typeface="+mj-ea"/>
              <a:buAutoNum type="circleNumDbPlain"/>
            </a:pPr>
            <a:r>
              <a:rPr lang="ja-JP" altLang="en-US" kern="0" dirty="0">
                <a:solidFill>
                  <a:srgbClr val="000000">
                    <a:lumMod val="85000"/>
                    <a:lumOff val="15000"/>
                  </a:srgbClr>
                </a:solidFill>
              </a:rPr>
              <a:t>ビッグデータカテゴリが新設</a:t>
            </a:r>
            <a:r>
              <a:rPr lang="en-US" altLang="ja-JP" kern="0" dirty="0">
                <a:solidFill>
                  <a:srgbClr val="000000">
                    <a:lumMod val="85000"/>
                    <a:lumOff val="15000"/>
                  </a:srgbClr>
                </a:solidFill>
              </a:rPr>
              <a:t>(2015)</a:t>
            </a:r>
          </a:p>
          <a:p>
            <a:pPr lvl="2"/>
            <a:r>
              <a:rPr lang="ja-JP" altLang="en-US" dirty="0">
                <a:solidFill>
                  <a:schemeClr val="tx1">
                    <a:lumMod val="85000"/>
                    <a:lumOff val="15000"/>
                  </a:schemeClr>
                </a:solidFill>
              </a:rPr>
              <a:t>機械学習カテゴリ追加</a:t>
            </a:r>
            <a:r>
              <a:rPr lang="en-US" altLang="ja-JP" dirty="0">
                <a:solidFill>
                  <a:schemeClr val="tx1">
                    <a:lumMod val="85000"/>
                    <a:lumOff val="15000"/>
                  </a:schemeClr>
                </a:solidFill>
              </a:rPr>
              <a:t>(2017)</a:t>
            </a:r>
            <a:br>
              <a:rPr lang="en-US" altLang="ja-JP" dirty="0">
                <a:solidFill>
                  <a:schemeClr val="tx1">
                    <a:lumMod val="85000"/>
                    <a:lumOff val="15000"/>
                  </a:schemeClr>
                </a:solidFill>
              </a:rPr>
            </a:br>
            <a:r>
              <a:rPr lang="en-US" altLang="ja-JP" dirty="0" err="1">
                <a:solidFill>
                  <a:schemeClr val="tx1">
                    <a:lumMod val="85000"/>
                    <a:lumOff val="15000"/>
                  </a:schemeClr>
                </a:solidFill>
              </a:rPr>
              <a:t>Hivemall,Jubatus</a:t>
            </a:r>
            <a:r>
              <a:rPr lang="ja-JP" altLang="en-US" dirty="0">
                <a:solidFill>
                  <a:schemeClr val="tx1">
                    <a:lumMod val="85000"/>
                    <a:lumOff val="15000"/>
                  </a:schemeClr>
                </a:solidFill>
              </a:rPr>
              <a:t>追加</a:t>
            </a:r>
            <a:br>
              <a:rPr lang="en-US" altLang="ja-JP" dirty="0">
                <a:solidFill>
                  <a:schemeClr val="tx1">
                    <a:lumMod val="85000"/>
                    <a:lumOff val="15000"/>
                  </a:schemeClr>
                </a:solidFill>
              </a:rPr>
            </a:br>
            <a:r>
              <a:rPr lang="en-US" altLang="ja-JP" dirty="0" err="1">
                <a:solidFill>
                  <a:schemeClr val="tx1">
                    <a:lumMod val="85000"/>
                    <a:lumOff val="15000"/>
                  </a:schemeClr>
                </a:solidFill>
              </a:rPr>
              <a:t>MLlib</a:t>
            </a:r>
            <a:r>
              <a:rPr lang="ja-JP" altLang="en-US" dirty="0">
                <a:solidFill>
                  <a:schemeClr val="tx1">
                    <a:lumMod val="85000"/>
                    <a:lumOff val="15000"/>
                  </a:schemeClr>
                </a:solidFill>
              </a:rPr>
              <a:t>はデータ分析から機械学習カテゴリに移動</a:t>
            </a:r>
            <a:endParaRPr lang="en-US" altLang="ja-JP" dirty="0">
              <a:solidFill>
                <a:schemeClr val="tx1">
                  <a:lumMod val="85000"/>
                  <a:lumOff val="15000"/>
                </a:schemeClr>
              </a:solidFill>
            </a:endParaRPr>
          </a:p>
          <a:p>
            <a:pPr lvl="2"/>
            <a:r>
              <a:rPr lang="ja-JP" altLang="en-US" dirty="0">
                <a:solidFill>
                  <a:schemeClr val="tx1">
                    <a:lumMod val="85000"/>
                    <a:lumOff val="15000"/>
                  </a:schemeClr>
                </a:solidFill>
              </a:rPr>
              <a:t>ディープラーニングカテゴリ追加</a:t>
            </a:r>
            <a:r>
              <a:rPr lang="en-US" altLang="ja-JP" dirty="0">
                <a:solidFill>
                  <a:schemeClr val="tx1">
                    <a:lumMod val="85000"/>
                    <a:lumOff val="15000"/>
                  </a:schemeClr>
                </a:solidFill>
              </a:rPr>
              <a:t>(2017)</a:t>
            </a:r>
            <a:br>
              <a:rPr lang="en-US" altLang="ja-JP" dirty="0">
                <a:solidFill>
                  <a:schemeClr val="tx1">
                    <a:lumMod val="85000"/>
                    <a:lumOff val="15000"/>
                  </a:schemeClr>
                </a:solidFill>
              </a:rPr>
            </a:br>
            <a:r>
              <a:rPr lang="en-US" altLang="ja-JP" dirty="0">
                <a:solidFill>
                  <a:schemeClr val="tx1">
                    <a:lumMod val="85000"/>
                    <a:lumOff val="15000"/>
                  </a:schemeClr>
                </a:solidFill>
              </a:rPr>
              <a:t>OSS</a:t>
            </a:r>
            <a:r>
              <a:rPr lang="ja-JP" altLang="en-US" dirty="0">
                <a:solidFill>
                  <a:schemeClr val="tx1">
                    <a:lumMod val="85000"/>
                    <a:lumOff val="15000"/>
                  </a:schemeClr>
                </a:solidFill>
              </a:rPr>
              <a:t>追加：</a:t>
            </a:r>
            <a:r>
              <a:rPr lang="en-US" altLang="ja-JP" dirty="0">
                <a:solidFill>
                  <a:schemeClr val="tx1">
                    <a:lumMod val="85000"/>
                    <a:lumOff val="15000"/>
                  </a:schemeClr>
                </a:solidFill>
              </a:rPr>
              <a:t>Caffe,Chainer,CNTK,Deeplearning4j,DSSTNE,PredictionIO,</a:t>
            </a:r>
            <a:br>
              <a:rPr lang="en-US" altLang="ja-JP" dirty="0">
                <a:solidFill>
                  <a:schemeClr val="tx1">
                    <a:lumMod val="85000"/>
                    <a:lumOff val="15000"/>
                  </a:schemeClr>
                </a:solidFill>
              </a:rPr>
            </a:br>
            <a:r>
              <a:rPr lang="en-US" altLang="ja-JP" dirty="0">
                <a:solidFill>
                  <a:schemeClr val="tx1">
                    <a:lumMod val="85000"/>
                    <a:lumOff val="15000"/>
                  </a:schemeClr>
                </a:solidFill>
              </a:rPr>
              <a:t>TensorFlow,Theano,Torch7</a:t>
            </a:r>
            <a:r>
              <a:rPr lang="ja-JP" altLang="en-US" dirty="0">
                <a:solidFill>
                  <a:schemeClr val="tx1">
                    <a:lumMod val="85000"/>
                    <a:lumOff val="15000"/>
                  </a:schemeClr>
                </a:solidFill>
              </a:rPr>
              <a:t>追加</a:t>
            </a:r>
            <a:endParaRPr lang="en-US" altLang="ja-JP" dirty="0">
              <a:solidFill>
                <a:schemeClr val="tx1">
                  <a:lumMod val="85000"/>
                  <a:lumOff val="15000"/>
                </a:schemeClr>
              </a:solidFill>
            </a:endParaRPr>
          </a:p>
          <a:p>
            <a:pPr lvl="2"/>
            <a:endParaRPr lang="en-US" altLang="ja-JP" dirty="0">
              <a:solidFill>
                <a:schemeClr val="tx1">
                  <a:lumMod val="85000"/>
                  <a:lumOff val="15000"/>
                </a:schemeClr>
              </a:solidFill>
            </a:endParaRPr>
          </a:p>
          <a:p>
            <a:pPr lvl="2"/>
            <a:endParaRPr lang="en-US" altLang="ja-JP" dirty="0">
              <a:solidFill>
                <a:schemeClr val="tx1">
                  <a:lumMod val="85000"/>
                  <a:lumOff val="15000"/>
                </a:schemeClr>
              </a:solidFill>
            </a:endParaRPr>
          </a:p>
          <a:p>
            <a:pPr marL="696516" lvl="1" indent="-342900">
              <a:buFont typeface="+mj-ea"/>
              <a:buAutoNum type="circleNumDbPlain"/>
            </a:pPr>
            <a:r>
              <a:rPr lang="ja-JP" altLang="en-US" dirty="0">
                <a:solidFill>
                  <a:schemeClr val="tx1">
                    <a:lumMod val="85000"/>
                    <a:lumOff val="15000"/>
                  </a:schemeClr>
                </a:solidFill>
              </a:rPr>
              <a:t>クラウドサービスカテゴリ整備・統合</a:t>
            </a:r>
            <a:endParaRPr lang="en-US" altLang="ja-JP" dirty="0">
              <a:solidFill>
                <a:schemeClr val="tx1">
                  <a:lumMod val="85000"/>
                  <a:lumOff val="15000"/>
                </a:schemeClr>
              </a:solidFill>
            </a:endParaRPr>
          </a:p>
          <a:p>
            <a:pPr lvl="2"/>
            <a:r>
              <a:rPr lang="en-US" altLang="ja-JP" dirty="0" err="1">
                <a:solidFill>
                  <a:schemeClr val="tx1">
                    <a:lumMod val="85000"/>
                    <a:lumOff val="15000"/>
                  </a:schemeClr>
                </a:solidFill>
              </a:rPr>
              <a:t>OpenStack,CloudStack,CloudFoundry</a:t>
            </a:r>
            <a:r>
              <a:rPr lang="en-US" altLang="ja-JP" dirty="0">
                <a:solidFill>
                  <a:schemeClr val="tx1">
                    <a:lumMod val="85000"/>
                    <a:lumOff val="15000"/>
                  </a:schemeClr>
                </a:solidFill>
              </a:rPr>
              <a:t>,</a:t>
            </a:r>
            <a:r>
              <a:rPr lang="ja-JP" altLang="en-US" dirty="0">
                <a:solidFill>
                  <a:schemeClr val="tx1">
                    <a:lumMod val="85000"/>
                    <a:lumOff val="15000"/>
                  </a:schemeClr>
                </a:solidFill>
              </a:rPr>
              <a:t>などの整理</a:t>
            </a:r>
            <a:endParaRPr lang="ja-JP" altLang="en-US" sz="1200" dirty="0">
              <a:solidFill>
                <a:schemeClr val="tx1">
                  <a:lumMod val="85000"/>
                  <a:lumOff val="15000"/>
                </a:schemeClr>
              </a:solidFill>
            </a:endParaRPr>
          </a:p>
          <a:p>
            <a:pPr lvl="2"/>
            <a:r>
              <a:rPr lang="en-US" altLang="ja-JP" dirty="0">
                <a:solidFill>
                  <a:schemeClr val="tx1">
                    <a:lumMod val="85000"/>
                    <a:lumOff val="15000"/>
                  </a:schemeClr>
                </a:solidFill>
              </a:rPr>
              <a:t>2015</a:t>
            </a:r>
            <a:r>
              <a:rPr lang="ja-JP" altLang="en-US" dirty="0">
                <a:solidFill>
                  <a:schemeClr val="tx1">
                    <a:lumMod val="85000"/>
                    <a:lumOff val="15000"/>
                  </a:schemeClr>
                </a:solidFill>
              </a:rPr>
              <a:t>年に</a:t>
            </a:r>
            <a:r>
              <a:rPr lang="en-US" altLang="ja-JP" dirty="0">
                <a:solidFill>
                  <a:schemeClr val="tx1">
                    <a:lumMod val="85000"/>
                    <a:lumOff val="15000"/>
                  </a:schemeClr>
                </a:solidFill>
              </a:rPr>
              <a:t>Docker</a:t>
            </a:r>
            <a:r>
              <a:rPr lang="ja-JP" altLang="en-US" dirty="0" err="1">
                <a:solidFill>
                  <a:schemeClr val="tx1">
                    <a:lumMod val="85000"/>
                    <a:lumOff val="15000"/>
                  </a:schemeClr>
                </a:solidFill>
              </a:rPr>
              <a:t>、</a:t>
            </a:r>
            <a:r>
              <a:rPr lang="en-US" altLang="ja-JP" dirty="0">
                <a:solidFill>
                  <a:schemeClr val="tx1">
                    <a:lumMod val="85000"/>
                    <a:lumOff val="15000"/>
                  </a:schemeClr>
                </a:solidFill>
              </a:rPr>
              <a:t>2017</a:t>
            </a:r>
            <a:r>
              <a:rPr lang="ja-JP" altLang="en-US" dirty="0">
                <a:solidFill>
                  <a:schemeClr val="tx1">
                    <a:lumMod val="85000"/>
                    <a:lumOff val="15000"/>
                  </a:schemeClr>
                </a:solidFill>
              </a:rPr>
              <a:t>年には</a:t>
            </a:r>
            <a:r>
              <a:rPr lang="en-US" altLang="ja-JP" dirty="0">
                <a:solidFill>
                  <a:schemeClr val="tx1">
                    <a:lumMod val="85000"/>
                    <a:lumOff val="15000"/>
                  </a:schemeClr>
                </a:solidFill>
              </a:rPr>
              <a:t>Kubernetes</a:t>
            </a:r>
            <a:r>
              <a:rPr lang="ja-JP" altLang="en-US" dirty="0">
                <a:solidFill>
                  <a:schemeClr val="tx1">
                    <a:lumMod val="85000"/>
                    <a:lumOff val="15000"/>
                  </a:schemeClr>
                </a:solidFill>
              </a:rPr>
              <a:t>が追加</a:t>
            </a:r>
            <a:endParaRPr lang="en-US" altLang="ja-JP" dirty="0">
              <a:solidFill>
                <a:schemeClr val="tx1">
                  <a:lumMod val="85000"/>
                  <a:lumOff val="15000"/>
                </a:schemeClr>
              </a:solidFill>
            </a:endParaRPr>
          </a:p>
          <a:p>
            <a:pPr marL="682228" lvl="2" indent="0">
              <a:buNone/>
            </a:pPr>
            <a:endParaRPr lang="en-US" altLang="ja-JP" b="1" kern="0" dirty="0">
              <a:solidFill>
                <a:schemeClr val="tx1">
                  <a:lumMod val="85000"/>
                  <a:lumOff val="15000"/>
                </a:schemeClr>
              </a:solidFill>
            </a:endParaRPr>
          </a:p>
          <a:p>
            <a:pPr marL="682228" lvl="2" indent="0">
              <a:buNone/>
            </a:pPr>
            <a:endParaRPr lang="en-US" altLang="ja-JP" b="1" kern="0" dirty="0"/>
          </a:p>
        </p:txBody>
      </p:sp>
      <p:sp>
        <p:nvSpPr>
          <p:cNvPr id="11" name="コンテンツ プレースホルダー 5"/>
          <p:cNvSpPr txBox="1">
            <a:spLocks/>
          </p:cNvSpPr>
          <p:nvPr/>
        </p:nvSpPr>
        <p:spPr bwMode="auto">
          <a:xfrm>
            <a:off x="8179865" y="1738547"/>
            <a:ext cx="3134164" cy="5728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52425" indent="-352425" algn="l" rtl="0" eaLnBrk="0" fontAlgn="base" hangingPunct="0">
              <a:spcBef>
                <a:spcPct val="20000"/>
              </a:spcBef>
              <a:spcAft>
                <a:spcPct val="0"/>
              </a:spcAft>
              <a:buClr>
                <a:schemeClr val="accent2"/>
              </a:buClr>
              <a:buFont typeface="Wingdings" panose="05000000000000000000" pitchFamily="2" charset="2"/>
              <a:buChar char="o"/>
              <a:defRPr kumimoji="1" sz="20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1038" indent="-327422" algn="l" rtl="0" eaLnBrk="0" fontAlgn="base" hangingPunct="0">
              <a:spcBef>
                <a:spcPct val="20000"/>
              </a:spcBef>
              <a:spcAft>
                <a:spcPct val="0"/>
              </a:spcAft>
              <a:buClr>
                <a:schemeClr val="accent2"/>
              </a:buClr>
              <a:buFont typeface="Wingdings" panose="05000000000000000000" pitchFamily="2" charset="2"/>
              <a:buChar char="n"/>
              <a:defRPr kumimoji="1" sz="16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978694" indent="-296466" algn="l" rtl="0" eaLnBrk="0" fontAlgn="base" hangingPunct="0">
              <a:spcBef>
                <a:spcPct val="20000"/>
              </a:spcBef>
              <a:spcAft>
                <a:spcPct val="0"/>
              </a:spcAft>
              <a:buClr>
                <a:schemeClr val="accent2"/>
              </a:buClr>
              <a:buFont typeface="Wingdings" panose="05000000000000000000" pitchFamily="2" charset="2"/>
              <a:buChar char="l"/>
              <a:defRPr kumimoji="1" sz="14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270397" indent="-290513" algn="l" rtl="0" eaLnBrk="0" fontAlgn="base" hangingPunct="0">
              <a:spcBef>
                <a:spcPct val="20000"/>
              </a:spcBef>
              <a:spcAft>
                <a:spcPct val="0"/>
              </a:spcAft>
              <a:buClr>
                <a:schemeClr val="accent2"/>
              </a:buClr>
              <a:buFont typeface="Wingdings" panose="05000000000000000000" pitchFamily="2" charset="2"/>
              <a:buChar char="n"/>
              <a:defRPr kumimoji="1" sz="15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1570435" indent="-298847" algn="l" rtl="0" eaLnBrk="0" fontAlgn="base" hangingPunct="0">
              <a:spcBef>
                <a:spcPct val="25000"/>
              </a:spcBef>
              <a:spcAft>
                <a:spcPct val="0"/>
              </a:spcAft>
              <a:buClr>
                <a:schemeClr val="accent2"/>
              </a:buClr>
              <a:buFont typeface="Wingdings" panose="05000000000000000000" pitchFamily="2" charset="2"/>
              <a:buChar char="§"/>
              <a:defRPr kumimoji="1" sz="15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1913335" indent="-298847" algn="l" rtl="0" eaLnBrk="1" fontAlgn="base" hangingPunct="1">
              <a:spcBef>
                <a:spcPct val="25000"/>
              </a:spcBef>
              <a:spcAft>
                <a:spcPct val="0"/>
              </a:spcAft>
              <a:buClr>
                <a:schemeClr val="accent2"/>
              </a:buClr>
              <a:buFont typeface="Wingdings" pitchFamily="2" charset="2"/>
              <a:buChar char="§"/>
              <a:defRPr kumimoji="1" sz="1500">
                <a:solidFill>
                  <a:schemeClr val="tx1"/>
                </a:solidFill>
                <a:latin typeface="+mn-lt"/>
                <a:ea typeface="+mn-ea"/>
              </a:defRPr>
            </a:lvl6pPr>
            <a:lvl7pPr marL="2256235" indent="-298847" algn="l" rtl="0" eaLnBrk="1" fontAlgn="base" hangingPunct="1">
              <a:spcBef>
                <a:spcPct val="25000"/>
              </a:spcBef>
              <a:spcAft>
                <a:spcPct val="0"/>
              </a:spcAft>
              <a:buClr>
                <a:schemeClr val="accent2"/>
              </a:buClr>
              <a:buFont typeface="Wingdings" pitchFamily="2" charset="2"/>
              <a:buChar char="§"/>
              <a:defRPr kumimoji="1" sz="1500">
                <a:solidFill>
                  <a:schemeClr val="tx1"/>
                </a:solidFill>
                <a:latin typeface="+mn-lt"/>
                <a:ea typeface="+mn-ea"/>
              </a:defRPr>
            </a:lvl7pPr>
            <a:lvl8pPr marL="2599135" indent="-298847" algn="l" rtl="0" eaLnBrk="1" fontAlgn="base" hangingPunct="1">
              <a:spcBef>
                <a:spcPct val="25000"/>
              </a:spcBef>
              <a:spcAft>
                <a:spcPct val="0"/>
              </a:spcAft>
              <a:buClr>
                <a:schemeClr val="accent2"/>
              </a:buClr>
              <a:buFont typeface="Wingdings" pitchFamily="2" charset="2"/>
              <a:buChar char="§"/>
              <a:defRPr kumimoji="1" sz="1500">
                <a:solidFill>
                  <a:schemeClr val="tx1"/>
                </a:solidFill>
                <a:latin typeface="+mn-lt"/>
                <a:ea typeface="+mn-ea"/>
              </a:defRPr>
            </a:lvl8pPr>
            <a:lvl9pPr marL="2942035" indent="-298847" algn="l" rtl="0" eaLnBrk="1" fontAlgn="base" hangingPunct="1">
              <a:spcBef>
                <a:spcPct val="25000"/>
              </a:spcBef>
              <a:spcAft>
                <a:spcPct val="0"/>
              </a:spcAft>
              <a:buClr>
                <a:schemeClr val="accent2"/>
              </a:buClr>
              <a:buFont typeface="Wingdings" pitchFamily="2" charset="2"/>
              <a:buChar char="§"/>
              <a:defRPr kumimoji="1" sz="1500">
                <a:solidFill>
                  <a:schemeClr val="tx1"/>
                </a:solidFill>
                <a:latin typeface="+mn-lt"/>
                <a:ea typeface="+mn-ea"/>
              </a:defRPr>
            </a:lvl9pPr>
          </a:lstStyle>
          <a:p>
            <a:pPr marL="0" indent="0" algn="ctr">
              <a:buNone/>
            </a:pPr>
            <a:endParaRPr lang="en-US" altLang="ja-JP" sz="2400" kern="0" dirty="0"/>
          </a:p>
        </p:txBody>
      </p:sp>
      <p:sp>
        <p:nvSpPr>
          <p:cNvPr id="12" name="二等辺三角形 11"/>
          <p:cNvSpPr/>
          <p:nvPr/>
        </p:nvSpPr>
        <p:spPr>
          <a:xfrm flipV="1">
            <a:off x="9442147" y="2855214"/>
            <a:ext cx="609600" cy="25512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角丸四角形 1">
            <a:extLst>
              <a:ext uri="{FF2B5EF4-FFF2-40B4-BE49-F238E27FC236}">
                <a16:creationId xmlns:a16="http://schemas.microsoft.com/office/drawing/2014/main" id="{245B7668-8C45-4DBD-B1C5-02B206DCD2DD}"/>
              </a:ext>
            </a:extLst>
          </p:cNvPr>
          <p:cNvSpPr/>
          <p:nvPr/>
        </p:nvSpPr>
        <p:spPr>
          <a:xfrm>
            <a:off x="8303633" y="2499044"/>
            <a:ext cx="2757262" cy="178712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44000" bIns="0" rtlCol="0" anchor="t"/>
          <a:lstStyle/>
          <a:p>
            <a:pPr algn="ctr">
              <a:lnSpc>
                <a:spcPct val="150000"/>
              </a:lnSpc>
            </a:pPr>
            <a:r>
              <a:rPr lang="en-US" altLang="ja-JP" sz="1600" dirty="0">
                <a:solidFill>
                  <a:schemeClr val="tx1">
                    <a:lumMod val="75000"/>
                    <a:lumOff val="25000"/>
                  </a:schemeClr>
                </a:solidFill>
                <a:latin typeface="BIZ UDPゴシック" panose="020B0400000000000000" pitchFamily="50" charset="-128"/>
                <a:ea typeface="BIZ UDPゴシック" panose="020B0400000000000000" pitchFamily="50" charset="-128"/>
                <a:cs typeface="メイリオ" panose="020B0604030504040204" pitchFamily="50" charset="-128"/>
              </a:rPr>
              <a:t>2014</a:t>
            </a:r>
            <a:r>
              <a:rPr lang="ja-JP" altLang="en-US" sz="1600" dirty="0">
                <a:solidFill>
                  <a:schemeClr val="tx1">
                    <a:lumMod val="75000"/>
                    <a:lumOff val="25000"/>
                  </a:schemeClr>
                </a:solidFill>
                <a:latin typeface="BIZ UDPゴシック" panose="020B0400000000000000" pitchFamily="50" charset="-128"/>
                <a:ea typeface="BIZ UDPゴシック" panose="020B0400000000000000" pitchFamily="50" charset="-128"/>
                <a:cs typeface="メイリオ" panose="020B0604030504040204" pitchFamily="50" charset="-128"/>
              </a:rPr>
              <a:t>年：</a:t>
            </a:r>
            <a:r>
              <a:rPr lang="en-US" altLang="ja-JP" sz="1600" dirty="0">
                <a:solidFill>
                  <a:schemeClr val="tx1">
                    <a:lumMod val="75000"/>
                    <a:lumOff val="25000"/>
                  </a:schemeClr>
                </a:solidFill>
                <a:latin typeface="BIZ UDPゴシック" panose="020B0400000000000000" pitchFamily="50" charset="-128"/>
                <a:ea typeface="BIZ UDPゴシック" panose="020B0400000000000000" pitchFamily="50" charset="-128"/>
                <a:cs typeface="メイリオ" panose="020B0604030504040204" pitchFamily="50" charset="-128"/>
              </a:rPr>
              <a:t>272</a:t>
            </a:r>
          </a:p>
          <a:p>
            <a:pPr algn="ctr">
              <a:lnSpc>
                <a:spcPct val="150000"/>
              </a:lnSpc>
            </a:pPr>
            <a:endParaRPr lang="en-US" altLang="ja-JP" sz="1600" dirty="0">
              <a:solidFill>
                <a:schemeClr val="tx1">
                  <a:lumMod val="75000"/>
                  <a:lumOff val="25000"/>
                </a:schemeClr>
              </a:solidFill>
              <a:latin typeface="BIZ UDPゴシック" panose="020B0400000000000000" pitchFamily="50" charset="-128"/>
              <a:ea typeface="BIZ UDPゴシック" panose="020B0400000000000000" pitchFamily="50" charset="-128"/>
              <a:cs typeface="メイリオ" panose="020B0604030504040204" pitchFamily="50" charset="-128"/>
            </a:endParaRPr>
          </a:p>
          <a:p>
            <a:pPr algn="ctr">
              <a:lnSpc>
                <a:spcPct val="150000"/>
              </a:lnSpc>
            </a:pPr>
            <a:endParaRPr lang="en-US" altLang="ja-JP" sz="1600" dirty="0">
              <a:solidFill>
                <a:schemeClr val="tx1">
                  <a:lumMod val="75000"/>
                  <a:lumOff val="25000"/>
                </a:schemeClr>
              </a:solidFill>
              <a:latin typeface="BIZ UDPゴシック" panose="020B0400000000000000" pitchFamily="50" charset="-128"/>
              <a:ea typeface="BIZ UDPゴシック" panose="020B0400000000000000" pitchFamily="50" charset="-128"/>
              <a:cs typeface="メイリオ" panose="020B0604030504040204" pitchFamily="50" charset="-128"/>
            </a:endParaRPr>
          </a:p>
          <a:p>
            <a:pPr algn="ctr">
              <a:lnSpc>
                <a:spcPct val="150000"/>
              </a:lnSpc>
            </a:pPr>
            <a:r>
              <a:rPr lang="en-US" altLang="ja-JP" sz="1600" dirty="0">
                <a:solidFill>
                  <a:schemeClr val="tx1">
                    <a:lumMod val="75000"/>
                    <a:lumOff val="25000"/>
                  </a:schemeClr>
                </a:solidFill>
                <a:latin typeface="BIZ UDPゴシック" panose="020B0400000000000000" pitchFamily="50" charset="-128"/>
                <a:ea typeface="BIZ UDPゴシック" panose="020B0400000000000000" pitchFamily="50" charset="-128"/>
                <a:cs typeface="メイリオ" panose="020B0604030504040204" pitchFamily="50" charset="-128"/>
              </a:rPr>
              <a:t>2017</a:t>
            </a:r>
            <a:r>
              <a:rPr lang="ja-JP" altLang="en-US" sz="1600" dirty="0">
                <a:solidFill>
                  <a:schemeClr val="tx1">
                    <a:lumMod val="75000"/>
                    <a:lumOff val="25000"/>
                  </a:schemeClr>
                </a:solidFill>
                <a:latin typeface="BIZ UDPゴシック" panose="020B0400000000000000" pitchFamily="50" charset="-128"/>
                <a:ea typeface="BIZ UDPゴシック" panose="020B0400000000000000" pitchFamily="50" charset="-128"/>
                <a:cs typeface="メイリオ" panose="020B0604030504040204" pitchFamily="50" charset="-128"/>
              </a:rPr>
              <a:t>年：</a:t>
            </a:r>
            <a:r>
              <a:rPr lang="en-US" altLang="ja-JP" sz="1600" dirty="0">
                <a:solidFill>
                  <a:schemeClr val="tx1">
                    <a:lumMod val="75000"/>
                    <a:lumOff val="25000"/>
                  </a:schemeClr>
                </a:solidFill>
                <a:latin typeface="BIZ UDPゴシック" panose="020B0400000000000000" pitchFamily="50" charset="-128"/>
                <a:ea typeface="BIZ UDPゴシック" panose="020B0400000000000000" pitchFamily="50" charset="-128"/>
                <a:cs typeface="メイリオ" panose="020B0604030504040204" pitchFamily="50" charset="-128"/>
              </a:rPr>
              <a:t>290(+18)</a:t>
            </a:r>
          </a:p>
        </p:txBody>
      </p:sp>
      <p:sp>
        <p:nvSpPr>
          <p:cNvPr id="14" name="角丸四角形 1">
            <a:extLst>
              <a:ext uri="{FF2B5EF4-FFF2-40B4-BE49-F238E27FC236}">
                <a16:creationId xmlns:a16="http://schemas.microsoft.com/office/drawing/2014/main" id="{345C4EA8-9B8C-4E30-B807-103C2B2F613E}"/>
              </a:ext>
            </a:extLst>
          </p:cNvPr>
          <p:cNvSpPr/>
          <p:nvPr/>
        </p:nvSpPr>
        <p:spPr>
          <a:xfrm>
            <a:off x="8303633" y="2042554"/>
            <a:ext cx="2757262" cy="456490"/>
          </a:xfrm>
          <a:prstGeom prst="rect">
            <a:avLst/>
          </a:prstGeom>
          <a:solidFill>
            <a:srgbClr val="C0CEE2"/>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72000" rtlCol="0" anchor="ctr"/>
          <a:lstStyle/>
          <a:p>
            <a:pPr algn="ctr">
              <a:lnSpc>
                <a:spcPct val="150000"/>
              </a:lnSpc>
            </a:pPr>
            <a:r>
              <a:rPr lang="en-US" altLang="ja-JP" sz="1600" b="1" dirty="0">
                <a:ln w="22225" cap="rnd">
                  <a:noFill/>
                  <a:prstDash val="solid"/>
                </a:ln>
                <a:solidFill>
                  <a:schemeClr val="accent1">
                    <a:lumMod val="50000"/>
                  </a:schemeClr>
                </a:solidFill>
                <a:latin typeface="BIZ UDPゴシック" panose="020B0400000000000000" pitchFamily="50" charset="-128"/>
                <a:ea typeface="BIZ UDPゴシック" panose="020B0400000000000000" pitchFamily="50" charset="-128"/>
                <a:cs typeface="メイリオ" panose="020B0604030504040204" pitchFamily="50" charset="-128"/>
              </a:rPr>
              <a:t>OSS</a:t>
            </a:r>
            <a:r>
              <a:rPr lang="ja-JP" altLang="en-US" sz="1600" b="1" dirty="0">
                <a:ln w="22225" cap="rnd">
                  <a:noFill/>
                  <a:prstDash val="solid"/>
                </a:ln>
                <a:solidFill>
                  <a:schemeClr val="accent1">
                    <a:lumMod val="50000"/>
                  </a:schemeClr>
                </a:solidFill>
                <a:latin typeface="BIZ UDPゴシック" panose="020B0400000000000000" pitchFamily="50" charset="-128"/>
                <a:ea typeface="BIZ UDPゴシック" panose="020B0400000000000000" pitchFamily="50" charset="-128"/>
                <a:cs typeface="メイリオ" panose="020B0604030504040204" pitchFamily="50" charset="-128"/>
              </a:rPr>
              <a:t>カウント</a:t>
            </a:r>
          </a:p>
        </p:txBody>
      </p:sp>
      <p:sp>
        <p:nvSpPr>
          <p:cNvPr id="15" name="二等辺三角形 14"/>
          <p:cNvSpPr/>
          <p:nvPr/>
        </p:nvSpPr>
        <p:spPr>
          <a:xfrm flipV="1">
            <a:off x="9377464" y="3215582"/>
            <a:ext cx="609600" cy="25512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18701462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角丸四角形 2">
            <a:extLst>
              <a:ext uri="{FF2B5EF4-FFF2-40B4-BE49-F238E27FC236}">
                <a16:creationId xmlns:a16="http://schemas.microsoft.com/office/drawing/2014/main" id="{7BAC5A72-F2FE-4C9D-8206-5313F6B26A98}"/>
              </a:ext>
            </a:extLst>
          </p:cNvPr>
          <p:cNvSpPr/>
          <p:nvPr/>
        </p:nvSpPr>
        <p:spPr>
          <a:xfrm>
            <a:off x="2481938" y="4398424"/>
            <a:ext cx="7004963" cy="204311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0" tIns="144000" bIns="0" rtlCol="0" anchor="t"/>
          <a:lstStyle/>
          <a:p>
            <a:pPr>
              <a:lnSpc>
                <a:spcPct val="150000"/>
              </a:lnSpc>
            </a:pPr>
            <a:r>
              <a:rPr lang="ja-JP" altLang="en-US" sz="1600" dirty="0">
                <a:solidFill>
                  <a:schemeClr val="tx1">
                    <a:lumMod val="75000"/>
                    <a:lumOff val="25000"/>
                  </a:schemeClr>
                </a:solidFill>
                <a:latin typeface="BIZ UDPゴシック" panose="020B0400000000000000" pitchFamily="50" charset="-128"/>
                <a:ea typeface="BIZ UDPゴシック" panose="020B0400000000000000" pitchFamily="50" charset="-128"/>
              </a:rPr>
              <a:t>よくある削除理由</a:t>
            </a:r>
          </a:p>
          <a:p>
            <a:pPr>
              <a:lnSpc>
                <a:spcPct val="150000"/>
              </a:lnSpc>
            </a:pPr>
            <a:r>
              <a:rPr lang="ja-JP" altLang="en-US" sz="1600" dirty="0">
                <a:solidFill>
                  <a:schemeClr val="tx1">
                    <a:lumMod val="75000"/>
                    <a:lumOff val="25000"/>
                  </a:schemeClr>
                </a:solidFill>
                <a:latin typeface="BIZ UDPゴシック" panose="020B0400000000000000" pitchFamily="50" charset="-128"/>
                <a:ea typeface="BIZ UDPゴシック" panose="020B0400000000000000" pitchFamily="50" charset="-128"/>
              </a:rPr>
              <a:t>　・開発終了、</a:t>
            </a:r>
            <a:r>
              <a:rPr lang="en-US" altLang="ja-JP" sz="1600" dirty="0" err="1">
                <a:solidFill>
                  <a:schemeClr val="tx1">
                    <a:lumMod val="75000"/>
                    <a:lumOff val="25000"/>
                  </a:schemeClr>
                </a:solidFill>
                <a:latin typeface="BIZ UDPゴシック" panose="020B0400000000000000" pitchFamily="50" charset="-128"/>
                <a:ea typeface="BIZ UDPゴシック" panose="020B0400000000000000" pitchFamily="50" charset="-128"/>
              </a:rPr>
              <a:t>EoL</a:t>
            </a:r>
            <a:r>
              <a:rPr lang="ja-JP" altLang="en-US" sz="1600" dirty="0">
                <a:solidFill>
                  <a:schemeClr val="tx1">
                    <a:lumMod val="75000"/>
                    <a:lumOff val="25000"/>
                  </a:schemeClr>
                </a:solidFill>
                <a:latin typeface="BIZ UDPゴシック" panose="020B0400000000000000" pitchFamily="50" charset="-128"/>
                <a:ea typeface="BIZ UDPゴシック" panose="020B0400000000000000" pitchFamily="50" charset="-128"/>
              </a:rPr>
              <a:t>が宣言されたもの</a:t>
            </a:r>
            <a:endParaRPr lang="en-US" altLang="ja-JP" sz="1600" dirty="0">
              <a:solidFill>
                <a:schemeClr val="tx1">
                  <a:lumMod val="75000"/>
                  <a:lumOff val="25000"/>
                </a:schemeClr>
              </a:solidFill>
              <a:latin typeface="BIZ UDPゴシック" panose="020B0400000000000000" pitchFamily="50" charset="-128"/>
              <a:ea typeface="BIZ UDPゴシック" panose="020B0400000000000000" pitchFamily="50" charset="-128"/>
            </a:endParaRPr>
          </a:p>
          <a:p>
            <a:pPr>
              <a:lnSpc>
                <a:spcPct val="150000"/>
              </a:lnSpc>
            </a:pPr>
            <a:r>
              <a:rPr lang="ja-JP" altLang="en-US" sz="1600" dirty="0">
                <a:solidFill>
                  <a:schemeClr val="tx1">
                    <a:lumMod val="75000"/>
                    <a:lumOff val="25000"/>
                  </a:schemeClr>
                </a:solidFill>
                <a:latin typeface="BIZ UDPゴシック" panose="020B0400000000000000" pitchFamily="50" charset="-128"/>
                <a:ea typeface="BIZ UDPゴシック" panose="020B0400000000000000" pitchFamily="50" charset="-128"/>
              </a:rPr>
              <a:t>　・コミュニティが機能していない</a:t>
            </a:r>
            <a:r>
              <a:rPr lang="en-US" altLang="ja-JP" sz="1600" dirty="0">
                <a:solidFill>
                  <a:schemeClr val="tx1">
                    <a:lumMod val="75000"/>
                    <a:lumOff val="25000"/>
                  </a:schemeClr>
                </a:solidFill>
                <a:latin typeface="BIZ UDPゴシック" panose="020B0400000000000000" pitchFamily="50" charset="-128"/>
                <a:ea typeface="BIZ UDPゴシック" panose="020B0400000000000000" pitchFamily="50" charset="-128"/>
              </a:rPr>
              <a:t>(</a:t>
            </a:r>
            <a:r>
              <a:rPr lang="ja-JP" altLang="en-US" sz="1600" dirty="0">
                <a:solidFill>
                  <a:schemeClr val="tx1">
                    <a:lumMod val="75000"/>
                    <a:lumOff val="25000"/>
                  </a:schemeClr>
                </a:solidFill>
                <a:latin typeface="BIZ UDPゴシック" panose="020B0400000000000000" pitchFamily="50" charset="-128"/>
                <a:ea typeface="BIZ UDPゴシック" panose="020B0400000000000000" pitchFamily="50" charset="-128"/>
              </a:rPr>
              <a:t>サイトが閉鎖、開発が停滞、なども含む</a:t>
            </a:r>
            <a:r>
              <a:rPr lang="en-US" altLang="ja-JP" sz="1600" dirty="0">
                <a:solidFill>
                  <a:schemeClr val="tx1">
                    <a:lumMod val="75000"/>
                    <a:lumOff val="25000"/>
                  </a:schemeClr>
                </a:solidFill>
                <a:latin typeface="BIZ UDPゴシック" panose="020B0400000000000000" pitchFamily="50" charset="-128"/>
                <a:ea typeface="BIZ UDPゴシック" panose="020B0400000000000000" pitchFamily="50" charset="-128"/>
              </a:rPr>
              <a:t>)</a:t>
            </a:r>
            <a:endParaRPr lang="ja-JP" altLang="en-US" sz="1600" dirty="0">
              <a:solidFill>
                <a:schemeClr val="tx1">
                  <a:lumMod val="75000"/>
                  <a:lumOff val="25000"/>
                </a:schemeClr>
              </a:solidFill>
              <a:latin typeface="BIZ UDPゴシック" panose="020B0400000000000000" pitchFamily="50" charset="-128"/>
              <a:ea typeface="BIZ UDPゴシック" panose="020B0400000000000000" pitchFamily="50" charset="-128"/>
            </a:endParaRPr>
          </a:p>
          <a:p>
            <a:pPr>
              <a:lnSpc>
                <a:spcPct val="150000"/>
              </a:lnSpc>
            </a:pPr>
            <a:r>
              <a:rPr lang="ja-JP" altLang="en-US" sz="1600" dirty="0">
                <a:solidFill>
                  <a:schemeClr val="tx1">
                    <a:lumMod val="75000"/>
                    <a:lumOff val="25000"/>
                  </a:schemeClr>
                </a:solidFill>
                <a:latin typeface="BIZ UDPゴシック" panose="020B0400000000000000" pitchFamily="50" charset="-128"/>
                <a:ea typeface="BIZ UDPゴシック" panose="020B0400000000000000" pitchFamily="50" charset="-128"/>
              </a:rPr>
              <a:t>　・商用ライセンスに移行</a:t>
            </a:r>
          </a:p>
          <a:p>
            <a:pPr>
              <a:lnSpc>
                <a:spcPct val="150000"/>
              </a:lnSpc>
            </a:pPr>
            <a:r>
              <a:rPr lang="ja-JP" altLang="en-US" sz="1600" dirty="0">
                <a:solidFill>
                  <a:schemeClr val="tx1">
                    <a:lumMod val="75000"/>
                    <a:lumOff val="25000"/>
                  </a:schemeClr>
                </a:solidFill>
                <a:latin typeface="BIZ UDPゴシック" panose="020B0400000000000000" pitchFamily="50" charset="-128"/>
                <a:ea typeface="BIZ UDPゴシック" panose="020B0400000000000000" pitchFamily="50" charset="-128"/>
              </a:rPr>
              <a:t>　・別</a:t>
            </a:r>
            <a:r>
              <a:rPr lang="en-US" altLang="ja-JP" sz="1600" dirty="0">
                <a:solidFill>
                  <a:schemeClr val="tx1">
                    <a:lumMod val="75000"/>
                    <a:lumOff val="25000"/>
                  </a:schemeClr>
                </a:solidFill>
                <a:latin typeface="BIZ UDPゴシック" panose="020B0400000000000000" pitchFamily="50" charset="-128"/>
                <a:ea typeface="BIZ UDPゴシック" panose="020B0400000000000000" pitchFamily="50" charset="-128"/>
              </a:rPr>
              <a:t>OSS</a:t>
            </a:r>
            <a:r>
              <a:rPr lang="ja-JP" altLang="en-US" sz="1600" dirty="0">
                <a:solidFill>
                  <a:schemeClr val="tx1">
                    <a:lumMod val="75000"/>
                    <a:lumOff val="25000"/>
                  </a:schemeClr>
                </a:solidFill>
                <a:latin typeface="BIZ UDPゴシック" panose="020B0400000000000000" pitchFamily="50" charset="-128"/>
                <a:ea typeface="BIZ UDPゴシック" panose="020B0400000000000000" pitchFamily="50" charset="-128"/>
              </a:rPr>
              <a:t>に移行</a:t>
            </a:r>
            <a:r>
              <a:rPr lang="en-US" altLang="ja-JP" sz="1600" dirty="0">
                <a:solidFill>
                  <a:schemeClr val="tx1">
                    <a:lumMod val="75000"/>
                    <a:lumOff val="25000"/>
                  </a:schemeClr>
                </a:solidFill>
                <a:latin typeface="BIZ UDPゴシック" panose="020B0400000000000000" pitchFamily="50" charset="-128"/>
                <a:ea typeface="BIZ UDPゴシック" panose="020B0400000000000000" pitchFamily="50" charset="-128"/>
              </a:rPr>
              <a:t>(</a:t>
            </a:r>
            <a:r>
              <a:rPr lang="ja-JP" altLang="en-US" sz="1600" dirty="0">
                <a:solidFill>
                  <a:schemeClr val="tx1">
                    <a:lumMod val="75000"/>
                    <a:lumOff val="25000"/>
                  </a:schemeClr>
                </a:solidFill>
                <a:latin typeface="BIZ UDPゴシック" panose="020B0400000000000000" pitchFamily="50" charset="-128"/>
                <a:ea typeface="BIZ UDPゴシック" panose="020B0400000000000000" pitchFamily="50" charset="-128"/>
              </a:rPr>
              <a:t>フォークされた</a:t>
            </a:r>
            <a:r>
              <a:rPr lang="en-US" altLang="ja-JP" sz="1600" dirty="0">
                <a:solidFill>
                  <a:schemeClr val="tx1">
                    <a:lumMod val="75000"/>
                    <a:lumOff val="25000"/>
                  </a:schemeClr>
                </a:solidFill>
                <a:latin typeface="BIZ UDPゴシック" panose="020B0400000000000000" pitchFamily="50" charset="-128"/>
                <a:ea typeface="BIZ UDPゴシック" panose="020B0400000000000000" pitchFamily="50" charset="-128"/>
              </a:rPr>
              <a:t>)</a:t>
            </a:r>
            <a:r>
              <a:rPr lang="ja-JP" altLang="en-US" sz="1600" dirty="0">
                <a:solidFill>
                  <a:schemeClr val="tx1">
                    <a:lumMod val="75000"/>
                    <a:lumOff val="25000"/>
                  </a:schemeClr>
                </a:solidFill>
                <a:latin typeface="BIZ UDPゴシック" panose="020B0400000000000000" pitchFamily="50" charset="-128"/>
                <a:ea typeface="BIZ UDPゴシック" panose="020B0400000000000000" pitchFamily="50" charset="-128"/>
              </a:rPr>
              <a:t>、吸収された</a:t>
            </a:r>
            <a:endParaRPr lang="en-US" altLang="ja-JP" sz="1600" dirty="0">
              <a:solidFill>
                <a:schemeClr val="tx1">
                  <a:lumMod val="75000"/>
                  <a:lumOff val="25000"/>
                </a:schemeClr>
              </a:solidFill>
              <a:latin typeface="BIZ UDPゴシック" panose="020B0400000000000000" pitchFamily="50" charset="-128"/>
              <a:ea typeface="BIZ UDPゴシック" panose="020B0400000000000000" pitchFamily="50" charset="-128"/>
            </a:endParaRPr>
          </a:p>
        </p:txBody>
      </p:sp>
      <p:sp>
        <p:nvSpPr>
          <p:cNvPr id="4" name="スライド番号プレースホルダー 3"/>
          <p:cNvSpPr>
            <a:spLocks noGrp="1"/>
          </p:cNvSpPr>
          <p:nvPr>
            <p:ph type="sldNum" sz="quarter" idx="12"/>
          </p:nvPr>
        </p:nvSpPr>
        <p:spPr/>
        <p:txBody>
          <a:bodyPr/>
          <a:lstStyle/>
          <a:p>
            <a:pPr>
              <a:defRPr/>
            </a:pPr>
            <a:fld id="{2E2CC637-50F8-41E5-AD2A-672FDF5D54F5}" type="slidenum">
              <a:rPr lang="en-US" altLang="ja-JP" smtClean="0"/>
              <a:pPr>
                <a:defRPr/>
              </a:pPr>
              <a:t>27</a:t>
            </a:fld>
            <a:endParaRPr lang="en-US" altLang="ja-JP"/>
          </a:p>
        </p:txBody>
      </p:sp>
      <p:sp>
        <p:nvSpPr>
          <p:cNvPr id="6" name="コンテンツ プレースホルダー 5"/>
          <p:cNvSpPr>
            <a:spLocks noGrp="1"/>
          </p:cNvSpPr>
          <p:nvPr>
            <p:ph idx="1"/>
          </p:nvPr>
        </p:nvSpPr>
        <p:spPr>
          <a:xfrm>
            <a:off x="821532" y="1029188"/>
            <a:ext cx="10674468" cy="3266544"/>
          </a:xfrm>
        </p:spPr>
        <p:txBody>
          <a:bodyPr/>
          <a:lstStyle/>
          <a:p>
            <a:r>
              <a:rPr lang="ja-JP" altLang="en-US" dirty="0"/>
              <a:t>世代交代による</a:t>
            </a:r>
            <a:r>
              <a:rPr lang="en-US" altLang="ja-JP" dirty="0"/>
              <a:t>OSS</a:t>
            </a:r>
            <a:r>
              <a:rPr lang="ja-JP" altLang="en-US" dirty="0"/>
              <a:t>削除</a:t>
            </a:r>
          </a:p>
        </p:txBody>
      </p:sp>
      <p:sp>
        <p:nvSpPr>
          <p:cNvPr id="9" name="タイトル 4"/>
          <p:cNvSpPr txBox="1">
            <a:spLocks/>
          </p:cNvSpPr>
          <p:nvPr/>
        </p:nvSpPr>
        <p:spPr bwMode="gray">
          <a:xfrm>
            <a:off x="391584" y="108000"/>
            <a:ext cx="11561232" cy="468000"/>
          </a:xfrm>
          <a:prstGeom prst="rect">
            <a:avLst/>
          </a:prstGeom>
        </p:spPr>
        <p:txBody>
          <a:bodyPr vert="horz" lIns="91440" tIns="36000" rIns="91440" bIns="0" rtlCol="0" anchor="ctr">
            <a:noAutofit/>
          </a:bodyPr>
          <a:lstStyle>
            <a:lvl1pPr algn="l" rtl="0" eaLnBrk="0" fontAlgn="base" hangingPunct="0">
              <a:spcBef>
                <a:spcPct val="0"/>
              </a:spcBef>
              <a:spcAft>
                <a:spcPct val="0"/>
              </a:spcAft>
              <a:defRPr kumimoji="1" sz="2400" b="0">
                <a:solidFill>
                  <a:schemeClr val="tx2"/>
                </a:solidFill>
                <a:latin typeface="メイリオ" panose="020B0604030504040204" pitchFamily="50" charset="-128"/>
                <a:ea typeface="メイリオ" panose="020B0604030504040204" pitchFamily="50" charset="-128"/>
                <a:cs typeface="メイリオ" panose="020B0604030504040204" pitchFamily="50" charset="-128"/>
              </a:defRPr>
            </a:lvl1pPr>
            <a:lvl2pPr algn="l" rtl="0" eaLnBrk="0" fontAlgn="base" hangingPunct="0">
              <a:spcBef>
                <a:spcPct val="0"/>
              </a:spcBef>
              <a:spcAft>
                <a:spcPct val="0"/>
              </a:spcAft>
              <a:defRPr kumimoji="1" sz="1650">
                <a:solidFill>
                  <a:schemeClr val="tx2"/>
                </a:solidFill>
                <a:latin typeface="メイリオ" panose="020B0604030504040204" pitchFamily="50" charset="-128"/>
                <a:ea typeface="メイリオ" panose="020B0604030504040204" pitchFamily="50" charset="-128"/>
                <a:cs typeface="メイリオ" panose="020B0604030504040204" pitchFamily="50" charset="-128"/>
              </a:defRPr>
            </a:lvl2pPr>
            <a:lvl3pPr algn="l" rtl="0" eaLnBrk="0" fontAlgn="base" hangingPunct="0">
              <a:spcBef>
                <a:spcPct val="0"/>
              </a:spcBef>
              <a:spcAft>
                <a:spcPct val="0"/>
              </a:spcAft>
              <a:defRPr kumimoji="1" sz="1650">
                <a:solidFill>
                  <a:schemeClr val="tx2"/>
                </a:solidFill>
                <a:latin typeface="メイリオ" panose="020B0604030504040204" pitchFamily="50" charset="-128"/>
                <a:ea typeface="メイリオ" panose="020B0604030504040204" pitchFamily="50" charset="-128"/>
                <a:cs typeface="メイリオ" panose="020B0604030504040204" pitchFamily="50" charset="-128"/>
              </a:defRPr>
            </a:lvl3pPr>
            <a:lvl4pPr algn="l" rtl="0" eaLnBrk="0" fontAlgn="base" hangingPunct="0">
              <a:spcBef>
                <a:spcPct val="0"/>
              </a:spcBef>
              <a:spcAft>
                <a:spcPct val="0"/>
              </a:spcAft>
              <a:defRPr kumimoji="1" sz="1650">
                <a:solidFill>
                  <a:schemeClr val="tx2"/>
                </a:solidFill>
                <a:latin typeface="メイリオ" panose="020B0604030504040204" pitchFamily="50" charset="-128"/>
                <a:ea typeface="メイリオ" panose="020B0604030504040204" pitchFamily="50" charset="-128"/>
                <a:cs typeface="メイリオ" panose="020B0604030504040204" pitchFamily="50" charset="-128"/>
              </a:defRPr>
            </a:lvl4pPr>
            <a:lvl5pPr algn="l" rtl="0" eaLnBrk="0" fontAlgn="base" hangingPunct="0">
              <a:spcBef>
                <a:spcPct val="0"/>
              </a:spcBef>
              <a:spcAft>
                <a:spcPct val="0"/>
              </a:spcAft>
              <a:defRPr kumimoji="1" sz="1650">
                <a:solidFill>
                  <a:schemeClr val="tx2"/>
                </a:solidFill>
                <a:latin typeface="メイリオ" panose="020B0604030504040204" pitchFamily="50" charset="-128"/>
                <a:ea typeface="メイリオ" panose="020B0604030504040204" pitchFamily="50" charset="-128"/>
                <a:cs typeface="メイリオ" panose="020B0604030504040204" pitchFamily="50" charset="-128"/>
              </a:defRPr>
            </a:lvl5pPr>
            <a:lvl6pPr marL="342900" algn="l" rtl="0" eaLnBrk="1" fontAlgn="base" hangingPunct="1">
              <a:spcBef>
                <a:spcPct val="0"/>
              </a:spcBef>
              <a:spcAft>
                <a:spcPct val="0"/>
              </a:spcAft>
              <a:defRPr kumimoji="1" sz="1650">
                <a:solidFill>
                  <a:schemeClr val="tx2"/>
                </a:solidFill>
                <a:latin typeface="Verdana" pitchFamily="34" charset="0"/>
                <a:ea typeface="ＭＳ Ｐゴシック" pitchFamily="50" charset="-128"/>
              </a:defRPr>
            </a:lvl6pPr>
            <a:lvl7pPr marL="685800" algn="l" rtl="0" eaLnBrk="1" fontAlgn="base" hangingPunct="1">
              <a:spcBef>
                <a:spcPct val="0"/>
              </a:spcBef>
              <a:spcAft>
                <a:spcPct val="0"/>
              </a:spcAft>
              <a:defRPr kumimoji="1" sz="1650">
                <a:solidFill>
                  <a:schemeClr val="tx2"/>
                </a:solidFill>
                <a:latin typeface="Verdana" pitchFamily="34" charset="0"/>
                <a:ea typeface="ＭＳ Ｐゴシック" pitchFamily="50" charset="-128"/>
              </a:defRPr>
            </a:lvl7pPr>
            <a:lvl8pPr marL="1028700" algn="l" rtl="0" eaLnBrk="1" fontAlgn="base" hangingPunct="1">
              <a:spcBef>
                <a:spcPct val="0"/>
              </a:spcBef>
              <a:spcAft>
                <a:spcPct val="0"/>
              </a:spcAft>
              <a:defRPr kumimoji="1" sz="1650">
                <a:solidFill>
                  <a:schemeClr val="tx2"/>
                </a:solidFill>
                <a:latin typeface="Verdana" pitchFamily="34" charset="0"/>
                <a:ea typeface="ＭＳ Ｐゴシック" pitchFamily="50" charset="-128"/>
              </a:defRPr>
            </a:lvl8pPr>
            <a:lvl9pPr marL="1371600" algn="l" rtl="0" eaLnBrk="1" fontAlgn="base" hangingPunct="1">
              <a:spcBef>
                <a:spcPct val="0"/>
              </a:spcBef>
              <a:spcAft>
                <a:spcPct val="0"/>
              </a:spcAft>
              <a:defRPr kumimoji="1" sz="1650">
                <a:solidFill>
                  <a:schemeClr val="tx2"/>
                </a:solidFill>
                <a:latin typeface="Verdana" pitchFamily="34" charset="0"/>
                <a:ea typeface="ＭＳ Ｐゴシック" pitchFamily="50" charset="-128"/>
              </a:defRPr>
            </a:lvl9pPr>
          </a:lstStyle>
          <a:p>
            <a:r>
              <a:rPr lang="en-US" altLang="ja-JP" kern="0"/>
              <a:t>2015</a:t>
            </a:r>
            <a:r>
              <a:rPr lang="ja-JP" altLang="en-US" kern="0"/>
              <a:t>年～</a:t>
            </a:r>
            <a:r>
              <a:rPr lang="en-US" altLang="zh-TW" kern="0"/>
              <a:t>201</a:t>
            </a:r>
            <a:r>
              <a:rPr lang="en-US" altLang="ja-JP" kern="0"/>
              <a:t>7</a:t>
            </a:r>
            <a:r>
              <a:rPr lang="zh-TW" altLang="en-US" kern="0"/>
              <a:t>年版</a:t>
            </a:r>
            <a:r>
              <a:rPr lang="en-US" altLang="zh-TW" kern="0"/>
              <a:t>OSS</a:t>
            </a:r>
            <a:r>
              <a:rPr lang="zh-TW" altLang="en-US" kern="0"/>
              <a:t>鳥瞰図</a:t>
            </a:r>
            <a:endParaRPr lang="ja-JP" altLang="en-US" kern="0" dirty="0"/>
          </a:p>
        </p:txBody>
      </p:sp>
      <p:sp>
        <p:nvSpPr>
          <p:cNvPr id="10" name="角丸四角形 2">
            <a:extLst>
              <a:ext uri="{FF2B5EF4-FFF2-40B4-BE49-F238E27FC236}">
                <a16:creationId xmlns:a16="http://schemas.microsoft.com/office/drawing/2014/main" id="{A4B12FC6-232C-414F-9202-62A810CDB9D1}"/>
              </a:ext>
            </a:extLst>
          </p:cNvPr>
          <p:cNvSpPr/>
          <p:nvPr/>
        </p:nvSpPr>
        <p:spPr>
          <a:xfrm>
            <a:off x="2481938" y="3953971"/>
            <a:ext cx="7004963" cy="520103"/>
          </a:xfrm>
          <a:prstGeom prst="rect">
            <a:avLst/>
          </a:prstGeom>
          <a:solidFill>
            <a:srgbClr val="CCFFCC"/>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72000" rtlCol="0" anchor="ctr"/>
          <a:lstStyle/>
          <a:p>
            <a:pPr algn="ctr">
              <a:lnSpc>
                <a:spcPct val="150000"/>
              </a:lnSpc>
            </a:pPr>
            <a:r>
              <a:rPr lang="ja-JP" altLang="en-US" sz="1600" b="1" dirty="0">
                <a:solidFill>
                  <a:schemeClr val="accent1">
                    <a:lumMod val="50000"/>
                  </a:schemeClr>
                </a:solidFill>
                <a:latin typeface="BIZ UDPゴシック" panose="020B0400000000000000" pitchFamily="50" charset="-128"/>
                <a:ea typeface="BIZ UDPゴシック" panose="020B0400000000000000" pitchFamily="50" charset="-128"/>
                <a:cs typeface="メイリオ" panose="020B0604030504040204" pitchFamily="50" charset="-128"/>
              </a:rPr>
              <a:t>著名なものでも削除されることがある</a:t>
            </a:r>
          </a:p>
        </p:txBody>
      </p:sp>
      <p:sp>
        <p:nvSpPr>
          <p:cNvPr id="12" name="角丸四角形 11"/>
          <p:cNvSpPr/>
          <p:nvPr/>
        </p:nvSpPr>
        <p:spPr>
          <a:xfrm>
            <a:off x="486628" y="1526257"/>
            <a:ext cx="11344275" cy="2267945"/>
          </a:xfrm>
          <a:prstGeom prst="roundRect">
            <a:avLst>
              <a:gd name="adj" fmla="val 8955"/>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639366" lvl="1" indent="-285750" eaLnBrk="0" fontAlgn="base" hangingPunct="0">
              <a:spcBef>
                <a:spcPct val="20000"/>
              </a:spcBef>
              <a:spcAft>
                <a:spcPct val="0"/>
              </a:spcAft>
              <a:buClr>
                <a:srgbClr val="CC0000"/>
              </a:buClr>
              <a:buFont typeface="Wingdings" panose="05000000000000000000" pitchFamily="2" charset="2"/>
              <a:buChar char="n"/>
            </a:pPr>
            <a:r>
              <a:rPr lang="en-US" altLang="ja-JP" sz="1600" b="1" kern="0" dirty="0">
                <a:solidFill>
                  <a:srgbClr val="000000">
                    <a:lumMod val="85000"/>
                    <a:lumOff val="15000"/>
                  </a:srgbClr>
                </a:solidFill>
                <a:latin typeface="メイリオ" panose="020B0604030504040204" pitchFamily="50" charset="-128"/>
                <a:ea typeface="メイリオ" panose="020B0604030504040204" pitchFamily="50" charset="-128"/>
              </a:rPr>
              <a:t>2015</a:t>
            </a:r>
            <a:r>
              <a:rPr lang="ja-JP" altLang="en-US" sz="1600" b="1" kern="0" dirty="0">
                <a:solidFill>
                  <a:srgbClr val="000000">
                    <a:lumMod val="85000"/>
                    <a:lumOff val="15000"/>
                  </a:srgbClr>
                </a:solidFill>
                <a:latin typeface="メイリオ" panose="020B0604030504040204" pitchFamily="50" charset="-128"/>
                <a:ea typeface="メイリオ" panose="020B0604030504040204" pitchFamily="50" charset="-128"/>
              </a:rPr>
              <a:t>：</a:t>
            </a:r>
            <a:r>
              <a:rPr lang="en-US" altLang="ja-JP" sz="1600" b="1" kern="0" dirty="0">
                <a:solidFill>
                  <a:srgbClr val="000000">
                    <a:lumMod val="85000"/>
                    <a:lumOff val="15000"/>
                  </a:srgbClr>
                </a:solidFill>
                <a:latin typeface="メイリオ" panose="020B0604030504040204" pitchFamily="50" charset="-128"/>
                <a:ea typeface="メイリオ" panose="020B0604030504040204" pitchFamily="50" charset="-128"/>
              </a:rPr>
              <a:t>4</a:t>
            </a:r>
            <a:r>
              <a:rPr lang="ja-JP" altLang="en-US" sz="1600" b="1" kern="0" dirty="0">
                <a:solidFill>
                  <a:srgbClr val="000000">
                    <a:lumMod val="85000"/>
                    <a:lumOff val="15000"/>
                  </a:srgbClr>
                </a:solidFill>
                <a:latin typeface="メイリオ" panose="020B0604030504040204" pitchFamily="50" charset="-128"/>
                <a:ea typeface="メイリオ" panose="020B0604030504040204" pitchFamily="50" charset="-128"/>
              </a:rPr>
              <a:t>件</a:t>
            </a:r>
            <a:br>
              <a:rPr lang="en-US" altLang="ja-JP" sz="1600" kern="0" dirty="0">
                <a:solidFill>
                  <a:srgbClr val="000000">
                    <a:lumMod val="85000"/>
                    <a:lumOff val="15000"/>
                  </a:srgbClr>
                </a:solidFill>
                <a:latin typeface="メイリオ" panose="020B0604030504040204" pitchFamily="50" charset="-128"/>
                <a:ea typeface="メイリオ" panose="020B0604030504040204" pitchFamily="50" charset="-128"/>
              </a:rPr>
            </a:br>
            <a:r>
              <a:rPr lang="en-US" altLang="ja-JP" sz="1400" kern="0" dirty="0">
                <a:solidFill>
                  <a:schemeClr val="bg2">
                    <a:lumMod val="25000"/>
                  </a:schemeClr>
                </a:solidFill>
                <a:latin typeface="メイリオ" panose="020B0604030504040204" pitchFamily="50" charset="-128"/>
                <a:ea typeface="メイリオ" panose="020B0604030504040204" pitchFamily="50" charset="-128"/>
              </a:rPr>
              <a:t>Apache </a:t>
            </a:r>
            <a:r>
              <a:rPr lang="en-US" altLang="ja-JP" sz="1400" kern="0" dirty="0" err="1">
                <a:solidFill>
                  <a:schemeClr val="bg2">
                    <a:lumMod val="25000"/>
                  </a:schemeClr>
                </a:solidFill>
                <a:latin typeface="メイリオ" panose="020B0604030504040204" pitchFamily="50" charset="-128"/>
                <a:ea typeface="メイリオ" panose="020B0604030504040204" pitchFamily="50" charset="-128"/>
              </a:rPr>
              <a:t>Oozie</a:t>
            </a:r>
            <a:r>
              <a:rPr lang="en-US" altLang="ja-JP" sz="1400" kern="0" dirty="0">
                <a:solidFill>
                  <a:schemeClr val="bg2">
                    <a:lumMod val="25000"/>
                  </a:schemeClr>
                </a:solidFill>
                <a:latin typeface="メイリオ" panose="020B0604030504040204" pitchFamily="50" charset="-128"/>
                <a:ea typeface="メイリオ" panose="020B0604030504040204" pitchFamily="50" charset="-128"/>
              </a:rPr>
              <a:t>(</a:t>
            </a:r>
            <a:r>
              <a:rPr lang="ja-JP" altLang="en-US" sz="1400" kern="0" dirty="0">
                <a:solidFill>
                  <a:schemeClr val="bg2">
                    <a:lumMod val="25000"/>
                  </a:schemeClr>
                </a:solidFill>
                <a:latin typeface="メイリオ" panose="020B0604030504040204" pitchFamily="50" charset="-128"/>
                <a:ea typeface="メイリオ" panose="020B0604030504040204" pitchFamily="50" charset="-128"/>
              </a:rPr>
              <a:t>分散処理基盤</a:t>
            </a:r>
            <a:r>
              <a:rPr lang="en-US" altLang="ja-JP" sz="1400" kern="0" dirty="0">
                <a:solidFill>
                  <a:schemeClr val="bg2">
                    <a:lumMod val="25000"/>
                  </a:schemeClr>
                </a:solidFill>
                <a:latin typeface="メイリオ" panose="020B0604030504040204" pitchFamily="50" charset="-128"/>
                <a:ea typeface="メイリオ" panose="020B0604030504040204" pitchFamily="50" charset="-128"/>
              </a:rPr>
              <a:t>), Drools Fusion(CEP), Pentaho </a:t>
            </a:r>
            <a:r>
              <a:rPr lang="en-US" altLang="ja-JP" sz="1400" kern="0" dirty="0" err="1">
                <a:solidFill>
                  <a:schemeClr val="bg2">
                    <a:lumMod val="25000"/>
                  </a:schemeClr>
                </a:solidFill>
                <a:latin typeface="メイリオ" panose="020B0604030504040204" pitchFamily="50" charset="-128"/>
                <a:ea typeface="メイリオ" panose="020B0604030504040204" pitchFamily="50" charset="-128"/>
              </a:rPr>
              <a:t>DI,Pentaho</a:t>
            </a:r>
            <a:r>
              <a:rPr lang="en-US" altLang="ja-JP" sz="1400" kern="0" dirty="0">
                <a:solidFill>
                  <a:schemeClr val="bg2">
                    <a:lumMod val="25000"/>
                  </a:schemeClr>
                </a:solidFill>
                <a:latin typeface="メイリオ" panose="020B0604030504040204" pitchFamily="50" charset="-128"/>
                <a:ea typeface="メイリオ" panose="020B0604030504040204" pitchFamily="50" charset="-128"/>
              </a:rPr>
              <a:t> Reporting(BA</a:t>
            </a:r>
            <a:r>
              <a:rPr lang="ja-JP" altLang="en-US" sz="1400" kern="0" dirty="0">
                <a:solidFill>
                  <a:schemeClr val="bg2">
                    <a:lumMod val="25000"/>
                  </a:schemeClr>
                </a:solidFill>
                <a:latin typeface="メイリオ" panose="020B0604030504040204" pitchFamily="50" charset="-128"/>
                <a:ea typeface="メイリオ" panose="020B0604030504040204" pitchFamily="50" charset="-128"/>
              </a:rPr>
              <a:t>・</a:t>
            </a:r>
            <a:r>
              <a:rPr lang="en-US" altLang="ja-JP" sz="1400" kern="0" dirty="0">
                <a:solidFill>
                  <a:schemeClr val="bg2">
                    <a:lumMod val="25000"/>
                  </a:schemeClr>
                </a:solidFill>
                <a:latin typeface="メイリオ" panose="020B0604030504040204" pitchFamily="50" charset="-128"/>
                <a:ea typeface="メイリオ" panose="020B0604030504040204" pitchFamily="50" charset="-128"/>
              </a:rPr>
              <a:t>BI)</a:t>
            </a:r>
          </a:p>
          <a:p>
            <a:pPr marL="639366" lvl="1" indent="-285750" eaLnBrk="0" fontAlgn="base" hangingPunct="0">
              <a:spcBef>
                <a:spcPct val="20000"/>
              </a:spcBef>
              <a:spcAft>
                <a:spcPct val="0"/>
              </a:spcAft>
              <a:buClr>
                <a:srgbClr val="CC0000"/>
              </a:buClr>
              <a:buFont typeface="Wingdings" panose="05000000000000000000" pitchFamily="2" charset="2"/>
              <a:buChar char="n"/>
            </a:pPr>
            <a:r>
              <a:rPr lang="en-US" altLang="ja-JP" sz="1600" b="1" kern="0" dirty="0">
                <a:solidFill>
                  <a:srgbClr val="000000">
                    <a:lumMod val="85000"/>
                    <a:lumOff val="15000"/>
                  </a:srgbClr>
                </a:solidFill>
                <a:latin typeface="メイリオ" panose="020B0604030504040204" pitchFamily="50" charset="-128"/>
                <a:ea typeface="メイリオ" panose="020B0604030504040204" pitchFamily="50" charset="-128"/>
              </a:rPr>
              <a:t>2017</a:t>
            </a:r>
            <a:r>
              <a:rPr lang="ja-JP" altLang="en-US" sz="1600" b="1" kern="0" dirty="0">
                <a:solidFill>
                  <a:srgbClr val="000000">
                    <a:lumMod val="85000"/>
                    <a:lumOff val="15000"/>
                  </a:srgbClr>
                </a:solidFill>
                <a:latin typeface="メイリオ" panose="020B0604030504040204" pitchFamily="50" charset="-128"/>
                <a:ea typeface="メイリオ" panose="020B0604030504040204" pitchFamily="50" charset="-128"/>
              </a:rPr>
              <a:t>：</a:t>
            </a:r>
            <a:r>
              <a:rPr lang="en-US" altLang="ja-JP" sz="1600" b="1" kern="0" dirty="0">
                <a:solidFill>
                  <a:srgbClr val="000000">
                    <a:lumMod val="85000"/>
                    <a:lumOff val="15000"/>
                  </a:srgbClr>
                </a:solidFill>
                <a:latin typeface="メイリオ" panose="020B0604030504040204" pitchFamily="50" charset="-128"/>
                <a:ea typeface="メイリオ" panose="020B0604030504040204" pitchFamily="50" charset="-128"/>
              </a:rPr>
              <a:t>15</a:t>
            </a:r>
            <a:r>
              <a:rPr lang="ja-JP" altLang="en-US" sz="1600" b="1" kern="0" dirty="0">
                <a:solidFill>
                  <a:srgbClr val="000000">
                    <a:lumMod val="85000"/>
                    <a:lumOff val="15000"/>
                  </a:srgbClr>
                </a:solidFill>
                <a:latin typeface="メイリオ" panose="020B0604030504040204" pitchFamily="50" charset="-128"/>
                <a:ea typeface="メイリオ" panose="020B0604030504040204" pitchFamily="50" charset="-128"/>
              </a:rPr>
              <a:t>件</a:t>
            </a:r>
            <a:br>
              <a:rPr lang="en-US" altLang="ja-JP" sz="1600" kern="0" dirty="0">
                <a:solidFill>
                  <a:srgbClr val="000000">
                    <a:lumMod val="85000"/>
                    <a:lumOff val="15000"/>
                  </a:srgbClr>
                </a:solidFill>
                <a:latin typeface="メイリオ" panose="020B0604030504040204" pitchFamily="50" charset="-128"/>
                <a:ea typeface="メイリオ" panose="020B0604030504040204" pitchFamily="50" charset="-128"/>
              </a:rPr>
            </a:br>
            <a:r>
              <a:rPr lang="en-US" altLang="ja-JP" sz="1400" kern="0" dirty="0" err="1">
                <a:solidFill>
                  <a:schemeClr val="bg2">
                    <a:lumMod val="25000"/>
                  </a:schemeClr>
                </a:solidFill>
                <a:latin typeface="メイリオ" panose="020B0604030504040204" pitchFamily="50" charset="-128"/>
                <a:ea typeface="メイリオ" panose="020B0604030504040204" pitchFamily="50" charset="-128"/>
              </a:rPr>
              <a:t>SpagoBI</a:t>
            </a:r>
            <a:r>
              <a:rPr lang="en-US" altLang="ja-JP" sz="1400" kern="0" dirty="0">
                <a:solidFill>
                  <a:schemeClr val="bg2">
                    <a:lumMod val="25000"/>
                  </a:schemeClr>
                </a:solidFill>
                <a:latin typeface="メイリオ" panose="020B0604030504040204" pitchFamily="50" charset="-128"/>
                <a:ea typeface="メイリオ" panose="020B0604030504040204" pitchFamily="50" charset="-128"/>
              </a:rPr>
              <a:t>, </a:t>
            </a:r>
            <a:r>
              <a:rPr lang="en-US" altLang="ja-JP" sz="1400" kern="0" dirty="0" err="1">
                <a:solidFill>
                  <a:schemeClr val="bg2">
                    <a:lumMod val="25000"/>
                  </a:schemeClr>
                </a:solidFill>
                <a:latin typeface="メイリオ" panose="020B0604030504040204" pitchFamily="50" charset="-128"/>
                <a:ea typeface="メイリオ" panose="020B0604030504040204" pitchFamily="50" charset="-128"/>
              </a:rPr>
              <a:t>Thetis,TUTOS</a:t>
            </a:r>
            <a:r>
              <a:rPr lang="en-US" altLang="ja-JP" sz="1400" kern="0" dirty="0">
                <a:solidFill>
                  <a:schemeClr val="bg2">
                    <a:lumMod val="25000"/>
                  </a:schemeClr>
                </a:solidFill>
                <a:latin typeface="メイリオ" panose="020B0604030504040204" pitchFamily="50" charset="-128"/>
                <a:ea typeface="メイリオ" panose="020B0604030504040204" pitchFamily="50" charset="-128"/>
              </a:rPr>
              <a:t>(</a:t>
            </a:r>
            <a:r>
              <a:rPr lang="ja-JP" altLang="en-US" sz="1400" kern="0" dirty="0">
                <a:solidFill>
                  <a:schemeClr val="bg2">
                    <a:lumMod val="25000"/>
                  </a:schemeClr>
                </a:solidFill>
                <a:latin typeface="メイリオ" panose="020B0604030504040204" pitchFamily="50" charset="-128"/>
                <a:ea typeface="メイリオ" panose="020B0604030504040204" pitchFamily="50" charset="-128"/>
              </a:rPr>
              <a:t>デスクトップ・業務アプリケーション</a:t>
            </a:r>
            <a:r>
              <a:rPr lang="en-US" altLang="ja-JP" sz="1400" kern="0" dirty="0">
                <a:solidFill>
                  <a:schemeClr val="bg2">
                    <a:lumMod val="25000"/>
                  </a:schemeClr>
                </a:solidFill>
                <a:latin typeface="メイリオ" panose="020B0604030504040204" pitchFamily="50" charset="-128"/>
                <a:ea typeface="メイリオ" panose="020B0604030504040204" pitchFamily="50" charset="-128"/>
              </a:rPr>
              <a:t>)</a:t>
            </a:r>
            <a:r>
              <a:rPr lang="ja-JP" altLang="en-US" sz="1400" kern="0" dirty="0" err="1">
                <a:solidFill>
                  <a:schemeClr val="bg2">
                    <a:lumMod val="25000"/>
                  </a:schemeClr>
                </a:solidFill>
                <a:latin typeface="メイリオ" panose="020B0604030504040204" pitchFamily="50" charset="-128"/>
                <a:ea typeface="メイリオ" panose="020B0604030504040204" pitchFamily="50" charset="-128"/>
              </a:rPr>
              <a:t>、</a:t>
            </a:r>
            <a:r>
              <a:rPr lang="en-US" altLang="ja-JP" sz="1400" kern="0" dirty="0">
                <a:solidFill>
                  <a:schemeClr val="bg2">
                    <a:lumMod val="25000"/>
                  </a:schemeClr>
                </a:solidFill>
                <a:latin typeface="メイリオ" panose="020B0604030504040204" pitchFamily="50" charset="-128"/>
                <a:ea typeface="メイリオ" panose="020B0604030504040204" pitchFamily="50" charset="-128"/>
              </a:rPr>
              <a:t>Apache </a:t>
            </a:r>
            <a:r>
              <a:rPr lang="en-US" altLang="ja-JP" sz="1400" kern="0" dirty="0" err="1">
                <a:solidFill>
                  <a:schemeClr val="bg2">
                    <a:lumMod val="25000"/>
                  </a:schemeClr>
                </a:solidFill>
                <a:latin typeface="メイリオ" panose="020B0604030504040204" pitchFamily="50" charset="-128"/>
                <a:ea typeface="メイリオ" panose="020B0604030504040204" pitchFamily="50" charset="-128"/>
              </a:rPr>
              <a:t>CouchDB</a:t>
            </a:r>
            <a:r>
              <a:rPr lang="en-US" altLang="ja-JP" sz="1400" kern="0" dirty="0">
                <a:solidFill>
                  <a:schemeClr val="bg2">
                    <a:lumMod val="25000"/>
                  </a:schemeClr>
                </a:solidFill>
                <a:latin typeface="メイリオ" panose="020B0604030504040204" pitchFamily="50" charset="-128"/>
                <a:ea typeface="メイリオ" panose="020B0604030504040204" pitchFamily="50" charset="-128"/>
              </a:rPr>
              <a:t>(Web/AP </a:t>
            </a:r>
            <a:r>
              <a:rPr lang="ja-JP" altLang="en-US" sz="1400" kern="0" dirty="0">
                <a:solidFill>
                  <a:schemeClr val="bg2">
                    <a:lumMod val="25000"/>
                  </a:schemeClr>
                </a:solidFill>
                <a:latin typeface="メイリオ" panose="020B0604030504040204" pitchFamily="50" charset="-128"/>
                <a:ea typeface="メイリオ" panose="020B0604030504040204" pitchFamily="50" charset="-128"/>
              </a:rPr>
              <a:t>サーバー、データベース</a:t>
            </a:r>
            <a:r>
              <a:rPr lang="en-US" altLang="ja-JP" sz="1400" kern="0" dirty="0">
                <a:solidFill>
                  <a:schemeClr val="bg2">
                    <a:lumMod val="25000"/>
                  </a:schemeClr>
                </a:solidFill>
                <a:latin typeface="メイリオ" panose="020B0604030504040204" pitchFamily="50" charset="-128"/>
                <a:ea typeface="メイリオ" panose="020B0604030504040204" pitchFamily="50" charset="-128"/>
              </a:rPr>
              <a:t>)</a:t>
            </a:r>
            <a:r>
              <a:rPr lang="ja-JP" altLang="en-US" sz="1400" kern="0" dirty="0" err="1">
                <a:solidFill>
                  <a:schemeClr val="bg2">
                    <a:lumMod val="25000"/>
                  </a:schemeClr>
                </a:solidFill>
                <a:latin typeface="メイリオ" panose="020B0604030504040204" pitchFamily="50" charset="-128"/>
                <a:ea typeface="メイリオ" panose="020B0604030504040204" pitchFamily="50" charset="-128"/>
              </a:rPr>
              <a:t>、</a:t>
            </a:r>
            <a:r>
              <a:rPr lang="en-US" altLang="ja-JP" sz="1400" kern="0" dirty="0">
                <a:solidFill>
                  <a:schemeClr val="bg2">
                    <a:lumMod val="25000"/>
                  </a:schemeClr>
                </a:solidFill>
                <a:latin typeface="メイリオ" panose="020B0604030504040204" pitchFamily="50" charset="-128"/>
                <a:ea typeface="メイリオ" panose="020B0604030504040204" pitchFamily="50" charset="-128"/>
              </a:rPr>
              <a:t>Zen Cart(Web</a:t>
            </a:r>
            <a:r>
              <a:rPr lang="ja-JP" altLang="en-US" sz="1400" kern="0" dirty="0">
                <a:solidFill>
                  <a:schemeClr val="bg2">
                    <a:lumMod val="25000"/>
                  </a:schemeClr>
                </a:solidFill>
                <a:latin typeface="メイリオ" panose="020B0604030504040204" pitchFamily="50" charset="-128"/>
                <a:ea typeface="メイリオ" panose="020B0604030504040204" pitchFamily="50" charset="-128"/>
              </a:rPr>
              <a:t>サイト構築</a:t>
            </a:r>
            <a:r>
              <a:rPr lang="en-US" altLang="ja-JP" sz="1400" kern="0" dirty="0">
                <a:solidFill>
                  <a:schemeClr val="bg2">
                    <a:lumMod val="25000"/>
                  </a:schemeClr>
                </a:solidFill>
                <a:latin typeface="メイリオ" panose="020B0604030504040204" pitchFamily="50" charset="-128"/>
                <a:ea typeface="メイリオ" panose="020B0604030504040204" pitchFamily="50" charset="-128"/>
              </a:rPr>
              <a:t>)</a:t>
            </a:r>
            <a:r>
              <a:rPr lang="ja-JP" altLang="en-US" sz="1400" kern="0" dirty="0" err="1">
                <a:solidFill>
                  <a:schemeClr val="bg2">
                    <a:lumMod val="25000"/>
                  </a:schemeClr>
                </a:solidFill>
                <a:latin typeface="メイリオ" panose="020B0604030504040204" pitchFamily="50" charset="-128"/>
                <a:ea typeface="メイリオ" panose="020B0604030504040204" pitchFamily="50" charset="-128"/>
              </a:rPr>
              <a:t>、</a:t>
            </a:r>
            <a:r>
              <a:rPr lang="en-US" altLang="ja-JP" sz="1400" kern="0" dirty="0">
                <a:solidFill>
                  <a:schemeClr val="bg2">
                    <a:lumMod val="25000"/>
                  </a:schemeClr>
                </a:solidFill>
                <a:latin typeface="メイリオ" panose="020B0604030504040204" pitchFamily="50" charset="-128"/>
                <a:ea typeface="メイリオ" panose="020B0604030504040204" pitchFamily="50" charset="-128"/>
              </a:rPr>
              <a:t>Apache </a:t>
            </a:r>
            <a:r>
              <a:rPr lang="en-US" altLang="ja-JP" sz="1400" kern="0" dirty="0" err="1">
                <a:solidFill>
                  <a:schemeClr val="bg2">
                    <a:lumMod val="25000"/>
                  </a:schemeClr>
                </a:solidFill>
                <a:latin typeface="メイリオ" panose="020B0604030504040204" pitchFamily="50" charset="-128"/>
                <a:ea typeface="メイリオ" panose="020B0604030504040204" pitchFamily="50" charset="-128"/>
              </a:rPr>
              <a:t>CloudStack</a:t>
            </a:r>
            <a:r>
              <a:rPr lang="en-US" altLang="ja-JP" sz="1400" kern="0" dirty="0">
                <a:solidFill>
                  <a:schemeClr val="bg2">
                    <a:lumMod val="25000"/>
                  </a:schemeClr>
                </a:solidFill>
                <a:latin typeface="メイリオ" panose="020B0604030504040204" pitchFamily="50" charset="-128"/>
                <a:ea typeface="メイリオ" panose="020B0604030504040204" pitchFamily="50" charset="-128"/>
              </a:rPr>
              <a:t>(OS</a:t>
            </a:r>
            <a:r>
              <a:rPr lang="ja-JP" altLang="en-US" sz="1400" kern="0" dirty="0" err="1">
                <a:solidFill>
                  <a:schemeClr val="bg2">
                    <a:lumMod val="25000"/>
                  </a:schemeClr>
                </a:solidFill>
                <a:latin typeface="メイリオ" panose="020B0604030504040204" pitchFamily="50" charset="-128"/>
                <a:ea typeface="メイリオ" panose="020B0604030504040204" pitchFamily="50" charset="-128"/>
              </a:rPr>
              <a:t>、</a:t>
            </a:r>
            <a:r>
              <a:rPr lang="ja-JP" altLang="en-US" sz="1400" kern="0" dirty="0">
                <a:solidFill>
                  <a:schemeClr val="bg2">
                    <a:lumMod val="25000"/>
                  </a:schemeClr>
                </a:solidFill>
                <a:latin typeface="メイリオ" panose="020B0604030504040204" pitchFamily="50" charset="-128"/>
                <a:ea typeface="メイリオ" panose="020B0604030504040204" pitchFamily="50" charset="-128"/>
              </a:rPr>
              <a:t>仮想化、クラウド</a:t>
            </a:r>
            <a:r>
              <a:rPr lang="en-US" altLang="ja-JP" sz="1400" kern="0" dirty="0">
                <a:solidFill>
                  <a:schemeClr val="bg2">
                    <a:lumMod val="25000"/>
                  </a:schemeClr>
                </a:solidFill>
                <a:latin typeface="メイリオ" panose="020B0604030504040204" pitchFamily="50" charset="-128"/>
                <a:ea typeface="メイリオ" panose="020B0604030504040204" pitchFamily="50" charset="-128"/>
              </a:rPr>
              <a:t>)</a:t>
            </a:r>
            <a:r>
              <a:rPr lang="ja-JP" altLang="en-US" sz="1400" kern="0" dirty="0" err="1">
                <a:solidFill>
                  <a:schemeClr val="bg2">
                    <a:lumMod val="25000"/>
                  </a:schemeClr>
                </a:solidFill>
                <a:latin typeface="メイリオ" panose="020B0604030504040204" pitchFamily="50" charset="-128"/>
                <a:ea typeface="メイリオ" panose="020B0604030504040204" pitchFamily="50" charset="-128"/>
              </a:rPr>
              <a:t>、</a:t>
            </a:r>
            <a:r>
              <a:rPr lang="en-US" altLang="ja-JP" sz="1400" kern="0" dirty="0">
                <a:solidFill>
                  <a:schemeClr val="bg2">
                    <a:lumMod val="25000"/>
                  </a:schemeClr>
                </a:solidFill>
                <a:latin typeface="メイリオ" panose="020B0604030504040204" pitchFamily="50" charset="-128"/>
                <a:ea typeface="メイリオ" panose="020B0604030504040204" pitchFamily="50" charset="-128"/>
              </a:rPr>
              <a:t>Bazaar, Apache Drill(</a:t>
            </a:r>
            <a:r>
              <a:rPr lang="ja-JP" altLang="en-US" sz="1400" kern="0" dirty="0">
                <a:solidFill>
                  <a:schemeClr val="bg2">
                    <a:lumMod val="25000"/>
                  </a:schemeClr>
                </a:solidFill>
                <a:latin typeface="メイリオ" panose="020B0604030504040204" pitchFamily="50" charset="-128"/>
                <a:ea typeface="メイリオ" panose="020B0604030504040204" pitchFamily="50" charset="-128"/>
              </a:rPr>
              <a:t>開発支援</a:t>
            </a:r>
            <a:r>
              <a:rPr lang="en-US" altLang="ja-JP" sz="1400" kern="0" dirty="0">
                <a:solidFill>
                  <a:schemeClr val="bg2">
                    <a:lumMod val="25000"/>
                  </a:schemeClr>
                </a:solidFill>
                <a:latin typeface="メイリオ" panose="020B0604030504040204" pitchFamily="50" charset="-128"/>
                <a:ea typeface="メイリオ" panose="020B0604030504040204" pitchFamily="50" charset="-128"/>
              </a:rPr>
              <a:t>)</a:t>
            </a:r>
            <a:r>
              <a:rPr lang="ja-JP" altLang="en-US" sz="1400" kern="0" dirty="0" err="1">
                <a:solidFill>
                  <a:schemeClr val="bg2">
                    <a:lumMod val="25000"/>
                  </a:schemeClr>
                </a:solidFill>
                <a:latin typeface="メイリオ" panose="020B0604030504040204" pitchFamily="50" charset="-128"/>
                <a:ea typeface="メイリオ" panose="020B0604030504040204" pitchFamily="50" charset="-128"/>
              </a:rPr>
              <a:t>、</a:t>
            </a:r>
            <a:r>
              <a:rPr lang="en-US" altLang="ja-JP" sz="1400" kern="0" dirty="0">
                <a:solidFill>
                  <a:schemeClr val="bg2">
                    <a:lumMod val="25000"/>
                  </a:schemeClr>
                </a:solidFill>
                <a:latin typeface="メイリオ" panose="020B0604030504040204" pitchFamily="50" charset="-128"/>
                <a:ea typeface="メイリオ" panose="020B0604030504040204" pitchFamily="50" charset="-128"/>
              </a:rPr>
              <a:t>Nessus(OSS</a:t>
            </a:r>
            <a:r>
              <a:rPr lang="ja-JP" altLang="en-US" sz="1400" kern="0" dirty="0">
                <a:solidFill>
                  <a:schemeClr val="bg2">
                    <a:lumMod val="25000"/>
                  </a:schemeClr>
                </a:solidFill>
                <a:latin typeface="メイリオ" panose="020B0604030504040204" pitchFamily="50" charset="-128"/>
                <a:ea typeface="メイリオ" panose="020B0604030504040204" pitchFamily="50" charset="-128"/>
              </a:rPr>
              <a:t>版はメンテ終了</a:t>
            </a:r>
            <a:r>
              <a:rPr lang="en-US" altLang="ja-JP" sz="1400" kern="0" dirty="0">
                <a:solidFill>
                  <a:schemeClr val="bg2">
                    <a:lumMod val="25000"/>
                  </a:schemeClr>
                </a:solidFill>
                <a:latin typeface="メイリオ" panose="020B0604030504040204" pitchFamily="50" charset="-128"/>
                <a:ea typeface="メイリオ" panose="020B0604030504040204" pitchFamily="50" charset="-128"/>
              </a:rPr>
              <a:t>)</a:t>
            </a:r>
            <a:r>
              <a:rPr lang="ja-JP" altLang="en-US" sz="1400" kern="0" dirty="0" err="1">
                <a:solidFill>
                  <a:schemeClr val="bg2">
                    <a:lumMod val="25000"/>
                  </a:schemeClr>
                </a:solidFill>
                <a:latin typeface="メイリオ" panose="020B0604030504040204" pitchFamily="50" charset="-128"/>
                <a:ea typeface="メイリオ" panose="020B0604030504040204" pitchFamily="50" charset="-128"/>
              </a:rPr>
              <a:t>、</a:t>
            </a:r>
            <a:r>
              <a:rPr lang="en-US" altLang="ja-JP" sz="1400" kern="0" dirty="0" err="1">
                <a:solidFill>
                  <a:schemeClr val="bg2">
                    <a:lumMod val="25000"/>
                  </a:schemeClr>
                </a:solidFill>
                <a:latin typeface="メイリオ" panose="020B0604030504040204" pitchFamily="50" charset="-128"/>
                <a:ea typeface="メイリオ" panose="020B0604030504040204" pitchFamily="50" charset="-128"/>
              </a:rPr>
              <a:t>OpenDS</a:t>
            </a:r>
            <a:r>
              <a:rPr lang="en-US" altLang="ja-JP" sz="1400" kern="0" dirty="0">
                <a:solidFill>
                  <a:schemeClr val="bg2">
                    <a:lumMod val="25000"/>
                  </a:schemeClr>
                </a:solidFill>
                <a:latin typeface="メイリオ" panose="020B0604030504040204" pitchFamily="50" charset="-128"/>
                <a:ea typeface="メイリオ" panose="020B0604030504040204" pitchFamily="50" charset="-128"/>
              </a:rPr>
              <a:t>, </a:t>
            </a:r>
            <a:r>
              <a:rPr lang="en-US" altLang="ja-JP" sz="1400" kern="0" dirty="0" err="1">
                <a:solidFill>
                  <a:schemeClr val="bg2">
                    <a:lumMod val="25000"/>
                  </a:schemeClr>
                </a:solidFill>
                <a:latin typeface="メイリオ" panose="020B0604030504040204" pitchFamily="50" charset="-128"/>
                <a:ea typeface="メイリオ" panose="020B0604030504040204" pitchFamily="50" charset="-128"/>
              </a:rPr>
              <a:t>OpenSSO</a:t>
            </a:r>
            <a:r>
              <a:rPr lang="en-US" altLang="ja-JP" sz="1400" kern="0" dirty="0">
                <a:solidFill>
                  <a:schemeClr val="bg2">
                    <a:lumMod val="25000"/>
                  </a:schemeClr>
                </a:solidFill>
                <a:latin typeface="メイリオ" panose="020B0604030504040204" pitchFamily="50" charset="-128"/>
                <a:ea typeface="メイリオ" panose="020B0604030504040204" pitchFamily="50" charset="-128"/>
              </a:rPr>
              <a:t>(</a:t>
            </a:r>
            <a:r>
              <a:rPr lang="en-US" altLang="ja-JP" sz="1400" kern="0" dirty="0" err="1">
                <a:solidFill>
                  <a:schemeClr val="bg2">
                    <a:lumMod val="25000"/>
                  </a:schemeClr>
                </a:solidFill>
                <a:latin typeface="メイリオ" panose="020B0604030504040204" pitchFamily="50" charset="-128"/>
                <a:ea typeface="メイリオ" panose="020B0604030504040204" pitchFamily="50" charset="-128"/>
              </a:rPr>
              <a:t>OpenAM</a:t>
            </a:r>
            <a:r>
              <a:rPr lang="ja-JP" altLang="en-US" sz="1400" kern="0" dirty="0">
                <a:solidFill>
                  <a:schemeClr val="bg2">
                    <a:lumMod val="25000"/>
                  </a:schemeClr>
                </a:solidFill>
                <a:latin typeface="メイリオ" panose="020B0604030504040204" pitchFamily="50" charset="-128"/>
                <a:ea typeface="メイリオ" panose="020B0604030504040204" pitchFamily="50" charset="-128"/>
              </a:rPr>
              <a:t>になった</a:t>
            </a:r>
            <a:r>
              <a:rPr lang="en-US" altLang="ja-JP" sz="1400" kern="0" dirty="0">
                <a:solidFill>
                  <a:schemeClr val="bg2">
                    <a:lumMod val="25000"/>
                  </a:schemeClr>
                </a:solidFill>
                <a:latin typeface="メイリオ" panose="020B0604030504040204" pitchFamily="50" charset="-128"/>
                <a:ea typeface="メイリオ" panose="020B0604030504040204" pitchFamily="50" charset="-128"/>
              </a:rPr>
              <a:t>)</a:t>
            </a:r>
            <a:r>
              <a:rPr lang="ja-JP" altLang="en-US" sz="1400" kern="0" dirty="0" err="1">
                <a:solidFill>
                  <a:schemeClr val="bg2">
                    <a:lumMod val="25000"/>
                  </a:schemeClr>
                </a:solidFill>
                <a:latin typeface="メイリオ" panose="020B0604030504040204" pitchFamily="50" charset="-128"/>
                <a:ea typeface="メイリオ" panose="020B0604030504040204" pitchFamily="50" charset="-128"/>
              </a:rPr>
              <a:t>、</a:t>
            </a:r>
            <a:r>
              <a:rPr lang="en-US" altLang="ja-JP" sz="1400" kern="0" dirty="0">
                <a:solidFill>
                  <a:schemeClr val="bg2">
                    <a:lumMod val="25000"/>
                  </a:schemeClr>
                </a:solidFill>
                <a:latin typeface="メイリオ" panose="020B0604030504040204" pitchFamily="50" charset="-128"/>
                <a:ea typeface="メイリオ" panose="020B0604030504040204" pitchFamily="50" charset="-128"/>
              </a:rPr>
              <a:t>Apache </a:t>
            </a:r>
            <a:r>
              <a:rPr lang="en-US" altLang="ja-JP" sz="1400" kern="0" dirty="0" err="1">
                <a:solidFill>
                  <a:schemeClr val="bg2">
                    <a:lumMod val="25000"/>
                  </a:schemeClr>
                </a:solidFill>
                <a:latin typeface="メイリオ" panose="020B0604030504040204" pitchFamily="50" charset="-128"/>
                <a:ea typeface="メイリオ" panose="020B0604030504040204" pitchFamily="50" charset="-128"/>
              </a:rPr>
              <a:t>CloudStack</a:t>
            </a:r>
            <a:r>
              <a:rPr lang="en-US" altLang="ja-JP" sz="1400" kern="0" dirty="0">
                <a:solidFill>
                  <a:schemeClr val="bg2">
                    <a:lumMod val="25000"/>
                  </a:schemeClr>
                </a:solidFill>
                <a:latin typeface="メイリオ" panose="020B0604030504040204" pitchFamily="50" charset="-128"/>
                <a:ea typeface="メイリオ" panose="020B0604030504040204" pitchFamily="50" charset="-128"/>
              </a:rPr>
              <a:t>, Bazaar, </a:t>
            </a:r>
            <a:r>
              <a:rPr lang="en-US" altLang="ja-JP" sz="1400" kern="0" dirty="0" err="1">
                <a:solidFill>
                  <a:schemeClr val="bg2">
                    <a:lumMod val="25000"/>
                  </a:schemeClr>
                </a:solidFill>
                <a:latin typeface="メイリオ" panose="020B0604030504040204" pitchFamily="50" charset="-128"/>
                <a:ea typeface="メイリオ" panose="020B0604030504040204" pitchFamily="50" charset="-128"/>
              </a:rPr>
              <a:t>FreeNAS,IPTraf</a:t>
            </a:r>
            <a:r>
              <a:rPr lang="en-US" altLang="ja-JP" sz="1400" kern="0" dirty="0">
                <a:solidFill>
                  <a:schemeClr val="bg2">
                    <a:lumMod val="25000"/>
                  </a:schemeClr>
                </a:solidFill>
                <a:latin typeface="メイリオ" panose="020B0604030504040204" pitchFamily="50" charset="-128"/>
                <a:ea typeface="メイリオ" panose="020B0604030504040204" pitchFamily="50" charset="-128"/>
              </a:rPr>
              <a:t>, Zen Cart(</a:t>
            </a:r>
            <a:r>
              <a:rPr lang="ja-JP" altLang="en-US" sz="1400" kern="0" dirty="0">
                <a:solidFill>
                  <a:schemeClr val="bg2">
                    <a:lumMod val="25000"/>
                  </a:schemeClr>
                </a:solidFill>
                <a:latin typeface="メイリオ" panose="020B0604030504040204" pitchFamily="50" charset="-128"/>
                <a:ea typeface="メイリオ" panose="020B0604030504040204" pitchFamily="50" charset="-128"/>
              </a:rPr>
              <a:t>調査元データからなくなる</a:t>
            </a:r>
            <a:r>
              <a:rPr lang="en-US" altLang="ja-JP" sz="1400" kern="0" dirty="0">
                <a:solidFill>
                  <a:schemeClr val="bg2">
                    <a:lumMod val="25000"/>
                  </a:schemeClr>
                </a:solidFill>
                <a:latin typeface="メイリオ" panose="020B0604030504040204" pitchFamily="50" charset="-128"/>
                <a:ea typeface="メイリオ" panose="020B0604030504040204" pitchFamily="50" charset="-128"/>
              </a:rPr>
              <a:t>)</a:t>
            </a:r>
            <a:endParaRPr lang="ja-JP" altLang="en-US" sz="1600" dirty="0">
              <a:solidFill>
                <a:schemeClr val="bg2">
                  <a:lumMod val="25000"/>
                </a:schemeClr>
              </a:solidFill>
            </a:endParaRPr>
          </a:p>
        </p:txBody>
      </p:sp>
    </p:spTree>
    <p:extLst>
      <p:ext uri="{BB962C8B-B14F-4D97-AF65-F5344CB8AC3E}">
        <p14:creationId xmlns:p14="http://schemas.microsoft.com/office/powerpoint/2010/main" val="34168315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フッター プレースホルダー 2"/>
          <p:cNvSpPr>
            <a:spLocks noGrp="1"/>
          </p:cNvSpPr>
          <p:nvPr>
            <p:ph type="ftr" sz="quarter" idx="3"/>
          </p:nvPr>
        </p:nvSpPr>
        <p:spPr>
          <a:xfrm>
            <a:off x="3119970" y="6619880"/>
            <a:ext cx="6049433" cy="188913"/>
          </a:xfrm>
          <a:prstGeom prst="rect">
            <a:avLst/>
          </a:prstGeom>
        </p:spPr>
        <p:txBody>
          <a:bodyPr/>
          <a:lstStyle/>
          <a:p>
            <a:pPr>
              <a:defRPr/>
            </a:pPr>
            <a:r>
              <a:rPr lang="en-US" altLang="ja-JP"/>
              <a:t>Copyright 2019</a:t>
            </a:r>
            <a:r>
              <a:rPr lang="ja-JP" altLang="en-US"/>
              <a:t> </a:t>
            </a:r>
            <a:r>
              <a:rPr lang="en-US" altLang="ja-JP"/>
              <a:t>Japan OSS Promotion Forum</a:t>
            </a:r>
            <a:endParaRPr lang="en-US" altLang="ja-JP" dirty="0"/>
          </a:p>
        </p:txBody>
      </p:sp>
      <p:sp>
        <p:nvSpPr>
          <p:cNvPr id="4" name="スライド番号プレースホルダー 3"/>
          <p:cNvSpPr>
            <a:spLocks noGrp="1"/>
          </p:cNvSpPr>
          <p:nvPr>
            <p:ph type="sldNum" sz="quarter" idx="12"/>
          </p:nvPr>
        </p:nvSpPr>
        <p:spPr/>
        <p:txBody>
          <a:bodyPr/>
          <a:lstStyle/>
          <a:p>
            <a:pPr>
              <a:defRPr/>
            </a:pPr>
            <a:fld id="{2E2CC637-50F8-41E5-AD2A-672FDF5D54F5}" type="slidenum">
              <a:rPr lang="en-US" altLang="ja-JP" smtClean="0"/>
              <a:pPr>
                <a:defRPr/>
              </a:pPr>
              <a:t>28</a:t>
            </a:fld>
            <a:endParaRPr lang="en-US" altLang="ja-JP"/>
          </a:p>
        </p:txBody>
      </p:sp>
      <p:pic>
        <p:nvPicPr>
          <p:cNvPr id="2" name="図 1"/>
          <p:cNvPicPr>
            <a:picLocks noChangeAspect="1"/>
          </p:cNvPicPr>
          <p:nvPr/>
        </p:nvPicPr>
        <p:blipFill>
          <a:blip r:embed="rId2"/>
          <a:stretch>
            <a:fillRect/>
          </a:stretch>
        </p:blipFill>
        <p:spPr>
          <a:xfrm>
            <a:off x="1643605" y="68497"/>
            <a:ext cx="8787299" cy="6740296"/>
          </a:xfrm>
          <a:prstGeom prst="rect">
            <a:avLst/>
          </a:prstGeom>
        </p:spPr>
      </p:pic>
    </p:spTree>
    <p:extLst>
      <p:ext uri="{BB962C8B-B14F-4D97-AF65-F5344CB8AC3E}">
        <p14:creationId xmlns:p14="http://schemas.microsoft.com/office/powerpoint/2010/main" val="68415040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図 18"/>
          <p:cNvPicPr>
            <a:picLocks noChangeAspect="1"/>
          </p:cNvPicPr>
          <p:nvPr/>
        </p:nvPicPr>
        <p:blipFill>
          <a:blip r:embed="rId2"/>
          <a:stretch>
            <a:fillRect/>
          </a:stretch>
        </p:blipFill>
        <p:spPr>
          <a:xfrm>
            <a:off x="1643605" y="68497"/>
            <a:ext cx="8787299" cy="6740296"/>
          </a:xfrm>
          <a:prstGeom prst="rect">
            <a:avLst/>
          </a:prstGeom>
        </p:spPr>
      </p:pic>
      <p:sp>
        <p:nvSpPr>
          <p:cNvPr id="4" name="スライド番号プレースホルダー 3"/>
          <p:cNvSpPr>
            <a:spLocks noGrp="1"/>
          </p:cNvSpPr>
          <p:nvPr>
            <p:ph type="sldNum" sz="quarter" idx="12"/>
          </p:nvPr>
        </p:nvSpPr>
        <p:spPr/>
        <p:txBody>
          <a:bodyPr/>
          <a:lstStyle/>
          <a:p>
            <a:pPr>
              <a:defRPr/>
            </a:pPr>
            <a:fld id="{2E2CC637-50F8-41E5-AD2A-672FDF5D54F5}" type="slidenum">
              <a:rPr lang="en-US" altLang="ja-JP" smtClean="0"/>
              <a:pPr>
                <a:defRPr/>
              </a:pPr>
              <a:t>29</a:t>
            </a:fld>
            <a:endParaRPr lang="en-US" altLang="ja-JP"/>
          </a:p>
        </p:txBody>
      </p:sp>
      <p:sp>
        <p:nvSpPr>
          <p:cNvPr id="13" name="正方形/長方形 12"/>
          <p:cNvSpPr/>
          <p:nvPr/>
        </p:nvSpPr>
        <p:spPr>
          <a:xfrm>
            <a:off x="4571999" y="364358"/>
            <a:ext cx="2938273" cy="2618772"/>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4" name="正方形/長方形 13"/>
          <p:cNvSpPr/>
          <p:nvPr/>
        </p:nvSpPr>
        <p:spPr>
          <a:xfrm>
            <a:off x="2630817" y="2311395"/>
            <a:ext cx="2005500" cy="187968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5" name="正方形/長方形 14"/>
          <p:cNvSpPr/>
          <p:nvPr/>
        </p:nvSpPr>
        <p:spPr>
          <a:xfrm>
            <a:off x="1717762" y="4120629"/>
            <a:ext cx="2005500" cy="254846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6" name="正方形/長方形 15"/>
          <p:cNvSpPr/>
          <p:nvPr/>
        </p:nvSpPr>
        <p:spPr>
          <a:xfrm>
            <a:off x="7564711" y="1448756"/>
            <a:ext cx="2774105" cy="254846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7" name="テキスト ボックス 16"/>
          <p:cNvSpPr txBox="1"/>
          <p:nvPr/>
        </p:nvSpPr>
        <p:spPr>
          <a:xfrm>
            <a:off x="4996126" y="3061195"/>
            <a:ext cx="2168353" cy="369332"/>
          </a:xfrm>
          <a:prstGeom prst="rect">
            <a:avLst/>
          </a:prstGeom>
          <a:ln>
            <a:solidFill>
              <a:srgbClr val="00B050"/>
            </a:solidFill>
          </a:ln>
        </p:spPr>
        <p:style>
          <a:lnRef idx="2">
            <a:schemeClr val="accent5"/>
          </a:lnRef>
          <a:fillRef idx="1">
            <a:schemeClr val="lt1"/>
          </a:fillRef>
          <a:effectRef idx="0">
            <a:schemeClr val="accent5"/>
          </a:effectRef>
          <a:fontRef idx="minor">
            <a:schemeClr val="dk1"/>
          </a:fontRef>
        </p:style>
        <p:txBody>
          <a:bodyPr wrap="square" rtlCol="0">
            <a:spAutoFit/>
          </a:bodyPr>
          <a:lstStyle>
            <a:defPPr>
              <a:defRPr lang="ja-JP"/>
            </a:defPPr>
          </a:lstStyle>
          <a:p>
            <a:pPr algn="ctr"/>
            <a:r>
              <a:rPr lang="ja-JP" altLang="en-US" dirty="0"/>
              <a:t>②ビッグデータ更新</a:t>
            </a:r>
          </a:p>
        </p:txBody>
      </p:sp>
      <p:sp>
        <p:nvSpPr>
          <p:cNvPr id="12" name="テキスト ボックス 11"/>
          <p:cNvSpPr txBox="1"/>
          <p:nvPr/>
        </p:nvSpPr>
        <p:spPr>
          <a:xfrm>
            <a:off x="2451673" y="1842780"/>
            <a:ext cx="2483190" cy="369332"/>
          </a:xfrm>
          <a:prstGeom prst="rect">
            <a:avLst/>
          </a:prstGeom>
          <a:ln>
            <a:solidFill>
              <a:srgbClr val="00B050"/>
            </a:solidFill>
          </a:ln>
        </p:spPr>
        <p:style>
          <a:lnRef idx="2">
            <a:schemeClr val="accent5"/>
          </a:lnRef>
          <a:fillRef idx="1">
            <a:schemeClr val="lt1"/>
          </a:fillRef>
          <a:effectRef idx="0">
            <a:schemeClr val="accent5"/>
          </a:effectRef>
          <a:fontRef idx="minor">
            <a:schemeClr val="dk1"/>
          </a:fontRef>
        </p:style>
        <p:txBody>
          <a:bodyPr wrap="square" rtlCol="0">
            <a:spAutoFit/>
          </a:bodyPr>
          <a:lstStyle>
            <a:defPPr>
              <a:defRPr lang="ja-JP"/>
            </a:defPPr>
          </a:lstStyle>
          <a:p>
            <a:pPr algn="ctr"/>
            <a:r>
              <a:rPr lang="ja-JP" altLang="en-US" dirty="0"/>
              <a:t>③データベースの独立</a:t>
            </a:r>
          </a:p>
        </p:txBody>
      </p:sp>
      <p:sp>
        <p:nvSpPr>
          <p:cNvPr id="8" name="テキスト ボックス 7"/>
          <p:cNvSpPr txBox="1"/>
          <p:nvPr/>
        </p:nvSpPr>
        <p:spPr>
          <a:xfrm>
            <a:off x="2720515" y="6076023"/>
            <a:ext cx="3825551" cy="369332"/>
          </a:xfrm>
          <a:prstGeom prst="rect">
            <a:avLst/>
          </a:prstGeom>
          <a:ln>
            <a:solidFill>
              <a:srgbClr val="00B050"/>
            </a:solidFill>
          </a:ln>
        </p:spPr>
        <p:style>
          <a:lnRef idx="2">
            <a:schemeClr val="accent5"/>
          </a:lnRef>
          <a:fillRef idx="1">
            <a:schemeClr val="lt1"/>
          </a:fillRef>
          <a:effectRef idx="0">
            <a:schemeClr val="accent5"/>
          </a:effectRef>
          <a:fontRef idx="minor">
            <a:schemeClr val="dk1"/>
          </a:fontRef>
        </p:style>
        <p:txBody>
          <a:bodyPr wrap="square" rtlCol="0">
            <a:spAutoFit/>
          </a:bodyPr>
          <a:lstStyle>
            <a:defPPr>
              <a:defRPr lang="ja-JP"/>
            </a:defPPr>
          </a:lstStyle>
          <a:p>
            <a:pPr algn="ctr"/>
            <a:r>
              <a:rPr lang="ja-JP" altLang="en-US" dirty="0"/>
              <a:t>①開発支援、運用管理関係の更新</a:t>
            </a:r>
          </a:p>
        </p:txBody>
      </p:sp>
      <p:sp>
        <p:nvSpPr>
          <p:cNvPr id="18" name="テキスト ボックス 17"/>
          <p:cNvSpPr txBox="1"/>
          <p:nvPr/>
        </p:nvSpPr>
        <p:spPr>
          <a:xfrm>
            <a:off x="6663064" y="4084480"/>
            <a:ext cx="3825551" cy="369332"/>
          </a:xfrm>
          <a:prstGeom prst="rect">
            <a:avLst/>
          </a:prstGeom>
          <a:ln>
            <a:solidFill>
              <a:srgbClr val="00B050"/>
            </a:solidFill>
          </a:ln>
        </p:spPr>
        <p:style>
          <a:lnRef idx="2">
            <a:schemeClr val="accent5"/>
          </a:lnRef>
          <a:fillRef idx="1">
            <a:schemeClr val="lt1"/>
          </a:fillRef>
          <a:effectRef idx="0">
            <a:schemeClr val="accent5"/>
          </a:effectRef>
          <a:fontRef idx="minor">
            <a:schemeClr val="dk1"/>
          </a:fontRef>
        </p:style>
        <p:txBody>
          <a:bodyPr wrap="square" rtlCol="0">
            <a:spAutoFit/>
          </a:bodyPr>
          <a:lstStyle>
            <a:defPPr>
              <a:defRPr lang="ja-JP"/>
            </a:defPPr>
          </a:lstStyle>
          <a:p>
            <a:pPr algn="ctr"/>
            <a:r>
              <a:rPr lang="ja-JP" altLang="en-US" dirty="0"/>
              <a:t>①開発支援、運用管理関係の更新</a:t>
            </a:r>
          </a:p>
        </p:txBody>
      </p:sp>
    </p:spTree>
    <p:extLst>
      <p:ext uri="{BB962C8B-B14F-4D97-AF65-F5344CB8AC3E}">
        <p14:creationId xmlns:p14="http://schemas.microsoft.com/office/powerpoint/2010/main" val="36247927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TOC</a:t>
            </a:r>
            <a:endParaRPr kumimoji="1" lang="ja-JP" altLang="en-US" dirty="0"/>
          </a:p>
        </p:txBody>
      </p:sp>
      <p:sp>
        <p:nvSpPr>
          <p:cNvPr id="4" name="スライド番号プレースホルダー 3"/>
          <p:cNvSpPr>
            <a:spLocks noGrp="1"/>
          </p:cNvSpPr>
          <p:nvPr>
            <p:ph type="sldNum" sz="quarter" idx="12"/>
          </p:nvPr>
        </p:nvSpPr>
        <p:spPr/>
        <p:txBody>
          <a:bodyPr/>
          <a:lstStyle/>
          <a:p>
            <a:pPr>
              <a:defRPr/>
            </a:pPr>
            <a:fld id="{46E683E9-ADC6-4FF3-AD4E-53B288B533C8}" type="slidenum">
              <a:rPr lang="en-US" altLang="ja-JP" smtClean="0"/>
              <a:pPr>
                <a:defRPr/>
              </a:pPr>
              <a:t>3</a:t>
            </a:fld>
            <a:endParaRPr lang="en-US" altLang="ja-JP"/>
          </a:p>
        </p:txBody>
      </p:sp>
      <p:sp>
        <p:nvSpPr>
          <p:cNvPr id="5" name="テキスト プレースホルダー 6"/>
          <p:cNvSpPr txBox="1">
            <a:spLocks/>
          </p:cNvSpPr>
          <p:nvPr/>
        </p:nvSpPr>
        <p:spPr>
          <a:xfrm>
            <a:off x="1160363" y="1954799"/>
            <a:ext cx="8009040" cy="4007577"/>
          </a:xfrm>
          <a:prstGeom prst="rect">
            <a:avLst/>
          </a:prstGeom>
        </p:spPr>
        <p:txBody>
          <a:bodyPr/>
          <a:lstStyle>
            <a:lvl1pPr marL="352425" indent="-352425" algn="l" rtl="0" eaLnBrk="0" fontAlgn="base" hangingPunct="0">
              <a:spcBef>
                <a:spcPct val="20000"/>
              </a:spcBef>
              <a:spcAft>
                <a:spcPct val="0"/>
              </a:spcAft>
              <a:buClr>
                <a:schemeClr val="accent2"/>
              </a:buClr>
              <a:buFont typeface="Wingdings" panose="05000000000000000000" pitchFamily="2" charset="2"/>
              <a:buChar char="o"/>
              <a:defRPr kumimoji="1" sz="20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1038" indent="-327422" algn="l" rtl="0" eaLnBrk="0" fontAlgn="base" hangingPunct="0">
              <a:spcBef>
                <a:spcPct val="20000"/>
              </a:spcBef>
              <a:spcAft>
                <a:spcPct val="0"/>
              </a:spcAft>
              <a:buClr>
                <a:schemeClr val="accent2"/>
              </a:buClr>
              <a:buFont typeface="Wingdings" panose="05000000000000000000" pitchFamily="2" charset="2"/>
              <a:buChar char="n"/>
              <a:defRPr kumimoji="1" sz="16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978694" indent="-296466" algn="l" rtl="0" eaLnBrk="0" fontAlgn="base" hangingPunct="0">
              <a:spcBef>
                <a:spcPct val="20000"/>
              </a:spcBef>
              <a:spcAft>
                <a:spcPct val="0"/>
              </a:spcAft>
              <a:buClr>
                <a:schemeClr val="accent2"/>
              </a:buClr>
              <a:buFont typeface="Wingdings" panose="05000000000000000000" pitchFamily="2" charset="2"/>
              <a:buChar char="l"/>
              <a:defRPr kumimoji="1" sz="14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270397" indent="-290513" algn="l" rtl="0" eaLnBrk="0" fontAlgn="base" hangingPunct="0">
              <a:spcBef>
                <a:spcPct val="20000"/>
              </a:spcBef>
              <a:spcAft>
                <a:spcPct val="0"/>
              </a:spcAft>
              <a:buClr>
                <a:schemeClr val="accent2"/>
              </a:buClr>
              <a:buFont typeface="Wingdings" panose="05000000000000000000" pitchFamily="2" charset="2"/>
              <a:buChar char="n"/>
              <a:defRPr kumimoji="1" sz="15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1570435" indent="-298847" algn="l" rtl="0" eaLnBrk="0" fontAlgn="base" hangingPunct="0">
              <a:spcBef>
                <a:spcPct val="25000"/>
              </a:spcBef>
              <a:spcAft>
                <a:spcPct val="0"/>
              </a:spcAft>
              <a:buClr>
                <a:schemeClr val="accent2"/>
              </a:buClr>
              <a:buFont typeface="Wingdings" panose="05000000000000000000" pitchFamily="2" charset="2"/>
              <a:buChar char="§"/>
              <a:defRPr kumimoji="1" sz="15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1913335" indent="-298847" algn="l" rtl="0" eaLnBrk="1" fontAlgn="base" hangingPunct="1">
              <a:spcBef>
                <a:spcPct val="25000"/>
              </a:spcBef>
              <a:spcAft>
                <a:spcPct val="0"/>
              </a:spcAft>
              <a:buClr>
                <a:schemeClr val="accent2"/>
              </a:buClr>
              <a:buFont typeface="Wingdings" pitchFamily="2" charset="2"/>
              <a:buChar char="§"/>
              <a:defRPr kumimoji="1" sz="1500">
                <a:solidFill>
                  <a:schemeClr val="tx1"/>
                </a:solidFill>
                <a:latin typeface="+mn-lt"/>
                <a:ea typeface="+mn-ea"/>
              </a:defRPr>
            </a:lvl6pPr>
            <a:lvl7pPr marL="2256235" indent="-298847" algn="l" rtl="0" eaLnBrk="1" fontAlgn="base" hangingPunct="1">
              <a:spcBef>
                <a:spcPct val="25000"/>
              </a:spcBef>
              <a:spcAft>
                <a:spcPct val="0"/>
              </a:spcAft>
              <a:buClr>
                <a:schemeClr val="accent2"/>
              </a:buClr>
              <a:buFont typeface="Wingdings" pitchFamily="2" charset="2"/>
              <a:buChar char="§"/>
              <a:defRPr kumimoji="1" sz="1500">
                <a:solidFill>
                  <a:schemeClr val="tx1"/>
                </a:solidFill>
                <a:latin typeface="+mn-lt"/>
                <a:ea typeface="+mn-ea"/>
              </a:defRPr>
            </a:lvl7pPr>
            <a:lvl8pPr marL="2599135" indent="-298847" algn="l" rtl="0" eaLnBrk="1" fontAlgn="base" hangingPunct="1">
              <a:spcBef>
                <a:spcPct val="25000"/>
              </a:spcBef>
              <a:spcAft>
                <a:spcPct val="0"/>
              </a:spcAft>
              <a:buClr>
                <a:schemeClr val="accent2"/>
              </a:buClr>
              <a:buFont typeface="Wingdings" pitchFamily="2" charset="2"/>
              <a:buChar char="§"/>
              <a:defRPr kumimoji="1" sz="1500">
                <a:solidFill>
                  <a:schemeClr val="tx1"/>
                </a:solidFill>
                <a:latin typeface="+mn-lt"/>
                <a:ea typeface="+mn-ea"/>
              </a:defRPr>
            </a:lvl8pPr>
            <a:lvl9pPr marL="2942035" indent="-298847" algn="l" rtl="0" eaLnBrk="1" fontAlgn="base" hangingPunct="1">
              <a:spcBef>
                <a:spcPct val="25000"/>
              </a:spcBef>
              <a:spcAft>
                <a:spcPct val="0"/>
              </a:spcAft>
              <a:buClr>
                <a:schemeClr val="accent2"/>
              </a:buClr>
              <a:buFont typeface="Wingdings" pitchFamily="2" charset="2"/>
              <a:buChar char="§"/>
              <a:defRPr kumimoji="1" sz="1500">
                <a:solidFill>
                  <a:schemeClr val="tx1"/>
                </a:solidFill>
                <a:latin typeface="+mn-lt"/>
                <a:ea typeface="+mn-ea"/>
              </a:defRPr>
            </a:lvl9pPr>
          </a:lstStyle>
          <a:p>
            <a:pPr marL="0" indent="0">
              <a:buNone/>
            </a:pPr>
            <a:r>
              <a:rPr lang="en-US" altLang="ja-JP" kern="0" dirty="0">
                <a:solidFill>
                  <a:srgbClr val="C00000"/>
                </a:solidFill>
              </a:rPr>
              <a:t>0.  </a:t>
            </a:r>
            <a:r>
              <a:rPr lang="ja-JP" altLang="en-US" kern="0" dirty="0"/>
              <a:t>自己紹介＋組織紹介</a:t>
            </a:r>
            <a:br>
              <a:rPr lang="en-US" altLang="ja-JP" kern="0" dirty="0"/>
            </a:br>
            <a:endParaRPr lang="en-US" altLang="ja-JP" kern="0" dirty="0"/>
          </a:p>
          <a:p>
            <a:pPr marL="457200" indent="-457200">
              <a:buFont typeface="+mj-lt"/>
              <a:buAutoNum type="arabicPeriod"/>
            </a:pPr>
            <a:r>
              <a:rPr lang="en-US" altLang="ja-JP" kern="0" dirty="0"/>
              <a:t>OSS</a:t>
            </a:r>
            <a:r>
              <a:rPr lang="ja-JP" altLang="en-US" kern="0" dirty="0"/>
              <a:t>鳥瞰図と作成背景</a:t>
            </a:r>
            <a:endParaRPr lang="en-US" altLang="ja-JP" kern="0" dirty="0"/>
          </a:p>
          <a:p>
            <a:pPr marL="457200" indent="-457200">
              <a:buFont typeface="+mj-lt"/>
              <a:buAutoNum type="arabicPeriod"/>
            </a:pPr>
            <a:endParaRPr lang="en-US" altLang="ja-JP" kern="0" dirty="0"/>
          </a:p>
          <a:p>
            <a:pPr marL="457200" indent="-457200">
              <a:buFont typeface="+mj-lt"/>
              <a:buAutoNum type="arabicPeriod"/>
            </a:pPr>
            <a:r>
              <a:rPr lang="en-US" altLang="ja-JP" dirty="0"/>
              <a:t>OSS</a:t>
            </a:r>
            <a:r>
              <a:rPr lang="ja-JP" altLang="en-US" dirty="0"/>
              <a:t>鳥瞰図の変遷から見る</a:t>
            </a:r>
            <a:r>
              <a:rPr lang="en-US" altLang="ja-JP" dirty="0"/>
              <a:t>OSS</a:t>
            </a:r>
            <a:r>
              <a:rPr lang="ja-JP" altLang="en-US" dirty="0"/>
              <a:t>の潮流</a:t>
            </a:r>
            <a:endParaRPr lang="en-US" altLang="ja-JP" dirty="0"/>
          </a:p>
          <a:p>
            <a:pPr marL="457200" indent="-457200">
              <a:buFont typeface="+mj-lt"/>
              <a:buAutoNum type="arabicPeriod"/>
            </a:pPr>
            <a:endParaRPr lang="en-US" altLang="ja-JP" dirty="0"/>
          </a:p>
          <a:p>
            <a:pPr marL="457200" indent="-457200">
              <a:buFont typeface="+mj-lt"/>
              <a:buAutoNum type="arabicPeriod"/>
            </a:pPr>
            <a:r>
              <a:rPr lang="en-US" altLang="ja-JP" dirty="0"/>
              <a:t>OSS</a:t>
            </a:r>
            <a:r>
              <a:rPr lang="ja-JP" altLang="en-US" dirty="0"/>
              <a:t>の探し方、調べ方</a:t>
            </a:r>
          </a:p>
        </p:txBody>
      </p:sp>
      <p:sp>
        <p:nvSpPr>
          <p:cNvPr id="6" name="タイトル 5"/>
          <p:cNvSpPr txBox="1">
            <a:spLocks/>
          </p:cNvSpPr>
          <p:nvPr/>
        </p:nvSpPr>
        <p:spPr bwMode="gray">
          <a:xfrm>
            <a:off x="770052" y="1255992"/>
            <a:ext cx="8399351" cy="533480"/>
          </a:xfrm>
          <a:prstGeom prst="rect">
            <a:avLst/>
          </a:prstGeom>
        </p:spPr>
        <p:txBody>
          <a:bodyPr vert="horz" lIns="91440" tIns="36000" rIns="91440" bIns="0" rtlCol="0" anchor="ctr">
            <a:noAutofit/>
          </a:bodyPr>
          <a:lstStyle>
            <a:lvl1pPr algn="l" rtl="0" eaLnBrk="0" fontAlgn="base" hangingPunct="0">
              <a:spcBef>
                <a:spcPct val="0"/>
              </a:spcBef>
              <a:spcAft>
                <a:spcPct val="0"/>
              </a:spcAft>
              <a:defRPr kumimoji="1" sz="2400" b="0">
                <a:solidFill>
                  <a:schemeClr val="tx2"/>
                </a:solidFill>
                <a:latin typeface="メイリオ" panose="020B0604030504040204" pitchFamily="50" charset="-128"/>
                <a:ea typeface="メイリオ" panose="020B0604030504040204" pitchFamily="50" charset="-128"/>
                <a:cs typeface="メイリオ" panose="020B0604030504040204" pitchFamily="50" charset="-128"/>
              </a:defRPr>
            </a:lvl1pPr>
            <a:lvl2pPr algn="l" rtl="0" eaLnBrk="0" fontAlgn="base" hangingPunct="0">
              <a:spcBef>
                <a:spcPct val="0"/>
              </a:spcBef>
              <a:spcAft>
                <a:spcPct val="0"/>
              </a:spcAft>
              <a:defRPr kumimoji="1" sz="1650">
                <a:solidFill>
                  <a:schemeClr val="tx2"/>
                </a:solidFill>
                <a:latin typeface="メイリオ" panose="020B0604030504040204" pitchFamily="50" charset="-128"/>
                <a:ea typeface="メイリオ" panose="020B0604030504040204" pitchFamily="50" charset="-128"/>
                <a:cs typeface="メイリオ" panose="020B0604030504040204" pitchFamily="50" charset="-128"/>
              </a:defRPr>
            </a:lvl2pPr>
            <a:lvl3pPr algn="l" rtl="0" eaLnBrk="0" fontAlgn="base" hangingPunct="0">
              <a:spcBef>
                <a:spcPct val="0"/>
              </a:spcBef>
              <a:spcAft>
                <a:spcPct val="0"/>
              </a:spcAft>
              <a:defRPr kumimoji="1" sz="1650">
                <a:solidFill>
                  <a:schemeClr val="tx2"/>
                </a:solidFill>
                <a:latin typeface="メイリオ" panose="020B0604030504040204" pitchFamily="50" charset="-128"/>
                <a:ea typeface="メイリオ" panose="020B0604030504040204" pitchFamily="50" charset="-128"/>
                <a:cs typeface="メイリオ" panose="020B0604030504040204" pitchFamily="50" charset="-128"/>
              </a:defRPr>
            </a:lvl3pPr>
            <a:lvl4pPr algn="l" rtl="0" eaLnBrk="0" fontAlgn="base" hangingPunct="0">
              <a:spcBef>
                <a:spcPct val="0"/>
              </a:spcBef>
              <a:spcAft>
                <a:spcPct val="0"/>
              </a:spcAft>
              <a:defRPr kumimoji="1" sz="1650">
                <a:solidFill>
                  <a:schemeClr val="tx2"/>
                </a:solidFill>
                <a:latin typeface="メイリオ" panose="020B0604030504040204" pitchFamily="50" charset="-128"/>
                <a:ea typeface="メイリオ" panose="020B0604030504040204" pitchFamily="50" charset="-128"/>
                <a:cs typeface="メイリオ" panose="020B0604030504040204" pitchFamily="50" charset="-128"/>
              </a:defRPr>
            </a:lvl4pPr>
            <a:lvl5pPr algn="l" rtl="0" eaLnBrk="0" fontAlgn="base" hangingPunct="0">
              <a:spcBef>
                <a:spcPct val="0"/>
              </a:spcBef>
              <a:spcAft>
                <a:spcPct val="0"/>
              </a:spcAft>
              <a:defRPr kumimoji="1" sz="1650">
                <a:solidFill>
                  <a:schemeClr val="tx2"/>
                </a:solidFill>
                <a:latin typeface="メイリオ" panose="020B0604030504040204" pitchFamily="50" charset="-128"/>
                <a:ea typeface="メイリオ" panose="020B0604030504040204" pitchFamily="50" charset="-128"/>
                <a:cs typeface="メイリオ" panose="020B0604030504040204" pitchFamily="50" charset="-128"/>
              </a:defRPr>
            </a:lvl5pPr>
            <a:lvl6pPr marL="342900" algn="l" rtl="0" eaLnBrk="1" fontAlgn="base" hangingPunct="1">
              <a:spcBef>
                <a:spcPct val="0"/>
              </a:spcBef>
              <a:spcAft>
                <a:spcPct val="0"/>
              </a:spcAft>
              <a:defRPr kumimoji="1" sz="1650">
                <a:solidFill>
                  <a:schemeClr val="tx2"/>
                </a:solidFill>
                <a:latin typeface="Verdana" pitchFamily="34" charset="0"/>
                <a:ea typeface="ＭＳ Ｐゴシック" pitchFamily="50" charset="-128"/>
              </a:defRPr>
            </a:lvl6pPr>
            <a:lvl7pPr marL="685800" algn="l" rtl="0" eaLnBrk="1" fontAlgn="base" hangingPunct="1">
              <a:spcBef>
                <a:spcPct val="0"/>
              </a:spcBef>
              <a:spcAft>
                <a:spcPct val="0"/>
              </a:spcAft>
              <a:defRPr kumimoji="1" sz="1650">
                <a:solidFill>
                  <a:schemeClr val="tx2"/>
                </a:solidFill>
                <a:latin typeface="Verdana" pitchFamily="34" charset="0"/>
                <a:ea typeface="ＭＳ Ｐゴシック" pitchFamily="50" charset="-128"/>
              </a:defRPr>
            </a:lvl7pPr>
            <a:lvl8pPr marL="1028700" algn="l" rtl="0" eaLnBrk="1" fontAlgn="base" hangingPunct="1">
              <a:spcBef>
                <a:spcPct val="0"/>
              </a:spcBef>
              <a:spcAft>
                <a:spcPct val="0"/>
              </a:spcAft>
              <a:defRPr kumimoji="1" sz="1650">
                <a:solidFill>
                  <a:schemeClr val="tx2"/>
                </a:solidFill>
                <a:latin typeface="Verdana" pitchFamily="34" charset="0"/>
                <a:ea typeface="ＭＳ Ｐゴシック" pitchFamily="50" charset="-128"/>
              </a:defRPr>
            </a:lvl8pPr>
            <a:lvl9pPr marL="1371600" algn="l" rtl="0" eaLnBrk="1" fontAlgn="base" hangingPunct="1">
              <a:spcBef>
                <a:spcPct val="0"/>
              </a:spcBef>
              <a:spcAft>
                <a:spcPct val="0"/>
              </a:spcAft>
              <a:defRPr kumimoji="1" sz="1650">
                <a:solidFill>
                  <a:schemeClr val="tx2"/>
                </a:solidFill>
                <a:latin typeface="Verdana" pitchFamily="34" charset="0"/>
                <a:ea typeface="ＭＳ Ｐゴシック" pitchFamily="50" charset="-128"/>
              </a:defRPr>
            </a:lvl9pPr>
          </a:lstStyle>
          <a:p>
            <a:r>
              <a:rPr lang="en-US" altLang="ja-JP" kern="0" dirty="0"/>
              <a:t>Table of Contents</a:t>
            </a:r>
            <a:endParaRPr lang="ja-JP" altLang="en-US" kern="0" dirty="0"/>
          </a:p>
        </p:txBody>
      </p:sp>
    </p:spTree>
    <p:extLst>
      <p:ext uri="{BB962C8B-B14F-4D97-AF65-F5344CB8AC3E}">
        <p14:creationId xmlns:p14="http://schemas.microsoft.com/office/powerpoint/2010/main" val="67351061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グループ化 14"/>
          <p:cNvGrpSpPr/>
          <p:nvPr/>
        </p:nvGrpSpPr>
        <p:grpSpPr>
          <a:xfrm>
            <a:off x="1569284" y="60809"/>
            <a:ext cx="9051931" cy="6776391"/>
            <a:chOff x="45281" y="60806"/>
            <a:chExt cx="9051931" cy="6776391"/>
          </a:xfrm>
        </p:grpSpPr>
        <p:sp>
          <p:nvSpPr>
            <p:cNvPr id="236" name="Freeform 262"/>
            <p:cNvSpPr>
              <a:spLocks noChangeArrowheads="1"/>
            </p:cNvSpPr>
            <p:nvPr/>
          </p:nvSpPr>
          <p:spPr bwMode="auto">
            <a:xfrm>
              <a:off x="3052460" y="370910"/>
              <a:ext cx="3002005" cy="2748971"/>
            </a:xfrm>
            <a:custGeom>
              <a:avLst/>
              <a:gdLst>
                <a:gd name="T0" fmla="*/ 2657 w 2658"/>
                <a:gd name="T1" fmla="*/ 3074 h 3075"/>
                <a:gd name="T2" fmla="*/ 0 w 2658"/>
                <a:gd name="T3" fmla="*/ 3074 h 3075"/>
                <a:gd name="T4" fmla="*/ 0 w 2658"/>
                <a:gd name="T5" fmla="*/ 0 h 3075"/>
                <a:gd name="T6" fmla="*/ 2657 w 2658"/>
                <a:gd name="T7" fmla="*/ 0 h 3075"/>
                <a:gd name="T8" fmla="*/ 2657 w 2658"/>
                <a:gd name="T9" fmla="*/ 3074 h 3075"/>
              </a:gdLst>
              <a:ahLst/>
              <a:cxnLst>
                <a:cxn ang="0">
                  <a:pos x="T0" y="T1"/>
                </a:cxn>
                <a:cxn ang="0">
                  <a:pos x="T2" y="T3"/>
                </a:cxn>
                <a:cxn ang="0">
                  <a:pos x="T4" y="T5"/>
                </a:cxn>
                <a:cxn ang="0">
                  <a:pos x="T6" y="T7"/>
                </a:cxn>
                <a:cxn ang="0">
                  <a:pos x="T8" y="T9"/>
                </a:cxn>
              </a:cxnLst>
              <a:rect l="0" t="0" r="r" b="b"/>
              <a:pathLst>
                <a:path w="2658" h="3075">
                  <a:moveTo>
                    <a:pt x="2657" y="3074"/>
                  </a:moveTo>
                  <a:lnTo>
                    <a:pt x="0" y="3074"/>
                  </a:lnTo>
                  <a:lnTo>
                    <a:pt x="0" y="0"/>
                  </a:lnTo>
                  <a:lnTo>
                    <a:pt x="2657" y="0"/>
                  </a:lnTo>
                  <a:lnTo>
                    <a:pt x="2657" y="3074"/>
                  </a:lnTo>
                </a:path>
              </a:pathLst>
            </a:custGeom>
            <a:solidFill>
              <a:schemeClr val="accent2">
                <a:lumMod val="20000"/>
                <a:lumOff val="80000"/>
              </a:schemeClr>
            </a:solidFill>
            <a:ln w="9525" cap="flat">
              <a:solidFill>
                <a:schemeClr val="tx1"/>
              </a:solidFill>
              <a:round/>
              <a:headEnd/>
              <a:tailEnd/>
            </a:ln>
            <a:effectLst/>
          </p:spPr>
          <p:txBody>
            <a:bodyPr wrap="none" lIns="82943" tIns="41471" rIns="82943" bIns="41471" anchor="t"/>
            <a:lstStyle/>
            <a:p>
              <a:r>
                <a:rPr lang="ja-JP" altLang="en-US" sz="571" dirty="0">
                  <a:latin typeface="Meiryo UI" panose="020B0604030504040204" pitchFamily="50" charset="-128"/>
                  <a:ea typeface="Meiryo UI" panose="020B0604030504040204" pitchFamily="50" charset="-128"/>
                  <a:cs typeface="Meiryo UI" panose="020B0604030504040204" pitchFamily="50" charset="-128"/>
                </a:rPr>
                <a:t>ビッグデータ</a:t>
              </a:r>
            </a:p>
          </p:txBody>
        </p:sp>
        <p:sp>
          <p:nvSpPr>
            <p:cNvPr id="14" name="Freeform 297"/>
            <p:cNvSpPr>
              <a:spLocks noChangeArrowheads="1"/>
            </p:cNvSpPr>
            <p:nvPr/>
          </p:nvSpPr>
          <p:spPr bwMode="auto">
            <a:xfrm>
              <a:off x="6171524" y="905325"/>
              <a:ext cx="2849569" cy="2985056"/>
            </a:xfrm>
            <a:custGeom>
              <a:avLst/>
              <a:gdLst>
                <a:gd name="T0" fmla="*/ 8098 w 8099"/>
                <a:gd name="T1" fmla="*/ 5292 h 5293"/>
                <a:gd name="T2" fmla="*/ 0 w 8099"/>
                <a:gd name="T3" fmla="*/ 5292 h 5293"/>
                <a:gd name="T4" fmla="*/ 0 w 8099"/>
                <a:gd name="T5" fmla="*/ 0 h 5293"/>
                <a:gd name="T6" fmla="*/ 8098 w 8099"/>
                <a:gd name="T7" fmla="*/ 0 h 5293"/>
                <a:gd name="T8" fmla="*/ 8098 w 8099"/>
                <a:gd name="T9" fmla="*/ 5292 h 5293"/>
              </a:gdLst>
              <a:ahLst/>
              <a:cxnLst>
                <a:cxn ang="0">
                  <a:pos x="T0" y="T1"/>
                </a:cxn>
                <a:cxn ang="0">
                  <a:pos x="T2" y="T3"/>
                </a:cxn>
                <a:cxn ang="0">
                  <a:pos x="T4" y="T5"/>
                </a:cxn>
                <a:cxn ang="0">
                  <a:pos x="T6" y="T7"/>
                </a:cxn>
                <a:cxn ang="0">
                  <a:pos x="T8" y="T9"/>
                </a:cxn>
              </a:cxnLst>
              <a:rect l="0" t="0" r="r" b="b"/>
              <a:pathLst>
                <a:path w="8099" h="5293">
                  <a:moveTo>
                    <a:pt x="8098" y="5292"/>
                  </a:moveTo>
                  <a:lnTo>
                    <a:pt x="0" y="5292"/>
                  </a:lnTo>
                  <a:lnTo>
                    <a:pt x="0" y="0"/>
                  </a:lnTo>
                  <a:lnTo>
                    <a:pt x="8098" y="0"/>
                  </a:lnTo>
                  <a:lnTo>
                    <a:pt x="8098" y="5292"/>
                  </a:lnTo>
                </a:path>
              </a:pathLst>
            </a:custGeom>
            <a:solidFill>
              <a:srgbClr val="C6BFDF"/>
            </a:solidFill>
            <a:ln w="9525" cap="flat">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t"/>
            <a:lstStyle/>
            <a:p>
              <a:r>
                <a:rPr lang="ja-JP" altLang="en-US" sz="571" dirty="0">
                  <a:latin typeface="Meiryo UI" panose="020B0604030504040204" pitchFamily="50" charset="-128"/>
                  <a:ea typeface="Meiryo UI" panose="020B0604030504040204" pitchFamily="50" charset="-128"/>
                  <a:cs typeface="Meiryo UI" panose="020B0604030504040204" pitchFamily="50" charset="-128"/>
                </a:rPr>
                <a:t>開発支援</a:t>
              </a:r>
            </a:p>
          </p:txBody>
        </p:sp>
        <p:sp>
          <p:nvSpPr>
            <p:cNvPr id="18" name="Freeform 1"/>
            <p:cNvSpPr>
              <a:spLocks noChangeArrowheads="1"/>
            </p:cNvSpPr>
            <p:nvPr/>
          </p:nvSpPr>
          <p:spPr bwMode="auto">
            <a:xfrm>
              <a:off x="45783" y="60806"/>
              <a:ext cx="9051429" cy="6762857"/>
            </a:xfrm>
            <a:custGeom>
              <a:avLst/>
              <a:gdLst>
                <a:gd name="T0" fmla="*/ 110 w 26729"/>
                <a:gd name="T1" fmla="*/ 11 h 16277"/>
                <a:gd name="T2" fmla="*/ 110 w 26729"/>
                <a:gd name="T3" fmla="*/ 1 h 16277"/>
                <a:gd name="T4" fmla="*/ 56 w 26729"/>
                <a:gd name="T5" fmla="*/ 14 h 16277"/>
                <a:gd name="T6" fmla="*/ 18 w 26729"/>
                <a:gd name="T7" fmla="*/ 47 h 16277"/>
                <a:gd name="T8" fmla="*/ 1 w 26729"/>
                <a:gd name="T9" fmla="*/ 110 h 16277"/>
                <a:gd name="T10" fmla="*/ 1 w 26729"/>
                <a:gd name="T11" fmla="*/ 16166 h 16277"/>
                <a:gd name="T12" fmla="*/ 14 w 26729"/>
                <a:gd name="T13" fmla="*/ 16220 h 16277"/>
                <a:gd name="T14" fmla="*/ 47 w 26729"/>
                <a:gd name="T15" fmla="*/ 16258 h 16277"/>
                <a:gd name="T16" fmla="*/ 110 w 26729"/>
                <a:gd name="T17" fmla="*/ 16276 h 16277"/>
                <a:gd name="T18" fmla="*/ 26618 w 26729"/>
                <a:gd name="T19" fmla="*/ 16276 h 16277"/>
                <a:gd name="T20" fmla="*/ 26672 w 26729"/>
                <a:gd name="T21" fmla="*/ 16262 h 16277"/>
                <a:gd name="T22" fmla="*/ 26711 w 26729"/>
                <a:gd name="T23" fmla="*/ 16229 h 16277"/>
                <a:gd name="T24" fmla="*/ 26728 w 26729"/>
                <a:gd name="T25" fmla="*/ 16166 h 16277"/>
                <a:gd name="T26" fmla="*/ 26728 w 26729"/>
                <a:gd name="T27" fmla="*/ 110 h 16277"/>
                <a:gd name="T28" fmla="*/ 26714 w 26729"/>
                <a:gd name="T29" fmla="*/ 56 h 16277"/>
                <a:gd name="T30" fmla="*/ 26682 w 26729"/>
                <a:gd name="T31" fmla="*/ 18 h 16277"/>
                <a:gd name="T32" fmla="*/ 26618 w 26729"/>
                <a:gd name="T33" fmla="*/ 1 h 16277"/>
                <a:gd name="T34" fmla="*/ 110 w 26729"/>
                <a:gd name="T35" fmla="*/ 1 h 16277"/>
                <a:gd name="T36" fmla="*/ 110 w 26729"/>
                <a:gd name="T37" fmla="*/ 11 h 16277"/>
                <a:gd name="T38" fmla="*/ 110 w 26729"/>
                <a:gd name="T39" fmla="*/ 20 h 16277"/>
                <a:gd name="T40" fmla="*/ 26618 w 26729"/>
                <a:gd name="T41" fmla="*/ 20 h 16277"/>
                <a:gd name="T42" fmla="*/ 26670 w 26729"/>
                <a:gd name="T43" fmla="*/ 34 h 16277"/>
                <a:gd name="T44" fmla="*/ 26703 w 26729"/>
                <a:gd name="T45" fmla="*/ 81 h 16277"/>
                <a:gd name="T46" fmla="*/ 26708 w 26729"/>
                <a:gd name="T47" fmla="*/ 102 h 16277"/>
                <a:gd name="T48" fmla="*/ 26708 w 26729"/>
                <a:gd name="T49" fmla="*/ 108 h 16277"/>
                <a:gd name="T50" fmla="*/ 26708 w 26729"/>
                <a:gd name="T51" fmla="*/ 110 h 16277"/>
                <a:gd name="T52" fmla="*/ 26708 w 26729"/>
                <a:gd name="T53" fmla="*/ 16166 h 16277"/>
                <a:gd name="T54" fmla="*/ 26694 w 26729"/>
                <a:gd name="T55" fmla="*/ 16218 h 16277"/>
                <a:gd name="T56" fmla="*/ 26647 w 26729"/>
                <a:gd name="T57" fmla="*/ 16251 h 16277"/>
                <a:gd name="T58" fmla="*/ 26627 w 26729"/>
                <a:gd name="T59" fmla="*/ 16255 h 16277"/>
                <a:gd name="T60" fmla="*/ 26620 w 26729"/>
                <a:gd name="T61" fmla="*/ 16255 h 16277"/>
                <a:gd name="T62" fmla="*/ 26619 w 26729"/>
                <a:gd name="T63" fmla="*/ 16255 h 16277"/>
                <a:gd name="T64" fmla="*/ 26618 w 26729"/>
                <a:gd name="T65" fmla="*/ 16255 h 16277"/>
                <a:gd name="T66" fmla="*/ 110 w 26729"/>
                <a:gd name="T67" fmla="*/ 16255 h 16277"/>
                <a:gd name="T68" fmla="*/ 58 w 26729"/>
                <a:gd name="T69" fmla="*/ 16242 h 16277"/>
                <a:gd name="T70" fmla="*/ 26 w 26729"/>
                <a:gd name="T71" fmla="*/ 16195 h 16277"/>
                <a:gd name="T72" fmla="*/ 21 w 26729"/>
                <a:gd name="T73" fmla="*/ 16174 h 16277"/>
                <a:gd name="T74" fmla="*/ 21 w 26729"/>
                <a:gd name="T75" fmla="*/ 16168 h 16277"/>
                <a:gd name="T76" fmla="*/ 20 w 26729"/>
                <a:gd name="T77" fmla="*/ 16167 h 16277"/>
                <a:gd name="T78" fmla="*/ 20 w 26729"/>
                <a:gd name="T79" fmla="*/ 16166 h 16277"/>
                <a:gd name="T80" fmla="*/ 20 w 26729"/>
                <a:gd name="T81" fmla="*/ 110 h 16277"/>
                <a:gd name="T82" fmla="*/ 34 w 26729"/>
                <a:gd name="T83" fmla="*/ 58 h 16277"/>
                <a:gd name="T84" fmla="*/ 81 w 26729"/>
                <a:gd name="T85" fmla="*/ 26 h 16277"/>
                <a:gd name="T86" fmla="*/ 102 w 26729"/>
                <a:gd name="T87" fmla="*/ 21 h 16277"/>
                <a:gd name="T88" fmla="*/ 108 w 26729"/>
                <a:gd name="T89" fmla="*/ 21 h 16277"/>
                <a:gd name="T90" fmla="*/ 110 w 26729"/>
                <a:gd name="T91" fmla="*/ 20 h 16277"/>
                <a:gd name="T92" fmla="*/ 110 w 26729"/>
                <a:gd name="T93" fmla="*/ 11 h 16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6729" h="16277">
                  <a:moveTo>
                    <a:pt x="110" y="11"/>
                  </a:moveTo>
                  <a:lnTo>
                    <a:pt x="110" y="1"/>
                  </a:lnTo>
                  <a:cubicBezTo>
                    <a:pt x="109" y="1"/>
                    <a:pt x="83" y="0"/>
                    <a:pt x="56" y="14"/>
                  </a:cubicBezTo>
                  <a:cubicBezTo>
                    <a:pt x="42" y="21"/>
                    <a:pt x="28" y="31"/>
                    <a:pt x="18" y="47"/>
                  </a:cubicBezTo>
                  <a:cubicBezTo>
                    <a:pt x="8" y="63"/>
                    <a:pt x="0" y="84"/>
                    <a:pt x="1" y="110"/>
                  </a:cubicBezTo>
                  <a:lnTo>
                    <a:pt x="1" y="16166"/>
                  </a:lnTo>
                  <a:cubicBezTo>
                    <a:pt x="1" y="16167"/>
                    <a:pt x="0" y="16193"/>
                    <a:pt x="14" y="16220"/>
                  </a:cubicBezTo>
                  <a:cubicBezTo>
                    <a:pt x="21" y="16234"/>
                    <a:pt x="31" y="16248"/>
                    <a:pt x="47" y="16258"/>
                  </a:cubicBezTo>
                  <a:cubicBezTo>
                    <a:pt x="63" y="16268"/>
                    <a:pt x="84" y="16276"/>
                    <a:pt x="110" y="16276"/>
                  </a:cubicBezTo>
                  <a:lnTo>
                    <a:pt x="26618" y="16276"/>
                  </a:lnTo>
                  <a:cubicBezTo>
                    <a:pt x="26620" y="16275"/>
                    <a:pt x="26645" y="16276"/>
                    <a:pt x="26672" y="16262"/>
                  </a:cubicBezTo>
                  <a:cubicBezTo>
                    <a:pt x="26686" y="16255"/>
                    <a:pt x="26700" y="16245"/>
                    <a:pt x="26711" y="16229"/>
                  </a:cubicBezTo>
                  <a:cubicBezTo>
                    <a:pt x="26721" y="16213"/>
                    <a:pt x="26728" y="16192"/>
                    <a:pt x="26728" y="16166"/>
                  </a:cubicBezTo>
                  <a:lnTo>
                    <a:pt x="26728" y="110"/>
                  </a:lnTo>
                  <a:cubicBezTo>
                    <a:pt x="26727" y="109"/>
                    <a:pt x="26728" y="83"/>
                    <a:pt x="26714" y="56"/>
                  </a:cubicBezTo>
                  <a:cubicBezTo>
                    <a:pt x="26708" y="42"/>
                    <a:pt x="26697" y="28"/>
                    <a:pt x="26682" y="18"/>
                  </a:cubicBezTo>
                  <a:cubicBezTo>
                    <a:pt x="26666" y="8"/>
                    <a:pt x="26645" y="0"/>
                    <a:pt x="26618" y="1"/>
                  </a:cubicBezTo>
                  <a:lnTo>
                    <a:pt x="110" y="1"/>
                  </a:lnTo>
                  <a:lnTo>
                    <a:pt x="110" y="11"/>
                  </a:lnTo>
                  <a:lnTo>
                    <a:pt x="110" y="20"/>
                  </a:lnTo>
                  <a:lnTo>
                    <a:pt x="26618" y="20"/>
                  </a:lnTo>
                  <a:cubicBezTo>
                    <a:pt x="26642" y="21"/>
                    <a:pt x="26658" y="26"/>
                    <a:pt x="26670" y="34"/>
                  </a:cubicBezTo>
                  <a:cubicBezTo>
                    <a:pt x="26689" y="47"/>
                    <a:pt x="26698" y="65"/>
                    <a:pt x="26703" y="81"/>
                  </a:cubicBezTo>
                  <a:cubicBezTo>
                    <a:pt x="26706" y="89"/>
                    <a:pt x="26707" y="97"/>
                    <a:pt x="26708" y="102"/>
                  </a:cubicBezTo>
                  <a:cubicBezTo>
                    <a:pt x="26708" y="104"/>
                    <a:pt x="26708" y="106"/>
                    <a:pt x="26708" y="108"/>
                  </a:cubicBezTo>
                  <a:lnTo>
                    <a:pt x="26708" y="110"/>
                  </a:lnTo>
                  <a:lnTo>
                    <a:pt x="26708" y="16166"/>
                  </a:lnTo>
                  <a:cubicBezTo>
                    <a:pt x="26708" y="16190"/>
                    <a:pt x="26702" y="16206"/>
                    <a:pt x="26694" y="16218"/>
                  </a:cubicBezTo>
                  <a:cubicBezTo>
                    <a:pt x="26682" y="16237"/>
                    <a:pt x="26663" y="16246"/>
                    <a:pt x="26647" y="16251"/>
                  </a:cubicBezTo>
                  <a:cubicBezTo>
                    <a:pt x="26639" y="16253"/>
                    <a:pt x="26631" y="16254"/>
                    <a:pt x="26627" y="16255"/>
                  </a:cubicBezTo>
                  <a:cubicBezTo>
                    <a:pt x="26624" y="16255"/>
                    <a:pt x="26622" y="16255"/>
                    <a:pt x="26620" y="16255"/>
                  </a:cubicBezTo>
                  <a:lnTo>
                    <a:pt x="26619" y="16255"/>
                  </a:lnTo>
                  <a:lnTo>
                    <a:pt x="26618" y="16255"/>
                  </a:lnTo>
                  <a:lnTo>
                    <a:pt x="110" y="16255"/>
                  </a:lnTo>
                  <a:cubicBezTo>
                    <a:pt x="86" y="16255"/>
                    <a:pt x="71" y="16250"/>
                    <a:pt x="58" y="16242"/>
                  </a:cubicBezTo>
                  <a:cubicBezTo>
                    <a:pt x="39" y="16229"/>
                    <a:pt x="30" y="16211"/>
                    <a:pt x="26" y="16195"/>
                  </a:cubicBezTo>
                  <a:cubicBezTo>
                    <a:pt x="23" y="16187"/>
                    <a:pt x="22" y="16179"/>
                    <a:pt x="21" y="16174"/>
                  </a:cubicBezTo>
                  <a:cubicBezTo>
                    <a:pt x="21" y="16172"/>
                    <a:pt x="21" y="16170"/>
                    <a:pt x="21" y="16168"/>
                  </a:cubicBezTo>
                  <a:lnTo>
                    <a:pt x="20" y="16167"/>
                  </a:lnTo>
                  <a:lnTo>
                    <a:pt x="20" y="16166"/>
                  </a:lnTo>
                  <a:lnTo>
                    <a:pt x="20" y="110"/>
                  </a:lnTo>
                  <a:cubicBezTo>
                    <a:pt x="21" y="86"/>
                    <a:pt x="26" y="71"/>
                    <a:pt x="34" y="58"/>
                  </a:cubicBezTo>
                  <a:cubicBezTo>
                    <a:pt x="47" y="39"/>
                    <a:pt x="65" y="30"/>
                    <a:pt x="81" y="26"/>
                  </a:cubicBezTo>
                  <a:cubicBezTo>
                    <a:pt x="89" y="23"/>
                    <a:pt x="96" y="22"/>
                    <a:pt x="102" y="21"/>
                  </a:cubicBezTo>
                  <a:cubicBezTo>
                    <a:pt x="104" y="21"/>
                    <a:pt x="106" y="21"/>
                    <a:pt x="108" y="21"/>
                  </a:cubicBezTo>
                  <a:lnTo>
                    <a:pt x="110" y="20"/>
                  </a:lnTo>
                  <a:lnTo>
                    <a:pt x="110" y="11"/>
                  </a:lnTo>
                </a:path>
              </a:pathLst>
            </a:custGeom>
            <a:solidFill>
              <a:srgbClr val="00A6E7"/>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t"/>
            <a:lstStyle/>
            <a:p>
              <a:pPr algn="l"/>
              <a:r>
                <a:rPr lang="en-US" altLang="ja-JP" sz="1286" dirty="0">
                  <a:latin typeface="Meiryo UI" panose="020B0604030504040204" pitchFamily="50" charset="-128"/>
                  <a:ea typeface="Meiryo UI" panose="020B0604030504040204" pitchFamily="50" charset="-128"/>
                  <a:cs typeface="Meiryo UI" panose="020B0604030504040204" pitchFamily="50" charset="-128"/>
                </a:rPr>
                <a:t>OSS</a:t>
              </a:r>
              <a:r>
                <a:rPr lang="ja-JP" altLang="en-US" sz="1286" dirty="0">
                  <a:latin typeface="Meiryo UI" panose="020B0604030504040204" pitchFamily="50" charset="-128"/>
                  <a:ea typeface="Meiryo UI" panose="020B0604030504040204" pitchFamily="50" charset="-128"/>
                  <a:cs typeface="Meiryo UI" panose="020B0604030504040204" pitchFamily="50" charset="-128"/>
                </a:rPr>
                <a:t>鳥瞰図 </a:t>
              </a:r>
              <a:r>
                <a:rPr lang="en-US" altLang="ja-JP" sz="1286" dirty="0">
                  <a:latin typeface="Meiryo UI" panose="020B0604030504040204" pitchFamily="50" charset="-128"/>
                  <a:ea typeface="Meiryo UI" panose="020B0604030504040204" pitchFamily="50" charset="-128"/>
                  <a:cs typeface="Meiryo UI" panose="020B0604030504040204" pitchFamily="50" charset="-128"/>
                </a:rPr>
                <a:t>2019</a:t>
              </a:r>
              <a:r>
                <a:rPr lang="ja-JP" altLang="en-US" sz="1286" dirty="0">
                  <a:latin typeface="Meiryo UI" panose="020B0604030504040204" pitchFamily="50" charset="-128"/>
                  <a:ea typeface="Meiryo UI" panose="020B0604030504040204" pitchFamily="50" charset="-128"/>
                  <a:cs typeface="Meiryo UI" panose="020B0604030504040204" pitchFamily="50" charset="-128"/>
                </a:rPr>
                <a:t>年版　</a:t>
              </a:r>
              <a:r>
                <a:rPr lang="en-US" altLang="ja-JP" sz="1286" dirty="0">
                  <a:latin typeface="Meiryo UI" panose="020B0604030504040204" pitchFamily="50" charset="-128"/>
                  <a:ea typeface="Meiryo UI" panose="020B0604030504040204" pitchFamily="50" charset="-128"/>
                  <a:cs typeface="Meiryo UI" panose="020B0604030504040204" pitchFamily="50" charset="-128"/>
                </a:rPr>
                <a:t>(2019/4/19)</a:t>
              </a:r>
              <a:endParaRPr lang="ja-JP" altLang="en-US" sz="1286"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5" name="Freeform 50"/>
            <p:cNvSpPr>
              <a:spLocks noChangeArrowheads="1"/>
            </p:cNvSpPr>
            <p:nvPr/>
          </p:nvSpPr>
          <p:spPr bwMode="auto">
            <a:xfrm>
              <a:off x="104173" y="368659"/>
              <a:ext cx="2862826" cy="1805844"/>
            </a:xfrm>
            <a:custGeom>
              <a:avLst/>
              <a:gdLst>
                <a:gd name="T0" fmla="*/ 8335 w 8336"/>
                <a:gd name="T1" fmla="*/ 4819 h 4820"/>
                <a:gd name="T2" fmla="*/ 0 w 8336"/>
                <a:gd name="T3" fmla="*/ 4819 h 4820"/>
                <a:gd name="T4" fmla="*/ 0 w 8336"/>
                <a:gd name="T5" fmla="*/ 0 h 4820"/>
                <a:gd name="T6" fmla="*/ 8335 w 8336"/>
                <a:gd name="T7" fmla="*/ 0 h 4820"/>
                <a:gd name="T8" fmla="*/ 8335 w 8336"/>
                <a:gd name="T9" fmla="*/ 4819 h 4820"/>
              </a:gdLst>
              <a:ahLst/>
              <a:cxnLst>
                <a:cxn ang="0">
                  <a:pos x="T0" y="T1"/>
                </a:cxn>
                <a:cxn ang="0">
                  <a:pos x="T2" y="T3"/>
                </a:cxn>
                <a:cxn ang="0">
                  <a:pos x="T4" y="T5"/>
                </a:cxn>
                <a:cxn ang="0">
                  <a:pos x="T6" y="T7"/>
                </a:cxn>
                <a:cxn ang="0">
                  <a:pos x="T8" y="T9"/>
                </a:cxn>
              </a:cxnLst>
              <a:rect l="0" t="0" r="r" b="b"/>
              <a:pathLst>
                <a:path w="8336" h="4820">
                  <a:moveTo>
                    <a:pt x="8335" y="4819"/>
                  </a:moveTo>
                  <a:lnTo>
                    <a:pt x="0" y="4819"/>
                  </a:lnTo>
                  <a:lnTo>
                    <a:pt x="0" y="0"/>
                  </a:lnTo>
                  <a:lnTo>
                    <a:pt x="8335" y="0"/>
                  </a:lnTo>
                  <a:lnTo>
                    <a:pt x="8335" y="4819"/>
                  </a:lnTo>
                </a:path>
              </a:pathLst>
            </a:custGeom>
            <a:solidFill>
              <a:srgbClr val="FCD697"/>
            </a:solidFill>
            <a:ln w="9525" cap="flat">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t"/>
            <a:lstStyle/>
            <a:p>
              <a:r>
                <a:rPr lang="ja-JP" altLang="en-US" sz="571" dirty="0">
                  <a:latin typeface="Meiryo UI" panose="020B0604030504040204" pitchFamily="50" charset="-128"/>
                  <a:ea typeface="Meiryo UI" panose="020B0604030504040204" pitchFamily="50" charset="-128"/>
                  <a:cs typeface="Meiryo UI" panose="020B0604030504040204" pitchFamily="50" charset="-128"/>
                </a:rPr>
                <a:t>デスクトップ・業務アプリケーション</a:t>
              </a:r>
            </a:p>
          </p:txBody>
        </p:sp>
        <p:sp>
          <p:nvSpPr>
            <p:cNvPr id="7" name="Freeform 196"/>
            <p:cNvSpPr>
              <a:spLocks noChangeArrowheads="1"/>
            </p:cNvSpPr>
            <p:nvPr/>
          </p:nvSpPr>
          <p:spPr bwMode="auto">
            <a:xfrm>
              <a:off x="104174" y="4250858"/>
              <a:ext cx="1921323" cy="2425521"/>
            </a:xfrm>
            <a:custGeom>
              <a:avLst/>
              <a:gdLst>
                <a:gd name="T0" fmla="*/ 8335 w 8336"/>
                <a:gd name="T1" fmla="*/ 3826 h 3827"/>
                <a:gd name="T2" fmla="*/ 0 w 8336"/>
                <a:gd name="T3" fmla="*/ 3826 h 3827"/>
                <a:gd name="T4" fmla="*/ 0 w 8336"/>
                <a:gd name="T5" fmla="*/ 0 h 3827"/>
                <a:gd name="T6" fmla="*/ 8335 w 8336"/>
                <a:gd name="T7" fmla="*/ 0 h 3827"/>
                <a:gd name="T8" fmla="*/ 8335 w 8336"/>
                <a:gd name="T9" fmla="*/ 3826 h 3827"/>
              </a:gdLst>
              <a:ahLst/>
              <a:cxnLst>
                <a:cxn ang="0">
                  <a:pos x="T0" y="T1"/>
                </a:cxn>
                <a:cxn ang="0">
                  <a:pos x="T2" y="T3"/>
                </a:cxn>
                <a:cxn ang="0">
                  <a:pos x="T4" y="T5"/>
                </a:cxn>
                <a:cxn ang="0">
                  <a:pos x="T6" y="T7"/>
                </a:cxn>
                <a:cxn ang="0">
                  <a:pos x="T8" y="T9"/>
                </a:cxn>
              </a:cxnLst>
              <a:rect l="0" t="0" r="r" b="b"/>
              <a:pathLst>
                <a:path w="8336" h="3827">
                  <a:moveTo>
                    <a:pt x="8335" y="3826"/>
                  </a:moveTo>
                  <a:lnTo>
                    <a:pt x="0" y="3826"/>
                  </a:lnTo>
                  <a:lnTo>
                    <a:pt x="0" y="0"/>
                  </a:lnTo>
                  <a:lnTo>
                    <a:pt x="8335" y="0"/>
                  </a:lnTo>
                  <a:lnTo>
                    <a:pt x="8335" y="3826"/>
                  </a:lnTo>
                </a:path>
              </a:pathLst>
            </a:custGeom>
            <a:solidFill>
              <a:srgbClr val="F3F8FC"/>
            </a:solidFill>
            <a:ln w="9525" cap="flat">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t"/>
            <a:lstStyle/>
            <a:p>
              <a:r>
                <a:rPr lang="ja-JP" altLang="en-US" sz="571" dirty="0">
                  <a:latin typeface="Meiryo UI" panose="020B0604030504040204" pitchFamily="50" charset="-128"/>
                  <a:ea typeface="Meiryo UI" panose="020B0604030504040204" pitchFamily="50" charset="-128"/>
                  <a:cs typeface="Meiryo UI" panose="020B0604030504040204" pitchFamily="50" charset="-128"/>
                </a:rPr>
                <a:t>運用管理</a:t>
              </a:r>
            </a:p>
          </p:txBody>
        </p:sp>
        <p:sp>
          <p:nvSpPr>
            <p:cNvPr id="10" name="Freeform 368"/>
            <p:cNvSpPr>
              <a:spLocks noChangeArrowheads="1"/>
            </p:cNvSpPr>
            <p:nvPr/>
          </p:nvSpPr>
          <p:spPr bwMode="auto">
            <a:xfrm>
              <a:off x="6162508" y="3923616"/>
              <a:ext cx="2858585" cy="1739236"/>
            </a:xfrm>
            <a:custGeom>
              <a:avLst/>
              <a:gdLst>
                <a:gd name="T0" fmla="*/ 8098 w 8099"/>
                <a:gd name="T1" fmla="*/ 4327 h 4328"/>
                <a:gd name="T2" fmla="*/ 0 w 8099"/>
                <a:gd name="T3" fmla="*/ 4327 h 4328"/>
                <a:gd name="T4" fmla="*/ 0 w 8099"/>
                <a:gd name="T5" fmla="*/ 0 h 4328"/>
                <a:gd name="T6" fmla="*/ 8098 w 8099"/>
                <a:gd name="T7" fmla="*/ 0 h 4328"/>
                <a:gd name="T8" fmla="*/ 8098 w 8099"/>
                <a:gd name="T9" fmla="*/ 4327 h 4328"/>
              </a:gdLst>
              <a:ahLst/>
              <a:cxnLst>
                <a:cxn ang="0">
                  <a:pos x="T0" y="T1"/>
                </a:cxn>
                <a:cxn ang="0">
                  <a:pos x="T2" y="T3"/>
                </a:cxn>
                <a:cxn ang="0">
                  <a:pos x="T4" y="T5"/>
                </a:cxn>
                <a:cxn ang="0">
                  <a:pos x="T6" y="T7"/>
                </a:cxn>
                <a:cxn ang="0">
                  <a:pos x="T8" y="T9"/>
                </a:cxn>
              </a:cxnLst>
              <a:rect l="0" t="0" r="r" b="b"/>
              <a:pathLst>
                <a:path w="8099" h="4328">
                  <a:moveTo>
                    <a:pt x="8098" y="4327"/>
                  </a:moveTo>
                  <a:lnTo>
                    <a:pt x="0" y="4327"/>
                  </a:lnTo>
                  <a:lnTo>
                    <a:pt x="0" y="0"/>
                  </a:lnTo>
                  <a:lnTo>
                    <a:pt x="8098" y="0"/>
                  </a:lnTo>
                  <a:lnTo>
                    <a:pt x="8098" y="4327"/>
                  </a:lnTo>
                </a:path>
              </a:pathLst>
            </a:custGeom>
            <a:solidFill>
              <a:srgbClr val="F0BFA6"/>
            </a:solidFill>
            <a:ln w="9525" cap="flat">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t"/>
            <a:lstStyle/>
            <a:p>
              <a:r>
                <a:rPr lang="ja-JP" altLang="en-US" sz="571" dirty="0">
                  <a:latin typeface="Meiryo UI" panose="020B0604030504040204" pitchFamily="50" charset="-128"/>
                  <a:ea typeface="Meiryo UI" panose="020B0604030504040204" pitchFamily="50" charset="-128"/>
                  <a:cs typeface="Meiryo UI" panose="020B0604030504040204" pitchFamily="50" charset="-128"/>
                </a:rPr>
                <a:t>セキュリティ</a:t>
              </a:r>
            </a:p>
          </p:txBody>
        </p:sp>
        <p:sp>
          <p:nvSpPr>
            <p:cNvPr id="11" name="Freeform 429"/>
            <p:cNvSpPr>
              <a:spLocks noChangeArrowheads="1"/>
            </p:cNvSpPr>
            <p:nvPr/>
          </p:nvSpPr>
          <p:spPr bwMode="auto">
            <a:xfrm>
              <a:off x="6162508" y="5686812"/>
              <a:ext cx="2858585" cy="1084600"/>
            </a:xfrm>
            <a:custGeom>
              <a:avLst/>
              <a:gdLst>
                <a:gd name="T0" fmla="*/ 8098 w 8099"/>
                <a:gd name="T1" fmla="*/ 3044 h 3045"/>
                <a:gd name="T2" fmla="*/ 0 w 8099"/>
                <a:gd name="T3" fmla="*/ 3044 h 3045"/>
                <a:gd name="T4" fmla="*/ 0 w 8099"/>
                <a:gd name="T5" fmla="*/ 0 h 3045"/>
                <a:gd name="T6" fmla="*/ 8098 w 8099"/>
                <a:gd name="T7" fmla="*/ 0 h 3045"/>
                <a:gd name="T8" fmla="*/ 8098 w 8099"/>
                <a:gd name="T9" fmla="*/ 3044 h 3045"/>
              </a:gdLst>
              <a:ahLst/>
              <a:cxnLst>
                <a:cxn ang="0">
                  <a:pos x="T0" y="T1"/>
                </a:cxn>
                <a:cxn ang="0">
                  <a:pos x="T2" y="T3"/>
                </a:cxn>
                <a:cxn ang="0">
                  <a:pos x="T4" y="T5"/>
                </a:cxn>
                <a:cxn ang="0">
                  <a:pos x="T6" y="T7"/>
                </a:cxn>
                <a:cxn ang="0">
                  <a:pos x="T8" y="T9"/>
                </a:cxn>
              </a:cxnLst>
              <a:rect l="0" t="0" r="r" b="b"/>
              <a:pathLst>
                <a:path w="8099" h="3045">
                  <a:moveTo>
                    <a:pt x="8098" y="3044"/>
                  </a:moveTo>
                  <a:lnTo>
                    <a:pt x="0" y="3044"/>
                  </a:lnTo>
                  <a:lnTo>
                    <a:pt x="0" y="0"/>
                  </a:lnTo>
                  <a:lnTo>
                    <a:pt x="8098" y="0"/>
                  </a:lnTo>
                  <a:lnTo>
                    <a:pt x="8098" y="3044"/>
                  </a:lnTo>
                </a:path>
              </a:pathLst>
            </a:custGeom>
            <a:solidFill>
              <a:srgbClr val="E6E6E7"/>
            </a:solidFill>
            <a:ln w="9525" cap="flat">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t"/>
            <a:lstStyle/>
            <a:p>
              <a:r>
                <a:rPr lang="ja-JP" altLang="en-US" sz="571" dirty="0">
                  <a:latin typeface="Meiryo UI" panose="020B0604030504040204" pitchFamily="50" charset="-128"/>
                  <a:ea typeface="Meiryo UI" panose="020B0604030504040204" pitchFamily="50" charset="-128"/>
                  <a:cs typeface="Meiryo UI" panose="020B0604030504040204" pitchFamily="50" charset="-128"/>
                </a:rPr>
                <a:t>ファイルサーバー、メールサーバーなど</a:t>
              </a:r>
              <a:r>
                <a:rPr lang="ja-JP" altLang="en-US" sz="571" dirty="0">
                  <a:solidFill>
                    <a:schemeClr val="accent2"/>
                  </a:solidFill>
                  <a:latin typeface="Meiryo UI" panose="020B0604030504040204" pitchFamily="50" charset="-128"/>
                  <a:ea typeface="Meiryo UI" panose="020B0604030504040204" pitchFamily="50" charset="-128"/>
                  <a:cs typeface="Meiryo UI" panose="020B0604030504040204" pitchFamily="50" charset="-128"/>
                </a:rPr>
                <a:t>　　</a:t>
              </a:r>
              <a:endParaRPr lang="en-US" altLang="ja-JP" sz="571" dirty="0">
                <a:solidFill>
                  <a:schemeClr val="accent2"/>
                </a:solidFill>
                <a:latin typeface="Meiryo UI" panose="020B0604030504040204" pitchFamily="50" charset="-128"/>
                <a:ea typeface="Meiryo UI" panose="020B0604030504040204" pitchFamily="50" charset="-128"/>
                <a:cs typeface="Meiryo UI" panose="020B0604030504040204" pitchFamily="50" charset="-128"/>
              </a:endParaRPr>
            </a:p>
            <a:p>
              <a:endParaRPr lang="en-US" altLang="ja-JP" sz="571" dirty="0">
                <a:solidFill>
                  <a:schemeClr val="accent2"/>
                </a:solidFill>
                <a:latin typeface="Meiryo UI" panose="020B0604030504040204" pitchFamily="50" charset="-128"/>
                <a:ea typeface="Meiryo UI" panose="020B0604030504040204" pitchFamily="50" charset="-128"/>
                <a:cs typeface="Meiryo UI" panose="020B0604030504040204" pitchFamily="50" charset="-128"/>
              </a:endParaRPr>
            </a:p>
            <a:p>
              <a:endParaRPr lang="ja-JP" altLang="en-US" sz="571" dirty="0">
                <a:solidFill>
                  <a:schemeClr val="accent2"/>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3" name="Freeform 6"/>
            <p:cNvSpPr>
              <a:spLocks noChangeArrowheads="1"/>
            </p:cNvSpPr>
            <p:nvPr/>
          </p:nvSpPr>
          <p:spPr bwMode="auto">
            <a:xfrm>
              <a:off x="2050167" y="4253507"/>
              <a:ext cx="916833" cy="2216368"/>
            </a:xfrm>
            <a:custGeom>
              <a:avLst/>
              <a:gdLst>
                <a:gd name="T0" fmla="*/ 2735 w 2736"/>
                <a:gd name="T1" fmla="*/ 4819 h 4820"/>
                <a:gd name="T2" fmla="*/ 0 w 2736"/>
                <a:gd name="T3" fmla="*/ 4819 h 4820"/>
                <a:gd name="T4" fmla="*/ 0 w 2736"/>
                <a:gd name="T5" fmla="*/ 0 h 4820"/>
                <a:gd name="T6" fmla="*/ 2735 w 2736"/>
                <a:gd name="T7" fmla="*/ 0 h 4820"/>
                <a:gd name="T8" fmla="*/ 2735 w 2736"/>
                <a:gd name="T9" fmla="*/ 4819 h 4820"/>
              </a:gdLst>
              <a:ahLst/>
              <a:cxnLst>
                <a:cxn ang="0">
                  <a:pos x="T0" y="T1"/>
                </a:cxn>
                <a:cxn ang="0">
                  <a:pos x="T2" y="T3"/>
                </a:cxn>
                <a:cxn ang="0">
                  <a:pos x="T4" y="T5"/>
                </a:cxn>
                <a:cxn ang="0">
                  <a:pos x="T6" y="T7"/>
                </a:cxn>
                <a:cxn ang="0">
                  <a:pos x="T8" y="T9"/>
                </a:cxn>
              </a:cxnLst>
              <a:rect l="0" t="0" r="r" b="b"/>
              <a:pathLst>
                <a:path w="2736" h="4820">
                  <a:moveTo>
                    <a:pt x="2735" y="4819"/>
                  </a:moveTo>
                  <a:lnTo>
                    <a:pt x="0" y="4819"/>
                  </a:lnTo>
                  <a:lnTo>
                    <a:pt x="0" y="0"/>
                  </a:lnTo>
                  <a:lnTo>
                    <a:pt x="2735" y="0"/>
                  </a:lnTo>
                  <a:lnTo>
                    <a:pt x="2735" y="4819"/>
                  </a:lnTo>
                </a:path>
              </a:pathLst>
            </a:custGeom>
            <a:solidFill>
              <a:srgbClr val="F4F7F3"/>
            </a:solidFill>
            <a:ln w="9525" cap="flat">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t"/>
            <a:lstStyle/>
            <a:p>
              <a:r>
                <a:rPr lang="en-US" altLang="ja-JP" sz="571" dirty="0">
                  <a:latin typeface="Meiryo UI" panose="020B0604030504040204" pitchFamily="50" charset="-128"/>
                  <a:ea typeface="Meiryo UI" panose="020B0604030504040204" pitchFamily="50" charset="-128"/>
                  <a:cs typeface="Meiryo UI" panose="020B0604030504040204" pitchFamily="50" charset="-128"/>
                </a:rPr>
                <a:t>Web</a:t>
              </a:r>
              <a:r>
                <a:rPr lang="ja-JP" altLang="en-US" sz="571" dirty="0">
                  <a:latin typeface="Meiryo UI" panose="020B0604030504040204" pitchFamily="50" charset="-128"/>
                  <a:ea typeface="Meiryo UI" panose="020B0604030504040204" pitchFamily="50" charset="-128"/>
                  <a:cs typeface="Meiryo UI" panose="020B0604030504040204" pitchFamily="50" charset="-128"/>
                </a:rPr>
                <a:t>サイト構築</a:t>
              </a:r>
            </a:p>
          </p:txBody>
        </p:sp>
        <p:sp>
          <p:nvSpPr>
            <p:cNvPr id="16" name="Freeform 33"/>
            <p:cNvSpPr>
              <a:spLocks noChangeArrowheads="1"/>
            </p:cNvSpPr>
            <p:nvPr/>
          </p:nvSpPr>
          <p:spPr bwMode="auto">
            <a:xfrm>
              <a:off x="3047157" y="3964804"/>
              <a:ext cx="3000177" cy="2816330"/>
            </a:xfrm>
            <a:custGeom>
              <a:avLst/>
              <a:gdLst>
                <a:gd name="T0" fmla="*/ 0 w 3904"/>
                <a:gd name="T1" fmla="*/ 3595 h 3596"/>
                <a:gd name="T2" fmla="*/ 3903 w 3904"/>
                <a:gd name="T3" fmla="*/ 3595 h 3596"/>
                <a:gd name="T4" fmla="*/ 3903 w 3904"/>
                <a:gd name="T5" fmla="*/ 0 h 3596"/>
                <a:gd name="T6" fmla="*/ 0 w 3904"/>
                <a:gd name="T7" fmla="*/ 0 h 3596"/>
                <a:gd name="T8" fmla="*/ 0 w 3904"/>
                <a:gd name="T9" fmla="*/ 3595 h 3596"/>
              </a:gdLst>
              <a:ahLst/>
              <a:cxnLst>
                <a:cxn ang="0">
                  <a:pos x="T0" y="T1"/>
                </a:cxn>
                <a:cxn ang="0">
                  <a:pos x="T2" y="T3"/>
                </a:cxn>
                <a:cxn ang="0">
                  <a:pos x="T4" y="T5"/>
                </a:cxn>
                <a:cxn ang="0">
                  <a:pos x="T6" y="T7"/>
                </a:cxn>
                <a:cxn ang="0">
                  <a:pos x="T8" y="T9"/>
                </a:cxn>
              </a:cxnLst>
              <a:rect l="0" t="0" r="r" b="b"/>
              <a:pathLst>
                <a:path w="3904" h="3596">
                  <a:moveTo>
                    <a:pt x="0" y="3595"/>
                  </a:moveTo>
                  <a:lnTo>
                    <a:pt x="3903" y="3595"/>
                  </a:lnTo>
                  <a:lnTo>
                    <a:pt x="3903" y="0"/>
                  </a:lnTo>
                  <a:lnTo>
                    <a:pt x="0" y="0"/>
                  </a:lnTo>
                  <a:lnTo>
                    <a:pt x="0" y="3595"/>
                  </a:lnTo>
                </a:path>
              </a:pathLst>
            </a:custGeom>
            <a:solidFill>
              <a:srgbClr val="BAD9EA"/>
            </a:solidFill>
            <a:ln w="9525" cap="flat">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t"/>
            <a:lstStyle/>
            <a:p>
              <a:r>
                <a:rPr lang="en-US" altLang="ja-JP" sz="571" dirty="0">
                  <a:latin typeface="Meiryo UI" panose="020B0604030504040204" pitchFamily="50" charset="-128"/>
                  <a:ea typeface="Meiryo UI" panose="020B0604030504040204" pitchFamily="50" charset="-128"/>
                  <a:cs typeface="Meiryo UI" panose="020B0604030504040204" pitchFamily="50" charset="-128"/>
                </a:rPr>
                <a:t>OS</a:t>
              </a:r>
              <a:r>
                <a:rPr lang="ja-JP" altLang="en-US" sz="571" dirty="0" err="1">
                  <a:latin typeface="Meiryo UI" panose="020B0604030504040204" pitchFamily="50" charset="-128"/>
                  <a:ea typeface="Meiryo UI" panose="020B0604030504040204" pitchFamily="50" charset="-128"/>
                  <a:cs typeface="Meiryo UI" panose="020B0604030504040204" pitchFamily="50" charset="-128"/>
                </a:rPr>
                <a:t>、</a:t>
              </a:r>
              <a:r>
                <a:rPr lang="ja-JP" altLang="en-US" sz="571" dirty="0">
                  <a:latin typeface="Meiryo UI" panose="020B0604030504040204" pitchFamily="50" charset="-128"/>
                  <a:ea typeface="Meiryo UI" panose="020B0604030504040204" pitchFamily="50" charset="-128"/>
                  <a:cs typeface="Meiryo UI" panose="020B0604030504040204" pitchFamily="50" charset="-128"/>
                </a:rPr>
                <a:t>仮想化、クラウド</a:t>
              </a:r>
            </a:p>
          </p:txBody>
        </p:sp>
        <p:grpSp>
          <p:nvGrpSpPr>
            <p:cNvPr id="4" name="グループ化 3"/>
            <p:cNvGrpSpPr/>
            <p:nvPr/>
          </p:nvGrpSpPr>
          <p:grpSpPr>
            <a:xfrm>
              <a:off x="1101829" y="548060"/>
              <a:ext cx="884377" cy="214641"/>
              <a:chOff x="1518262" y="786348"/>
              <a:chExt cx="1249247" cy="300498"/>
            </a:xfrm>
          </p:grpSpPr>
          <p:sp>
            <p:nvSpPr>
              <p:cNvPr id="35" name="正方形/長方形 34"/>
              <p:cNvSpPr/>
              <p:nvPr/>
            </p:nvSpPr>
            <p:spPr bwMode="gray">
              <a:xfrm>
                <a:off x="1518262" y="890223"/>
                <a:ext cx="1249247" cy="196623"/>
              </a:xfrm>
              <a:prstGeom prst="rect">
                <a:avLst/>
              </a:prstGeom>
              <a:solidFill>
                <a:schemeClr val="bg1"/>
              </a:solidFill>
              <a:ln w="9525">
                <a:solidFill>
                  <a:schemeClr val="tx1"/>
                </a:solidFill>
                <a:miter lim="800000"/>
                <a:headEnd/>
                <a:tailEnd/>
              </a:ln>
            </p:spPr>
            <p:txBody>
              <a:bodyPr lIns="25714" rIns="25714" anchor="t"/>
              <a:lstStyle/>
              <a:p>
                <a:r>
                  <a:rPr kumimoji="0" lang="en-US" altLang="ja-JP" sz="571" kern="0" dirty="0">
                    <a:latin typeface="Meiryo UI" pitchFamily="50" charset="-128"/>
                    <a:ea typeface="Meiryo UI" pitchFamily="50" charset="-128"/>
                    <a:cs typeface="Meiryo UI" pitchFamily="50" charset="-128"/>
                    <a:hlinkClick r:id="rId2"/>
                  </a:rPr>
                  <a:t>Pentaho</a:t>
                </a:r>
                <a:endParaRPr kumimoji="0" lang="en-US" altLang="ja-JP" sz="571" kern="0" dirty="0">
                  <a:latin typeface="Meiryo UI" pitchFamily="50" charset="-128"/>
                  <a:ea typeface="Meiryo UI" pitchFamily="50" charset="-128"/>
                  <a:cs typeface="Meiryo UI" pitchFamily="50" charset="-128"/>
                </a:endParaRPr>
              </a:p>
            </p:txBody>
          </p:sp>
          <p:sp>
            <p:nvSpPr>
              <p:cNvPr id="36" name="テキスト ボックス 35"/>
              <p:cNvSpPr txBox="1"/>
              <p:nvPr/>
            </p:nvSpPr>
            <p:spPr bwMode="gray">
              <a:xfrm>
                <a:off x="1518262" y="786348"/>
                <a:ext cx="1249247" cy="145232"/>
              </a:xfrm>
              <a:prstGeom prst="rect">
                <a:avLst/>
              </a:prstGeom>
              <a:solidFill>
                <a:srgbClr val="FEEBCD"/>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en-US" altLang="ja-JP" sz="571" dirty="0">
                    <a:latin typeface="Meiryo UI" panose="020B0604030504040204" pitchFamily="50" charset="-128"/>
                    <a:ea typeface="Meiryo UI" panose="020B0604030504040204" pitchFamily="50" charset="-128"/>
                    <a:cs typeface="Meiryo UI" panose="020B0604030504040204" pitchFamily="50" charset="-128"/>
                  </a:rPr>
                  <a:t>BA</a:t>
                </a:r>
                <a:r>
                  <a:rPr lang="ja-JP" altLang="en-US" sz="571" dirty="0">
                    <a:latin typeface="Meiryo UI" panose="020B0604030504040204" pitchFamily="50" charset="-128"/>
                    <a:ea typeface="Meiryo UI" panose="020B0604030504040204" pitchFamily="50" charset="-128"/>
                    <a:cs typeface="Meiryo UI" panose="020B0604030504040204" pitchFamily="50" charset="-128"/>
                  </a:rPr>
                  <a:t>・</a:t>
                </a:r>
                <a:r>
                  <a:rPr lang="en-US" altLang="ja-JP" sz="571" dirty="0">
                    <a:latin typeface="Meiryo UI" panose="020B0604030504040204" pitchFamily="50" charset="-128"/>
                    <a:ea typeface="Meiryo UI" panose="020B0604030504040204" pitchFamily="50" charset="-128"/>
                    <a:cs typeface="Meiryo UI" panose="020B0604030504040204" pitchFamily="50" charset="-128"/>
                  </a:rPr>
                  <a:t>BI</a:t>
                </a:r>
                <a:endParaRPr lang="ja-JP" altLang="en-US" sz="571" dirty="0">
                  <a:latin typeface="Meiryo UI" panose="020B0604030504040204" pitchFamily="50" charset="-128"/>
                  <a:ea typeface="Meiryo UI" panose="020B0604030504040204" pitchFamily="50" charset="-128"/>
                  <a:cs typeface="Meiryo UI" panose="020B0604030504040204" pitchFamily="50" charset="-128"/>
                </a:endParaRPr>
              </a:p>
            </p:txBody>
          </p:sp>
        </p:grpSp>
        <p:grpSp>
          <p:nvGrpSpPr>
            <p:cNvPr id="2" name="グループ化 1"/>
            <p:cNvGrpSpPr/>
            <p:nvPr/>
          </p:nvGrpSpPr>
          <p:grpSpPr>
            <a:xfrm>
              <a:off x="2037341" y="912844"/>
              <a:ext cx="892319" cy="525609"/>
              <a:chOff x="2843368" y="786348"/>
              <a:chExt cx="1249247" cy="697598"/>
            </a:xfrm>
          </p:grpSpPr>
          <p:sp>
            <p:nvSpPr>
              <p:cNvPr id="38" name="正方形/長方形 37"/>
              <p:cNvSpPr/>
              <p:nvPr/>
            </p:nvSpPr>
            <p:spPr bwMode="gray">
              <a:xfrm>
                <a:off x="2843368" y="931507"/>
                <a:ext cx="1249247" cy="552439"/>
              </a:xfrm>
              <a:prstGeom prst="rect">
                <a:avLst/>
              </a:prstGeom>
              <a:solidFill>
                <a:schemeClr val="bg1"/>
              </a:solidFill>
              <a:ln w="9525">
                <a:solidFill>
                  <a:schemeClr val="tx1"/>
                </a:solidFill>
                <a:miter lim="800000"/>
                <a:headEnd/>
                <a:tailEnd/>
              </a:ln>
            </p:spPr>
            <p:txBody>
              <a:bodyPr lIns="25714" rIns="25714" anchor="t"/>
              <a:lstStyle/>
              <a:p>
                <a:r>
                  <a:rPr kumimoji="0" lang="en-US" altLang="ja-JP" sz="571" kern="0" dirty="0" err="1">
                    <a:latin typeface="Meiryo UI" pitchFamily="50" charset="-128"/>
                    <a:ea typeface="Meiryo UI" pitchFamily="50" charset="-128"/>
                    <a:cs typeface="Meiryo UI" pitchFamily="50" charset="-128"/>
                    <a:hlinkClick r:id="rId3"/>
                  </a:rPr>
                  <a:t>Compiere</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a:latin typeface="Meiryo UI" pitchFamily="50" charset="-128"/>
                    <a:ea typeface="Meiryo UI" pitchFamily="50" charset="-128"/>
                    <a:cs typeface="Meiryo UI" pitchFamily="50" charset="-128"/>
                    <a:hlinkClick r:id="rId4"/>
                  </a:rPr>
                  <a:t>ERP5</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err="1">
                    <a:latin typeface="Meiryo UI" pitchFamily="50" charset="-128"/>
                    <a:ea typeface="Meiryo UI" pitchFamily="50" charset="-128"/>
                    <a:cs typeface="Meiryo UI" pitchFamily="50" charset="-128"/>
                    <a:hlinkClick r:id="rId5"/>
                  </a:rPr>
                  <a:t>iDempiere</a:t>
                </a:r>
                <a:endParaRPr kumimoji="0" lang="en-US" altLang="ja-JP" sz="571" kern="0" dirty="0">
                  <a:latin typeface="Meiryo UI" pitchFamily="50" charset="-128"/>
                  <a:ea typeface="Meiryo UI" pitchFamily="50" charset="-128"/>
                  <a:cs typeface="Meiryo UI" pitchFamily="50" charset="-128"/>
                  <a:hlinkClick r:id="rId6"/>
                </a:endParaRPr>
              </a:p>
              <a:p>
                <a:r>
                  <a:rPr kumimoji="0" lang="en-US" altLang="ja-JP" sz="571" kern="0" dirty="0" err="1">
                    <a:latin typeface="Meiryo UI" pitchFamily="50" charset="-128"/>
                    <a:ea typeface="Meiryo UI" pitchFamily="50" charset="-128"/>
                    <a:cs typeface="Meiryo UI" pitchFamily="50" charset="-128"/>
                    <a:hlinkClick r:id="rId6"/>
                  </a:rPr>
                  <a:t>Openbravo</a:t>
                </a:r>
                <a:endParaRPr kumimoji="0" lang="en-US" altLang="ja-JP" sz="571" kern="0" dirty="0">
                  <a:latin typeface="Meiryo UI" pitchFamily="50" charset="-128"/>
                  <a:ea typeface="Meiryo UI" pitchFamily="50" charset="-128"/>
                  <a:cs typeface="Meiryo UI" pitchFamily="50" charset="-128"/>
                </a:endParaRPr>
              </a:p>
            </p:txBody>
          </p:sp>
          <p:sp>
            <p:nvSpPr>
              <p:cNvPr id="39" name="テキスト ボックス 38"/>
              <p:cNvSpPr txBox="1"/>
              <p:nvPr/>
            </p:nvSpPr>
            <p:spPr bwMode="gray">
              <a:xfrm>
                <a:off x="2843368" y="786348"/>
                <a:ext cx="1249247" cy="145231"/>
              </a:xfrm>
              <a:prstGeom prst="rect">
                <a:avLst/>
              </a:prstGeom>
              <a:solidFill>
                <a:srgbClr val="FEEBCD"/>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en-US" altLang="ja-JP" sz="571">
                    <a:latin typeface="Meiryo UI" panose="020B0604030504040204" pitchFamily="50" charset="-128"/>
                    <a:ea typeface="Meiryo UI" panose="020B0604030504040204" pitchFamily="50" charset="-128"/>
                    <a:cs typeface="Meiryo UI" panose="020B0604030504040204" pitchFamily="50" charset="-128"/>
                  </a:rPr>
                  <a:t>ERP</a:t>
                </a:r>
                <a:endParaRPr lang="ja-JP" altLang="en-US" sz="571" dirty="0">
                  <a:latin typeface="Meiryo UI" panose="020B0604030504040204" pitchFamily="50" charset="-128"/>
                  <a:ea typeface="Meiryo UI" panose="020B0604030504040204" pitchFamily="50" charset="-128"/>
                  <a:cs typeface="Meiryo UI" panose="020B0604030504040204" pitchFamily="50" charset="-128"/>
                </a:endParaRPr>
              </a:p>
            </p:txBody>
          </p:sp>
        </p:grpSp>
        <p:grpSp>
          <p:nvGrpSpPr>
            <p:cNvPr id="40" name="グループ化 39"/>
            <p:cNvGrpSpPr/>
            <p:nvPr/>
          </p:nvGrpSpPr>
          <p:grpSpPr>
            <a:xfrm>
              <a:off x="1100034" y="1041557"/>
              <a:ext cx="886002" cy="295596"/>
              <a:chOff x="5686213" y="1408586"/>
              <a:chExt cx="3218525" cy="375614"/>
            </a:xfrm>
          </p:grpSpPr>
          <p:sp>
            <p:nvSpPr>
              <p:cNvPr id="41" name="正方形/長方形 40"/>
              <p:cNvSpPr/>
              <p:nvPr/>
            </p:nvSpPr>
            <p:spPr bwMode="gray">
              <a:xfrm>
                <a:off x="5686213" y="1518597"/>
                <a:ext cx="3218525" cy="265603"/>
              </a:xfrm>
              <a:prstGeom prst="rect">
                <a:avLst/>
              </a:prstGeom>
              <a:solidFill>
                <a:schemeClr val="bg1"/>
              </a:solidFill>
              <a:ln w="9525">
                <a:solidFill>
                  <a:schemeClr val="tx1"/>
                </a:solidFill>
                <a:miter lim="800000"/>
                <a:headEnd/>
                <a:tailEnd/>
              </a:ln>
            </p:spPr>
            <p:txBody>
              <a:bodyPr lIns="25714" rIns="25714" anchor="t"/>
              <a:lstStyle/>
              <a:p>
                <a:r>
                  <a:rPr kumimoji="0" lang="en-US" altLang="ja-JP" sz="571" kern="0" dirty="0">
                    <a:latin typeface="Meiryo UI" pitchFamily="50" charset="-128"/>
                    <a:ea typeface="Meiryo UI" pitchFamily="50" charset="-128"/>
                    <a:cs typeface="Meiryo UI" pitchFamily="50" charset="-128"/>
                    <a:hlinkClick r:id="rId7"/>
                  </a:rPr>
                  <a:t>Apache OpenOffice</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a:latin typeface="Meiryo UI" pitchFamily="50" charset="-128"/>
                    <a:ea typeface="Meiryo UI" pitchFamily="50" charset="-128"/>
                    <a:cs typeface="Meiryo UI" pitchFamily="50" charset="-128"/>
                    <a:hlinkClick r:id="rId8"/>
                  </a:rPr>
                  <a:t>LibreOffice</a:t>
                </a:r>
                <a:endParaRPr kumimoji="0" lang="en-US" altLang="ja-JP" sz="571" kern="0" dirty="0">
                  <a:latin typeface="Meiryo UI" pitchFamily="50" charset="-128"/>
                  <a:ea typeface="Meiryo UI" pitchFamily="50" charset="-128"/>
                  <a:cs typeface="Meiryo UI" pitchFamily="50" charset="-128"/>
                </a:endParaRPr>
              </a:p>
            </p:txBody>
          </p:sp>
          <p:sp>
            <p:nvSpPr>
              <p:cNvPr id="42" name="テキスト ボックス 41"/>
              <p:cNvSpPr txBox="1"/>
              <p:nvPr/>
            </p:nvSpPr>
            <p:spPr bwMode="gray">
              <a:xfrm>
                <a:off x="5686213" y="1408586"/>
                <a:ext cx="3218040" cy="129160"/>
              </a:xfrm>
              <a:prstGeom prst="rect">
                <a:avLst/>
              </a:prstGeom>
              <a:solidFill>
                <a:srgbClr val="FEEBCD"/>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ja-JP" altLang="en-US" sz="571" dirty="0">
                    <a:latin typeface="Meiryo UI" panose="020B0604030504040204" pitchFamily="50" charset="-128"/>
                    <a:ea typeface="Meiryo UI" panose="020B0604030504040204" pitchFamily="50" charset="-128"/>
                    <a:cs typeface="Meiryo UI" panose="020B0604030504040204" pitchFamily="50" charset="-128"/>
                  </a:rPr>
                  <a:t>オフィススイート</a:t>
                </a:r>
              </a:p>
            </p:txBody>
          </p:sp>
        </p:grpSp>
        <p:grpSp>
          <p:nvGrpSpPr>
            <p:cNvPr id="6" name="グループ化 5"/>
            <p:cNvGrpSpPr/>
            <p:nvPr/>
          </p:nvGrpSpPr>
          <p:grpSpPr>
            <a:xfrm>
              <a:off x="1100034" y="1383221"/>
              <a:ext cx="888090" cy="731493"/>
              <a:chOff x="183020" y="2502725"/>
              <a:chExt cx="1249537" cy="1101116"/>
            </a:xfrm>
          </p:grpSpPr>
          <p:sp>
            <p:nvSpPr>
              <p:cNvPr id="44" name="正方形/長方形 43"/>
              <p:cNvSpPr/>
              <p:nvPr/>
            </p:nvSpPr>
            <p:spPr bwMode="gray">
              <a:xfrm>
                <a:off x="183310" y="2623900"/>
                <a:ext cx="1249247" cy="979941"/>
              </a:xfrm>
              <a:prstGeom prst="rect">
                <a:avLst/>
              </a:prstGeom>
              <a:solidFill>
                <a:schemeClr val="bg1"/>
              </a:solidFill>
              <a:ln w="9525">
                <a:solidFill>
                  <a:schemeClr val="tx1"/>
                </a:solidFill>
                <a:miter lim="800000"/>
                <a:headEnd/>
                <a:tailEnd/>
              </a:ln>
            </p:spPr>
            <p:txBody>
              <a:bodyPr lIns="25714" rIns="25714" anchor="t"/>
              <a:lstStyle/>
              <a:p>
                <a:pPr defTabSz="653156">
                  <a:defRPr/>
                </a:pPr>
                <a:r>
                  <a:rPr kumimoji="0" lang="en-US" altLang="ja-JP" sz="571" kern="0" dirty="0" err="1">
                    <a:latin typeface="Meiryo UI" pitchFamily="50" charset="-128"/>
                    <a:ea typeface="Meiryo UI" pitchFamily="50" charset="-128"/>
                    <a:cs typeface="Meiryo UI" pitchFamily="50" charset="-128"/>
                    <a:hlinkClick r:id="rId9"/>
                  </a:rPr>
                  <a:t>Asakusa</a:t>
                </a:r>
                <a:r>
                  <a:rPr kumimoji="0" lang="en-US" altLang="ja-JP" sz="571" kern="0" dirty="0">
                    <a:latin typeface="Meiryo UI" pitchFamily="50" charset="-128"/>
                    <a:ea typeface="Meiryo UI" pitchFamily="50" charset="-128"/>
                    <a:cs typeface="Meiryo UI" pitchFamily="50" charset="-128"/>
                    <a:hlinkClick r:id="rId9"/>
                  </a:rPr>
                  <a:t> Framework</a:t>
                </a:r>
                <a:endParaRPr kumimoji="0" lang="en-US" altLang="ja-JP" sz="571" kern="0" dirty="0">
                  <a:latin typeface="Meiryo UI" pitchFamily="50" charset="-128"/>
                  <a:ea typeface="Meiryo UI" pitchFamily="50" charset="-128"/>
                  <a:cs typeface="Meiryo UI" pitchFamily="50" charset="-128"/>
                  <a:hlinkClick r:id="rId10"/>
                </a:endParaRPr>
              </a:p>
              <a:p>
                <a:pPr>
                  <a:defRPr/>
                </a:pPr>
                <a:r>
                  <a:rPr kumimoji="0" lang="en-US" altLang="ja-JP" sz="571" kern="0" dirty="0">
                    <a:latin typeface="Meiryo UI" pitchFamily="50" charset="-128"/>
                    <a:ea typeface="Meiryo UI" pitchFamily="50" charset="-128"/>
                    <a:cs typeface="Meiryo UI" pitchFamily="50" charset="-128"/>
                    <a:hlinkClick r:id="rId11"/>
                  </a:rPr>
                  <a:t>Audacity</a:t>
                </a:r>
                <a:endParaRPr kumimoji="0" lang="en-US" altLang="ja-JP" sz="571" kern="0" dirty="0">
                  <a:latin typeface="Meiryo UI" pitchFamily="50" charset="-128"/>
                  <a:ea typeface="Meiryo UI" pitchFamily="50" charset="-128"/>
                  <a:cs typeface="Meiryo UI" pitchFamily="50" charset="-128"/>
                  <a:hlinkClick r:id="rId12"/>
                </a:endParaRPr>
              </a:p>
              <a:p>
                <a:pPr defTabSz="653156">
                  <a:defRPr/>
                </a:pPr>
                <a:r>
                  <a:rPr kumimoji="0" lang="en-US" altLang="ja-JP" sz="571" kern="0" dirty="0">
                    <a:latin typeface="Meiryo UI" pitchFamily="50" charset="-128"/>
                    <a:ea typeface="Meiryo UI" pitchFamily="50" charset="-128"/>
                    <a:cs typeface="Meiryo UI" pitchFamily="50" charset="-128"/>
                    <a:hlinkClick r:id="rId10"/>
                  </a:rPr>
                  <a:t>Blender</a:t>
                </a:r>
                <a:endParaRPr kumimoji="0" lang="en-US" altLang="ja-JP" sz="571" kern="0" dirty="0">
                  <a:latin typeface="Meiryo UI" pitchFamily="50" charset="-128"/>
                  <a:ea typeface="Meiryo UI" pitchFamily="50" charset="-128"/>
                  <a:cs typeface="Meiryo UI" pitchFamily="50" charset="-128"/>
                </a:endParaRPr>
              </a:p>
              <a:p>
                <a:pPr defTabSz="653156">
                  <a:defRPr/>
                </a:pPr>
                <a:r>
                  <a:rPr kumimoji="0" lang="en-US" altLang="ja-JP" sz="571" kern="0" dirty="0" err="1">
                    <a:latin typeface="Meiryo UI" pitchFamily="50" charset="-128"/>
                    <a:ea typeface="Meiryo UI" pitchFamily="50" charset="-128"/>
                    <a:cs typeface="Meiryo UI" pitchFamily="50" charset="-128"/>
                    <a:hlinkClick r:id="rId13"/>
                  </a:rPr>
                  <a:t>Dia</a:t>
                </a:r>
                <a:endParaRPr kumimoji="0" lang="en-US" altLang="ja-JP" sz="571" kern="0" dirty="0">
                  <a:latin typeface="Meiryo UI" pitchFamily="50" charset="-128"/>
                  <a:ea typeface="Meiryo UI" pitchFamily="50" charset="-128"/>
                  <a:cs typeface="Meiryo UI" pitchFamily="50" charset="-128"/>
                </a:endParaRPr>
              </a:p>
              <a:p>
                <a:pPr defTabSz="653156">
                  <a:defRPr/>
                </a:pPr>
                <a:r>
                  <a:rPr lang="en-US" altLang="ja-JP" sz="571" dirty="0">
                    <a:latin typeface="Meiryo UI" panose="020B0604030504040204" pitchFamily="50" charset="-128"/>
                    <a:ea typeface="Meiryo UI" panose="020B0604030504040204" pitchFamily="50" charset="-128"/>
                    <a:hlinkClick r:id="rId14"/>
                  </a:rPr>
                  <a:t>e</a:t>
                </a:r>
                <a:r>
                  <a:rPr lang="ja-JP" altLang="ja-JP" sz="571" dirty="0">
                    <a:latin typeface="Meiryo UI" panose="020B0604030504040204" pitchFamily="50" charset="-128"/>
                    <a:ea typeface="Meiryo UI" panose="020B0604030504040204" pitchFamily="50" charset="-128"/>
                    <a:hlinkClick r:id="rId14"/>
                  </a:rPr>
                  <a:t>コミマップ</a:t>
                </a:r>
                <a:endParaRPr kumimoji="0" lang="en-US" altLang="ja-JP" sz="100" kern="0" dirty="0">
                  <a:latin typeface="Meiryo UI" pitchFamily="50" charset="-128"/>
                  <a:ea typeface="Meiryo UI" pitchFamily="50" charset="-128"/>
                  <a:cs typeface="Meiryo UI" pitchFamily="50" charset="-128"/>
                </a:endParaRPr>
              </a:p>
              <a:p>
                <a:pPr defTabSz="653156">
                  <a:defRPr/>
                </a:pPr>
                <a:r>
                  <a:rPr kumimoji="0" lang="en-US" altLang="ja-JP" sz="571" kern="0" dirty="0">
                    <a:latin typeface="Meiryo UI" pitchFamily="50" charset="-128"/>
                    <a:ea typeface="Meiryo UI" pitchFamily="50" charset="-128"/>
                    <a:cs typeface="Meiryo UI" pitchFamily="50" charset="-128"/>
                    <a:hlinkClick r:id="rId15"/>
                  </a:rPr>
                  <a:t>QGIS</a:t>
                </a:r>
                <a:endParaRPr kumimoji="0" lang="en-US" altLang="ja-JP" sz="571" u="sng" kern="0" dirty="0">
                  <a:latin typeface="Meiryo UI" pitchFamily="50" charset="-128"/>
                  <a:ea typeface="Meiryo UI" pitchFamily="50" charset="-128"/>
                  <a:cs typeface="Meiryo UI" pitchFamily="50" charset="-128"/>
                </a:endParaRPr>
              </a:p>
              <a:p>
                <a:pPr defTabSz="653156">
                  <a:defRPr/>
                </a:pPr>
                <a:r>
                  <a:rPr kumimoji="0" lang="en-US" altLang="ja-JP" sz="571" kern="0" dirty="0">
                    <a:latin typeface="Meiryo UI" pitchFamily="50" charset="-128"/>
                    <a:ea typeface="Meiryo UI" pitchFamily="50" charset="-128"/>
                    <a:cs typeface="Meiryo UI" pitchFamily="50" charset="-128"/>
                    <a:hlinkClick r:id="rId16"/>
                  </a:rPr>
                  <a:t>WEKA</a:t>
                </a:r>
                <a:endParaRPr kumimoji="0" lang="en-US" altLang="ja-JP" sz="571" kern="0" dirty="0">
                  <a:latin typeface="Meiryo UI" pitchFamily="50" charset="-128"/>
                  <a:ea typeface="Meiryo UI" pitchFamily="50" charset="-128"/>
                  <a:cs typeface="Meiryo UI" pitchFamily="50" charset="-128"/>
                </a:endParaRPr>
              </a:p>
            </p:txBody>
          </p:sp>
          <p:sp>
            <p:nvSpPr>
              <p:cNvPr id="45" name="テキスト ボックス 44"/>
              <p:cNvSpPr txBox="1"/>
              <p:nvPr/>
            </p:nvSpPr>
            <p:spPr bwMode="gray">
              <a:xfrm>
                <a:off x="183020" y="2502725"/>
                <a:ext cx="1249247" cy="145161"/>
              </a:xfrm>
              <a:prstGeom prst="rect">
                <a:avLst/>
              </a:prstGeom>
              <a:solidFill>
                <a:srgbClr val="FEEBCD"/>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ja-JP" altLang="en-US" sz="571" dirty="0">
                    <a:latin typeface="Meiryo UI" panose="020B0604030504040204" pitchFamily="50" charset="-128"/>
                    <a:ea typeface="Meiryo UI" panose="020B0604030504040204" pitchFamily="50" charset="-128"/>
                    <a:cs typeface="Meiryo UI" panose="020B0604030504040204" pitchFamily="50" charset="-128"/>
                  </a:rPr>
                  <a:t>専門ソフトウェア</a:t>
                </a:r>
                <a:r>
                  <a:rPr lang="en-US" altLang="ja-JP" sz="571" dirty="0">
                    <a:latin typeface="Meiryo UI" panose="020B0604030504040204" pitchFamily="50" charset="-128"/>
                    <a:ea typeface="Meiryo UI" panose="020B0604030504040204" pitchFamily="50" charset="-128"/>
                    <a:cs typeface="Meiryo UI" panose="020B0604030504040204" pitchFamily="50" charset="-128"/>
                  </a:rPr>
                  <a:t>(CAD</a:t>
                </a:r>
                <a:r>
                  <a:rPr lang="ja-JP" altLang="en-US" sz="571" dirty="0">
                    <a:latin typeface="Meiryo UI" panose="020B0604030504040204" pitchFamily="50" charset="-128"/>
                    <a:ea typeface="Meiryo UI" panose="020B0604030504040204" pitchFamily="50" charset="-128"/>
                    <a:cs typeface="Meiryo UI" panose="020B0604030504040204" pitchFamily="50" charset="-128"/>
                  </a:rPr>
                  <a:t>など</a:t>
                </a:r>
                <a:r>
                  <a:rPr lang="en-US" altLang="ja-JP" sz="571" dirty="0">
                    <a:latin typeface="Meiryo UI" panose="020B0604030504040204" pitchFamily="50" charset="-128"/>
                    <a:ea typeface="Meiryo UI" panose="020B0604030504040204" pitchFamily="50" charset="-128"/>
                    <a:cs typeface="Meiryo UI" panose="020B0604030504040204" pitchFamily="50" charset="-128"/>
                  </a:rPr>
                  <a:t>)</a:t>
                </a:r>
                <a:endParaRPr lang="ja-JP" altLang="en-US" sz="571" dirty="0">
                  <a:latin typeface="Meiryo UI" panose="020B0604030504040204" pitchFamily="50" charset="-128"/>
                  <a:ea typeface="Meiryo UI" panose="020B0604030504040204" pitchFamily="50" charset="-128"/>
                  <a:cs typeface="Meiryo UI" panose="020B0604030504040204" pitchFamily="50" charset="-128"/>
                </a:endParaRPr>
              </a:p>
            </p:txBody>
          </p:sp>
        </p:grpSp>
        <p:grpSp>
          <p:nvGrpSpPr>
            <p:cNvPr id="3" name="グループ化 2"/>
            <p:cNvGrpSpPr/>
            <p:nvPr/>
          </p:nvGrpSpPr>
          <p:grpSpPr>
            <a:xfrm>
              <a:off x="2034258" y="548057"/>
              <a:ext cx="892319" cy="314547"/>
              <a:chOff x="1513251" y="1435438"/>
              <a:chExt cx="1249247" cy="464147"/>
            </a:xfrm>
          </p:grpSpPr>
          <p:sp>
            <p:nvSpPr>
              <p:cNvPr id="47" name="正方形/長方形 46"/>
              <p:cNvSpPr/>
              <p:nvPr/>
            </p:nvSpPr>
            <p:spPr bwMode="gray">
              <a:xfrm>
                <a:off x="1513251" y="1566871"/>
                <a:ext cx="1249247" cy="332714"/>
              </a:xfrm>
              <a:prstGeom prst="rect">
                <a:avLst/>
              </a:prstGeom>
              <a:solidFill>
                <a:schemeClr val="bg1"/>
              </a:solidFill>
              <a:ln w="9525">
                <a:solidFill>
                  <a:schemeClr val="tx1"/>
                </a:solidFill>
                <a:miter lim="800000"/>
                <a:headEnd/>
                <a:tailEnd/>
              </a:ln>
            </p:spPr>
            <p:txBody>
              <a:bodyPr lIns="25714" rIns="25714" anchor="t"/>
              <a:lstStyle/>
              <a:p>
                <a:r>
                  <a:rPr kumimoji="0" lang="en-US" altLang="ja-JP" sz="571" kern="0" dirty="0" err="1">
                    <a:latin typeface="Meiryo UI" pitchFamily="50" charset="-128"/>
                    <a:ea typeface="Meiryo UI" pitchFamily="50" charset="-128"/>
                    <a:cs typeface="Meiryo UI" pitchFamily="50" charset="-128"/>
                    <a:hlinkClick r:id="rId17"/>
                  </a:rPr>
                  <a:t>OpenPSA</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err="1">
                    <a:latin typeface="Meiryo UI" pitchFamily="50" charset="-128"/>
                    <a:ea typeface="Meiryo UI" pitchFamily="50" charset="-128"/>
                    <a:cs typeface="Meiryo UI" pitchFamily="50" charset="-128"/>
                    <a:hlinkClick r:id="rId18"/>
                  </a:rPr>
                  <a:t>SugarCRM</a:t>
                </a:r>
                <a:endParaRPr kumimoji="0" lang="en-US" altLang="ja-JP" sz="571" kern="0" dirty="0">
                  <a:latin typeface="Meiryo UI" pitchFamily="50" charset="-128"/>
                  <a:ea typeface="Meiryo UI" pitchFamily="50" charset="-128"/>
                  <a:cs typeface="Meiryo UI" pitchFamily="50" charset="-128"/>
                </a:endParaRPr>
              </a:p>
            </p:txBody>
          </p:sp>
          <p:sp>
            <p:nvSpPr>
              <p:cNvPr id="48" name="テキスト ボックス 47"/>
              <p:cNvSpPr txBox="1"/>
              <p:nvPr/>
            </p:nvSpPr>
            <p:spPr bwMode="gray">
              <a:xfrm>
                <a:off x="1513251" y="1435438"/>
                <a:ext cx="1249247" cy="147066"/>
              </a:xfrm>
              <a:prstGeom prst="rect">
                <a:avLst/>
              </a:prstGeom>
              <a:solidFill>
                <a:srgbClr val="FEEBCD"/>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en-US" altLang="ja-JP" sz="571">
                    <a:latin typeface="Meiryo UI" panose="020B0604030504040204" pitchFamily="50" charset="-128"/>
                    <a:ea typeface="Meiryo UI" panose="020B0604030504040204" pitchFamily="50" charset="-128"/>
                    <a:cs typeface="Meiryo UI" panose="020B0604030504040204" pitchFamily="50" charset="-128"/>
                  </a:rPr>
                  <a:t>CRM</a:t>
                </a:r>
                <a:endParaRPr lang="ja-JP" altLang="en-US" sz="571" dirty="0">
                  <a:latin typeface="Meiryo UI" panose="020B0604030504040204" pitchFamily="50" charset="-128"/>
                  <a:ea typeface="Meiryo UI" panose="020B0604030504040204" pitchFamily="50" charset="-128"/>
                  <a:cs typeface="Meiryo UI" panose="020B0604030504040204" pitchFamily="50" charset="-128"/>
                </a:endParaRPr>
              </a:p>
            </p:txBody>
          </p:sp>
        </p:grpSp>
        <p:grpSp>
          <p:nvGrpSpPr>
            <p:cNvPr id="12" name="グループ化 11"/>
            <p:cNvGrpSpPr/>
            <p:nvPr/>
          </p:nvGrpSpPr>
          <p:grpSpPr>
            <a:xfrm>
              <a:off x="1099133" y="785049"/>
              <a:ext cx="887075" cy="216516"/>
              <a:chOff x="1528253" y="1740333"/>
              <a:chExt cx="1248650" cy="335737"/>
            </a:xfrm>
          </p:grpSpPr>
          <p:sp>
            <p:nvSpPr>
              <p:cNvPr id="50" name="正方形/長方形 49"/>
              <p:cNvSpPr/>
              <p:nvPr/>
            </p:nvSpPr>
            <p:spPr bwMode="gray">
              <a:xfrm>
                <a:off x="1529523" y="1860596"/>
                <a:ext cx="1247379" cy="215474"/>
              </a:xfrm>
              <a:prstGeom prst="rect">
                <a:avLst/>
              </a:prstGeom>
              <a:solidFill>
                <a:schemeClr val="bg1"/>
              </a:solidFill>
              <a:ln w="9525">
                <a:solidFill>
                  <a:schemeClr val="tx1"/>
                </a:solidFill>
                <a:miter lim="800000"/>
                <a:headEnd/>
                <a:tailEnd/>
              </a:ln>
            </p:spPr>
            <p:txBody>
              <a:bodyPr lIns="25714" rIns="25714" anchor="t"/>
              <a:lstStyle/>
              <a:p>
                <a:r>
                  <a:rPr kumimoji="0" lang="en-US" altLang="ja-JP" sz="571" kern="0" dirty="0" err="1">
                    <a:latin typeface="Meiryo UI" pitchFamily="50" charset="-128"/>
                    <a:ea typeface="Meiryo UI" pitchFamily="50" charset="-128"/>
                    <a:cs typeface="Meiryo UI" pitchFamily="50" charset="-128"/>
                    <a:hlinkClick r:id="rId19"/>
                  </a:rPr>
                  <a:t>Zimbra</a:t>
                </a:r>
                <a:endParaRPr kumimoji="0" lang="en-US" altLang="ja-JP" sz="571" kern="0" dirty="0">
                  <a:latin typeface="Meiryo UI" pitchFamily="50" charset="-128"/>
                  <a:ea typeface="Meiryo UI" pitchFamily="50" charset="-128"/>
                  <a:cs typeface="Meiryo UI" pitchFamily="50" charset="-128"/>
                </a:endParaRPr>
              </a:p>
            </p:txBody>
          </p:sp>
          <p:sp>
            <p:nvSpPr>
              <p:cNvPr id="51" name="テキスト ボックス 50"/>
              <p:cNvSpPr txBox="1"/>
              <p:nvPr/>
            </p:nvSpPr>
            <p:spPr bwMode="gray">
              <a:xfrm>
                <a:off x="1528253" y="1740333"/>
                <a:ext cx="1248650" cy="153698"/>
              </a:xfrm>
              <a:prstGeom prst="rect">
                <a:avLst/>
              </a:prstGeom>
              <a:solidFill>
                <a:srgbClr val="FEEBCD"/>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ja-JP" altLang="en-US" sz="571" dirty="0">
                    <a:latin typeface="Meiryo UI" panose="020B0604030504040204" pitchFamily="50" charset="-128"/>
                    <a:ea typeface="Meiryo UI" panose="020B0604030504040204" pitchFamily="50" charset="-128"/>
                    <a:cs typeface="Meiryo UI" panose="020B0604030504040204" pitchFamily="50" charset="-128"/>
                  </a:rPr>
                  <a:t>グループウェア</a:t>
                </a:r>
              </a:p>
            </p:txBody>
          </p:sp>
        </p:grpSp>
        <p:grpSp>
          <p:nvGrpSpPr>
            <p:cNvPr id="27" name="グループ化 26"/>
            <p:cNvGrpSpPr/>
            <p:nvPr/>
          </p:nvGrpSpPr>
          <p:grpSpPr>
            <a:xfrm>
              <a:off x="2036788" y="1898785"/>
              <a:ext cx="889789" cy="206906"/>
              <a:chOff x="2833469" y="2105575"/>
              <a:chExt cx="1249248" cy="289668"/>
            </a:xfrm>
          </p:grpSpPr>
          <p:sp>
            <p:nvSpPr>
              <p:cNvPr id="53" name="正方形/長方形 52"/>
              <p:cNvSpPr/>
              <p:nvPr/>
            </p:nvSpPr>
            <p:spPr bwMode="gray">
              <a:xfrm>
                <a:off x="2833469" y="2209046"/>
                <a:ext cx="1249248" cy="186197"/>
              </a:xfrm>
              <a:prstGeom prst="rect">
                <a:avLst/>
              </a:prstGeom>
              <a:solidFill>
                <a:schemeClr val="bg1"/>
              </a:solidFill>
              <a:ln w="9525">
                <a:solidFill>
                  <a:schemeClr val="tx1"/>
                </a:solidFill>
                <a:miter lim="800000"/>
                <a:headEnd/>
                <a:tailEnd/>
              </a:ln>
            </p:spPr>
            <p:txBody>
              <a:bodyPr lIns="25714" rIns="25714" anchor="t"/>
              <a:lstStyle/>
              <a:p>
                <a:r>
                  <a:rPr kumimoji="0" lang="en-US" altLang="ja-JP" sz="571" kern="0" dirty="0" err="1">
                    <a:latin typeface="Meiryo UI" pitchFamily="50" charset="-128"/>
                    <a:ea typeface="Meiryo UI" pitchFamily="50" charset="-128"/>
                    <a:cs typeface="Meiryo UI" pitchFamily="50" charset="-128"/>
                    <a:hlinkClick r:id="rId20"/>
                  </a:rPr>
                  <a:t>MosP</a:t>
                </a:r>
                <a:endParaRPr kumimoji="0" lang="en-US" altLang="ja-JP" sz="571" kern="0" dirty="0">
                  <a:latin typeface="Meiryo UI" pitchFamily="50" charset="-128"/>
                  <a:ea typeface="Meiryo UI" pitchFamily="50" charset="-128"/>
                  <a:cs typeface="Meiryo UI" pitchFamily="50" charset="-128"/>
                </a:endParaRPr>
              </a:p>
            </p:txBody>
          </p:sp>
          <p:sp>
            <p:nvSpPr>
              <p:cNvPr id="54" name="テキスト ボックス 53"/>
              <p:cNvSpPr txBox="1"/>
              <p:nvPr/>
            </p:nvSpPr>
            <p:spPr bwMode="gray">
              <a:xfrm>
                <a:off x="2833469" y="2105575"/>
                <a:ext cx="1249247" cy="145232"/>
              </a:xfrm>
              <a:prstGeom prst="rect">
                <a:avLst/>
              </a:prstGeom>
              <a:solidFill>
                <a:srgbClr val="FEEBCD"/>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ja-JP" altLang="en-US" sz="571" dirty="0">
                    <a:latin typeface="Meiryo UI" panose="020B0604030504040204" pitchFamily="50" charset="-128"/>
                    <a:ea typeface="Meiryo UI" panose="020B0604030504040204" pitchFamily="50" charset="-128"/>
                    <a:cs typeface="Meiryo UI" panose="020B0604030504040204" pitchFamily="50" charset="-128"/>
                  </a:rPr>
                  <a:t>人事・給与</a:t>
                </a:r>
              </a:p>
            </p:txBody>
          </p:sp>
        </p:grpSp>
        <p:grpSp>
          <p:nvGrpSpPr>
            <p:cNvPr id="55" name="グループ化 54"/>
            <p:cNvGrpSpPr/>
            <p:nvPr/>
          </p:nvGrpSpPr>
          <p:grpSpPr>
            <a:xfrm>
              <a:off x="2036788" y="1476360"/>
              <a:ext cx="889788" cy="388243"/>
              <a:chOff x="5712997" y="1408586"/>
              <a:chExt cx="3201234" cy="493341"/>
            </a:xfrm>
          </p:grpSpPr>
          <p:sp>
            <p:nvSpPr>
              <p:cNvPr id="56" name="正方形/長方形 55"/>
              <p:cNvSpPr/>
              <p:nvPr/>
            </p:nvSpPr>
            <p:spPr bwMode="gray">
              <a:xfrm>
                <a:off x="5713747" y="1509584"/>
                <a:ext cx="3200484" cy="392343"/>
              </a:xfrm>
              <a:prstGeom prst="rect">
                <a:avLst/>
              </a:prstGeom>
              <a:solidFill>
                <a:schemeClr val="bg1"/>
              </a:solidFill>
              <a:ln w="9525">
                <a:solidFill>
                  <a:schemeClr val="tx1"/>
                </a:solidFill>
                <a:miter lim="800000"/>
                <a:headEnd/>
                <a:tailEnd/>
              </a:ln>
            </p:spPr>
            <p:txBody>
              <a:bodyPr lIns="25714" rIns="25714" anchor="t"/>
              <a:lstStyle/>
              <a:p>
                <a:r>
                  <a:rPr kumimoji="0" lang="en-US" altLang="ja-JP" sz="571" kern="0" dirty="0">
                    <a:latin typeface="Meiryo UI" pitchFamily="50" charset="-128"/>
                    <a:ea typeface="Meiryo UI" pitchFamily="50" charset="-128"/>
                    <a:cs typeface="Meiryo UI" pitchFamily="50" charset="-128"/>
                    <a:hlinkClick r:id="rId21"/>
                  </a:rPr>
                  <a:t>Asterisk</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err="1">
                    <a:latin typeface="Meiryo UI" pitchFamily="50" charset="-128"/>
                    <a:ea typeface="Meiryo UI" pitchFamily="50" charset="-128"/>
                    <a:cs typeface="Meiryo UI" pitchFamily="50" charset="-128"/>
                    <a:hlinkClick r:id="rId22"/>
                  </a:rPr>
                  <a:t>LimeSurvey</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a:latin typeface="Meiryo UI" pitchFamily="50" charset="-128"/>
                    <a:ea typeface="Meiryo UI" pitchFamily="50" charset="-128"/>
                    <a:cs typeface="Meiryo UI" pitchFamily="50" charset="-128"/>
                    <a:hlinkClick r:id="rId23"/>
                  </a:rPr>
                  <a:t>OTRS</a:t>
                </a:r>
                <a:endParaRPr kumimoji="0" lang="en-US" altLang="ja-JP" sz="571" kern="0" dirty="0">
                  <a:latin typeface="Meiryo UI" pitchFamily="50" charset="-128"/>
                  <a:ea typeface="Meiryo UI" pitchFamily="50" charset="-128"/>
                  <a:cs typeface="Meiryo UI" pitchFamily="50" charset="-128"/>
                </a:endParaRPr>
              </a:p>
            </p:txBody>
          </p:sp>
          <p:sp>
            <p:nvSpPr>
              <p:cNvPr id="57" name="テキスト ボックス 56"/>
              <p:cNvSpPr txBox="1"/>
              <p:nvPr/>
            </p:nvSpPr>
            <p:spPr bwMode="gray">
              <a:xfrm>
                <a:off x="5712997" y="1408586"/>
                <a:ext cx="3198690" cy="131819"/>
              </a:xfrm>
              <a:prstGeom prst="rect">
                <a:avLst/>
              </a:prstGeom>
              <a:solidFill>
                <a:srgbClr val="FEEBCD"/>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ja-JP" altLang="en-US" sz="571" dirty="0">
                    <a:latin typeface="Meiryo UI" panose="020B0604030504040204" pitchFamily="50" charset="-128"/>
                    <a:ea typeface="Meiryo UI" panose="020B0604030504040204" pitchFamily="50" charset="-128"/>
                    <a:cs typeface="Meiryo UI" panose="020B0604030504040204" pitchFamily="50" charset="-128"/>
                  </a:rPr>
                  <a:t>オペレーション・製造管理</a:t>
                </a:r>
              </a:p>
            </p:txBody>
          </p:sp>
        </p:grpSp>
        <p:grpSp>
          <p:nvGrpSpPr>
            <p:cNvPr id="61" name="グループ化 60"/>
            <p:cNvGrpSpPr/>
            <p:nvPr/>
          </p:nvGrpSpPr>
          <p:grpSpPr>
            <a:xfrm>
              <a:off x="2076002" y="4413325"/>
              <a:ext cx="855598" cy="1668957"/>
              <a:chOff x="5688124" y="1408586"/>
              <a:chExt cx="3107010" cy="2353286"/>
            </a:xfrm>
          </p:grpSpPr>
          <p:sp>
            <p:nvSpPr>
              <p:cNvPr id="62" name="正方形/長方形 61"/>
              <p:cNvSpPr/>
              <p:nvPr/>
            </p:nvSpPr>
            <p:spPr bwMode="gray">
              <a:xfrm>
                <a:off x="5688124" y="1546560"/>
                <a:ext cx="3107007" cy="2215312"/>
              </a:xfrm>
              <a:prstGeom prst="rect">
                <a:avLst/>
              </a:prstGeom>
              <a:solidFill>
                <a:schemeClr val="bg1"/>
              </a:solidFill>
              <a:ln w="9525">
                <a:solidFill>
                  <a:schemeClr val="tx1"/>
                </a:solidFill>
                <a:miter lim="800000"/>
                <a:headEnd/>
                <a:tailEnd/>
              </a:ln>
            </p:spPr>
            <p:txBody>
              <a:bodyPr lIns="25714" rIns="25714" anchor="t"/>
              <a:lstStyle/>
              <a:p>
                <a:r>
                  <a:rPr kumimoji="0" lang="en-US" altLang="ja-JP" sz="571" kern="0" dirty="0">
                    <a:latin typeface="Meiryo UI" pitchFamily="50" charset="-128"/>
                    <a:ea typeface="Meiryo UI" pitchFamily="50" charset="-128"/>
                    <a:cs typeface="Meiryo UI" pitchFamily="50" charset="-128"/>
                    <a:hlinkClick r:id="rId24"/>
                  </a:rPr>
                  <a:t>Alfresco</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a:latin typeface="Meiryo UI" pitchFamily="50" charset="-128"/>
                    <a:ea typeface="Meiryo UI" pitchFamily="50" charset="-128"/>
                    <a:cs typeface="Meiryo UI" pitchFamily="50" charset="-128"/>
                    <a:hlinkClick r:id="rId25"/>
                  </a:rPr>
                  <a:t>Drupal</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err="1">
                    <a:latin typeface="Meiryo UI" pitchFamily="50" charset="-128"/>
                    <a:ea typeface="Meiryo UI" pitchFamily="50" charset="-128"/>
                    <a:cs typeface="Meiryo UI" pitchFamily="50" charset="-128"/>
                    <a:hlinkClick r:id="rId26"/>
                  </a:rPr>
                  <a:t>eZ</a:t>
                </a:r>
                <a:r>
                  <a:rPr kumimoji="0" lang="en-US" altLang="ja-JP" sz="571" kern="0" dirty="0">
                    <a:latin typeface="Meiryo UI" pitchFamily="50" charset="-128"/>
                    <a:ea typeface="Meiryo UI" pitchFamily="50" charset="-128"/>
                    <a:cs typeface="Meiryo UI" pitchFamily="50" charset="-128"/>
                    <a:hlinkClick r:id="rId26"/>
                  </a:rPr>
                  <a:t> Publish</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err="1">
                    <a:latin typeface="Meiryo UI" pitchFamily="50" charset="-128"/>
                    <a:ea typeface="Meiryo UI" pitchFamily="50" charset="-128"/>
                    <a:cs typeface="Meiryo UI" pitchFamily="50" charset="-128"/>
                    <a:hlinkClick r:id="rId27"/>
                  </a:rPr>
                  <a:t>Geeklog</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err="1">
                    <a:latin typeface="Meiryo UI" pitchFamily="50" charset="-128"/>
                    <a:ea typeface="Meiryo UI" pitchFamily="50" charset="-128"/>
                    <a:cs typeface="Meiryo UI" pitchFamily="50" charset="-128"/>
                    <a:hlinkClick r:id="rId28"/>
                  </a:rPr>
                  <a:t>Iroha</a:t>
                </a:r>
                <a:r>
                  <a:rPr kumimoji="0" lang="en-US" altLang="ja-JP" sz="571" kern="0" dirty="0">
                    <a:latin typeface="Meiryo UI" pitchFamily="50" charset="-128"/>
                    <a:ea typeface="Meiryo UI" pitchFamily="50" charset="-128"/>
                    <a:cs typeface="Meiryo UI" pitchFamily="50" charset="-128"/>
                    <a:hlinkClick r:id="rId28"/>
                  </a:rPr>
                  <a:t> board</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a:latin typeface="Meiryo UI" pitchFamily="50" charset="-128"/>
                    <a:ea typeface="Meiryo UI" pitchFamily="50" charset="-128"/>
                    <a:cs typeface="Meiryo UI" pitchFamily="50" charset="-128"/>
                    <a:hlinkClick r:id="rId29"/>
                  </a:rPr>
                  <a:t>Joomla!</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err="1">
                    <a:latin typeface="Meiryo UI" pitchFamily="50" charset="-128"/>
                    <a:ea typeface="Meiryo UI" pitchFamily="50" charset="-128"/>
                    <a:cs typeface="Meiryo UI" pitchFamily="50" charset="-128"/>
                    <a:hlinkClick r:id="rId30"/>
                  </a:rPr>
                  <a:t>Liferay</a:t>
                </a:r>
                <a:r>
                  <a:rPr kumimoji="0" lang="en-US" altLang="ja-JP" sz="571" kern="0" dirty="0">
                    <a:latin typeface="Meiryo UI" pitchFamily="50" charset="-128"/>
                    <a:ea typeface="Meiryo UI" pitchFamily="50" charset="-128"/>
                    <a:cs typeface="Meiryo UI" pitchFamily="50" charset="-128"/>
                    <a:hlinkClick r:id="rId30"/>
                  </a:rPr>
                  <a:t> Portal</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err="1">
                    <a:latin typeface="Meiryo UI" pitchFamily="50" charset="-128"/>
                    <a:ea typeface="Meiryo UI" pitchFamily="50" charset="-128"/>
                    <a:cs typeface="Meiryo UI" pitchFamily="50" charset="-128"/>
                    <a:hlinkClick r:id="rId31"/>
                  </a:rPr>
                  <a:t>moodle</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a:latin typeface="Meiryo UI" pitchFamily="50" charset="-128"/>
                    <a:ea typeface="Meiryo UI" pitchFamily="50" charset="-128"/>
                    <a:cs typeface="Meiryo UI" pitchFamily="50" charset="-128"/>
                    <a:hlinkClick r:id="rId32"/>
                  </a:rPr>
                  <a:t>Movable Type Open Source</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err="1">
                    <a:latin typeface="Meiryo UI" pitchFamily="50" charset="-128"/>
                    <a:ea typeface="Meiryo UI" pitchFamily="50" charset="-128"/>
                    <a:cs typeface="Meiryo UI" pitchFamily="50" charset="-128"/>
                    <a:hlinkClick r:id="rId33"/>
                  </a:rPr>
                  <a:t>NetCommons</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err="1">
                    <a:latin typeface="Meiryo UI" pitchFamily="50" charset="-128"/>
                    <a:ea typeface="Meiryo UI" pitchFamily="50" charset="-128"/>
                    <a:cs typeface="Meiryo UI" pitchFamily="50" charset="-128"/>
                    <a:hlinkClick r:id="rId34"/>
                  </a:rPr>
                  <a:t>OpenPNE</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err="1">
                    <a:latin typeface="Meiryo UI" pitchFamily="50" charset="-128"/>
                    <a:ea typeface="Meiryo UI" pitchFamily="50" charset="-128"/>
                    <a:cs typeface="Meiryo UI" pitchFamily="50" charset="-128"/>
                    <a:hlinkClick r:id="rId35"/>
                  </a:rPr>
                  <a:t>Plone</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a:latin typeface="Meiryo UI" pitchFamily="50" charset="-128"/>
                    <a:ea typeface="Meiryo UI" pitchFamily="50" charset="-128"/>
                    <a:cs typeface="Meiryo UI" pitchFamily="50" charset="-128"/>
                    <a:hlinkClick r:id="rId36"/>
                  </a:rPr>
                  <a:t>SHIRASAGI</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a:latin typeface="Meiryo UI" pitchFamily="50" charset="-128"/>
                    <a:ea typeface="Meiryo UI" pitchFamily="50" charset="-128"/>
                    <a:cs typeface="Meiryo UI" pitchFamily="50" charset="-128"/>
                    <a:hlinkClick r:id="rId37"/>
                  </a:rPr>
                  <a:t>WordPress</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err="1">
                    <a:latin typeface="Meiryo UI" pitchFamily="50" charset="-128"/>
                    <a:ea typeface="Meiryo UI" pitchFamily="50" charset="-128"/>
                    <a:cs typeface="Meiryo UI" pitchFamily="50" charset="-128"/>
                    <a:hlinkClick r:id="rId38"/>
                  </a:rPr>
                  <a:t>Xoops</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a:latin typeface="Meiryo UI" pitchFamily="50" charset="-128"/>
                    <a:ea typeface="Meiryo UI" pitchFamily="50" charset="-128"/>
                    <a:cs typeface="Meiryo UI" pitchFamily="50" charset="-128"/>
                    <a:hlinkClick r:id="rId39"/>
                  </a:rPr>
                  <a:t>XOOPS cube</a:t>
                </a:r>
                <a:endParaRPr kumimoji="0" lang="en-US" altLang="ja-JP" sz="571" kern="0" dirty="0">
                  <a:latin typeface="Meiryo UI" pitchFamily="50" charset="-128"/>
                  <a:ea typeface="Meiryo UI" pitchFamily="50" charset="-128"/>
                  <a:cs typeface="Meiryo UI" pitchFamily="50" charset="-128"/>
                </a:endParaRPr>
              </a:p>
            </p:txBody>
          </p:sp>
          <p:sp>
            <p:nvSpPr>
              <p:cNvPr id="63" name="テキスト ボックス 62"/>
              <p:cNvSpPr txBox="1"/>
              <p:nvPr/>
            </p:nvSpPr>
            <p:spPr bwMode="gray">
              <a:xfrm>
                <a:off x="5688124" y="1408586"/>
                <a:ext cx="3107010" cy="173714"/>
              </a:xfrm>
              <a:prstGeom prst="rect">
                <a:avLst/>
              </a:prstGeom>
              <a:solidFill>
                <a:srgbClr val="D0DDCD"/>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en-US" altLang="ja-JP" sz="571" dirty="0">
                    <a:latin typeface="Meiryo UI" panose="020B0604030504040204" pitchFamily="50" charset="-128"/>
                    <a:ea typeface="Meiryo UI" panose="020B0604030504040204" pitchFamily="50" charset="-128"/>
                    <a:cs typeface="Meiryo UI" panose="020B0604030504040204" pitchFamily="50" charset="-128"/>
                  </a:rPr>
                  <a:t>CMS</a:t>
                </a:r>
                <a:r>
                  <a:rPr lang="ja-JP" altLang="en-US" sz="571" dirty="0">
                    <a:latin typeface="Meiryo UI" panose="020B0604030504040204" pitchFamily="50" charset="-128"/>
                    <a:ea typeface="Meiryo UI" panose="020B0604030504040204" pitchFamily="50" charset="-128"/>
                    <a:cs typeface="Meiryo UI" panose="020B0604030504040204" pitchFamily="50" charset="-128"/>
                  </a:rPr>
                  <a:t>・ポータル</a:t>
                </a:r>
              </a:p>
            </p:txBody>
          </p:sp>
        </p:grpSp>
        <p:grpSp>
          <p:nvGrpSpPr>
            <p:cNvPr id="67" name="グループ化 66"/>
            <p:cNvGrpSpPr/>
            <p:nvPr/>
          </p:nvGrpSpPr>
          <p:grpSpPr>
            <a:xfrm>
              <a:off x="4120372" y="1178275"/>
              <a:ext cx="904088" cy="532758"/>
              <a:chOff x="-1922784" y="6174792"/>
              <a:chExt cx="3240360" cy="527082"/>
            </a:xfrm>
          </p:grpSpPr>
          <p:sp>
            <p:nvSpPr>
              <p:cNvPr id="68" name="正方形/長方形 67"/>
              <p:cNvSpPr/>
              <p:nvPr/>
            </p:nvSpPr>
            <p:spPr bwMode="gray">
              <a:xfrm>
                <a:off x="-1921193" y="6254748"/>
                <a:ext cx="3238769" cy="447126"/>
              </a:xfrm>
              <a:prstGeom prst="rect">
                <a:avLst/>
              </a:prstGeom>
              <a:solidFill>
                <a:schemeClr val="bg1"/>
              </a:solidFill>
              <a:ln w="9525">
                <a:solidFill>
                  <a:schemeClr val="tx1"/>
                </a:solidFill>
                <a:miter lim="800000"/>
                <a:headEnd/>
                <a:tailEnd/>
              </a:ln>
            </p:spPr>
            <p:txBody>
              <a:bodyPr lIns="25714" rIns="25714" numCol="1" anchor="t"/>
              <a:lstStyle/>
              <a:p>
                <a:r>
                  <a:rPr kumimoji="0" lang="en-US" altLang="ja-JP" sz="571" kern="0" dirty="0">
                    <a:latin typeface="Meiryo UI" pitchFamily="50" charset="-128"/>
                    <a:ea typeface="Meiryo UI" pitchFamily="50" charset="-128"/>
                    <a:cs typeface="Meiryo UI" pitchFamily="50" charset="-128"/>
                    <a:hlinkClick r:id="rId40"/>
                  </a:rPr>
                  <a:t>Apache </a:t>
                </a:r>
                <a:r>
                  <a:rPr kumimoji="0" lang="en-US" altLang="ja-JP" sz="571" kern="0" dirty="0" err="1">
                    <a:latin typeface="Meiryo UI" pitchFamily="50" charset="-128"/>
                    <a:ea typeface="Meiryo UI" pitchFamily="50" charset="-128"/>
                    <a:cs typeface="Meiryo UI" pitchFamily="50" charset="-128"/>
                    <a:hlinkClick r:id="rId40"/>
                  </a:rPr>
                  <a:t>ManifoldCF</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a:latin typeface="Meiryo UI" pitchFamily="50" charset="-128"/>
                    <a:ea typeface="Meiryo UI" pitchFamily="50" charset="-128"/>
                    <a:cs typeface="Meiryo UI" pitchFamily="50" charset="-128"/>
                    <a:hlinkClick r:id="rId41"/>
                  </a:rPr>
                  <a:t>Apache </a:t>
                </a:r>
                <a:r>
                  <a:rPr kumimoji="0" lang="en-US" altLang="ja-JP" sz="571" kern="0" dirty="0" err="1">
                    <a:latin typeface="Meiryo UI" pitchFamily="50" charset="-128"/>
                    <a:ea typeface="Meiryo UI" pitchFamily="50" charset="-128"/>
                    <a:cs typeface="Meiryo UI" pitchFamily="50" charset="-128"/>
                    <a:hlinkClick r:id="rId41"/>
                  </a:rPr>
                  <a:t>Solr</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err="1">
                    <a:latin typeface="Meiryo UI" pitchFamily="50" charset="-128"/>
                    <a:ea typeface="Meiryo UI" pitchFamily="50" charset="-128"/>
                    <a:cs typeface="Meiryo UI" pitchFamily="50" charset="-128"/>
                    <a:hlinkClick r:id="rId42"/>
                  </a:rPr>
                  <a:t>Elasticsearch</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a:latin typeface="Meiryo UI" pitchFamily="50" charset="-128"/>
                    <a:ea typeface="Meiryo UI" pitchFamily="50" charset="-128"/>
                    <a:cs typeface="Meiryo UI" pitchFamily="50" charset="-128"/>
                    <a:hlinkClick r:id="rId43"/>
                  </a:rPr>
                  <a:t>Elastic Beats</a:t>
                </a:r>
              </a:p>
              <a:p>
                <a:endParaRPr kumimoji="0" lang="en-US" altLang="ja-JP" sz="571" u="sng"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p:txBody>
          </p:sp>
          <p:sp>
            <p:nvSpPr>
              <p:cNvPr id="69" name="テキスト ボックス 68"/>
              <p:cNvSpPr txBox="1"/>
              <p:nvPr/>
            </p:nvSpPr>
            <p:spPr bwMode="gray">
              <a:xfrm>
                <a:off x="-1922784" y="6174792"/>
                <a:ext cx="3240360" cy="89668"/>
              </a:xfrm>
              <a:prstGeom prst="rect">
                <a:avLst/>
              </a:prstGeom>
              <a:solidFill>
                <a:srgbClr val="FFE5E5"/>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numCol="1" anchor="ctr"/>
              <a:lstStyle>
                <a:defPPr>
                  <a:defRPr lang="ja-JP"/>
                </a:defPPr>
              </a:lstStyle>
              <a:p>
                <a:r>
                  <a:rPr lang="ja-JP" altLang="en-US" sz="571" dirty="0">
                    <a:latin typeface="Meiryo UI" panose="020B0604030504040204" pitchFamily="50" charset="-128"/>
                    <a:ea typeface="Meiryo UI" panose="020B0604030504040204" pitchFamily="50" charset="-128"/>
                    <a:cs typeface="Meiryo UI" panose="020B0604030504040204" pitchFamily="50" charset="-128"/>
                  </a:rPr>
                  <a:t>検索エンジン</a:t>
                </a:r>
              </a:p>
            </p:txBody>
          </p:sp>
        </p:grpSp>
        <p:grpSp>
          <p:nvGrpSpPr>
            <p:cNvPr id="70" name="グループ化 69"/>
            <p:cNvGrpSpPr/>
            <p:nvPr/>
          </p:nvGrpSpPr>
          <p:grpSpPr>
            <a:xfrm>
              <a:off x="2076001" y="6136213"/>
              <a:ext cx="855599" cy="263345"/>
              <a:chOff x="5688124" y="1408586"/>
              <a:chExt cx="3240360" cy="334635"/>
            </a:xfrm>
          </p:grpSpPr>
          <p:sp>
            <p:nvSpPr>
              <p:cNvPr id="71" name="正方形/長方形 70"/>
              <p:cNvSpPr/>
              <p:nvPr/>
            </p:nvSpPr>
            <p:spPr bwMode="gray">
              <a:xfrm>
                <a:off x="5688124" y="1540339"/>
                <a:ext cx="3240360" cy="202882"/>
              </a:xfrm>
              <a:prstGeom prst="rect">
                <a:avLst/>
              </a:prstGeom>
              <a:solidFill>
                <a:schemeClr val="bg1"/>
              </a:solidFill>
              <a:ln w="9525">
                <a:solidFill>
                  <a:schemeClr val="tx1"/>
                </a:solidFill>
                <a:miter lim="800000"/>
                <a:headEnd/>
                <a:tailEnd/>
              </a:ln>
            </p:spPr>
            <p:txBody>
              <a:bodyPr lIns="25714" rIns="25714" anchor="t"/>
              <a:lstStyle/>
              <a:p>
                <a:r>
                  <a:rPr kumimoji="0" lang="en-US" altLang="ja-JP" sz="571" kern="0" dirty="0">
                    <a:latin typeface="Meiryo UI" pitchFamily="50" charset="-128"/>
                    <a:ea typeface="Meiryo UI" pitchFamily="50" charset="-128"/>
                    <a:cs typeface="Meiryo UI" pitchFamily="50" charset="-128"/>
                    <a:hlinkClick r:id="rId44"/>
                  </a:rPr>
                  <a:t>EC-CUBE</a:t>
                </a:r>
                <a:endParaRPr kumimoji="0" lang="en-US" altLang="ja-JP" sz="571" kern="0" dirty="0">
                  <a:latin typeface="Meiryo UI" pitchFamily="50" charset="-128"/>
                  <a:ea typeface="Meiryo UI" pitchFamily="50" charset="-128"/>
                  <a:cs typeface="Meiryo UI" pitchFamily="50" charset="-128"/>
                </a:endParaRPr>
              </a:p>
              <a:p>
                <a:endParaRPr kumimoji="0" lang="en-US" altLang="ja-JP" sz="571" kern="0" dirty="0">
                  <a:latin typeface="Meiryo UI" pitchFamily="50" charset="-128"/>
                  <a:ea typeface="Meiryo UI" pitchFamily="50" charset="-128"/>
                  <a:cs typeface="Meiryo UI" pitchFamily="50" charset="-128"/>
                </a:endParaRPr>
              </a:p>
            </p:txBody>
          </p:sp>
          <p:sp>
            <p:nvSpPr>
              <p:cNvPr id="72" name="テキスト ボックス 71"/>
              <p:cNvSpPr txBox="1"/>
              <p:nvPr/>
            </p:nvSpPr>
            <p:spPr bwMode="gray">
              <a:xfrm>
                <a:off x="5688124" y="1408586"/>
                <a:ext cx="3240360" cy="131819"/>
              </a:xfrm>
              <a:prstGeom prst="rect">
                <a:avLst/>
              </a:prstGeom>
              <a:solidFill>
                <a:srgbClr val="D0DDCD"/>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en-US" altLang="ja-JP" sz="571" dirty="0">
                    <a:latin typeface="Meiryo UI" panose="020B0604030504040204" pitchFamily="50" charset="-128"/>
                    <a:ea typeface="Meiryo UI" panose="020B0604030504040204" pitchFamily="50" charset="-128"/>
                    <a:cs typeface="Meiryo UI" panose="020B0604030504040204" pitchFamily="50" charset="-128"/>
                  </a:rPr>
                  <a:t>e</a:t>
                </a:r>
                <a:r>
                  <a:rPr lang="ja-JP" altLang="en-US" sz="571" dirty="0">
                    <a:latin typeface="Meiryo UI" panose="020B0604030504040204" pitchFamily="50" charset="-128"/>
                    <a:ea typeface="Meiryo UI" panose="020B0604030504040204" pitchFamily="50" charset="-128"/>
                    <a:cs typeface="Meiryo UI" panose="020B0604030504040204" pitchFamily="50" charset="-128"/>
                  </a:rPr>
                  <a:t>コマース</a:t>
                </a:r>
              </a:p>
            </p:txBody>
          </p:sp>
        </p:grpSp>
        <p:grpSp>
          <p:nvGrpSpPr>
            <p:cNvPr id="76" name="グループ化 75"/>
            <p:cNvGrpSpPr/>
            <p:nvPr/>
          </p:nvGrpSpPr>
          <p:grpSpPr>
            <a:xfrm>
              <a:off x="6194775" y="2329934"/>
              <a:ext cx="879986" cy="1501191"/>
              <a:chOff x="5658448" y="1295990"/>
              <a:chExt cx="3195574" cy="1479898"/>
            </a:xfrm>
          </p:grpSpPr>
          <p:sp>
            <p:nvSpPr>
              <p:cNvPr id="77" name="正方形/長方形 76"/>
              <p:cNvSpPr/>
              <p:nvPr/>
            </p:nvSpPr>
            <p:spPr bwMode="gray">
              <a:xfrm>
                <a:off x="5658448" y="1422842"/>
                <a:ext cx="3195574" cy="1353046"/>
              </a:xfrm>
              <a:prstGeom prst="rect">
                <a:avLst/>
              </a:prstGeom>
              <a:solidFill>
                <a:schemeClr val="bg1"/>
              </a:solidFill>
              <a:ln w="9525">
                <a:solidFill>
                  <a:schemeClr val="tx1"/>
                </a:solidFill>
                <a:miter lim="800000"/>
                <a:headEnd/>
                <a:tailEnd/>
              </a:ln>
            </p:spPr>
            <p:txBody>
              <a:bodyPr lIns="25714" rIns="25714" anchor="t"/>
              <a:lstStyle/>
              <a:p>
                <a:r>
                  <a:rPr kumimoji="0" lang="en-US" altLang="ja-JP" sz="571" kern="0" dirty="0">
                    <a:latin typeface="Meiryo UI" pitchFamily="50" charset="-128"/>
                    <a:ea typeface="Meiryo UI" pitchFamily="50" charset="-128"/>
                    <a:cs typeface="Meiryo UI" pitchFamily="50" charset="-128"/>
                    <a:hlinkClick r:id="rId45"/>
                  </a:rPr>
                  <a:t>Apache Ant</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a:latin typeface="Meiryo UI" pitchFamily="50" charset="-128"/>
                    <a:ea typeface="Meiryo UI" pitchFamily="50" charset="-128"/>
                    <a:cs typeface="Meiryo UI" pitchFamily="50" charset="-128"/>
                    <a:hlinkClick r:id="rId46"/>
                  </a:rPr>
                  <a:t>Apache Maven</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a:latin typeface="Meiryo UI" pitchFamily="50" charset="-128"/>
                    <a:ea typeface="Meiryo UI" pitchFamily="50" charset="-128"/>
                    <a:cs typeface="Meiryo UI" pitchFamily="50" charset="-128"/>
                    <a:hlinkClick r:id="rId47"/>
                  </a:rPr>
                  <a:t>Apache Studio</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err="1">
                    <a:latin typeface="Meiryo UI" pitchFamily="50" charset="-128"/>
                    <a:ea typeface="Meiryo UI" pitchFamily="50" charset="-128"/>
                    <a:cs typeface="Meiryo UI" pitchFamily="50" charset="-128"/>
                    <a:hlinkClick r:id="rId48"/>
                  </a:rPr>
                  <a:t>CheckStyle</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err="1">
                    <a:latin typeface="Meiryo UI" pitchFamily="50" charset="-128"/>
                    <a:ea typeface="Meiryo UI" pitchFamily="50" charset="-128"/>
                    <a:cs typeface="Meiryo UI" pitchFamily="50" charset="-128"/>
                    <a:hlinkClick r:id="rId49"/>
                  </a:rPr>
                  <a:t>Cobertura</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a:latin typeface="Meiryo UI" pitchFamily="50" charset="-128"/>
                    <a:ea typeface="Meiryo UI" pitchFamily="50" charset="-128"/>
                    <a:cs typeface="Meiryo UI" pitchFamily="50" charset="-128"/>
                    <a:hlinkClick r:id="rId50"/>
                  </a:rPr>
                  <a:t>Eclipse</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err="1">
                    <a:latin typeface="Meiryo UI" pitchFamily="50" charset="-128"/>
                    <a:ea typeface="Meiryo UI" pitchFamily="50" charset="-128"/>
                    <a:cs typeface="Meiryo UI" pitchFamily="50" charset="-128"/>
                    <a:hlinkClick r:id="rId51"/>
                  </a:rPr>
                  <a:t>ESLint</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err="1">
                    <a:latin typeface="Meiryo UI" pitchFamily="50" charset="-128"/>
                    <a:ea typeface="Meiryo UI" pitchFamily="50" charset="-128"/>
                    <a:cs typeface="Meiryo UI" pitchFamily="50" charset="-128"/>
                    <a:hlinkClick r:id="rId52"/>
                  </a:rPr>
                  <a:t>Gdb</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err="1">
                    <a:latin typeface="Meiryo UI" pitchFamily="50" charset="-128"/>
                    <a:ea typeface="Meiryo UI" pitchFamily="50" charset="-128"/>
                    <a:cs typeface="Meiryo UI" pitchFamily="50" charset="-128"/>
                    <a:hlinkClick r:id="rId53"/>
                  </a:rPr>
                  <a:t>GitBucket</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err="1">
                    <a:latin typeface="Meiryo UI" pitchFamily="50" charset="-128"/>
                    <a:ea typeface="Meiryo UI" pitchFamily="50" charset="-128"/>
                    <a:cs typeface="Meiryo UI" pitchFamily="50" charset="-128"/>
                    <a:hlinkClick r:id="rId54"/>
                  </a:rPr>
                  <a:t>Gitlab</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err="1">
                    <a:latin typeface="Meiryo UI" pitchFamily="50" charset="-128"/>
                    <a:ea typeface="Meiryo UI" pitchFamily="50" charset="-128"/>
                    <a:cs typeface="Meiryo UI" pitchFamily="50" charset="-128"/>
                    <a:hlinkClick r:id="rId55"/>
                  </a:rPr>
                  <a:t>Gradle</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a:latin typeface="Meiryo UI" pitchFamily="50" charset="-128"/>
                    <a:ea typeface="Meiryo UI" pitchFamily="50" charset="-128"/>
                    <a:cs typeface="Meiryo UI" pitchFamily="50" charset="-128"/>
                    <a:hlinkClick r:id="rId56"/>
                  </a:rPr>
                  <a:t>Helm</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a:latin typeface="Meiryo UI" pitchFamily="50" charset="-128"/>
                    <a:ea typeface="Meiryo UI" pitchFamily="50" charset="-128"/>
                    <a:cs typeface="Meiryo UI" pitchFamily="50" charset="-128"/>
                    <a:hlinkClick r:id="rId57"/>
                  </a:rPr>
                  <a:t>NetBeans</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a:latin typeface="Meiryo UI" pitchFamily="50" charset="-128"/>
                    <a:ea typeface="Meiryo UI" pitchFamily="50" charset="-128"/>
                    <a:cs typeface="Meiryo UI" pitchFamily="50" charset="-128"/>
                    <a:hlinkClick r:id="rId58"/>
                  </a:rPr>
                  <a:t>Swagger</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a:latin typeface="Meiryo UI" pitchFamily="50" charset="-128"/>
                    <a:ea typeface="Meiryo UI" pitchFamily="50" charset="-128"/>
                    <a:cs typeface="Meiryo UI" pitchFamily="50" charset="-128"/>
                    <a:hlinkClick r:id="rId59"/>
                  </a:rPr>
                  <a:t>TUBAME</a:t>
                </a:r>
                <a:endParaRPr kumimoji="0" lang="en-US" altLang="ja-JP" sz="571" kern="0" dirty="0">
                  <a:latin typeface="Meiryo UI" pitchFamily="50" charset="-128"/>
                  <a:ea typeface="Meiryo UI" pitchFamily="50" charset="-128"/>
                  <a:cs typeface="Meiryo UI" pitchFamily="50" charset="-128"/>
                </a:endParaRPr>
              </a:p>
            </p:txBody>
          </p:sp>
          <p:sp>
            <p:nvSpPr>
              <p:cNvPr id="78" name="テキスト ボックス 77"/>
              <p:cNvSpPr txBox="1"/>
              <p:nvPr/>
            </p:nvSpPr>
            <p:spPr bwMode="gray">
              <a:xfrm>
                <a:off x="5658448" y="1295990"/>
                <a:ext cx="3195574" cy="146784"/>
              </a:xfrm>
              <a:prstGeom prst="rect">
                <a:avLst/>
              </a:prstGeom>
              <a:solidFill>
                <a:srgbClr val="E3E0F0"/>
              </a:solidFill>
              <a:ln w="9525" cap="flat">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ja-JP" altLang="en-US" sz="571" dirty="0">
                    <a:latin typeface="Meiryo UI" panose="020B0604030504040204" pitchFamily="50" charset="-128"/>
                    <a:ea typeface="Meiryo UI" panose="020B0604030504040204" pitchFamily="50" charset="-128"/>
                    <a:cs typeface="Meiryo UI" panose="020B0604030504040204" pitchFamily="50" charset="-128"/>
                  </a:rPr>
                  <a:t>統合開発環境・ビルド支援</a:t>
                </a:r>
              </a:p>
            </p:txBody>
          </p:sp>
        </p:grpSp>
        <p:grpSp>
          <p:nvGrpSpPr>
            <p:cNvPr id="79" name="グループ化 78"/>
            <p:cNvGrpSpPr/>
            <p:nvPr/>
          </p:nvGrpSpPr>
          <p:grpSpPr>
            <a:xfrm>
              <a:off x="8086302" y="3260524"/>
              <a:ext cx="865783" cy="488040"/>
              <a:chOff x="5687527" y="1521677"/>
              <a:chExt cx="3240361" cy="636087"/>
            </a:xfrm>
          </p:grpSpPr>
          <p:sp>
            <p:nvSpPr>
              <p:cNvPr id="80" name="正方形/長方形 79"/>
              <p:cNvSpPr/>
              <p:nvPr/>
            </p:nvSpPr>
            <p:spPr bwMode="gray">
              <a:xfrm>
                <a:off x="5688123" y="1648778"/>
                <a:ext cx="3239765" cy="508986"/>
              </a:xfrm>
              <a:prstGeom prst="rect">
                <a:avLst/>
              </a:prstGeom>
              <a:solidFill>
                <a:schemeClr val="bg1"/>
              </a:solidFill>
              <a:ln w="9525">
                <a:solidFill>
                  <a:schemeClr val="tx1"/>
                </a:solidFill>
                <a:miter lim="800000"/>
                <a:headEnd/>
                <a:tailEnd/>
              </a:ln>
            </p:spPr>
            <p:txBody>
              <a:bodyPr lIns="25714" rIns="25714" anchor="t"/>
              <a:lstStyle/>
              <a:p>
                <a:r>
                  <a:rPr kumimoji="0" lang="en-US" altLang="ja-JP" sz="571" kern="0" dirty="0">
                    <a:latin typeface="Meiryo UI" pitchFamily="50" charset="-128"/>
                    <a:ea typeface="Meiryo UI" pitchFamily="50" charset="-128"/>
                    <a:cs typeface="Meiryo UI" pitchFamily="50" charset="-128"/>
                    <a:hlinkClick r:id="rId60"/>
                  </a:rPr>
                  <a:t>Apache Subversion</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a:latin typeface="Meiryo UI" pitchFamily="50" charset="-128"/>
                    <a:ea typeface="Meiryo UI" pitchFamily="50" charset="-128"/>
                    <a:cs typeface="Meiryo UI" pitchFamily="50" charset="-128"/>
                    <a:hlinkClick r:id="rId61"/>
                  </a:rPr>
                  <a:t>CVS</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err="1">
                    <a:latin typeface="Meiryo UI" pitchFamily="50" charset="-128"/>
                    <a:ea typeface="Meiryo UI" pitchFamily="50" charset="-128"/>
                    <a:cs typeface="Meiryo UI" pitchFamily="50" charset="-128"/>
                    <a:hlinkClick r:id="rId62"/>
                  </a:rPr>
                  <a:t>Git</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a:latin typeface="Meiryo UI" pitchFamily="50" charset="-128"/>
                    <a:ea typeface="Meiryo UI" pitchFamily="50" charset="-128"/>
                    <a:cs typeface="Meiryo UI" pitchFamily="50" charset="-128"/>
                    <a:hlinkClick r:id="rId63"/>
                  </a:rPr>
                  <a:t>Mercurial</a:t>
                </a:r>
                <a:endParaRPr kumimoji="0" lang="en-US" altLang="ja-JP" sz="571" kern="0" dirty="0">
                  <a:latin typeface="Meiryo UI" pitchFamily="50" charset="-128"/>
                  <a:ea typeface="Meiryo UI" pitchFamily="50" charset="-128"/>
                  <a:cs typeface="Meiryo UI" pitchFamily="50" charset="-128"/>
                </a:endParaRPr>
              </a:p>
            </p:txBody>
          </p:sp>
          <p:sp>
            <p:nvSpPr>
              <p:cNvPr id="81" name="テキスト ボックス 80"/>
              <p:cNvSpPr txBox="1"/>
              <p:nvPr/>
            </p:nvSpPr>
            <p:spPr bwMode="gray">
              <a:xfrm>
                <a:off x="5687527" y="1521677"/>
                <a:ext cx="3240360" cy="131819"/>
              </a:xfrm>
              <a:prstGeom prst="rect">
                <a:avLst/>
              </a:prstGeom>
              <a:solidFill>
                <a:srgbClr val="E3E0F0"/>
              </a:solidFill>
              <a:ln w="9525" cap="flat">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ja-JP" altLang="en-US" sz="571" dirty="0">
                    <a:latin typeface="Meiryo UI" panose="020B0604030504040204" pitchFamily="50" charset="-128"/>
                    <a:ea typeface="Meiryo UI" panose="020B0604030504040204" pitchFamily="50" charset="-128"/>
                    <a:cs typeface="Meiryo UI" panose="020B0604030504040204" pitchFamily="50" charset="-128"/>
                  </a:rPr>
                  <a:t>バージョン管理</a:t>
                </a:r>
              </a:p>
            </p:txBody>
          </p:sp>
        </p:grpSp>
        <p:grpSp>
          <p:nvGrpSpPr>
            <p:cNvPr id="82" name="グループ化 81"/>
            <p:cNvGrpSpPr/>
            <p:nvPr/>
          </p:nvGrpSpPr>
          <p:grpSpPr>
            <a:xfrm>
              <a:off x="8086302" y="1033431"/>
              <a:ext cx="865783" cy="2161029"/>
              <a:chOff x="5688124" y="1397823"/>
              <a:chExt cx="3222431" cy="2305454"/>
            </a:xfrm>
          </p:grpSpPr>
          <p:sp>
            <p:nvSpPr>
              <p:cNvPr id="83" name="正方形/長方形 82"/>
              <p:cNvSpPr/>
              <p:nvPr/>
            </p:nvSpPr>
            <p:spPr bwMode="gray">
              <a:xfrm>
                <a:off x="5688124" y="1500098"/>
                <a:ext cx="3222431" cy="2203179"/>
              </a:xfrm>
              <a:prstGeom prst="rect">
                <a:avLst/>
              </a:prstGeom>
              <a:solidFill>
                <a:schemeClr val="bg1"/>
              </a:solidFill>
              <a:ln w="9525">
                <a:solidFill>
                  <a:schemeClr val="tx1"/>
                </a:solidFill>
                <a:miter lim="800000"/>
                <a:headEnd/>
                <a:tailEnd/>
              </a:ln>
            </p:spPr>
            <p:txBody>
              <a:bodyPr lIns="25714" rIns="25714" anchor="t"/>
              <a:lstStyle/>
              <a:p>
                <a:r>
                  <a:rPr kumimoji="0" lang="en-US" altLang="ja-JP" sz="571" kern="0" dirty="0" err="1">
                    <a:latin typeface="Meiryo UI" pitchFamily="50" charset="-128"/>
                    <a:ea typeface="Meiryo UI" pitchFamily="50" charset="-128"/>
                    <a:cs typeface="Meiryo UI" pitchFamily="50" charset="-128"/>
                    <a:hlinkClick r:id="rId64"/>
                  </a:rPr>
                  <a:t>Akka</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a:latin typeface="Meiryo UI" pitchFamily="50" charset="-128"/>
                    <a:ea typeface="Meiryo UI" pitchFamily="50" charset="-128"/>
                    <a:cs typeface="Meiryo UI" pitchFamily="50" charset="-128"/>
                    <a:hlinkClick r:id="rId65"/>
                  </a:rPr>
                  <a:t>Angular</a:t>
                </a:r>
                <a:endParaRPr kumimoji="0" lang="en-US" altLang="ja-JP" sz="571" u="sng" kern="0" dirty="0">
                  <a:latin typeface="Meiryo UI" pitchFamily="50" charset="-128"/>
                  <a:ea typeface="Meiryo UI" pitchFamily="50" charset="-128"/>
                  <a:cs typeface="Meiryo UI" pitchFamily="50" charset="-128"/>
                </a:endParaRPr>
              </a:p>
              <a:p>
                <a:r>
                  <a:rPr kumimoji="0" lang="en-US" altLang="ja-JP" sz="571" u="sng" kern="0" dirty="0">
                    <a:latin typeface="Meiryo UI" pitchFamily="50" charset="-128"/>
                    <a:ea typeface="Meiryo UI" pitchFamily="50" charset="-128"/>
                    <a:cs typeface="Meiryo UI" pitchFamily="50" charset="-128"/>
                    <a:hlinkClick r:id="rId66"/>
                  </a:rPr>
                  <a:t>Apache Logging Log4j</a:t>
                </a:r>
                <a:endParaRPr kumimoji="0" lang="en-US" altLang="ja-JP" sz="571" u="sng" kern="0" dirty="0">
                  <a:latin typeface="Meiryo UI" pitchFamily="50" charset="-128"/>
                  <a:ea typeface="Meiryo UI" pitchFamily="50" charset="-128"/>
                  <a:cs typeface="Meiryo UI" pitchFamily="50" charset="-128"/>
                </a:endParaRPr>
              </a:p>
              <a:p>
                <a:r>
                  <a:rPr kumimoji="0" lang="en-US" altLang="ja-JP" sz="571" kern="0" dirty="0">
                    <a:latin typeface="Meiryo UI" pitchFamily="50" charset="-128"/>
                    <a:ea typeface="Meiryo UI" pitchFamily="50" charset="-128"/>
                    <a:cs typeface="Meiryo UI" pitchFamily="50" charset="-128"/>
                    <a:hlinkClick r:id="rId67"/>
                  </a:rPr>
                  <a:t>Apache </a:t>
                </a:r>
                <a:r>
                  <a:rPr kumimoji="0" lang="en-US" altLang="ja-JP" sz="571" kern="0" dirty="0" err="1">
                    <a:latin typeface="Meiryo UI" pitchFamily="50" charset="-128"/>
                    <a:ea typeface="Meiryo UI" pitchFamily="50" charset="-128"/>
                    <a:cs typeface="Meiryo UI" pitchFamily="50" charset="-128"/>
                    <a:hlinkClick r:id="rId67"/>
                  </a:rPr>
                  <a:t>PDFBox</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a:latin typeface="Meiryo UI" pitchFamily="50" charset="-128"/>
                    <a:ea typeface="Meiryo UI" pitchFamily="50" charset="-128"/>
                    <a:cs typeface="Meiryo UI" pitchFamily="50" charset="-128"/>
                    <a:hlinkClick r:id="rId68"/>
                  </a:rPr>
                  <a:t>Apache Struts</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a:latin typeface="Meiryo UI" pitchFamily="50" charset="-128"/>
                    <a:ea typeface="Meiryo UI" pitchFamily="50" charset="-128"/>
                    <a:cs typeface="Meiryo UI" pitchFamily="50" charset="-128"/>
                    <a:hlinkClick r:id="rId69"/>
                  </a:rPr>
                  <a:t>Apache Tapestry</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a:latin typeface="Meiryo UI" pitchFamily="50" charset="-128"/>
                    <a:ea typeface="Meiryo UI" pitchFamily="50" charset="-128"/>
                    <a:cs typeface="Meiryo UI" pitchFamily="50" charset="-128"/>
                    <a:hlinkClick r:id="rId70"/>
                  </a:rPr>
                  <a:t>ASM</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err="1">
                    <a:latin typeface="Meiryo UI" pitchFamily="50" charset="-128"/>
                    <a:ea typeface="Meiryo UI" pitchFamily="50" charset="-128"/>
                    <a:cs typeface="Meiryo UI" pitchFamily="50" charset="-128"/>
                    <a:hlinkClick r:id="rId71"/>
                  </a:rPr>
                  <a:t>CKEditor</a:t>
                </a:r>
                <a:endParaRPr kumimoji="0" lang="en-US" altLang="ja-JP" sz="571" kern="0" dirty="0">
                  <a:latin typeface="Meiryo UI" pitchFamily="50" charset="-128"/>
                  <a:ea typeface="Meiryo UI" pitchFamily="50" charset="-128"/>
                  <a:cs typeface="Meiryo UI" pitchFamily="50" charset="-128"/>
                  <a:hlinkClick r:id="rId72"/>
                </a:endParaRPr>
              </a:p>
              <a:p>
                <a:r>
                  <a:rPr kumimoji="0" lang="en-US" altLang="ja-JP" sz="571" kern="0" dirty="0">
                    <a:latin typeface="Meiryo UI" pitchFamily="50" charset="-128"/>
                    <a:ea typeface="Meiryo UI" pitchFamily="50" charset="-128"/>
                    <a:cs typeface="Meiryo UI" pitchFamily="50" charset="-128"/>
                    <a:hlinkClick r:id="rId73"/>
                  </a:rPr>
                  <a:t>d3.js</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a:latin typeface="Meiryo UI" pitchFamily="50" charset="-128"/>
                    <a:ea typeface="Meiryo UI" pitchFamily="50" charset="-128"/>
                    <a:cs typeface="Meiryo UI" pitchFamily="50" charset="-128"/>
                    <a:hlinkClick r:id="rId74"/>
                  </a:rPr>
                  <a:t>Django</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a:latin typeface="Meiryo UI" pitchFamily="50" charset="-128"/>
                    <a:ea typeface="Meiryo UI" pitchFamily="50" charset="-128"/>
                    <a:cs typeface="Meiryo UI" pitchFamily="50" charset="-128"/>
                    <a:hlinkClick r:id="rId75"/>
                  </a:rPr>
                  <a:t>DPDK</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err="1">
                    <a:latin typeface="Meiryo UI" pitchFamily="50" charset="-128"/>
                    <a:ea typeface="Meiryo UI" pitchFamily="50" charset="-128"/>
                    <a:cs typeface="Meiryo UI" pitchFamily="50" charset="-128"/>
                    <a:hlinkClick r:id="rId76"/>
                  </a:rPr>
                  <a:t>Ehcache</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err="1">
                    <a:latin typeface="Meiryo UI" pitchFamily="50" charset="-128"/>
                    <a:ea typeface="Meiryo UI" pitchFamily="50" charset="-128"/>
                    <a:cs typeface="Meiryo UI" pitchFamily="50" charset="-128"/>
                    <a:hlinkClick r:id="rId77"/>
                  </a:rPr>
                  <a:t>gRPC</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a:latin typeface="Meiryo UI" pitchFamily="50" charset="-128"/>
                    <a:ea typeface="Meiryo UI" pitchFamily="50" charset="-128"/>
                    <a:cs typeface="Meiryo UI" pitchFamily="50" charset="-128"/>
                    <a:hlinkClick r:id="rId78"/>
                  </a:rPr>
                  <a:t>Hibernate</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a:latin typeface="Meiryo UI" pitchFamily="50" charset="-128"/>
                    <a:ea typeface="Meiryo UI" pitchFamily="50" charset="-128"/>
                    <a:cs typeface="Meiryo UI" pitchFamily="50" charset="-128"/>
                    <a:hlinkClick r:id="rId79"/>
                  </a:rPr>
                  <a:t>Jetspeed2</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a:latin typeface="Meiryo UI" pitchFamily="50" charset="-128"/>
                    <a:ea typeface="Meiryo UI" pitchFamily="50" charset="-128"/>
                    <a:cs typeface="Meiryo UI" pitchFamily="50" charset="-128"/>
                    <a:hlinkClick r:id="rId80"/>
                  </a:rPr>
                  <a:t>jQuery</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err="1">
                    <a:latin typeface="Meiryo UI" pitchFamily="50" charset="-128"/>
                    <a:ea typeface="Meiryo UI" pitchFamily="50" charset="-128"/>
                    <a:cs typeface="Meiryo UI" pitchFamily="50" charset="-128"/>
                    <a:hlinkClick r:id="rId81"/>
                  </a:rPr>
                  <a:t>matplotlib</a:t>
                </a:r>
                <a:endParaRPr kumimoji="0" lang="en-US" altLang="ja-JP" sz="571" kern="0" dirty="0">
                  <a:latin typeface="Meiryo UI" pitchFamily="50" charset="-128"/>
                  <a:ea typeface="Meiryo UI" pitchFamily="50" charset="-128"/>
                  <a:cs typeface="Meiryo UI" pitchFamily="50" charset="-128"/>
                  <a:hlinkClick r:id="rId81"/>
                </a:endParaRPr>
              </a:p>
              <a:p>
                <a:r>
                  <a:rPr kumimoji="0" lang="en-US" altLang="ja-JP" sz="571" kern="0" dirty="0" err="1">
                    <a:latin typeface="Meiryo UI" pitchFamily="50" charset="-128"/>
                    <a:ea typeface="Meiryo UI" pitchFamily="50" charset="-128"/>
                    <a:cs typeface="Meiryo UI" pitchFamily="50" charset="-128"/>
                    <a:hlinkClick r:id="rId81"/>
                  </a:rPr>
                  <a:t>MyBatis</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a:latin typeface="Meiryo UI" pitchFamily="50" charset="-128"/>
                    <a:ea typeface="Meiryo UI" pitchFamily="50" charset="-128"/>
                    <a:cs typeface="Meiryo UI" pitchFamily="50" charset="-128"/>
                    <a:hlinkClick r:id="rId82"/>
                  </a:rPr>
                  <a:t>Node.js</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a:latin typeface="Meiryo UI" pitchFamily="50" charset="-128"/>
                    <a:ea typeface="Meiryo UI" pitchFamily="50" charset="-128"/>
                    <a:cs typeface="Meiryo UI" pitchFamily="50" charset="-128"/>
                    <a:hlinkClick r:id="rId83"/>
                  </a:rPr>
                  <a:t>Ruby on Rails</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a:latin typeface="Meiryo UI" pitchFamily="50" charset="-128"/>
                    <a:ea typeface="Meiryo UI" pitchFamily="50" charset="-128"/>
                    <a:cs typeface="Meiryo UI" pitchFamily="50" charset="-128"/>
                    <a:hlinkClick r:id="rId84"/>
                  </a:rPr>
                  <a:t>Spring</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a:latin typeface="Meiryo UI" pitchFamily="50" charset="-128"/>
                    <a:ea typeface="Meiryo UI" pitchFamily="50" charset="-128"/>
                    <a:cs typeface="Meiryo UI" pitchFamily="50" charset="-128"/>
                    <a:hlinkClick r:id="rId85"/>
                  </a:rPr>
                  <a:t>Vue.js</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err="1">
                    <a:latin typeface="Meiryo UI" pitchFamily="50" charset="-128"/>
                    <a:ea typeface="Meiryo UI" pitchFamily="50" charset="-128"/>
                    <a:cs typeface="Meiryo UI" pitchFamily="50" charset="-128"/>
                    <a:hlinkClick r:id="rId86"/>
                  </a:rPr>
                  <a:t>Zope</a:t>
                </a:r>
                <a:endParaRPr kumimoji="0" lang="en-US" altLang="ja-JP" sz="571" kern="0" dirty="0">
                  <a:latin typeface="Meiryo UI" pitchFamily="50" charset="-128"/>
                  <a:ea typeface="Meiryo UI" pitchFamily="50" charset="-128"/>
                  <a:cs typeface="Meiryo UI" pitchFamily="50" charset="-128"/>
                </a:endParaRPr>
              </a:p>
            </p:txBody>
          </p:sp>
          <p:sp>
            <p:nvSpPr>
              <p:cNvPr id="84" name="テキスト ボックス 83"/>
              <p:cNvSpPr txBox="1"/>
              <p:nvPr/>
            </p:nvSpPr>
            <p:spPr bwMode="gray">
              <a:xfrm>
                <a:off x="5688124" y="1397823"/>
                <a:ext cx="3222431" cy="131819"/>
              </a:xfrm>
              <a:prstGeom prst="rect">
                <a:avLst/>
              </a:prstGeom>
              <a:solidFill>
                <a:srgbClr val="E3E0F0"/>
              </a:solidFill>
              <a:ln w="9525" cap="flat">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ja-JP" altLang="en-US" sz="571" dirty="0">
                    <a:latin typeface="Meiryo UI" panose="020B0604030504040204" pitchFamily="50" charset="-128"/>
                    <a:ea typeface="Meiryo UI" panose="020B0604030504040204" pitchFamily="50" charset="-128"/>
                    <a:cs typeface="Meiryo UI" panose="020B0604030504040204" pitchFamily="50" charset="-128"/>
                  </a:rPr>
                  <a:t>開発フレームワーク</a:t>
                </a:r>
              </a:p>
            </p:txBody>
          </p:sp>
        </p:grpSp>
        <p:grpSp>
          <p:nvGrpSpPr>
            <p:cNvPr id="88" name="グループ化 87"/>
            <p:cNvGrpSpPr/>
            <p:nvPr/>
          </p:nvGrpSpPr>
          <p:grpSpPr>
            <a:xfrm>
              <a:off x="7139913" y="2814142"/>
              <a:ext cx="883171" cy="644461"/>
              <a:chOff x="6148335" y="1412739"/>
              <a:chExt cx="2484527" cy="818924"/>
            </a:xfrm>
          </p:grpSpPr>
          <p:sp>
            <p:nvSpPr>
              <p:cNvPr id="89" name="正方形/長方形 88"/>
              <p:cNvSpPr/>
              <p:nvPr/>
            </p:nvSpPr>
            <p:spPr bwMode="gray">
              <a:xfrm>
                <a:off x="6152128" y="1505826"/>
                <a:ext cx="2480734" cy="725837"/>
              </a:xfrm>
              <a:prstGeom prst="rect">
                <a:avLst/>
              </a:prstGeom>
              <a:solidFill>
                <a:schemeClr val="bg1"/>
              </a:solidFill>
              <a:ln w="9525">
                <a:solidFill>
                  <a:schemeClr val="tx1"/>
                </a:solidFill>
                <a:miter lim="800000"/>
                <a:headEnd/>
                <a:tailEnd/>
              </a:ln>
            </p:spPr>
            <p:txBody>
              <a:bodyPr lIns="25714" rIns="25714" anchor="t"/>
              <a:lstStyle/>
              <a:p>
                <a:r>
                  <a:rPr kumimoji="0" lang="en-US" altLang="ja-JP" sz="571" kern="0" dirty="0">
                    <a:latin typeface="Meiryo UI" pitchFamily="50" charset="-128"/>
                    <a:ea typeface="Meiryo UI" pitchFamily="50" charset="-128"/>
                    <a:cs typeface="Meiryo UI" pitchFamily="50" charset="-128"/>
                    <a:hlinkClick r:id="rId87"/>
                  </a:rPr>
                  <a:t>BIRT</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err="1">
                    <a:latin typeface="Meiryo UI" pitchFamily="50" charset="-128"/>
                    <a:ea typeface="Meiryo UI" pitchFamily="50" charset="-128"/>
                    <a:cs typeface="Meiryo UI" pitchFamily="50" charset="-128"/>
                    <a:hlinkClick r:id="rId88"/>
                  </a:rPr>
                  <a:t>Doxygen</a:t>
                </a:r>
                <a:endParaRPr kumimoji="0" lang="en-US" altLang="ja-JP" sz="571" kern="0" dirty="0">
                  <a:latin typeface="Meiryo UI" pitchFamily="50" charset="-128"/>
                  <a:ea typeface="Meiryo UI" pitchFamily="50" charset="-128"/>
                  <a:cs typeface="Meiryo UI" pitchFamily="50" charset="-128"/>
                  <a:hlinkClick r:id="rId89"/>
                </a:endParaRPr>
              </a:p>
              <a:p>
                <a:r>
                  <a:rPr kumimoji="0" lang="en-US" altLang="ja-JP" sz="571" kern="0" dirty="0" err="1">
                    <a:latin typeface="Meiryo UI" pitchFamily="50" charset="-128"/>
                    <a:ea typeface="Meiryo UI" pitchFamily="50" charset="-128"/>
                    <a:cs typeface="Meiryo UI" pitchFamily="50" charset="-128"/>
                    <a:hlinkClick r:id="rId89"/>
                  </a:rPr>
                  <a:t>iReport</a:t>
                </a:r>
                <a:r>
                  <a:rPr kumimoji="0" lang="en-US" altLang="ja-JP" sz="571" kern="0" dirty="0">
                    <a:latin typeface="Meiryo UI" pitchFamily="50" charset="-128"/>
                    <a:ea typeface="Meiryo UI" pitchFamily="50" charset="-128"/>
                    <a:cs typeface="Meiryo UI" pitchFamily="50" charset="-128"/>
                    <a:hlinkClick r:id="rId89"/>
                  </a:rPr>
                  <a:t> Open Source Edition</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err="1">
                    <a:latin typeface="Meiryo UI" pitchFamily="50" charset="-128"/>
                    <a:ea typeface="Meiryo UI" pitchFamily="50" charset="-128"/>
                    <a:cs typeface="Meiryo UI" pitchFamily="50" charset="-128"/>
                    <a:hlinkClick r:id="rId89"/>
                  </a:rPr>
                  <a:t>JasperReports</a:t>
                </a:r>
                <a:r>
                  <a:rPr kumimoji="0" lang="en-US" altLang="ja-JP" sz="571" kern="0" dirty="0">
                    <a:latin typeface="Meiryo UI" pitchFamily="50" charset="-128"/>
                    <a:ea typeface="Meiryo UI" pitchFamily="50" charset="-128"/>
                    <a:cs typeface="Meiryo UI" pitchFamily="50" charset="-128"/>
                    <a:hlinkClick r:id="rId89"/>
                  </a:rPr>
                  <a:t> Open Source Edition</a:t>
                </a:r>
                <a:endParaRPr kumimoji="0" lang="en-US" altLang="ja-JP" sz="571" kern="0" dirty="0">
                  <a:latin typeface="Meiryo UI" pitchFamily="50" charset="-128"/>
                  <a:ea typeface="Meiryo UI" pitchFamily="50" charset="-128"/>
                  <a:cs typeface="Meiryo UI" pitchFamily="50" charset="-128"/>
                </a:endParaRPr>
              </a:p>
            </p:txBody>
          </p:sp>
          <p:sp>
            <p:nvSpPr>
              <p:cNvPr id="90" name="テキスト ボックス 89"/>
              <p:cNvSpPr txBox="1"/>
              <p:nvPr/>
            </p:nvSpPr>
            <p:spPr bwMode="gray">
              <a:xfrm>
                <a:off x="6148335" y="1412739"/>
                <a:ext cx="2484525" cy="131561"/>
              </a:xfrm>
              <a:prstGeom prst="rect">
                <a:avLst/>
              </a:prstGeom>
              <a:solidFill>
                <a:srgbClr val="E3E0F0"/>
              </a:solidFill>
              <a:ln w="9525" cap="flat">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ja-JP" altLang="en-US" sz="571" dirty="0">
                    <a:latin typeface="Meiryo UI" panose="020B0604030504040204" pitchFamily="50" charset="-128"/>
                    <a:ea typeface="Meiryo UI" panose="020B0604030504040204" pitchFamily="50" charset="-128"/>
                    <a:cs typeface="Meiryo UI" panose="020B0604030504040204" pitchFamily="50" charset="-128"/>
                  </a:rPr>
                  <a:t>帳票ツール</a:t>
                </a:r>
              </a:p>
            </p:txBody>
          </p:sp>
        </p:grpSp>
        <p:grpSp>
          <p:nvGrpSpPr>
            <p:cNvPr id="92" name="グループ化 91"/>
            <p:cNvGrpSpPr/>
            <p:nvPr/>
          </p:nvGrpSpPr>
          <p:grpSpPr>
            <a:xfrm>
              <a:off x="6194775" y="1033432"/>
              <a:ext cx="880986" cy="1263568"/>
              <a:chOff x="5729278" y="1409463"/>
              <a:chExt cx="3199206" cy="1168339"/>
            </a:xfrm>
          </p:grpSpPr>
          <p:sp>
            <p:nvSpPr>
              <p:cNvPr id="93" name="正方形/長方形 92"/>
              <p:cNvSpPr/>
              <p:nvPr/>
            </p:nvSpPr>
            <p:spPr bwMode="gray">
              <a:xfrm>
                <a:off x="5729278" y="1492477"/>
                <a:ext cx="3199206" cy="1085325"/>
              </a:xfrm>
              <a:prstGeom prst="rect">
                <a:avLst/>
              </a:prstGeom>
              <a:solidFill>
                <a:schemeClr val="bg1"/>
              </a:solidFill>
              <a:ln w="9525">
                <a:solidFill>
                  <a:schemeClr val="tx1"/>
                </a:solidFill>
                <a:miter lim="800000"/>
                <a:headEnd/>
                <a:tailEnd/>
              </a:ln>
            </p:spPr>
            <p:txBody>
              <a:bodyPr lIns="25714" rIns="25714" anchor="t"/>
              <a:lstStyle/>
              <a:p>
                <a:r>
                  <a:rPr kumimoji="0" lang="en-US" altLang="ja-JP" sz="571" kern="0" dirty="0">
                    <a:latin typeface="Meiryo UI" pitchFamily="50" charset="-128"/>
                    <a:ea typeface="Meiryo UI" pitchFamily="50" charset="-128"/>
                    <a:cs typeface="Meiryo UI" pitchFamily="50" charset="-128"/>
                    <a:hlinkClick r:id="rId90"/>
                  </a:rPr>
                  <a:t>Amazon </a:t>
                </a:r>
                <a:r>
                  <a:rPr kumimoji="0" lang="en-US" altLang="ja-JP" sz="571" kern="0" dirty="0" err="1">
                    <a:latin typeface="Meiryo UI" pitchFamily="50" charset="-128"/>
                    <a:ea typeface="Meiryo UI" pitchFamily="50" charset="-128"/>
                    <a:cs typeface="Meiryo UI" pitchFamily="50" charset="-128"/>
                    <a:hlinkClick r:id="rId90"/>
                  </a:rPr>
                  <a:t>Corretto</a:t>
                </a:r>
                <a:endParaRPr kumimoji="0" lang="en-US" altLang="ja-JP" sz="571" kern="0" dirty="0">
                  <a:latin typeface="Meiryo UI" pitchFamily="50" charset="-128"/>
                  <a:ea typeface="Meiryo UI" pitchFamily="50" charset="-128"/>
                  <a:cs typeface="Meiryo UI" pitchFamily="50" charset="-128"/>
                  <a:hlinkClick r:id="rId90"/>
                </a:endParaRPr>
              </a:p>
              <a:p>
                <a:r>
                  <a:rPr kumimoji="0" lang="en-US" altLang="ja-JP" sz="571" kern="0" dirty="0" err="1">
                    <a:latin typeface="Meiryo UI" pitchFamily="50" charset="-128"/>
                    <a:ea typeface="Meiryo UI" pitchFamily="50" charset="-128"/>
                    <a:cs typeface="Meiryo UI" pitchFamily="50" charset="-128"/>
                    <a:hlinkClick r:id="rId91"/>
                  </a:rPr>
                  <a:t>Erlang</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err="1">
                    <a:latin typeface="Meiryo UI" pitchFamily="50" charset="-128"/>
                    <a:ea typeface="Meiryo UI" pitchFamily="50" charset="-128"/>
                    <a:cs typeface="Meiryo UI" pitchFamily="50" charset="-128"/>
                    <a:hlinkClick r:id="rId90"/>
                  </a:rPr>
                  <a:t>Gcc</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a:latin typeface="Meiryo UI" pitchFamily="50" charset="-128"/>
                    <a:ea typeface="Meiryo UI" pitchFamily="50" charset="-128"/>
                    <a:cs typeface="Meiryo UI" pitchFamily="50" charset="-128"/>
                    <a:hlinkClick r:id="rId92"/>
                  </a:rPr>
                  <a:t>Go(</a:t>
                </a:r>
                <a:r>
                  <a:rPr kumimoji="0" lang="en-US" altLang="ja-JP" sz="571" kern="0" dirty="0" err="1">
                    <a:latin typeface="Meiryo UI" pitchFamily="50" charset="-128"/>
                    <a:ea typeface="Meiryo UI" pitchFamily="50" charset="-128"/>
                    <a:cs typeface="Meiryo UI" pitchFamily="50" charset="-128"/>
                    <a:hlinkClick r:id="rId92"/>
                  </a:rPr>
                  <a:t>Golang</a:t>
                </a:r>
                <a:r>
                  <a:rPr kumimoji="0" lang="en-US" altLang="ja-JP" sz="571" kern="0" dirty="0">
                    <a:latin typeface="Meiryo UI" pitchFamily="50" charset="-128"/>
                    <a:ea typeface="Meiryo UI" pitchFamily="50" charset="-128"/>
                    <a:cs typeface="Meiryo UI" pitchFamily="50" charset="-128"/>
                    <a:hlinkClick r:id="rId92"/>
                  </a:rPr>
                  <a:t>)</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err="1">
                    <a:latin typeface="Meiryo UI" pitchFamily="50" charset="-128"/>
                    <a:ea typeface="Meiryo UI" pitchFamily="50" charset="-128"/>
                    <a:cs typeface="Meiryo UI" pitchFamily="50" charset="-128"/>
                    <a:hlinkClick r:id="rId93"/>
                  </a:rPr>
                  <a:t>OpenCOBOL</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err="1">
                    <a:latin typeface="Meiryo UI" pitchFamily="50" charset="-128"/>
                    <a:ea typeface="Meiryo UI" pitchFamily="50" charset="-128"/>
                    <a:cs typeface="Meiryo UI" pitchFamily="50" charset="-128"/>
                    <a:hlinkClick r:id="rId94"/>
                  </a:rPr>
                  <a:t>OpenJDK</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a:latin typeface="Meiryo UI" pitchFamily="50" charset="-128"/>
                    <a:ea typeface="Meiryo UI" pitchFamily="50" charset="-128"/>
                    <a:cs typeface="Meiryo UI" pitchFamily="50" charset="-128"/>
                    <a:hlinkClick r:id="rId95"/>
                  </a:rPr>
                  <a:t>Perl</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a:latin typeface="Meiryo UI" pitchFamily="50" charset="-128"/>
                    <a:ea typeface="Meiryo UI" pitchFamily="50" charset="-128"/>
                    <a:cs typeface="Meiryo UI" pitchFamily="50" charset="-128"/>
                    <a:hlinkClick r:id="rId96"/>
                  </a:rPr>
                  <a:t>PHP</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a:latin typeface="Meiryo UI" pitchFamily="50" charset="-128"/>
                    <a:ea typeface="Meiryo UI" pitchFamily="50" charset="-128"/>
                    <a:cs typeface="Meiryo UI" pitchFamily="50" charset="-128"/>
                    <a:hlinkClick r:id="rId97"/>
                  </a:rPr>
                  <a:t>PowerShell</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a:latin typeface="Meiryo UI" pitchFamily="50" charset="-128"/>
                    <a:ea typeface="Meiryo UI" pitchFamily="50" charset="-128"/>
                    <a:cs typeface="Meiryo UI" pitchFamily="50" charset="-128"/>
                    <a:hlinkClick r:id="rId98"/>
                  </a:rPr>
                  <a:t>Python</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a:latin typeface="Meiryo UI" pitchFamily="50" charset="-128"/>
                    <a:ea typeface="Meiryo UI" pitchFamily="50" charset="-128"/>
                    <a:cs typeface="Meiryo UI" pitchFamily="50" charset="-128"/>
                    <a:hlinkClick r:id="rId99"/>
                  </a:rPr>
                  <a:t>Ruby</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a:latin typeface="Meiryo UI" pitchFamily="50" charset="-128"/>
                    <a:ea typeface="Meiryo UI" pitchFamily="50" charset="-128"/>
                    <a:cs typeface="Meiryo UI" pitchFamily="50" charset="-128"/>
                    <a:hlinkClick r:id="rId100"/>
                  </a:rPr>
                  <a:t>Scala</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a:latin typeface="Meiryo UI" pitchFamily="50" charset="-128"/>
                    <a:ea typeface="Meiryo UI" pitchFamily="50" charset="-128"/>
                    <a:cs typeface="Meiryo UI" pitchFamily="50" charset="-128"/>
                    <a:hlinkClick r:id="rId101"/>
                  </a:rPr>
                  <a:t>typescript</a:t>
                </a:r>
                <a:endParaRPr kumimoji="0" lang="en-US" altLang="ja-JP" sz="571" kern="0" dirty="0">
                  <a:latin typeface="Meiryo UI" pitchFamily="50" charset="-128"/>
                  <a:ea typeface="Meiryo UI" pitchFamily="50" charset="-128"/>
                  <a:cs typeface="Meiryo UI" pitchFamily="50" charset="-128"/>
                </a:endParaRPr>
              </a:p>
            </p:txBody>
          </p:sp>
          <p:sp>
            <p:nvSpPr>
              <p:cNvPr id="94" name="テキスト ボックス 93"/>
              <p:cNvSpPr txBox="1"/>
              <p:nvPr/>
            </p:nvSpPr>
            <p:spPr bwMode="gray">
              <a:xfrm>
                <a:off x="5729278" y="1409463"/>
                <a:ext cx="3199206" cy="107303"/>
              </a:xfrm>
              <a:prstGeom prst="rect">
                <a:avLst/>
              </a:prstGeom>
              <a:solidFill>
                <a:srgbClr val="E3E0F0"/>
              </a:solidFill>
              <a:ln w="9525" cap="flat">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ja-JP" altLang="en-US" sz="571" dirty="0">
                    <a:latin typeface="Meiryo UI" panose="020B0604030504040204" pitchFamily="50" charset="-128"/>
                    <a:ea typeface="Meiryo UI" panose="020B0604030504040204" pitchFamily="50" charset="-128"/>
                    <a:cs typeface="Meiryo UI" panose="020B0604030504040204" pitchFamily="50" charset="-128"/>
                  </a:rPr>
                  <a:t>開発言語</a:t>
                </a:r>
              </a:p>
            </p:txBody>
          </p:sp>
        </p:grpSp>
        <p:grpSp>
          <p:nvGrpSpPr>
            <p:cNvPr id="95" name="グループ化 94"/>
            <p:cNvGrpSpPr/>
            <p:nvPr/>
          </p:nvGrpSpPr>
          <p:grpSpPr>
            <a:xfrm>
              <a:off x="7141502" y="1034469"/>
              <a:ext cx="881581" cy="547971"/>
              <a:chOff x="5730367" y="1408586"/>
              <a:chExt cx="3198117" cy="579666"/>
            </a:xfrm>
          </p:grpSpPr>
          <p:sp>
            <p:nvSpPr>
              <p:cNvPr id="96" name="正方形/長方形 95"/>
              <p:cNvSpPr/>
              <p:nvPr/>
            </p:nvSpPr>
            <p:spPr bwMode="gray">
              <a:xfrm>
                <a:off x="5730367" y="1540341"/>
                <a:ext cx="3198117" cy="447911"/>
              </a:xfrm>
              <a:prstGeom prst="rect">
                <a:avLst/>
              </a:prstGeom>
              <a:solidFill>
                <a:schemeClr val="bg1"/>
              </a:solidFill>
              <a:ln w="9525">
                <a:solidFill>
                  <a:schemeClr val="tx1"/>
                </a:solidFill>
                <a:miter lim="800000"/>
                <a:headEnd/>
                <a:tailEnd/>
              </a:ln>
            </p:spPr>
            <p:txBody>
              <a:bodyPr lIns="25714" rIns="25714" anchor="t"/>
              <a:lstStyle/>
              <a:p>
                <a:r>
                  <a:rPr kumimoji="0" lang="en-US" altLang="ja-JP" sz="571" kern="0" dirty="0">
                    <a:latin typeface="Meiryo UI" pitchFamily="50" charset="-128"/>
                    <a:ea typeface="Meiryo UI" pitchFamily="50" charset="-128"/>
                    <a:cs typeface="Meiryo UI" pitchFamily="50" charset="-128"/>
                    <a:hlinkClick r:id="rId102"/>
                  </a:rPr>
                  <a:t>.NET core</a:t>
                </a:r>
                <a:endParaRPr kumimoji="0" lang="en-US" altLang="ja-JP" sz="571" kern="0" dirty="0">
                  <a:latin typeface="Meiryo UI" pitchFamily="50" charset="-128"/>
                  <a:ea typeface="Meiryo UI" pitchFamily="50" charset="-128"/>
                  <a:cs typeface="Meiryo UI" pitchFamily="50" charset="-128"/>
                  <a:hlinkClick r:id="rId103"/>
                </a:endParaRPr>
              </a:p>
              <a:p>
                <a:r>
                  <a:rPr kumimoji="0" lang="en-US" altLang="ja-JP" sz="571" kern="0" dirty="0">
                    <a:latin typeface="Meiryo UI" pitchFamily="50" charset="-128"/>
                    <a:ea typeface="Meiryo UI" pitchFamily="50" charset="-128"/>
                    <a:cs typeface="Meiryo UI" pitchFamily="50" charset="-128"/>
                    <a:hlinkClick r:id="rId103"/>
                  </a:rPr>
                  <a:t>Bugzilla</a:t>
                </a:r>
                <a:endPar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r>
                  <a:rPr kumimoji="0" lang="en-US" altLang="ja-JP" sz="571" kern="0" dirty="0" err="1">
                    <a:latin typeface="Meiryo UI" pitchFamily="50" charset="-128"/>
                    <a:ea typeface="Meiryo UI" pitchFamily="50" charset="-128"/>
                    <a:cs typeface="Meiryo UI" pitchFamily="50" charset="-128"/>
                    <a:hlinkClick r:id="rId104"/>
                  </a:rPr>
                  <a:t>Redmine</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err="1">
                    <a:latin typeface="Meiryo UI" pitchFamily="50" charset="-128"/>
                    <a:ea typeface="Meiryo UI" pitchFamily="50" charset="-128"/>
                    <a:cs typeface="Meiryo UI" pitchFamily="50" charset="-128"/>
                    <a:hlinkClick r:id="rId105"/>
                  </a:rPr>
                  <a:t>Trac</a:t>
                </a:r>
                <a:endParaRPr kumimoji="0" lang="en-US" altLang="ja-JP" sz="571" kern="0" dirty="0">
                  <a:latin typeface="Meiryo UI" pitchFamily="50" charset="-128"/>
                  <a:ea typeface="Meiryo UI" pitchFamily="50" charset="-128"/>
                  <a:cs typeface="Meiryo UI" pitchFamily="50" charset="-128"/>
                </a:endParaRPr>
              </a:p>
            </p:txBody>
          </p:sp>
          <p:sp>
            <p:nvSpPr>
              <p:cNvPr id="97" name="テキスト ボックス 96"/>
              <p:cNvSpPr txBox="1"/>
              <p:nvPr/>
            </p:nvSpPr>
            <p:spPr bwMode="gray">
              <a:xfrm>
                <a:off x="5730367" y="1408586"/>
                <a:ext cx="3198117" cy="131819"/>
              </a:xfrm>
              <a:prstGeom prst="rect">
                <a:avLst/>
              </a:prstGeom>
              <a:solidFill>
                <a:srgbClr val="E3E0F0"/>
              </a:solidFill>
              <a:ln w="9525" cap="flat">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ja-JP" altLang="en-US" sz="571" dirty="0">
                    <a:latin typeface="Meiryo UI" panose="020B0604030504040204" pitchFamily="50" charset="-128"/>
                    <a:ea typeface="Meiryo UI" panose="020B0604030504040204" pitchFamily="50" charset="-128"/>
                    <a:cs typeface="Meiryo UI" panose="020B0604030504040204" pitchFamily="50" charset="-128"/>
                  </a:rPr>
                  <a:t>プロジェクト管理</a:t>
                </a:r>
              </a:p>
            </p:txBody>
          </p:sp>
        </p:grpSp>
        <p:grpSp>
          <p:nvGrpSpPr>
            <p:cNvPr id="122" name="グループ化 121"/>
            <p:cNvGrpSpPr/>
            <p:nvPr/>
          </p:nvGrpSpPr>
          <p:grpSpPr>
            <a:xfrm>
              <a:off x="6202063" y="4065691"/>
              <a:ext cx="869442" cy="756831"/>
              <a:chOff x="5673600" y="1615310"/>
              <a:chExt cx="3261108" cy="961713"/>
            </a:xfrm>
          </p:grpSpPr>
          <p:sp>
            <p:nvSpPr>
              <p:cNvPr id="123" name="正方形/長方形 122"/>
              <p:cNvSpPr/>
              <p:nvPr/>
            </p:nvSpPr>
            <p:spPr bwMode="gray">
              <a:xfrm>
                <a:off x="5673603" y="1747129"/>
                <a:ext cx="3261105" cy="829894"/>
              </a:xfrm>
              <a:prstGeom prst="rect">
                <a:avLst/>
              </a:prstGeom>
              <a:solidFill>
                <a:schemeClr val="bg1"/>
              </a:solidFill>
              <a:ln w="9525">
                <a:solidFill>
                  <a:schemeClr val="tx1"/>
                </a:solidFill>
                <a:miter lim="800000"/>
                <a:headEnd/>
                <a:tailEnd/>
              </a:ln>
            </p:spPr>
            <p:txBody>
              <a:bodyPr lIns="25714" rIns="25714" anchor="t"/>
              <a:lstStyle/>
              <a:p>
                <a:r>
                  <a:rPr kumimoji="0" lang="en-US" altLang="ja-JP" sz="571" kern="0" dirty="0">
                    <a:latin typeface="Meiryo UI" pitchFamily="50" charset="-128"/>
                    <a:ea typeface="Meiryo UI" pitchFamily="50" charset="-128"/>
                    <a:cs typeface="Meiryo UI" pitchFamily="50" charset="-128"/>
                    <a:hlinkClick r:id="rId106"/>
                  </a:rPr>
                  <a:t>Apache </a:t>
                </a:r>
                <a:r>
                  <a:rPr kumimoji="0" lang="en-US" altLang="ja-JP" sz="571" kern="0" dirty="0" err="1">
                    <a:latin typeface="Meiryo UI" pitchFamily="50" charset="-128"/>
                    <a:ea typeface="Meiryo UI" pitchFamily="50" charset="-128"/>
                    <a:cs typeface="Meiryo UI" pitchFamily="50" charset="-128"/>
                    <a:hlinkClick r:id="rId106"/>
                  </a:rPr>
                  <a:t>SpamAssasin</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err="1">
                    <a:latin typeface="Meiryo UI" pitchFamily="50" charset="-128"/>
                    <a:ea typeface="Meiryo UI" pitchFamily="50" charset="-128"/>
                    <a:cs typeface="Meiryo UI" pitchFamily="50" charset="-128"/>
                    <a:hlinkClick r:id="rId107"/>
                  </a:rPr>
                  <a:t>ClamAV</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err="1">
                    <a:latin typeface="Meiryo UI" pitchFamily="50" charset="-128"/>
                    <a:ea typeface="Meiryo UI" pitchFamily="50" charset="-128"/>
                    <a:cs typeface="Meiryo UI" pitchFamily="50" charset="-128"/>
                    <a:hlinkClick r:id="rId108"/>
                  </a:rPr>
                  <a:t>Metasploit</a:t>
                </a:r>
                <a:r>
                  <a:rPr kumimoji="0" lang="en-US" altLang="ja-JP" sz="571" kern="0" dirty="0">
                    <a:latin typeface="Meiryo UI" pitchFamily="50" charset="-128"/>
                    <a:ea typeface="Meiryo UI" pitchFamily="50" charset="-128"/>
                    <a:cs typeface="Meiryo UI" pitchFamily="50" charset="-128"/>
                    <a:hlinkClick r:id="rId108"/>
                  </a:rPr>
                  <a:t> Community Edition</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err="1">
                    <a:latin typeface="Meiryo UI" pitchFamily="50" charset="-128"/>
                    <a:ea typeface="Meiryo UI" pitchFamily="50" charset="-128"/>
                    <a:cs typeface="Meiryo UI" pitchFamily="50" charset="-128"/>
                    <a:hlinkClick r:id="rId109"/>
                  </a:rPr>
                  <a:t>OpenSCAP</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a:latin typeface="Meiryo UI" pitchFamily="50" charset="-128"/>
                    <a:ea typeface="Meiryo UI" pitchFamily="50" charset="-128"/>
                    <a:cs typeface="Meiryo UI" pitchFamily="50" charset="-128"/>
                    <a:hlinkClick r:id="rId110"/>
                  </a:rPr>
                  <a:t>OpenVAS</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a:latin typeface="Meiryo UI" pitchFamily="50" charset="-128"/>
                    <a:ea typeface="Meiryo UI" pitchFamily="50" charset="-128"/>
                    <a:cs typeface="Meiryo UI" pitchFamily="50" charset="-128"/>
                    <a:hlinkClick r:id="rId111"/>
                  </a:rPr>
                  <a:t>OWASP ZAP</a:t>
                </a:r>
                <a:endParaRPr kumimoji="0" lang="en-US" altLang="ja-JP" sz="571" kern="0" dirty="0">
                  <a:latin typeface="Meiryo UI" pitchFamily="50" charset="-128"/>
                  <a:ea typeface="Meiryo UI" pitchFamily="50" charset="-128"/>
                  <a:cs typeface="Meiryo UI" pitchFamily="50" charset="-128"/>
                </a:endParaRPr>
              </a:p>
            </p:txBody>
          </p:sp>
          <p:sp>
            <p:nvSpPr>
              <p:cNvPr id="124" name="テキスト ボックス 123"/>
              <p:cNvSpPr txBox="1"/>
              <p:nvPr/>
            </p:nvSpPr>
            <p:spPr bwMode="gray">
              <a:xfrm>
                <a:off x="5673600" y="1615310"/>
                <a:ext cx="3261108" cy="131819"/>
              </a:xfrm>
              <a:prstGeom prst="rect">
                <a:avLst/>
              </a:prstGeom>
              <a:solidFill>
                <a:srgbClr val="F9E1D4"/>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ja-JP" altLang="en-US" sz="571" dirty="0">
                    <a:latin typeface="Meiryo UI" panose="020B0604030504040204" pitchFamily="50" charset="-128"/>
                    <a:ea typeface="Meiryo UI" panose="020B0604030504040204" pitchFamily="50" charset="-128"/>
                    <a:cs typeface="Meiryo UI" panose="020B0604030504040204" pitchFamily="50" charset="-128"/>
                  </a:rPr>
                  <a:t>アンチウィルス・脆弱性管理</a:t>
                </a:r>
              </a:p>
            </p:txBody>
          </p:sp>
        </p:grpSp>
        <p:grpSp>
          <p:nvGrpSpPr>
            <p:cNvPr id="125" name="グループ化 124"/>
            <p:cNvGrpSpPr/>
            <p:nvPr/>
          </p:nvGrpSpPr>
          <p:grpSpPr>
            <a:xfrm>
              <a:off x="7142277" y="4987027"/>
              <a:ext cx="881431" cy="253236"/>
              <a:chOff x="5685629" y="1457826"/>
              <a:chExt cx="3262581" cy="272229"/>
            </a:xfrm>
          </p:grpSpPr>
          <p:sp>
            <p:nvSpPr>
              <p:cNvPr id="126" name="正方形/長方形 125"/>
              <p:cNvSpPr/>
              <p:nvPr/>
            </p:nvSpPr>
            <p:spPr bwMode="gray">
              <a:xfrm>
                <a:off x="5685629" y="1566441"/>
                <a:ext cx="3262581" cy="163614"/>
              </a:xfrm>
              <a:prstGeom prst="rect">
                <a:avLst/>
              </a:prstGeom>
              <a:solidFill>
                <a:schemeClr val="bg1"/>
              </a:solidFill>
              <a:ln w="9525">
                <a:solidFill>
                  <a:schemeClr val="tx1"/>
                </a:solidFill>
                <a:miter lim="800000"/>
                <a:headEnd/>
                <a:tailEnd/>
              </a:ln>
            </p:spPr>
            <p:txBody>
              <a:bodyPr lIns="25714" rIns="25714" anchor="t"/>
              <a:lstStyle/>
              <a:p>
                <a:r>
                  <a:rPr kumimoji="0" lang="en-US" altLang="ja-JP" sz="571" kern="0" dirty="0">
                    <a:latin typeface="Meiryo UI" pitchFamily="50" charset="-128"/>
                    <a:ea typeface="Meiryo UI" pitchFamily="50" charset="-128"/>
                    <a:cs typeface="Meiryo UI" pitchFamily="50" charset="-128"/>
                    <a:hlinkClick r:id="rId112"/>
                  </a:rPr>
                  <a:t>Snort</a:t>
                </a:r>
                <a:endParaRPr kumimoji="0" lang="en-US" altLang="ja-JP" sz="571" kern="0" dirty="0">
                  <a:latin typeface="Meiryo UI" pitchFamily="50" charset="-128"/>
                  <a:ea typeface="Meiryo UI" pitchFamily="50" charset="-128"/>
                  <a:cs typeface="Meiryo UI" pitchFamily="50" charset="-128"/>
                </a:endParaRPr>
              </a:p>
            </p:txBody>
          </p:sp>
          <p:sp>
            <p:nvSpPr>
              <p:cNvPr id="127" name="テキスト ボックス 126"/>
              <p:cNvSpPr txBox="1"/>
              <p:nvPr/>
            </p:nvSpPr>
            <p:spPr bwMode="gray">
              <a:xfrm>
                <a:off x="5688124" y="1457826"/>
                <a:ext cx="3260042" cy="135735"/>
              </a:xfrm>
              <a:prstGeom prst="rect">
                <a:avLst/>
              </a:prstGeom>
              <a:solidFill>
                <a:srgbClr val="F9E1D4"/>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en-US" altLang="ja-JP" sz="571" dirty="0">
                    <a:latin typeface="Meiryo UI" panose="020B0604030504040204" pitchFamily="50" charset="-128"/>
                    <a:ea typeface="Meiryo UI" panose="020B0604030504040204" pitchFamily="50" charset="-128"/>
                    <a:cs typeface="Meiryo UI" panose="020B0604030504040204" pitchFamily="50" charset="-128"/>
                  </a:rPr>
                  <a:t>IDS</a:t>
                </a:r>
                <a:r>
                  <a:rPr lang="ja-JP" altLang="en-US" sz="571" dirty="0">
                    <a:latin typeface="Meiryo UI" panose="020B0604030504040204" pitchFamily="50" charset="-128"/>
                    <a:ea typeface="Meiryo UI" panose="020B0604030504040204" pitchFamily="50" charset="-128"/>
                    <a:cs typeface="Meiryo UI" panose="020B0604030504040204" pitchFamily="50" charset="-128"/>
                  </a:rPr>
                  <a:t>・</a:t>
                </a:r>
                <a:r>
                  <a:rPr lang="en-US" altLang="ja-JP" sz="571" dirty="0">
                    <a:latin typeface="Meiryo UI" panose="020B0604030504040204" pitchFamily="50" charset="-128"/>
                    <a:ea typeface="Meiryo UI" panose="020B0604030504040204" pitchFamily="50" charset="-128"/>
                    <a:cs typeface="Meiryo UI" panose="020B0604030504040204" pitchFamily="50" charset="-128"/>
                  </a:rPr>
                  <a:t>IPS</a:t>
                </a:r>
                <a:r>
                  <a:rPr lang="ja-JP" altLang="en-US" sz="571" dirty="0">
                    <a:latin typeface="Meiryo UI" panose="020B0604030504040204" pitchFamily="50" charset="-128"/>
                    <a:ea typeface="Meiryo UI" panose="020B0604030504040204" pitchFamily="50" charset="-128"/>
                    <a:cs typeface="Meiryo UI" panose="020B0604030504040204" pitchFamily="50" charset="-128"/>
                  </a:rPr>
                  <a:t>・</a:t>
                </a:r>
                <a:r>
                  <a:rPr lang="en-US" altLang="ja-JP" sz="571" dirty="0">
                    <a:latin typeface="Meiryo UI" panose="020B0604030504040204" pitchFamily="50" charset="-128"/>
                    <a:ea typeface="Meiryo UI" panose="020B0604030504040204" pitchFamily="50" charset="-128"/>
                    <a:cs typeface="Meiryo UI" panose="020B0604030504040204" pitchFamily="50" charset="-128"/>
                  </a:rPr>
                  <a:t>SIEM</a:t>
                </a:r>
                <a:endParaRPr lang="ja-JP" altLang="en-US" sz="571" dirty="0">
                  <a:latin typeface="Meiryo UI" panose="020B0604030504040204" pitchFamily="50" charset="-128"/>
                  <a:ea typeface="Meiryo UI" panose="020B0604030504040204" pitchFamily="50" charset="-128"/>
                  <a:cs typeface="Meiryo UI" panose="020B0604030504040204" pitchFamily="50" charset="-128"/>
                </a:endParaRPr>
              </a:p>
            </p:txBody>
          </p:sp>
        </p:grpSp>
        <p:grpSp>
          <p:nvGrpSpPr>
            <p:cNvPr id="128" name="グループ化 127"/>
            <p:cNvGrpSpPr/>
            <p:nvPr/>
          </p:nvGrpSpPr>
          <p:grpSpPr>
            <a:xfrm>
              <a:off x="7142898" y="4064191"/>
              <a:ext cx="880186" cy="468006"/>
              <a:chOff x="5695161" y="1444966"/>
              <a:chExt cx="3240360" cy="622999"/>
            </a:xfrm>
          </p:grpSpPr>
          <p:sp>
            <p:nvSpPr>
              <p:cNvPr id="129" name="正方形/長方形 128"/>
              <p:cNvSpPr/>
              <p:nvPr/>
            </p:nvSpPr>
            <p:spPr bwMode="gray">
              <a:xfrm>
                <a:off x="5695161" y="1543505"/>
                <a:ext cx="3240360" cy="524460"/>
              </a:xfrm>
              <a:prstGeom prst="rect">
                <a:avLst/>
              </a:prstGeom>
              <a:solidFill>
                <a:schemeClr val="bg1"/>
              </a:solidFill>
              <a:ln w="9525">
                <a:solidFill>
                  <a:schemeClr val="tx1"/>
                </a:solidFill>
                <a:miter lim="800000"/>
                <a:headEnd/>
                <a:tailEnd/>
              </a:ln>
            </p:spPr>
            <p:txBody>
              <a:bodyPr lIns="25714" rIns="25714" anchor="t"/>
              <a:lstStyle/>
              <a:p>
                <a:r>
                  <a:rPr kumimoji="0" lang="en-US" altLang="ja-JP" sz="571" kern="0" dirty="0" err="1">
                    <a:latin typeface="Meiryo UI" pitchFamily="50" charset="-128"/>
                    <a:ea typeface="Meiryo UI" pitchFamily="50" charset="-128"/>
                    <a:cs typeface="Meiryo UI" pitchFamily="50" charset="-128"/>
                    <a:hlinkClick r:id="rId113"/>
                  </a:rPr>
                  <a:t>OpenSSH</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a:latin typeface="Meiryo UI" pitchFamily="50" charset="-128"/>
                    <a:ea typeface="Meiryo UI" pitchFamily="50" charset="-128"/>
                    <a:cs typeface="Meiryo UI" pitchFamily="50" charset="-128"/>
                    <a:hlinkClick r:id="rId114"/>
                  </a:rPr>
                  <a:t>OpenSSL</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err="1">
                    <a:latin typeface="Meiryo UI" pitchFamily="50" charset="-128"/>
                    <a:ea typeface="Meiryo UI" pitchFamily="50" charset="-128"/>
                    <a:cs typeface="Meiryo UI" pitchFamily="50" charset="-128"/>
                    <a:hlinkClick r:id="rId115"/>
                  </a:rPr>
                  <a:t>OpenVPN</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a:latin typeface="Meiryo UI" pitchFamily="50" charset="-128"/>
                    <a:ea typeface="Meiryo UI" pitchFamily="50" charset="-128"/>
                    <a:cs typeface="Meiryo UI" pitchFamily="50" charset="-128"/>
                    <a:hlinkClick r:id="rId116"/>
                  </a:rPr>
                  <a:t>Tor</a:t>
                </a:r>
                <a:endParaRPr kumimoji="0" lang="en-US" altLang="ja-JP" sz="571" kern="0" dirty="0">
                  <a:latin typeface="Meiryo UI" pitchFamily="50" charset="-128"/>
                  <a:ea typeface="Meiryo UI" pitchFamily="50" charset="-128"/>
                  <a:cs typeface="Meiryo UI" pitchFamily="50" charset="-128"/>
                </a:endParaRPr>
              </a:p>
            </p:txBody>
          </p:sp>
          <p:sp>
            <p:nvSpPr>
              <p:cNvPr id="130" name="テキスト ボックス 129"/>
              <p:cNvSpPr txBox="1"/>
              <p:nvPr/>
            </p:nvSpPr>
            <p:spPr bwMode="gray">
              <a:xfrm>
                <a:off x="5698424" y="1444966"/>
                <a:ext cx="3237095" cy="131819"/>
              </a:xfrm>
              <a:prstGeom prst="rect">
                <a:avLst/>
              </a:prstGeom>
              <a:solidFill>
                <a:srgbClr val="F9E1D4"/>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en-US" altLang="ja-JP" sz="571" dirty="0">
                    <a:latin typeface="Meiryo UI" panose="020B0604030504040204" pitchFamily="50" charset="-128"/>
                    <a:ea typeface="Meiryo UI" panose="020B0604030504040204" pitchFamily="50" charset="-128"/>
                    <a:cs typeface="Meiryo UI" panose="020B0604030504040204" pitchFamily="50" charset="-128"/>
                  </a:rPr>
                  <a:t>SSL</a:t>
                </a:r>
                <a:r>
                  <a:rPr lang="ja-JP" altLang="en-US" sz="571" dirty="0">
                    <a:latin typeface="Meiryo UI" panose="020B0604030504040204" pitchFamily="50" charset="-128"/>
                    <a:ea typeface="Meiryo UI" panose="020B0604030504040204" pitchFamily="50" charset="-128"/>
                    <a:cs typeface="Meiryo UI" panose="020B0604030504040204" pitchFamily="50" charset="-128"/>
                  </a:rPr>
                  <a:t>・</a:t>
                </a:r>
                <a:r>
                  <a:rPr lang="en-US" altLang="ja-JP" sz="571" dirty="0">
                    <a:latin typeface="Meiryo UI" panose="020B0604030504040204" pitchFamily="50" charset="-128"/>
                    <a:ea typeface="Meiryo UI" panose="020B0604030504040204" pitchFamily="50" charset="-128"/>
                    <a:cs typeface="Meiryo UI" panose="020B0604030504040204" pitchFamily="50" charset="-128"/>
                  </a:rPr>
                  <a:t>VPN</a:t>
                </a:r>
                <a:r>
                  <a:rPr lang="ja-JP" altLang="en-US" sz="571" dirty="0">
                    <a:latin typeface="Meiryo UI" panose="020B0604030504040204" pitchFamily="50" charset="-128"/>
                    <a:ea typeface="Meiryo UI" panose="020B0604030504040204" pitchFamily="50" charset="-128"/>
                    <a:cs typeface="Meiryo UI" panose="020B0604030504040204" pitchFamily="50" charset="-128"/>
                  </a:rPr>
                  <a:t>・</a:t>
                </a:r>
                <a:r>
                  <a:rPr lang="en-US" altLang="ja-JP" sz="571" dirty="0">
                    <a:latin typeface="Meiryo UI" panose="020B0604030504040204" pitchFamily="50" charset="-128"/>
                    <a:ea typeface="Meiryo UI" panose="020B0604030504040204" pitchFamily="50" charset="-128"/>
                    <a:cs typeface="Meiryo UI" panose="020B0604030504040204" pitchFamily="50" charset="-128"/>
                  </a:rPr>
                  <a:t>SSH</a:t>
                </a:r>
                <a:endParaRPr lang="ja-JP" altLang="en-US" sz="571" dirty="0">
                  <a:latin typeface="Meiryo UI" panose="020B0604030504040204" pitchFamily="50" charset="-128"/>
                  <a:ea typeface="Meiryo UI" panose="020B0604030504040204" pitchFamily="50" charset="-128"/>
                  <a:cs typeface="Meiryo UI" panose="020B0604030504040204" pitchFamily="50" charset="-128"/>
                </a:endParaRPr>
              </a:p>
            </p:txBody>
          </p:sp>
        </p:grpSp>
        <p:grpSp>
          <p:nvGrpSpPr>
            <p:cNvPr id="131" name="グループ化 130"/>
            <p:cNvGrpSpPr/>
            <p:nvPr/>
          </p:nvGrpSpPr>
          <p:grpSpPr>
            <a:xfrm>
              <a:off x="7142276" y="4551289"/>
              <a:ext cx="880808" cy="422633"/>
              <a:chOff x="5718617" y="1412918"/>
              <a:chExt cx="3251994" cy="537044"/>
            </a:xfrm>
          </p:grpSpPr>
          <p:sp>
            <p:nvSpPr>
              <p:cNvPr id="132" name="正方形/長方形 131"/>
              <p:cNvSpPr/>
              <p:nvPr/>
            </p:nvSpPr>
            <p:spPr bwMode="gray">
              <a:xfrm>
                <a:off x="5724155" y="1539034"/>
                <a:ext cx="3246456" cy="410928"/>
              </a:xfrm>
              <a:prstGeom prst="rect">
                <a:avLst/>
              </a:prstGeom>
              <a:solidFill>
                <a:schemeClr val="bg1"/>
              </a:solidFill>
              <a:ln w="9525">
                <a:solidFill>
                  <a:schemeClr val="tx1"/>
                </a:solidFill>
                <a:miter lim="800000"/>
                <a:headEnd/>
                <a:tailEnd/>
              </a:ln>
            </p:spPr>
            <p:txBody>
              <a:bodyPr lIns="25714" rIns="25714" anchor="t"/>
              <a:lstStyle/>
              <a:p>
                <a:r>
                  <a:rPr kumimoji="0" lang="en-US" altLang="ja-JP" sz="571" kern="0" dirty="0" err="1">
                    <a:latin typeface="Meiryo UI" pitchFamily="50" charset="-128"/>
                    <a:ea typeface="Meiryo UI" pitchFamily="50" charset="-128"/>
                    <a:cs typeface="Meiryo UI" pitchFamily="50" charset="-128"/>
                    <a:hlinkClick r:id="rId117"/>
                  </a:rPr>
                  <a:t>iptables</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err="1">
                    <a:latin typeface="Meiryo UI" pitchFamily="50" charset="-128"/>
                    <a:ea typeface="Meiryo UI" pitchFamily="50" charset="-128"/>
                    <a:cs typeface="Meiryo UI" pitchFamily="50" charset="-128"/>
                    <a:hlinkClick r:id="rId118"/>
                  </a:rPr>
                  <a:t>nginx</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a:latin typeface="Meiryo UI" pitchFamily="50" charset="-128"/>
                    <a:ea typeface="Meiryo UI" pitchFamily="50" charset="-128"/>
                    <a:cs typeface="Meiryo UI" pitchFamily="50" charset="-128"/>
                    <a:hlinkClick r:id="rId119"/>
                  </a:rPr>
                  <a:t>Squid</a:t>
                </a:r>
                <a:endParaRPr kumimoji="0" lang="en-US" altLang="ja-JP" sz="571" kern="0" dirty="0">
                  <a:latin typeface="Meiryo UI" pitchFamily="50" charset="-128"/>
                  <a:ea typeface="Meiryo UI" pitchFamily="50" charset="-128"/>
                  <a:cs typeface="Meiryo UI" pitchFamily="50" charset="-128"/>
                </a:endParaRPr>
              </a:p>
            </p:txBody>
          </p:sp>
          <p:sp>
            <p:nvSpPr>
              <p:cNvPr id="133" name="テキスト ボックス 132"/>
              <p:cNvSpPr txBox="1"/>
              <p:nvPr/>
            </p:nvSpPr>
            <p:spPr bwMode="gray">
              <a:xfrm>
                <a:off x="5718617" y="1412918"/>
                <a:ext cx="3251994" cy="131819"/>
              </a:xfrm>
              <a:prstGeom prst="rect">
                <a:avLst/>
              </a:prstGeom>
              <a:solidFill>
                <a:srgbClr val="F9E1D4"/>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ja-JP" altLang="en-US" sz="571" dirty="0">
                    <a:latin typeface="Meiryo UI" panose="020B0604030504040204" pitchFamily="50" charset="-128"/>
                    <a:ea typeface="Meiryo UI" panose="020B0604030504040204" pitchFamily="50" charset="-128"/>
                    <a:cs typeface="Meiryo UI" panose="020B0604030504040204" pitchFamily="50" charset="-128"/>
                  </a:rPr>
                  <a:t>プロキシ・ファイアウォール</a:t>
                </a:r>
              </a:p>
            </p:txBody>
          </p:sp>
        </p:grpSp>
        <p:grpSp>
          <p:nvGrpSpPr>
            <p:cNvPr id="137" name="グループ化 136"/>
            <p:cNvGrpSpPr/>
            <p:nvPr/>
          </p:nvGrpSpPr>
          <p:grpSpPr>
            <a:xfrm>
              <a:off x="6202063" y="4887863"/>
              <a:ext cx="870751" cy="337341"/>
              <a:chOff x="5666462" y="2035755"/>
              <a:chExt cx="3239569" cy="428661"/>
            </a:xfrm>
          </p:grpSpPr>
          <p:sp>
            <p:nvSpPr>
              <p:cNvPr id="138" name="正方形/長方形 137"/>
              <p:cNvSpPr/>
              <p:nvPr/>
            </p:nvSpPr>
            <p:spPr bwMode="gray">
              <a:xfrm>
                <a:off x="5666462" y="2167541"/>
                <a:ext cx="3239569" cy="296875"/>
              </a:xfrm>
              <a:prstGeom prst="rect">
                <a:avLst/>
              </a:prstGeom>
              <a:solidFill>
                <a:schemeClr val="bg1"/>
              </a:solidFill>
              <a:ln w="9525">
                <a:solidFill>
                  <a:schemeClr val="tx1"/>
                </a:solidFill>
                <a:miter lim="800000"/>
                <a:headEnd/>
                <a:tailEnd/>
              </a:ln>
            </p:spPr>
            <p:txBody>
              <a:bodyPr lIns="25714" rIns="25714" anchor="t"/>
              <a:lstStyle/>
              <a:p>
                <a:pPr>
                  <a:defRPr/>
                </a:pPr>
                <a:r>
                  <a:rPr kumimoji="0" lang="en-US" altLang="ja-JP" sz="571" kern="0" dirty="0">
                    <a:latin typeface="Meiryo UI" pitchFamily="50" charset="-128"/>
                    <a:ea typeface="Meiryo UI" pitchFamily="50" charset="-128"/>
                    <a:cs typeface="Meiryo UI" pitchFamily="50" charset="-128"/>
                    <a:hlinkClick r:id="rId120"/>
                  </a:rPr>
                  <a:t>389 Directory Server</a:t>
                </a:r>
                <a:endParaRPr kumimoji="0" lang="en-US" altLang="ja-JP" sz="500" b="1" kern="0" dirty="0">
                  <a:solidFill>
                    <a:srgbClr val="C00000"/>
                  </a:solidFill>
                  <a:latin typeface="Meiryo UI" pitchFamily="50" charset="-128"/>
                  <a:ea typeface="Meiryo UI" pitchFamily="50" charset="-128"/>
                  <a:cs typeface="Meiryo UI" pitchFamily="50" charset="-128"/>
                </a:endParaRPr>
              </a:p>
              <a:p>
                <a:pPr>
                  <a:defRPr/>
                </a:pPr>
                <a:r>
                  <a:rPr kumimoji="0" lang="en-US" altLang="ja-JP" sz="571" kern="0" dirty="0" err="1">
                    <a:latin typeface="Meiryo UI" pitchFamily="50" charset="-128"/>
                    <a:ea typeface="Meiryo UI" pitchFamily="50" charset="-128"/>
                    <a:cs typeface="Meiryo UI" pitchFamily="50" charset="-128"/>
                    <a:hlinkClick r:id="rId121"/>
                  </a:rPr>
                  <a:t>OpenLDAP</a:t>
                </a:r>
                <a:endParaRPr kumimoji="0" lang="en-US" altLang="ja-JP" sz="571" kern="0" dirty="0">
                  <a:latin typeface="Meiryo UI" pitchFamily="50" charset="-128"/>
                  <a:ea typeface="Meiryo UI" pitchFamily="50" charset="-128"/>
                  <a:cs typeface="Meiryo UI" pitchFamily="50" charset="-128"/>
                </a:endParaRPr>
              </a:p>
            </p:txBody>
          </p:sp>
          <p:sp>
            <p:nvSpPr>
              <p:cNvPr id="139" name="テキスト ボックス 138"/>
              <p:cNvSpPr txBox="1"/>
              <p:nvPr/>
            </p:nvSpPr>
            <p:spPr bwMode="gray">
              <a:xfrm>
                <a:off x="5666462" y="2035755"/>
                <a:ext cx="3239569" cy="131819"/>
              </a:xfrm>
              <a:prstGeom prst="rect">
                <a:avLst/>
              </a:prstGeom>
              <a:solidFill>
                <a:srgbClr val="F9E1D4"/>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ja-JP" altLang="en-US" sz="571" dirty="0">
                    <a:latin typeface="Meiryo UI" panose="020B0604030504040204" pitchFamily="50" charset="-128"/>
                    <a:ea typeface="Meiryo UI" panose="020B0604030504040204" pitchFamily="50" charset="-128"/>
                    <a:cs typeface="Meiryo UI" panose="020B0604030504040204" pitchFamily="50" charset="-128"/>
                  </a:rPr>
                  <a:t>ディレクトリサービス</a:t>
                </a:r>
              </a:p>
            </p:txBody>
          </p:sp>
        </p:grpSp>
        <p:grpSp>
          <p:nvGrpSpPr>
            <p:cNvPr id="140" name="グループ化 139"/>
            <p:cNvGrpSpPr/>
            <p:nvPr/>
          </p:nvGrpSpPr>
          <p:grpSpPr>
            <a:xfrm>
              <a:off x="6202063" y="5337206"/>
              <a:ext cx="873698" cy="195736"/>
              <a:chOff x="5656168" y="1360809"/>
              <a:chExt cx="3272316" cy="218525"/>
            </a:xfrm>
          </p:grpSpPr>
          <p:sp>
            <p:nvSpPr>
              <p:cNvPr id="141" name="正方形/長方形 140"/>
              <p:cNvSpPr/>
              <p:nvPr/>
            </p:nvSpPr>
            <p:spPr bwMode="gray">
              <a:xfrm>
                <a:off x="5656168" y="1414566"/>
                <a:ext cx="3272316" cy="164768"/>
              </a:xfrm>
              <a:prstGeom prst="rect">
                <a:avLst/>
              </a:prstGeom>
              <a:solidFill>
                <a:schemeClr val="bg1"/>
              </a:solidFill>
              <a:ln w="9525">
                <a:solidFill>
                  <a:schemeClr val="tx1"/>
                </a:solidFill>
                <a:miter lim="800000"/>
                <a:headEnd/>
                <a:tailEnd/>
              </a:ln>
            </p:spPr>
            <p:txBody>
              <a:bodyPr lIns="25714" rIns="25714" anchor="t"/>
              <a:lstStyle/>
              <a:p>
                <a:r>
                  <a:rPr kumimoji="0" lang="en-US" altLang="ja-JP" sz="571" kern="0" dirty="0" err="1">
                    <a:latin typeface="Meiryo UI" pitchFamily="50" charset="-128"/>
                    <a:ea typeface="Meiryo UI" pitchFamily="50" charset="-128"/>
                    <a:cs typeface="Meiryo UI" pitchFamily="50" charset="-128"/>
                    <a:hlinkClick r:id="rId122"/>
                  </a:rPr>
                  <a:t>FreeIPA</a:t>
                </a:r>
                <a:r>
                  <a:rPr kumimoji="0" lang="en-US" altLang="ja-JP" sz="571" kern="0" dirty="0">
                    <a:latin typeface="Meiryo UI" pitchFamily="50" charset="-128"/>
                    <a:ea typeface="Meiryo UI" pitchFamily="50" charset="-128"/>
                    <a:cs typeface="Meiryo UI" pitchFamily="50" charset="-128"/>
                  </a:rPr>
                  <a:t> </a:t>
                </a:r>
                <a:endParaRPr kumimoji="0" lang="en-US" altLang="ja-JP" sz="571" b="1" kern="0" dirty="0">
                  <a:solidFill>
                    <a:srgbClr val="C00000"/>
                  </a:solidFill>
                  <a:latin typeface="Meiryo UI" pitchFamily="50" charset="-128"/>
                  <a:ea typeface="Meiryo UI" pitchFamily="50" charset="-128"/>
                  <a:cs typeface="Meiryo UI" pitchFamily="50" charset="-128"/>
                </a:endParaRPr>
              </a:p>
              <a:p>
                <a:endParaRPr kumimoji="0" lang="en-US" altLang="ja-JP" sz="571" kern="0" dirty="0">
                  <a:latin typeface="Meiryo UI" pitchFamily="50" charset="-128"/>
                  <a:ea typeface="Meiryo UI" pitchFamily="50" charset="-128"/>
                  <a:cs typeface="Meiryo UI" pitchFamily="50" charset="-128"/>
                </a:endParaRPr>
              </a:p>
              <a:p>
                <a:endParaRPr kumimoji="0" lang="en-US" altLang="ja-JP" sz="571" kern="0" dirty="0">
                  <a:latin typeface="Meiryo UI" pitchFamily="50" charset="-128"/>
                  <a:ea typeface="Meiryo UI" pitchFamily="50" charset="-128"/>
                  <a:cs typeface="Meiryo UI" pitchFamily="50" charset="-128"/>
                </a:endParaRPr>
              </a:p>
            </p:txBody>
          </p:sp>
          <p:sp>
            <p:nvSpPr>
              <p:cNvPr id="142" name="テキスト ボックス 141"/>
              <p:cNvSpPr txBox="1"/>
              <p:nvPr/>
            </p:nvSpPr>
            <p:spPr bwMode="gray">
              <a:xfrm>
                <a:off x="5656168" y="1360809"/>
                <a:ext cx="3272316" cy="93482"/>
              </a:xfrm>
              <a:prstGeom prst="rect">
                <a:avLst/>
              </a:prstGeom>
              <a:solidFill>
                <a:srgbClr val="F9E1D4"/>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en-US" altLang="ja-JP" sz="571" dirty="0">
                    <a:latin typeface="Meiryo UI" panose="020B0604030504040204" pitchFamily="50" charset="-128"/>
                    <a:ea typeface="Meiryo UI" panose="020B0604030504040204" pitchFamily="50" charset="-128"/>
                    <a:cs typeface="Meiryo UI" panose="020B0604030504040204" pitchFamily="50" charset="-128"/>
                  </a:rPr>
                  <a:t>ID</a:t>
                </a:r>
                <a:r>
                  <a:rPr lang="ja-JP" altLang="en-US" sz="571" dirty="0">
                    <a:latin typeface="Meiryo UI" panose="020B0604030504040204" pitchFamily="50" charset="-128"/>
                    <a:ea typeface="Meiryo UI" panose="020B0604030504040204" pitchFamily="50" charset="-128"/>
                    <a:cs typeface="Meiryo UI" panose="020B0604030504040204" pitchFamily="50" charset="-128"/>
                  </a:rPr>
                  <a:t>管理</a:t>
                </a:r>
              </a:p>
            </p:txBody>
          </p:sp>
        </p:grpSp>
        <p:grpSp>
          <p:nvGrpSpPr>
            <p:cNvPr id="146" name="グループ化 145"/>
            <p:cNvGrpSpPr/>
            <p:nvPr/>
          </p:nvGrpSpPr>
          <p:grpSpPr>
            <a:xfrm>
              <a:off x="147117" y="4417450"/>
              <a:ext cx="892319" cy="399375"/>
              <a:chOff x="5688124" y="1408586"/>
              <a:chExt cx="3240360" cy="619148"/>
            </a:xfrm>
          </p:grpSpPr>
          <p:sp>
            <p:nvSpPr>
              <p:cNvPr id="147" name="正方形/長方形 146"/>
              <p:cNvSpPr/>
              <p:nvPr/>
            </p:nvSpPr>
            <p:spPr bwMode="gray">
              <a:xfrm>
                <a:off x="5688124" y="1540338"/>
                <a:ext cx="3240360" cy="487396"/>
              </a:xfrm>
              <a:prstGeom prst="rect">
                <a:avLst/>
              </a:prstGeom>
              <a:solidFill>
                <a:schemeClr val="bg1"/>
              </a:solidFill>
              <a:ln w="9525">
                <a:solidFill>
                  <a:schemeClr val="tx1"/>
                </a:solidFill>
                <a:miter lim="800000"/>
                <a:headEnd/>
                <a:tailEnd/>
              </a:ln>
            </p:spPr>
            <p:txBody>
              <a:bodyPr lIns="25714" rIns="25714" anchor="t"/>
              <a:lstStyle/>
              <a:p>
                <a:pPr defTabSz="653156">
                  <a:defRPr/>
                </a:pPr>
                <a:r>
                  <a:rPr kumimoji="0" lang="en-US" altLang="ja-JP" sz="571" kern="0" dirty="0">
                    <a:latin typeface="Meiryo UI" pitchFamily="50" charset="-128"/>
                    <a:ea typeface="Meiryo UI" pitchFamily="50" charset="-128"/>
                    <a:cs typeface="Meiryo UI" pitchFamily="50" charset="-128"/>
                    <a:hlinkClick r:id="rId123"/>
                  </a:rPr>
                  <a:t>Amanda</a:t>
                </a:r>
                <a:endParaRPr kumimoji="0" lang="en-US" altLang="ja-JP" sz="571" kern="0" dirty="0">
                  <a:latin typeface="Meiryo UI" pitchFamily="50" charset="-128"/>
                  <a:ea typeface="Meiryo UI" pitchFamily="50" charset="-128"/>
                  <a:cs typeface="Meiryo UI" pitchFamily="50" charset="-128"/>
                </a:endParaRPr>
              </a:p>
              <a:p>
                <a:pPr defTabSz="653156">
                  <a:defRPr/>
                </a:pPr>
                <a:r>
                  <a:rPr kumimoji="0" lang="en-US" altLang="ja-JP" sz="571" kern="0" dirty="0" err="1">
                    <a:latin typeface="Meiryo UI" pitchFamily="50" charset="-128"/>
                    <a:ea typeface="Meiryo UI" pitchFamily="50" charset="-128"/>
                    <a:cs typeface="Meiryo UI" pitchFamily="50" charset="-128"/>
                    <a:hlinkClick r:id="rId124"/>
                  </a:rPr>
                  <a:t>Bacula</a:t>
                </a:r>
                <a:endParaRPr kumimoji="0" lang="en-US" altLang="ja-JP" sz="571" kern="0" dirty="0">
                  <a:latin typeface="Meiryo UI" pitchFamily="50" charset="-128"/>
                  <a:ea typeface="Meiryo UI" pitchFamily="50" charset="-128"/>
                  <a:cs typeface="Meiryo UI" pitchFamily="50" charset="-128"/>
                </a:endParaRPr>
              </a:p>
              <a:p>
                <a:pPr defTabSz="653156">
                  <a:defRPr/>
                </a:pPr>
                <a:r>
                  <a:rPr kumimoji="0" lang="en-US" altLang="ja-JP" sz="571" kern="0" dirty="0" err="1">
                    <a:latin typeface="Meiryo UI" pitchFamily="50" charset="-128"/>
                    <a:ea typeface="Meiryo UI" pitchFamily="50" charset="-128"/>
                    <a:cs typeface="Meiryo UI" pitchFamily="50" charset="-128"/>
                    <a:hlinkClick r:id="rId125"/>
                  </a:rPr>
                  <a:t>Clonezilla</a:t>
                </a:r>
                <a:endParaRPr kumimoji="0" lang="en-US" altLang="ja-JP" sz="571" kern="0" dirty="0">
                  <a:latin typeface="Meiryo UI" pitchFamily="50" charset="-128"/>
                  <a:ea typeface="Meiryo UI" pitchFamily="50" charset="-128"/>
                  <a:cs typeface="Meiryo UI" pitchFamily="50" charset="-128"/>
                </a:endParaRPr>
              </a:p>
            </p:txBody>
          </p:sp>
          <p:sp>
            <p:nvSpPr>
              <p:cNvPr id="148" name="テキスト ボックス 147"/>
              <p:cNvSpPr txBox="1"/>
              <p:nvPr/>
            </p:nvSpPr>
            <p:spPr bwMode="gray">
              <a:xfrm>
                <a:off x="5688124" y="1408586"/>
                <a:ext cx="3240360" cy="158830"/>
              </a:xfrm>
              <a:prstGeom prst="rect">
                <a:avLst/>
              </a:prstGeom>
              <a:solidFill>
                <a:srgbClr val="CCE3F0"/>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ja-JP" altLang="en-US" sz="571">
                    <a:latin typeface="Meiryo UI" panose="020B0604030504040204" pitchFamily="50" charset="-128"/>
                    <a:ea typeface="Meiryo UI" panose="020B0604030504040204" pitchFamily="50" charset="-128"/>
                    <a:cs typeface="Meiryo UI" panose="020B0604030504040204" pitchFamily="50" charset="-128"/>
                  </a:rPr>
                  <a:t>ストレージ・バックアップ</a:t>
                </a:r>
                <a:endParaRPr lang="ja-JP" altLang="en-US" sz="571" dirty="0">
                  <a:latin typeface="Meiryo UI" panose="020B0604030504040204" pitchFamily="50" charset="-128"/>
                  <a:ea typeface="Meiryo UI" panose="020B0604030504040204" pitchFamily="50" charset="-128"/>
                  <a:cs typeface="Meiryo UI" panose="020B0604030504040204" pitchFamily="50" charset="-128"/>
                </a:endParaRPr>
              </a:p>
            </p:txBody>
          </p:sp>
        </p:grpSp>
        <p:grpSp>
          <p:nvGrpSpPr>
            <p:cNvPr id="149" name="グループ化 148"/>
            <p:cNvGrpSpPr/>
            <p:nvPr/>
          </p:nvGrpSpPr>
          <p:grpSpPr>
            <a:xfrm>
              <a:off x="143042" y="6051158"/>
              <a:ext cx="896253" cy="575264"/>
              <a:chOff x="5674322" y="1930238"/>
              <a:chExt cx="3228005" cy="690663"/>
            </a:xfrm>
          </p:grpSpPr>
          <p:sp>
            <p:nvSpPr>
              <p:cNvPr id="150" name="正方形/長方形 149"/>
              <p:cNvSpPr/>
              <p:nvPr/>
            </p:nvSpPr>
            <p:spPr bwMode="gray">
              <a:xfrm>
                <a:off x="5674322" y="2039721"/>
                <a:ext cx="3228005" cy="581180"/>
              </a:xfrm>
              <a:prstGeom prst="rect">
                <a:avLst/>
              </a:prstGeom>
              <a:solidFill>
                <a:schemeClr val="bg1"/>
              </a:solidFill>
              <a:ln w="9525">
                <a:solidFill>
                  <a:schemeClr val="tx1"/>
                </a:solidFill>
                <a:miter lim="800000"/>
                <a:headEnd/>
                <a:tailEnd/>
              </a:ln>
            </p:spPr>
            <p:txBody>
              <a:bodyPr lIns="25714" rIns="25714" anchor="t"/>
              <a:lstStyle/>
              <a:p>
                <a:pPr defTabSz="653156">
                  <a:defRPr/>
                </a:pPr>
                <a:r>
                  <a:rPr kumimoji="0" lang="en-US" altLang="ja-JP" sz="571" kern="0" dirty="0">
                    <a:latin typeface="Meiryo UI" pitchFamily="50" charset="-128"/>
                    <a:ea typeface="Meiryo UI" pitchFamily="50" charset="-128"/>
                    <a:cs typeface="Meiryo UI" pitchFamily="50" charset="-128"/>
                    <a:hlinkClick r:id="rId126"/>
                  </a:rPr>
                  <a:t>Apache Zookeeper</a:t>
                </a:r>
                <a:endParaRPr kumimoji="0" lang="en-US" altLang="ja-JP" sz="571" kern="0" dirty="0">
                  <a:latin typeface="Meiryo UI" pitchFamily="50" charset="-128"/>
                  <a:ea typeface="Meiryo UI" pitchFamily="50" charset="-128"/>
                  <a:cs typeface="Meiryo UI" pitchFamily="50" charset="-128"/>
                  <a:hlinkClick r:id="rId127"/>
                </a:endParaRPr>
              </a:p>
              <a:p>
                <a:pPr defTabSz="653156">
                  <a:defRPr/>
                </a:pPr>
                <a:r>
                  <a:rPr kumimoji="0" lang="en-US" altLang="ja-JP" sz="571" kern="0" dirty="0" err="1">
                    <a:latin typeface="Meiryo UI" pitchFamily="50" charset="-128"/>
                    <a:ea typeface="Meiryo UI" pitchFamily="50" charset="-128"/>
                    <a:cs typeface="Meiryo UI" pitchFamily="50" charset="-128"/>
                    <a:hlinkClick r:id="rId127"/>
                  </a:rPr>
                  <a:t>corosync</a:t>
                </a:r>
                <a:endParaRPr kumimoji="0" lang="en-US" altLang="ja-JP" sz="571" kern="0" dirty="0">
                  <a:latin typeface="Meiryo UI" pitchFamily="50" charset="-128"/>
                  <a:ea typeface="Meiryo UI" pitchFamily="50" charset="-128"/>
                  <a:cs typeface="Meiryo UI" pitchFamily="50" charset="-128"/>
                  <a:hlinkClick r:id="rId128"/>
                </a:endParaRPr>
              </a:p>
              <a:p>
                <a:pPr defTabSz="653156">
                  <a:defRPr/>
                </a:pPr>
                <a:r>
                  <a:rPr kumimoji="0" lang="en-US" altLang="ja-JP" sz="571" kern="0" dirty="0">
                    <a:latin typeface="Meiryo UI" pitchFamily="50" charset="-128"/>
                    <a:ea typeface="Meiryo UI" pitchFamily="50" charset="-128"/>
                    <a:cs typeface="Meiryo UI" pitchFamily="50" charset="-128"/>
                    <a:hlinkClick r:id="rId128"/>
                  </a:rPr>
                  <a:t>DRBD</a:t>
                </a:r>
                <a:endParaRPr kumimoji="0" lang="en-US" altLang="ja-JP" sz="571" kern="0" dirty="0">
                  <a:latin typeface="Meiryo UI" pitchFamily="50" charset="-128"/>
                  <a:ea typeface="Meiryo UI" pitchFamily="50" charset="-128"/>
                  <a:cs typeface="Meiryo UI" pitchFamily="50" charset="-128"/>
                </a:endParaRPr>
              </a:p>
              <a:p>
                <a:pPr defTabSz="653156">
                  <a:defRPr/>
                </a:pPr>
                <a:r>
                  <a:rPr kumimoji="0" lang="en-US" altLang="ja-JP" sz="571" kern="0" dirty="0">
                    <a:latin typeface="Meiryo UI" pitchFamily="50" charset="-128"/>
                    <a:ea typeface="Meiryo UI" pitchFamily="50" charset="-128"/>
                    <a:cs typeface="Meiryo UI" pitchFamily="50" charset="-128"/>
                    <a:hlinkClick r:id="rId129"/>
                  </a:rPr>
                  <a:t>Heartbeat</a:t>
                </a:r>
                <a:endParaRPr kumimoji="0" lang="en-US" altLang="ja-JP" sz="571" kern="0" dirty="0">
                  <a:latin typeface="Meiryo UI" pitchFamily="50" charset="-128"/>
                  <a:ea typeface="Meiryo UI" pitchFamily="50" charset="-128"/>
                  <a:cs typeface="Meiryo UI" pitchFamily="50" charset="-128"/>
                </a:endParaRPr>
              </a:p>
              <a:p>
                <a:pPr defTabSz="653156">
                  <a:defRPr/>
                </a:pPr>
                <a:r>
                  <a:rPr kumimoji="0" lang="en-US" altLang="ja-JP" sz="571" kern="0" dirty="0">
                    <a:latin typeface="Meiryo UI" pitchFamily="50" charset="-128"/>
                    <a:ea typeface="Meiryo UI" pitchFamily="50" charset="-128"/>
                    <a:cs typeface="Meiryo UI" pitchFamily="50" charset="-128"/>
                    <a:hlinkClick r:id="rId130"/>
                  </a:rPr>
                  <a:t>Pacemaker</a:t>
                </a:r>
                <a:endParaRPr kumimoji="0" lang="en-US" altLang="ja-JP" sz="571" kern="0" dirty="0">
                  <a:latin typeface="Meiryo UI" pitchFamily="50" charset="-128"/>
                  <a:ea typeface="Meiryo UI" pitchFamily="50" charset="-128"/>
                  <a:cs typeface="Meiryo UI" pitchFamily="50" charset="-128"/>
                </a:endParaRPr>
              </a:p>
            </p:txBody>
          </p:sp>
          <p:sp>
            <p:nvSpPr>
              <p:cNvPr id="151" name="テキスト ボックス 150"/>
              <p:cNvSpPr txBox="1"/>
              <p:nvPr/>
            </p:nvSpPr>
            <p:spPr bwMode="gray">
              <a:xfrm>
                <a:off x="5674322" y="1930238"/>
                <a:ext cx="3228002" cy="131819"/>
              </a:xfrm>
              <a:prstGeom prst="rect">
                <a:avLst/>
              </a:prstGeom>
              <a:solidFill>
                <a:srgbClr val="CCE3F0"/>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en-US" altLang="ja-JP" sz="571" dirty="0">
                    <a:latin typeface="Meiryo UI" panose="020B0604030504040204" pitchFamily="50" charset="-128"/>
                    <a:ea typeface="Meiryo UI" panose="020B0604030504040204" pitchFamily="50" charset="-128"/>
                    <a:cs typeface="Meiryo UI" panose="020B0604030504040204" pitchFamily="50" charset="-128"/>
                  </a:rPr>
                  <a:t>HA</a:t>
                </a:r>
                <a:r>
                  <a:rPr lang="ja-JP" altLang="en-US" sz="571" dirty="0">
                    <a:latin typeface="Meiryo UI" panose="020B0604030504040204" pitchFamily="50" charset="-128"/>
                    <a:ea typeface="Meiryo UI" panose="020B0604030504040204" pitchFamily="50" charset="-128"/>
                    <a:cs typeface="Meiryo UI" panose="020B0604030504040204" pitchFamily="50" charset="-128"/>
                  </a:rPr>
                  <a:t>クラスタ</a:t>
                </a:r>
              </a:p>
            </p:txBody>
          </p:sp>
        </p:grpSp>
        <p:grpSp>
          <p:nvGrpSpPr>
            <p:cNvPr id="152" name="グループ化 151"/>
            <p:cNvGrpSpPr/>
            <p:nvPr/>
          </p:nvGrpSpPr>
          <p:grpSpPr>
            <a:xfrm>
              <a:off x="143042" y="4840778"/>
              <a:ext cx="896394" cy="1179483"/>
              <a:chOff x="5706120" y="1286010"/>
              <a:chExt cx="3240360" cy="1481235"/>
            </a:xfrm>
          </p:grpSpPr>
          <p:sp>
            <p:nvSpPr>
              <p:cNvPr id="153" name="正方形/長方形 152"/>
              <p:cNvSpPr/>
              <p:nvPr/>
            </p:nvSpPr>
            <p:spPr bwMode="gray">
              <a:xfrm>
                <a:off x="5706120" y="1393880"/>
                <a:ext cx="3240360" cy="1373365"/>
              </a:xfrm>
              <a:prstGeom prst="rect">
                <a:avLst/>
              </a:prstGeom>
              <a:solidFill>
                <a:schemeClr val="bg1"/>
              </a:solidFill>
              <a:ln w="9525">
                <a:solidFill>
                  <a:schemeClr val="tx1"/>
                </a:solidFill>
                <a:miter lim="800000"/>
                <a:headEnd/>
                <a:tailEnd/>
              </a:ln>
            </p:spPr>
            <p:txBody>
              <a:bodyPr lIns="25714" rIns="25714" anchor="t"/>
              <a:lstStyle/>
              <a:p>
                <a:pPr defTabSz="653156">
                  <a:defRPr/>
                </a:pPr>
                <a:r>
                  <a:rPr kumimoji="0" lang="en-US" altLang="ja-JP" sz="571" kern="0" dirty="0" err="1">
                    <a:latin typeface="Meiryo UI" pitchFamily="50" charset="-128"/>
                    <a:ea typeface="Meiryo UI" pitchFamily="50" charset="-128"/>
                    <a:cs typeface="Meiryo UI" pitchFamily="50" charset="-128"/>
                    <a:hlinkClick r:id="rId131"/>
                  </a:rPr>
                  <a:t>GNetWatch</a:t>
                </a:r>
                <a:r>
                  <a:rPr kumimoji="0" lang="en-US" altLang="ja-JP" sz="571" kern="0" dirty="0">
                    <a:latin typeface="Meiryo UI" pitchFamily="50" charset="-128"/>
                    <a:ea typeface="Meiryo UI" pitchFamily="50" charset="-128"/>
                    <a:cs typeface="Meiryo UI" pitchFamily="50" charset="-128"/>
                  </a:rPr>
                  <a:t> </a:t>
                </a:r>
                <a:endPar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pPr defTabSz="653156">
                  <a:defRPr/>
                </a:pPr>
                <a:r>
                  <a:rPr kumimoji="0" lang="en-US" altLang="ja-JP" sz="571" u="sng" kern="0" dirty="0" err="1">
                    <a:latin typeface="Meiryo UI" pitchFamily="50" charset="-128"/>
                    <a:ea typeface="Meiryo UI" pitchFamily="50" charset="-128"/>
                    <a:cs typeface="Meiryo UI" pitchFamily="50" charset="-128"/>
                    <a:hlinkClick r:id="rId132"/>
                  </a:rPr>
                  <a:t>Hinemos</a:t>
                </a:r>
                <a:endParaRPr kumimoji="0" lang="en-US" altLang="ja-JP" sz="571" u="sng" kern="0" dirty="0">
                  <a:latin typeface="Meiryo UI" pitchFamily="50" charset="-128"/>
                  <a:ea typeface="Meiryo UI" pitchFamily="50" charset="-128"/>
                  <a:cs typeface="Meiryo UI" pitchFamily="50" charset="-128"/>
                </a:endParaRPr>
              </a:p>
              <a:p>
                <a:pPr defTabSz="653156">
                  <a:defRPr/>
                </a:pPr>
                <a:r>
                  <a:rPr kumimoji="0" lang="en-US" altLang="ja-JP" sz="571" u="sng" kern="0" dirty="0" err="1">
                    <a:latin typeface="Meiryo UI" pitchFamily="50" charset="-128"/>
                    <a:ea typeface="Meiryo UI" pitchFamily="50" charset="-128"/>
                    <a:cs typeface="Meiryo UI" pitchFamily="50" charset="-128"/>
                    <a:hlinkClick r:id="rId133"/>
                  </a:rPr>
                  <a:t>Icinga</a:t>
                </a:r>
                <a:endParaRPr kumimoji="0" lang="en-US" altLang="ja-JP" sz="571" u="sng" kern="0" dirty="0">
                  <a:latin typeface="Meiryo UI" pitchFamily="50" charset="-128"/>
                  <a:ea typeface="Meiryo UI" pitchFamily="50" charset="-128"/>
                  <a:cs typeface="Meiryo UI" pitchFamily="50" charset="-128"/>
                </a:endParaRPr>
              </a:p>
              <a:p>
                <a:pPr defTabSz="653156">
                  <a:defRPr/>
                </a:pPr>
                <a:r>
                  <a:rPr kumimoji="0" lang="en-US" altLang="ja-JP" sz="571" kern="0" dirty="0" err="1">
                    <a:latin typeface="Meiryo UI" pitchFamily="50" charset="-128"/>
                    <a:ea typeface="Meiryo UI" pitchFamily="50" charset="-128"/>
                    <a:cs typeface="Meiryo UI" pitchFamily="50" charset="-128"/>
                    <a:hlinkClick r:id="rId134"/>
                  </a:rPr>
                  <a:t>Monit</a:t>
                </a:r>
                <a:endParaRPr kumimoji="0" lang="en-US" altLang="ja-JP" sz="571" kern="0" dirty="0">
                  <a:latin typeface="Meiryo UI" pitchFamily="50" charset="-128"/>
                  <a:ea typeface="Meiryo UI" pitchFamily="50" charset="-128"/>
                  <a:cs typeface="Meiryo UI" pitchFamily="50" charset="-128"/>
                </a:endParaRPr>
              </a:p>
              <a:p>
                <a:pPr defTabSz="653156">
                  <a:defRPr/>
                </a:pPr>
                <a:r>
                  <a:rPr kumimoji="0" lang="en-US" altLang="ja-JP" sz="571" kern="0" dirty="0">
                    <a:latin typeface="Meiryo UI" pitchFamily="50" charset="-128"/>
                    <a:ea typeface="Meiryo UI" pitchFamily="50" charset="-128"/>
                    <a:cs typeface="Meiryo UI" pitchFamily="50" charset="-128"/>
                    <a:hlinkClick r:id="rId135"/>
                  </a:rPr>
                  <a:t>Nagios</a:t>
                </a:r>
                <a:endParaRPr kumimoji="0" lang="en-US" altLang="ja-JP" sz="571" kern="0" dirty="0">
                  <a:latin typeface="Meiryo UI" pitchFamily="50" charset="-128"/>
                  <a:ea typeface="Meiryo UI" pitchFamily="50" charset="-128"/>
                  <a:cs typeface="Meiryo UI" pitchFamily="50" charset="-128"/>
                </a:endParaRPr>
              </a:p>
              <a:p>
                <a:pPr defTabSz="653156">
                  <a:defRPr/>
                </a:pPr>
                <a:r>
                  <a:rPr kumimoji="0" lang="en-US" altLang="ja-JP" sz="571" kern="0" dirty="0" err="1">
                    <a:latin typeface="Meiryo UI" pitchFamily="50" charset="-128"/>
                    <a:ea typeface="Meiryo UI" pitchFamily="50" charset="-128"/>
                    <a:cs typeface="Meiryo UI" pitchFamily="50" charset="-128"/>
                    <a:hlinkClick r:id="rId136"/>
                  </a:rPr>
                  <a:t>OpenNMS</a:t>
                </a:r>
                <a:endParaRPr kumimoji="0" lang="en-US" altLang="ja-JP" sz="571" kern="0" dirty="0">
                  <a:latin typeface="Meiryo UI" pitchFamily="50" charset="-128"/>
                  <a:ea typeface="Meiryo UI" pitchFamily="50" charset="-128"/>
                  <a:cs typeface="Meiryo UI" pitchFamily="50" charset="-128"/>
                </a:endParaRPr>
              </a:p>
              <a:p>
                <a:pPr defTabSz="653156">
                  <a:defRPr/>
                </a:pPr>
                <a:r>
                  <a:rPr kumimoji="0" lang="en-US" altLang="ja-JP" sz="571" kern="0" dirty="0">
                    <a:latin typeface="Meiryo UI" pitchFamily="50" charset="-128"/>
                    <a:ea typeface="Meiryo UI" pitchFamily="50" charset="-128"/>
                    <a:cs typeface="Meiryo UI" pitchFamily="50" charset="-128"/>
                    <a:hlinkClick r:id="rId137"/>
                  </a:rPr>
                  <a:t>Pandora FMS</a:t>
                </a:r>
                <a:endParaRPr kumimoji="0" lang="en-US" altLang="ja-JP" sz="571" kern="0" dirty="0">
                  <a:latin typeface="Meiryo UI" pitchFamily="50" charset="-128"/>
                  <a:ea typeface="Meiryo UI" pitchFamily="50" charset="-128"/>
                  <a:cs typeface="Meiryo UI" pitchFamily="50" charset="-128"/>
                </a:endParaRPr>
              </a:p>
              <a:p>
                <a:pPr defTabSz="653156">
                  <a:defRPr/>
                </a:pPr>
                <a:r>
                  <a:rPr kumimoji="0" lang="en-US" altLang="ja-JP" sz="571" kern="0" dirty="0">
                    <a:latin typeface="Meiryo UI" pitchFamily="50" charset="-128"/>
                    <a:ea typeface="Meiryo UI" pitchFamily="50" charset="-128"/>
                    <a:cs typeface="Meiryo UI" pitchFamily="50" charset="-128"/>
                    <a:hlinkClick r:id="rId138"/>
                  </a:rPr>
                  <a:t>Prometheus</a:t>
                </a:r>
                <a:endParaRPr kumimoji="0" lang="en-US" altLang="ja-JP" sz="571" kern="0" dirty="0">
                  <a:latin typeface="Meiryo UI" pitchFamily="50" charset="-128"/>
                  <a:ea typeface="Meiryo UI" pitchFamily="50" charset="-128"/>
                  <a:cs typeface="Meiryo UI" pitchFamily="50" charset="-128"/>
                </a:endParaRPr>
              </a:p>
              <a:p>
                <a:pPr defTabSz="653156">
                  <a:defRPr/>
                </a:pPr>
                <a:r>
                  <a:rPr kumimoji="0" lang="en-US" altLang="ja-JP" sz="571" kern="0" dirty="0" err="1">
                    <a:latin typeface="Meiryo UI" pitchFamily="50" charset="-128"/>
                    <a:ea typeface="Meiryo UI" pitchFamily="50" charset="-128"/>
                    <a:cs typeface="Meiryo UI" pitchFamily="50" charset="-128"/>
                    <a:hlinkClick r:id="rId139"/>
                  </a:rPr>
                  <a:t>rsyslog</a:t>
                </a:r>
                <a:endParaRPr kumimoji="0" lang="en-US" altLang="ja-JP" sz="571" kern="0" dirty="0">
                  <a:latin typeface="Meiryo UI" pitchFamily="50" charset="-128"/>
                  <a:ea typeface="Meiryo UI" pitchFamily="50" charset="-128"/>
                  <a:cs typeface="Meiryo UI" pitchFamily="50" charset="-128"/>
                </a:endParaRPr>
              </a:p>
              <a:p>
                <a:pPr defTabSz="653156">
                  <a:defRPr/>
                </a:pPr>
                <a:r>
                  <a:rPr kumimoji="0" lang="en-US" altLang="ja-JP" sz="571" kern="0" dirty="0" err="1">
                    <a:latin typeface="Meiryo UI" pitchFamily="50" charset="-128"/>
                    <a:ea typeface="Meiryo UI" pitchFamily="50" charset="-128"/>
                    <a:cs typeface="Meiryo UI" pitchFamily="50" charset="-128"/>
                    <a:hlinkClick r:id="rId140"/>
                  </a:rPr>
                  <a:t>Scalr</a:t>
                </a:r>
                <a:endParaRPr kumimoji="0" lang="en-US" altLang="ja-JP" sz="571" kern="0" dirty="0">
                  <a:latin typeface="Meiryo UI" pitchFamily="50" charset="-128"/>
                  <a:ea typeface="Meiryo UI" pitchFamily="50" charset="-128"/>
                  <a:cs typeface="Meiryo UI" pitchFamily="50" charset="-128"/>
                </a:endParaRPr>
              </a:p>
              <a:p>
                <a:pPr defTabSz="653156">
                  <a:defRPr/>
                </a:pPr>
                <a:r>
                  <a:rPr kumimoji="0" lang="en-US" altLang="ja-JP" sz="571" kern="0" dirty="0">
                    <a:latin typeface="Meiryo UI" pitchFamily="50" charset="-128"/>
                    <a:ea typeface="Meiryo UI" pitchFamily="50" charset="-128"/>
                    <a:cs typeface="Meiryo UI" pitchFamily="50" charset="-128"/>
                    <a:hlinkClick r:id="rId141"/>
                  </a:rPr>
                  <a:t>SNMP Trap Translator</a:t>
                </a:r>
                <a:endParaRPr kumimoji="0" lang="en-US" altLang="ja-JP" sz="571" kern="0" dirty="0">
                  <a:latin typeface="Meiryo UI" pitchFamily="50" charset="-128"/>
                  <a:ea typeface="Meiryo UI" pitchFamily="50" charset="-128"/>
                  <a:cs typeface="Meiryo UI" pitchFamily="50" charset="-128"/>
                </a:endParaRPr>
              </a:p>
              <a:p>
                <a:pPr defTabSz="653156">
                  <a:defRPr/>
                </a:pPr>
                <a:r>
                  <a:rPr kumimoji="0" lang="en-US" altLang="ja-JP" sz="571" kern="0" dirty="0" err="1">
                    <a:latin typeface="Meiryo UI" pitchFamily="50" charset="-128"/>
                    <a:ea typeface="Meiryo UI" pitchFamily="50" charset="-128"/>
                    <a:cs typeface="Meiryo UI" pitchFamily="50" charset="-128"/>
                    <a:hlinkClick r:id="rId142"/>
                  </a:rPr>
                  <a:t>Zabbix</a:t>
                </a:r>
                <a:endParaRPr kumimoji="0" lang="en-US" altLang="ja-JP" sz="571" kern="0" dirty="0">
                  <a:latin typeface="Meiryo UI" pitchFamily="50" charset="-128"/>
                  <a:ea typeface="Meiryo UI" pitchFamily="50" charset="-128"/>
                  <a:cs typeface="Meiryo UI" pitchFamily="50" charset="-128"/>
                </a:endParaRPr>
              </a:p>
              <a:p>
                <a:pPr defTabSz="653156">
                  <a:defRPr/>
                </a:pPr>
                <a:endParaRPr kumimoji="0" lang="en-US" altLang="ja-JP" sz="571" u="sng"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pPr defTabSz="653156">
                  <a:defRPr/>
                </a:pPr>
                <a:endParaRPr kumimoji="0" lang="en-US" altLang="ja-JP" sz="571" kern="0" dirty="0">
                  <a:latin typeface="Meiryo UI" pitchFamily="50" charset="-128"/>
                  <a:ea typeface="Meiryo UI" pitchFamily="50" charset="-128"/>
                  <a:cs typeface="Meiryo UI" pitchFamily="50" charset="-128"/>
                </a:endParaRPr>
              </a:p>
            </p:txBody>
          </p:sp>
          <p:sp>
            <p:nvSpPr>
              <p:cNvPr id="154" name="テキスト ボックス 153"/>
              <p:cNvSpPr txBox="1"/>
              <p:nvPr/>
            </p:nvSpPr>
            <p:spPr bwMode="gray">
              <a:xfrm>
                <a:off x="5706120" y="1286010"/>
                <a:ext cx="3240360" cy="131819"/>
              </a:xfrm>
              <a:prstGeom prst="rect">
                <a:avLst/>
              </a:prstGeom>
              <a:solidFill>
                <a:srgbClr val="CCE3F0"/>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ja-JP" altLang="en-US" sz="571">
                    <a:latin typeface="Meiryo UI" panose="020B0604030504040204" pitchFamily="50" charset="-128"/>
                    <a:ea typeface="Meiryo UI" panose="020B0604030504040204" pitchFamily="50" charset="-128"/>
                    <a:cs typeface="Meiryo UI" panose="020B0604030504040204" pitchFamily="50" charset="-128"/>
                  </a:rPr>
                  <a:t>運用監視</a:t>
                </a:r>
                <a:endParaRPr lang="ja-JP" altLang="en-US" sz="571" dirty="0">
                  <a:latin typeface="Meiryo UI" panose="020B0604030504040204" pitchFamily="50" charset="-128"/>
                  <a:ea typeface="Meiryo UI" panose="020B0604030504040204" pitchFamily="50" charset="-128"/>
                  <a:cs typeface="Meiryo UI" panose="020B0604030504040204" pitchFamily="50" charset="-128"/>
                </a:endParaRPr>
              </a:p>
            </p:txBody>
          </p:sp>
        </p:grpSp>
        <p:grpSp>
          <p:nvGrpSpPr>
            <p:cNvPr id="155" name="グループ化 154"/>
            <p:cNvGrpSpPr/>
            <p:nvPr/>
          </p:nvGrpSpPr>
          <p:grpSpPr>
            <a:xfrm>
              <a:off x="1087941" y="5388536"/>
              <a:ext cx="892319" cy="946008"/>
              <a:chOff x="5688124" y="1408586"/>
              <a:chExt cx="3240360" cy="1192761"/>
            </a:xfrm>
          </p:grpSpPr>
          <p:sp>
            <p:nvSpPr>
              <p:cNvPr id="156" name="正方形/長方形 155"/>
              <p:cNvSpPr/>
              <p:nvPr/>
            </p:nvSpPr>
            <p:spPr bwMode="gray">
              <a:xfrm>
                <a:off x="5688124" y="1532537"/>
                <a:ext cx="3240360" cy="1068810"/>
              </a:xfrm>
              <a:prstGeom prst="rect">
                <a:avLst/>
              </a:prstGeom>
              <a:solidFill>
                <a:schemeClr val="bg1"/>
              </a:solidFill>
              <a:ln w="9525">
                <a:solidFill>
                  <a:schemeClr val="tx1"/>
                </a:solidFill>
                <a:miter lim="800000"/>
                <a:headEnd/>
                <a:tailEnd/>
              </a:ln>
            </p:spPr>
            <p:txBody>
              <a:bodyPr lIns="25714" rIns="25714" anchor="t"/>
              <a:lstStyle/>
              <a:p>
                <a:pPr defTabSz="653156">
                  <a:defRPr/>
                </a:pPr>
                <a:r>
                  <a:rPr kumimoji="0" lang="en-US" altLang="ja-JP" sz="571" kern="0" dirty="0">
                    <a:latin typeface="Meiryo UI" pitchFamily="50" charset="-128"/>
                    <a:ea typeface="Meiryo UI" pitchFamily="50" charset="-128"/>
                    <a:cs typeface="Meiryo UI" pitchFamily="50" charset="-128"/>
                    <a:hlinkClick r:id="rId143"/>
                  </a:rPr>
                  <a:t>CACTI</a:t>
                </a:r>
                <a:endParaRPr kumimoji="0" lang="en-US" altLang="ja-JP" sz="571" kern="0" dirty="0">
                  <a:latin typeface="Meiryo UI" pitchFamily="50" charset="-128"/>
                  <a:ea typeface="Meiryo UI" pitchFamily="50" charset="-128"/>
                  <a:cs typeface="Meiryo UI" pitchFamily="50" charset="-128"/>
                </a:endParaRPr>
              </a:p>
              <a:p>
                <a:pPr defTabSz="653156">
                  <a:defRPr/>
                </a:pPr>
                <a:r>
                  <a:rPr kumimoji="0" lang="en-US" altLang="ja-JP" sz="571" kern="0" dirty="0" err="1">
                    <a:latin typeface="Meiryo UI" pitchFamily="50" charset="-128"/>
                    <a:ea typeface="Meiryo UI" pitchFamily="50" charset="-128"/>
                    <a:cs typeface="Meiryo UI" pitchFamily="50" charset="-128"/>
                    <a:hlinkClick r:id="rId144"/>
                  </a:rPr>
                  <a:t>Collectd</a:t>
                </a:r>
                <a:endParaRPr kumimoji="0" lang="en-US" altLang="ja-JP" sz="571" kern="0" dirty="0">
                  <a:latin typeface="Meiryo UI" pitchFamily="50" charset="-128"/>
                  <a:ea typeface="Meiryo UI" pitchFamily="50" charset="-128"/>
                  <a:cs typeface="Meiryo UI" pitchFamily="50" charset="-128"/>
                </a:endParaRPr>
              </a:p>
              <a:p>
                <a:pPr defTabSz="653156">
                  <a:defRPr/>
                </a:pPr>
                <a:r>
                  <a:rPr kumimoji="0" lang="en-US" altLang="ja-JP" sz="571" kern="0" dirty="0">
                    <a:latin typeface="Meiryo UI" pitchFamily="50" charset="-128"/>
                    <a:ea typeface="Meiryo UI" pitchFamily="50" charset="-128"/>
                    <a:cs typeface="Meiryo UI" pitchFamily="50" charset="-128"/>
                    <a:hlinkClick r:id="rId145"/>
                  </a:rPr>
                  <a:t>Jaeger</a:t>
                </a:r>
                <a:endParaRPr kumimoji="0" lang="en-US" altLang="ja-JP" sz="571" kern="0" dirty="0">
                  <a:latin typeface="Meiryo UI" pitchFamily="50" charset="-128"/>
                  <a:ea typeface="Meiryo UI" pitchFamily="50" charset="-128"/>
                  <a:cs typeface="Meiryo UI" pitchFamily="50" charset="-128"/>
                </a:endParaRPr>
              </a:p>
              <a:p>
                <a:pPr defTabSz="653156">
                  <a:defRPr/>
                </a:pPr>
                <a:r>
                  <a:rPr kumimoji="0" lang="en-US" altLang="ja-JP" sz="571" kern="0" dirty="0">
                    <a:latin typeface="Meiryo UI" pitchFamily="50" charset="-128"/>
                    <a:ea typeface="Meiryo UI" pitchFamily="50" charset="-128"/>
                    <a:cs typeface="Meiryo UI" pitchFamily="50" charset="-128"/>
                    <a:hlinkClick r:id="rId146"/>
                  </a:rPr>
                  <a:t>MRTG</a:t>
                </a:r>
                <a:endParaRPr kumimoji="0" lang="en-US" altLang="ja-JP" sz="571" kern="0" dirty="0">
                  <a:latin typeface="Meiryo UI" pitchFamily="50" charset="-128"/>
                  <a:ea typeface="Meiryo UI" pitchFamily="50" charset="-128"/>
                  <a:cs typeface="Meiryo UI" pitchFamily="50" charset="-128"/>
                </a:endParaRPr>
              </a:p>
              <a:p>
                <a:pPr defTabSz="653156">
                  <a:defRPr/>
                </a:pPr>
                <a:r>
                  <a:rPr kumimoji="0" lang="en-US" altLang="ja-JP" sz="571" kern="0" dirty="0" err="1">
                    <a:latin typeface="Meiryo UI" pitchFamily="50" charset="-128"/>
                    <a:ea typeface="Meiryo UI" pitchFamily="50" charset="-128"/>
                    <a:cs typeface="Meiryo UI" pitchFamily="50" charset="-128"/>
                    <a:hlinkClick r:id="rId147"/>
                  </a:rPr>
                  <a:t>Munin</a:t>
                </a:r>
                <a:endParaRPr kumimoji="0" lang="en-US" altLang="ja-JP" sz="571" kern="0" dirty="0">
                  <a:latin typeface="Meiryo UI" pitchFamily="50" charset="-128"/>
                  <a:ea typeface="Meiryo UI" pitchFamily="50" charset="-128"/>
                  <a:cs typeface="Meiryo UI" pitchFamily="50" charset="-128"/>
                </a:endParaRPr>
              </a:p>
              <a:p>
                <a:pPr defTabSz="653156">
                  <a:defRPr/>
                </a:pPr>
                <a:r>
                  <a:rPr kumimoji="0" lang="en-US" altLang="ja-JP" sz="571" kern="0" dirty="0" err="1">
                    <a:latin typeface="Meiryo UI" pitchFamily="50" charset="-128"/>
                    <a:ea typeface="Meiryo UI" pitchFamily="50" charset="-128"/>
                    <a:cs typeface="Meiryo UI" pitchFamily="50" charset="-128"/>
                    <a:hlinkClick r:id="rId148"/>
                  </a:rPr>
                  <a:t>Nmap</a:t>
                </a:r>
                <a:endParaRPr kumimoji="0" lang="en-US" altLang="ja-JP" sz="571" kern="0" dirty="0">
                  <a:latin typeface="Meiryo UI" pitchFamily="50" charset="-128"/>
                  <a:ea typeface="Meiryo UI" pitchFamily="50" charset="-128"/>
                  <a:cs typeface="Meiryo UI" pitchFamily="50" charset="-128"/>
                </a:endParaRPr>
              </a:p>
              <a:p>
                <a:pPr defTabSz="653156">
                  <a:defRPr/>
                </a:pPr>
                <a:r>
                  <a:rPr kumimoji="0" lang="en-US" altLang="ja-JP" sz="571" kern="0" dirty="0" err="1">
                    <a:latin typeface="Meiryo UI" pitchFamily="50" charset="-128"/>
                    <a:ea typeface="Meiryo UI" pitchFamily="50" charset="-128"/>
                    <a:cs typeface="Meiryo UI" pitchFamily="50" charset="-128"/>
                    <a:hlinkClick r:id="rId149"/>
                  </a:rPr>
                  <a:t>RRDTool</a:t>
                </a:r>
                <a:endParaRPr kumimoji="0" lang="en-US" altLang="ja-JP" sz="571" kern="0" dirty="0">
                  <a:latin typeface="Meiryo UI" pitchFamily="50" charset="-128"/>
                  <a:ea typeface="Meiryo UI" pitchFamily="50" charset="-128"/>
                  <a:cs typeface="Meiryo UI" pitchFamily="50" charset="-128"/>
                </a:endParaRPr>
              </a:p>
              <a:p>
                <a:pPr defTabSz="653156">
                  <a:defRPr/>
                </a:pPr>
                <a:r>
                  <a:rPr kumimoji="0" lang="en-US" altLang="ja-JP" sz="571" kern="0" dirty="0">
                    <a:latin typeface="Meiryo UI" pitchFamily="50" charset="-128"/>
                    <a:ea typeface="Meiryo UI" pitchFamily="50" charset="-128"/>
                    <a:cs typeface="Meiryo UI" pitchFamily="50" charset="-128"/>
                    <a:hlinkClick r:id="rId150"/>
                  </a:rPr>
                  <a:t>Wireshark</a:t>
                </a:r>
                <a:endParaRPr kumimoji="0" lang="en-US" altLang="ja-JP" sz="571" kern="0" dirty="0">
                  <a:latin typeface="Meiryo UI" pitchFamily="50" charset="-128"/>
                  <a:ea typeface="Meiryo UI" pitchFamily="50" charset="-128"/>
                  <a:cs typeface="Meiryo UI" pitchFamily="50" charset="-128"/>
                </a:endParaRPr>
              </a:p>
              <a:p>
                <a:pPr defTabSz="653156">
                  <a:defRPr/>
                </a:pPr>
                <a:r>
                  <a:rPr kumimoji="0" lang="en-US" altLang="ja-JP" sz="571" kern="0" dirty="0" err="1">
                    <a:latin typeface="Meiryo UI" pitchFamily="50" charset="-128"/>
                    <a:ea typeface="Meiryo UI" pitchFamily="50" charset="-128"/>
                    <a:cs typeface="Meiryo UI" pitchFamily="50" charset="-128"/>
                    <a:hlinkClick r:id="rId151"/>
                  </a:rPr>
                  <a:t>Zenoss</a:t>
                </a:r>
                <a:endParaRPr kumimoji="0" lang="en-US" altLang="ja-JP" sz="571" kern="0" dirty="0">
                  <a:latin typeface="Meiryo UI" pitchFamily="50" charset="-128"/>
                  <a:ea typeface="Meiryo UI" pitchFamily="50" charset="-128"/>
                  <a:cs typeface="Meiryo UI" pitchFamily="50" charset="-128"/>
                </a:endParaRPr>
              </a:p>
              <a:p>
                <a:pPr defTabSz="653156">
                  <a:defRPr/>
                </a:pPr>
                <a:endParaRPr kumimoji="0" lang="en-US" altLang="ja-JP" sz="571" kern="0" dirty="0">
                  <a:latin typeface="Meiryo UI" pitchFamily="50" charset="-128"/>
                  <a:ea typeface="Meiryo UI" pitchFamily="50" charset="-128"/>
                  <a:cs typeface="Meiryo UI" pitchFamily="50" charset="-128"/>
                </a:endParaRPr>
              </a:p>
            </p:txBody>
          </p:sp>
          <p:sp>
            <p:nvSpPr>
              <p:cNvPr id="157" name="テキスト ボックス 156"/>
              <p:cNvSpPr txBox="1"/>
              <p:nvPr/>
            </p:nvSpPr>
            <p:spPr bwMode="gray">
              <a:xfrm>
                <a:off x="5688124" y="1408586"/>
                <a:ext cx="3240360" cy="131819"/>
              </a:xfrm>
              <a:prstGeom prst="rect">
                <a:avLst/>
              </a:prstGeom>
              <a:solidFill>
                <a:srgbClr val="CCE3F0"/>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ja-JP" altLang="en-US" sz="571">
                    <a:latin typeface="Meiryo UI" panose="020B0604030504040204" pitchFamily="50" charset="-128"/>
                    <a:ea typeface="Meiryo UI" panose="020B0604030504040204" pitchFamily="50" charset="-128"/>
                    <a:cs typeface="Meiryo UI" panose="020B0604030504040204" pitchFamily="50" charset="-128"/>
                  </a:rPr>
                  <a:t>ネットワーク・モニタリング</a:t>
                </a:r>
                <a:endParaRPr lang="ja-JP" altLang="en-US" sz="571" dirty="0">
                  <a:latin typeface="Meiryo UI" panose="020B0604030504040204" pitchFamily="50" charset="-128"/>
                  <a:ea typeface="Meiryo UI" panose="020B0604030504040204" pitchFamily="50" charset="-128"/>
                  <a:cs typeface="Meiryo UI" panose="020B0604030504040204" pitchFamily="50" charset="-128"/>
                </a:endParaRPr>
              </a:p>
            </p:txBody>
          </p:sp>
        </p:grpSp>
        <p:grpSp>
          <p:nvGrpSpPr>
            <p:cNvPr id="158" name="グループ化 157"/>
            <p:cNvGrpSpPr/>
            <p:nvPr/>
          </p:nvGrpSpPr>
          <p:grpSpPr>
            <a:xfrm>
              <a:off x="1091187" y="6418042"/>
              <a:ext cx="889074" cy="208381"/>
              <a:chOff x="9155169" y="1924148"/>
              <a:chExt cx="3224918" cy="247768"/>
            </a:xfrm>
          </p:grpSpPr>
          <p:sp>
            <p:nvSpPr>
              <p:cNvPr id="159" name="正方形/長方形 158"/>
              <p:cNvSpPr/>
              <p:nvPr/>
            </p:nvSpPr>
            <p:spPr bwMode="gray">
              <a:xfrm>
                <a:off x="9155174" y="2022079"/>
                <a:ext cx="3224913" cy="149837"/>
              </a:xfrm>
              <a:prstGeom prst="rect">
                <a:avLst/>
              </a:prstGeom>
              <a:solidFill>
                <a:schemeClr val="bg1"/>
              </a:solidFill>
              <a:ln w="9525">
                <a:solidFill>
                  <a:schemeClr val="tx1"/>
                </a:solidFill>
                <a:miter lim="800000"/>
                <a:headEnd/>
                <a:tailEnd/>
              </a:ln>
            </p:spPr>
            <p:txBody>
              <a:bodyPr lIns="25714" rIns="25714" anchor="t"/>
              <a:lstStyle/>
              <a:p>
                <a:pPr defTabSz="653156">
                  <a:defRPr/>
                </a:pPr>
                <a:r>
                  <a:rPr kumimoji="0" lang="en-US" altLang="ja-JP" sz="571" kern="0" dirty="0" err="1">
                    <a:latin typeface="Meiryo UI" pitchFamily="50" charset="-128"/>
                    <a:ea typeface="Meiryo UI" pitchFamily="50" charset="-128"/>
                    <a:cs typeface="Meiryo UI" pitchFamily="50" charset="-128"/>
                    <a:hlinkClick r:id="rId152"/>
                  </a:rPr>
                  <a:t>HAProxy</a:t>
                </a:r>
                <a:endParaRPr kumimoji="0" lang="en-US" altLang="ja-JP" sz="571" kern="0" dirty="0">
                  <a:latin typeface="Meiryo UI" pitchFamily="50" charset="-128"/>
                  <a:ea typeface="Meiryo UI" pitchFamily="50" charset="-128"/>
                  <a:cs typeface="Meiryo UI" pitchFamily="50" charset="-128"/>
                </a:endParaRPr>
              </a:p>
            </p:txBody>
          </p:sp>
          <p:sp>
            <p:nvSpPr>
              <p:cNvPr id="160" name="テキスト ボックス 159"/>
              <p:cNvSpPr txBox="1"/>
              <p:nvPr/>
            </p:nvSpPr>
            <p:spPr bwMode="gray">
              <a:xfrm>
                <a:off x="9155169" y="1924148"/>
                <a:ext cx="3224918" cy="131826"/>
              </a:xfrm>
              <a:prstGeom prst="rect">
                <a:avLst/>
              </a:prstGeom>
              <a:solidFill>
                <a:srgbClr val="CCE3F0"/>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ja-JP" altLang="en-US" sz="571" dirty="0">
                    <a:latin typeface="Meiryo UI" panose="020B0604030504040204" pitchFamily="50" charset="-128"/>
                    <a:ea typeface="Meiryo UI" panose="020B0604030504040204" pitchFamily="50" charset="-128"/>
                    <a:cs typeface="Meiryo UI" panose="020B0604030504040204" pitchFamily="50" charset="-128"/>
                  </a:rPr>
                  <a:t>負荷分散</a:t>
                </a:r>
              </a:p>
            </p:txBody>
          </p:sp>
        </p:grpSp>
        <p:grpSp>
          <p:nvGrpSpPr>
            <p:cNvPr id="161" name="グループ化 160"/>
            <p:cNvGrpSpPr/>
            <p:nvPr/>
          </p:nvGrpSpPr>
          <p:grpSpPr>
            <a:xfrm>
              <a:off x="1088850" y="4414989"/>
              <a:ext cx="892319" cy="929723"/>
              <a:chOff x="5688124" y="1408586"/>
              <a:chExt cx="3240360" cy="1167578"/>
            </a:xfrm>
          </p:grpSpPr>
          <p:sp>
            <p:nvSpPr>
              <p:cNvPr id="162" name="正方形/長方形 161"/>
              <p:cNvSpPr/>
              <p:nvPr/>
            </p:nvSpPr>
            <p:spPr bwMode="gray">
              <a:xfrm>
                <a:off x="5688124" y="1540338"/>
                <a:ext cx="3240360" cy="1035826"/>
              </a:xfrm>
              <a:prstGeom prst="rect">
                <a:avLst/>
              </a:prstGeom>
              <a:solidFill>
                <a:schemeClr val="bg1"/>
              </a:solidFill>
              <a:ln w="9525">
                <a:solidFill>
                  <a:schemeClr val="tx1"/>
                </a:solidFill>
                <a:miter lim="800000"/>
                <a:headEnd/>
                <a:tailEnd/>
              </a:ln>
            </p:spPr>
            <p:txBody>
              <a:bodyPr lIns="25714" rIns="25714" anchor="t"/>
              <a:lstStyle/>
              <a:p>
                <a:pPr defTabSz="653156">
                  <a:defRPr/>
                </a:pPr>
                <a:r>
                  <a:rPr kumimoji="0" lang="en-US" altLang="ja-JP" sz="571" kern="0" dirty="0" err="1">
                    <a:latin typeface="Meiryo UI" pitchFamily="50" charset="-128"/>
                    <a:ea typeface="Meiryo UI" pitchFamily="50" charset="-128"/>
                    <a:cs typeface="Meiryo UI" pitchFamily="50" charset="-128"/>
                    <a:hlinkClick r:id="rId153"/>
                  </a:rPr>
                  <a:t>Ansible</a:t>
                </a:r>
                <a:endParaRPr kumimoji="0" lang="en-US" altLang="ja-JP" sz="571" kern="0" dirty="0">
                  <a:latin typeface="Meiryo UI" pitchFamily="50" charset="-128"/>
                  <a:ea typeface="Meiryo UI" pitchFamily="50" charset="-128"/>
                  <a:cs typeface="Meiryo UI" pitchFamily="50" charset="-128"/>
                </a:endParaRPr>
              </a:p>
              <a:p>
                <a:pPr defTabSz="653156">
                  <a:defRPr/>
                </a:pPr>
                <a:r>
                  <a:rPr kumimoji="0" lang="en-US" altLang="ja-JP" sz="571" kern="0" dirty="0">
                    <a:latin typeface="Meiryo UI" pitchFamily="50" charset="-128"/>
                    <a:ea typeface="Meiryo UI" pitchFamily="50" charset="-128"/>
                    <a:cs typeface="Meiryo UI" pitchFamily="50" charset="-128"/>
                    <a:hlinkClick r:id="rId154"/>
                  </a:rPr>
                  <a:t>BOSH</a:t>
                </a:r>
                <a:endParaRPr kumimoji="0" lang="en-US" altLang="ja-JP" sz="571" kern="0" dirty="0">
                  <a:latin typeface="Meiryo UI" pitchFamily="50" charset="-128"/>
                  <a:ea typeface="Meiryo UI" pitchFamily="50" charset="-128"/>
                  <a:cs typeface="Meiryo UI" pitchFamily="50" charset="-128"/>
                </a:endParaRPr>
              </a:p>
              <a:p>
                <a:pPr defTabSz="653156">
                  <a:defRPr/>
                </a:pPr>
                <a:r>
                  <a:rPr kumimoji="0" lang="en-US" altLang="ja-JP" sz="571" kern="0" dirty="0" err="1">
                    <a:latin typeface="Meiryo UI" pitchFamily="50" charset="-128"/>
                    <a:ea typeface="Meiryo UI" pitchFamily="50" charset="-128"/>
                    <a:cs typeface="Meiryo UI" pitchFamily="50" charset="-128"/>
                    <a:hlinkClick r:id="rId155"/>
                  </a:rPr>
                  <a:t>CFEngine</a:t>
                </a:r>
                <a:endParaRPr kumimoji="0" lang="en-US" altLang="ja-JP" sz="571" kern="0" dirty="0">
                  <a:latin typeface="Meiryo UI" pitchFamily="50" charset="-128"/>
                  <a:ea typeface="Meiryo UI" pitchFamily="50" charset="-128"/>
                  <a:cs typeface="Meiryo UI" pitchFamily="50" charset="-128"/>
                </a:endParaRPr>
              </a:p>
              <a:p>
                <a:pPr defTabSz="653156">
                  <a:defRPr/>
                </a:pPr>
                <a:r>
                  <a:rPr kumimoji="0" lang="en-US" altLang="ja-JP" sz="571" kern="0" dirty="0">
                    <a:latin typeface="Meiryo UI" pitchFamily="50" charset="-128"/>
                    <a:ea typeface="Meiryo UI" pitchFamily="50" charset="-128"/>
                    <a:cs typeface="Meiryo UI" pitchFamily="50" charset="-128"/>
                    <a:hlinkClick r:id="rId156"/>
                  </a:rPr>
                  <a:t>Chef</a:t>
                </a:r>
                <a:endParaRPr kumimoji="0" lang="en-US" altLang="ja-JP" sz="571" kern="0" dirty="0">
                  <a:latin typeface="Meiryo UI" pitchFamily="50" charset="-128"/>
                  <a:ea typeface="Meiryo UI" pitchFamily="50" charset="-128"/>
                  <a:cs typeface="Meiryo UI" pitchFamily="50" charset="-128"/>
                </a:endParaRPr>
              </a:p>
              <a:p>
                <a:pPr defTabSz="653156">
                  <a:defRPr/>
                </a:pPr>
                <a:r>
                  <a:rPr kumimoji="0" lang="en-US" altLang="ja-JP" sz="571" kern="0" dirty="0">
                    <a:latin typeface="Meiryo UI" pitchFamily="50" charset="-128"/>
                    <a:ea typeface="Meiryo UI" pitchFamily="50" charset="-128"/>
                    <a:cs typeface="Meiryo UI" pitchFamily="50" charset="-128"/>
                    <a:hlinkClick r:id="rId157"/>
                  </a:rPr>
                  <a:t>Cobbler</a:t>
                </a:r>
                <a:endParaRPr kumimoji="0" lang="en-US" altLang="ja-JP" sz="571" kern="0" dirty="0">
                  <a:latin typeface="Meiryo UI" pitchFamily="50" charset="-128"/>
                  <a:ea typeface="Meiryo UI" pitchFamily="50" charset="-128"/>
                  <a:cs typeface="Meiryo UI" pitchFamily="50" charset="-128"/>
                </a:endParaRPr>
              </a:p>
              <a:p>
                <a:pPr defTabSz="653156">
                  <a:defRPr/>
                </a:pPr>
                <a:r>
                  <a:rPr kumimoji="0" lang="en-US" altLang="ja-JP" sz="571" kern="0" dirty="0">
                    <a:latin typeface="Meiryo UI" pitchFamily="50" charset="-128"/>
                    <a:ea typeface="Meiryo UI" pitchFamily="50" charset="-128"/>
                    <a:cs typeface="Meiryo UI" pitchFamily="50" charset="-128"/>
                    <a:hlinkClick r:id="rId158"/>
                  </a:rPr>
                  <a:t>Crowbar</a:t>
                </a:r>
                <a:endParaRPr kumimoji="0" lang="en-US" altLang="ja-JP" sz="571" kern="0" dirty="0">
                  <a:latin typeface="Meiryo UI" pitchFamily="50" charset="-128"/>
                  <a:ea typeface="Meiryo UI" pitchFamily="50" charset="-128"/>
                  <a:cs typeface="Meiryo UI" pitchFamily="50" charset="-128"/>
                  <a:hlinkClick r:id="rId159"/>
                </a:endParaRPr>
              </a:p>
              <a:p>
                <a:pPr defTabSz="653156">
                  <a:defRPr/>
                </a:pPr>
                <a:r>
                  <a:rPr kumimoji="0" lang="en-US" altLang="ja-JP" sz="571" kern="0" dirty="0" err="1">
                    <a:latin typeface="Meiryo UI" pitchFamily="50" charset="-128"/>
                    <a:ea typeface="Meiryo UI" pitchFamily="50" charset="-128"/>
                    <a:cs typeface="Meiryo UI" pitchFamily="50" charset="-128"/>
                    <a:hlinkClick r:id="rId159"/>
                  </a:rPr>
                  <a:t>oVirt</a:t>
                </a:r>
                <a:endParaRPr kumimoji="0" lang="en-US" altLang="ja-JP" sz="571" kern="0" dirty="0">
                  <a:latin typeface="Meiryo UI" pitchFamily="50" charset="-128"/>
                  <a:ea typeface="Meiryo UI" pitchFamily="50" charset="-128"/>
                  <a:cs typeface="Meiryo UI" pitchFamily="50" charset="-128"/>
                </a:endParaRPr>
              </a:p>
              <a:p>
                <a:pPr defTabSz="653156">
                  <a:defRPr/>
                </a:pPr>
                <a:r>
                  <a:rPr kumimoji="0" lang="en-US" altLang="ja-JP" sz="571" kern="0" dirty="0">
                    <a:latin typeface="Meiryo UI" pitchFamily="50" charset="-128"/>
                    <a:ea typeface="Meiryo UI" pitchFamily="50" charset="-128"/>
                    <a:cs typeface="Meiryo UI" pitchFamily="50" charset="-128"/>
                    <a:hlinkClick r:id="rId160"/>
                  </a:rPr>
                  <a:t>Puppet</a:t>
                </a:r>
                <a:endParaRPr kumimoji="0" lang="en-US" altLang="ja-JP" sz="571" kern="0" dirty="0">
                  <a:latin typeface="Meiryo UI" pitchFamily="50" charset="-128"/>
                  <a:ea typeface="Meiryo UI" pitchFamily="50" charset="-128"/>
                  <a:cs typeface="Meiryo UI" pitchFamily="50" charset="-128"/>
                </a:endParaRPr>
              </a:p>
            </p:txBody>
          </p:sp>
          <p:sp>
            <p:nvSpPr>
              <p:cNvPr id="163" name="テキスト ボックス 162"/>
              <p:cNvSpPr txBox="1"/>
              <p:nvPr/>
            </p:nvSpPr>
            <p:spPr bwMode="gray">
              <a:xfrm>
                <a:off x="5688124" y="1408586"/>
                <a:ext cx="3240360" cy="131819"/>
              </a:xfrm>
              <a:prstGeom prst="rect">
                <a:avLst/>
              </a:prstGeom>
              <a:solidFill>
                <a:srgbClr val="CCE3F0"/>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pPr lvl="0"/>
                <a:r>
                  <a:rPr kumimoji="0" lang="ja-JP" altLang="en-US" sz="571" kern="0" dirty="0">
                    <a:solidFill>
                      <a:srgbClr val="000000"/>
                    </a:solidFill>
                    <a:latin typeface="Meiryo UI" pitchFamily="50" charset="-128"/>
                    <a:ea typeface="Meiryo UI" pitchFamily="50" charset="-128"/>
                    <a:cs typeface="Meiryo UI" pitchFamily="50" charset="-128"/>
                  </a:rPr>
                  <a:t>構成管理</a:t>
                </a:r>
              </a:p>
            </p:txBody>
          </p:sp>
        </p:grpSp>
        <p:grpSp>
          <p:nvGrpSpPr>
            <p:cNvPr id="164" name="グループ化 163"/>
            <p:cNvGrpSpPr/>
            <p:nvPr/>
          </p:nvGrpSpPr>
          <p:grpSpPr>
            <a:xfrm>
              <a:off x="6203515" y="5815999"/>
              <a:ext cx="871914" cy="500004"/>
              <a:chOff x="5762223" y="1408586"/>
              <a:chExt cx="3166261" cy="635359"/>
            </a:xfrm>
          </p:grpSpPr>
          <p:sp>
            <p:nvSpPr>
              <p:cNvPr id="165" name="正方形/長方形 164"/>
              <p:cNvSpPr/>
              <p:nvPr/>
            </p:nvSpPr>
            <p:spPr bwMode="gray">
              <a:xfrm>
                <a:off x="5762223" y="1540340"/>
                <a:ext cx="3166261" cy="503605"/>
              </a:xfrm>
              <a:prstGeom prst="rect">
                <a:avLst/>
              </a:prstGeom>
              <a:solidFill>
                <a:schemeClr val="bg1"/>
              </a:solidFill>
              <a:ln w="9525">
                <a:solidFill>
                  <a:schemeClr val="tx1"/>
                </a:solidFill>
                <a:miter lim="800000"/>
                <a:headEnd/>
                <a:tailEnd/>
              </a:ln>
            </p:spPr>
            <p:txBody>
              <a:bodyPr lIns="25714" rIns="25714" anchor="t"/>
              <a:lstStyle/>
              <a:p>
                <a:r>
                  <a:rPr kumimoji="0" lang="en-US" altLang="ja-JP" sz="571" kern="0" dirty="0">
                    <a:latin typeface="Meiryo UI" pitchFamily="50" charset="-128"/>
                    <a:ea typeface="Meiryo UI" pitchFamily="50" charset="-128"/>
                    <a:cs typeface="Meiryo UI" pitchFamily="50" charset="-128"/>
                    <a:hlinkClick r:id="rId161"/>
                  </a:rPr>
                  <a:t>BIND</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a:latin typeface="Meiryo UI" pitchFamily="50" charset="-128"/>
                    <a:ea typeface="Meiryo UI" pitchFamily="50" charset="-128"/>
                    <a:cs typeface="Meiryo UI" pitchFamily="50" charset="-128"/>
                    <a:hlinkClick r:id="rId162"/>
                  </a:rPr>
                  <a:t>ISC-DHCP</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a:latin typeface="Meiryo UI" pitchFamily="50" charset="-128"/>
                    <a:ea typeface="Meiryo UI" pitchFamily="50" charset="-128"/>
                    <a:cs typeface="Meiryo UI" pitchFamily="50" charset="-128"/>
                    <a:hlinkClick r:id="rId163"/>
                  </a:rPr>
                  <a:t>NSD</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a:latin typeface="Meiryo UI" pitchFamily="50" charset="-128"/>
                    <a:ea typeface="Meiryo UI" pitchFamily="50" charset="-128"/>
                    <a:cs typeface="Meiryo UI" pitchFamily="50" charset="-128"/>
                    <a:hlinkClick r:id="rId164"/>
                  </a:rPr>
                  <a:t>Unbound</a:t>
                </a:r>
                <a:endParaRPr kumimoji="0" lang="en-US" altLang="ja-JP" sz="571" kern="0" dirty="0">
                  <a:latin typeface="Meiryo UI" pitchFamily="50" charset="-128"/>
                  <a:ea typeface="Meiryo UI" pitchFamily="50" charset="-128"/>
                  <a:cs typeface="Meiryo UI" pitchFamily="50" charset="-128"/>
                </a:endParaRPr>
              </a:p>
            </p:txBody>
          </p:sp>
          <p:sp>
            <p:nvSpPr>
              <p:cNvPr id="166" name="テキスト ボックス 165"/>
              <p:cNvSpPr txBox="1"/>
              <p:nvPr/>
            </p:nvSpPr>
            <p:spPr bwMode="gray">
              <a:xfrm>
                <a:off x="5762223" y="1408586"/>
                <a:ext cx="3166261" cy="131819"/>
              </a:xfrm>
              <a:prstGeom prst="rect">
                <a:avLst/>
              </a:prstGeom>
              <a:solidFill>
                <a:srgbClr val="C9C9CA"/>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en-US" altLang="ja-JP" sz="571" dirty="0">
                    <a:latin typeface="Meiryo UI" panose="020B0604030504040204" pitchFamily="50" charset="-128"/>
                    <a:ea typeface="Meiryo UI" panose="020B0604030504040204" pitchFamily="50" charset="-128"/>
                    <a:cs typeface="Meiryo UI" panose="020B0604030504040204" pitchFamily="50" charset="-128"/>
                  </a:rPr>
                  <a:t>DNS</a:t>
                </a:r>
                <a:r>
                  <a:rPr lang="ja-JP" altLang="en-US" sz="571" dirty="0">
                    <a:latin typeface="Meiryo UI" panose="020B0604030504040204" pitchFamily="50" charset="-128"/>
                    <a:ea typeface="Meiryo UI" panose="020B0604030504040204" pitchFamily="50" charset="-128"/>
                    <a:cs typeface="Meiryo UI" panose="020B0604030504040204" pitchFamily="50" charset="-128"/>
                  </a:rPr>
                  <a:t>・</a:t>
                </a:r>
                <a:r>
                  <a:rPr lang="en-US" altLang="ja-JP" sz="571" dirty="0">
                    <a:latin typeface="Meiryo UI" panose="020B0604030504040204" pitchFamily="50" charset="-128"/>
                    <a:ea typeface="Meiryo UI" panose="020B0604030504040204" pitchFamily="50" charset="-128"/>
                    <a:cs typeface="Meiryo UI" panose="020B0604030504040204" pitchFamily="50" charset="-128"/>
                  </a:rPr>
                  <a:t>DHCP</a:t>
                </a:r>
                <a:endParaRPr lang="ja-JP" altLang="en-US" sz="571" dirty="0">
                  <a:latin typeface="Meiryo UI" panose="020B0604030504040204" pitchFamily="50" charset="-128"/>
                  <a:ea typeface="Meiryo UI" panose="020B0604030504040204" pitchFamily="50" charset="-128"/>
                  <a:cs typeface="Meiryo UI" panose="020B0604030504040204" pitchFamily="50" charset="-128"/>
                </a:endParaRPr>
              </a:p>
            </p:txBody>
          </p:sp>
        </p:grpSp>
        <p:grpSp>
          <p:nvGrpSpPr>
            <p:cNvPr id="167" name="グループ化 166"/>
            <p:cNvGrpSpPr/>
            <p:nvPr/>
          </p:nvGrpSpPr>
          <p:grpSpPr>
            <a:xfrm>
              <a:off x="7142275" y="5814773"/>
              <a:ext cx="885651" cy="452539"/>
              <a:chOff x="5727472" y="1408585"/>
              <a:chExt cx="3201009" cy="663411"/>
            </a:xfrm>
          </p:grpSpPr>
          <p:sp>
            <p:nvSpPr>
              <p:cNvPr id="168" name="正方形/長方形 167"/>
              <p:cNvSpPr/>
              <p:nvPr/>
            </p:nvSpPr>
            <p:spPr bwMode="gray">
              <a:xfrm>
                <a:off x="5727472" y="1509983"/>
                <a:ext cx="3199625" cy="562013"/>
              </a:xfrm>
              <a:prstGeom prst="rect">
                <a:avLst/>
              </a:prstGeom>
              <a:solidFill>
                <a:schemeClr val="bg1"/>
              </a:solidFill>
              <a:ln w="9525">
                <a:solidFill>
                  <a:schemeClr val="tx1"/>
                </a:solidFill>
                <a:miter lim="800000"/>
                <a:headEnd/>
                <a:tailEnd/>
              </a:ln>
            </p:spPr>
            <p:txBody>
              <a:bodyPr lIns="25714" rIns="25714" anchor="t"/>
              <a:lstStyle/>
              <a:p>
                <a:r>
                  <a:rPr kumimoji="0" lang="en-US" altLang="ja-JP" sz="571" kern="0" dirty="0">
                    <a:latin typeface="Meiryo UI" pitchFamily="50" charset="-128"/>
                    <a:ea typeface="Meiryo UI" pitchFamily="50" charset="-128"/>
                    <a:cs typeface="Meiryo UI" pitchFamily="50" charset="-128"/>
                    <a:hlinkClick r:id="rId165"/>
                  </a:rPr>
                  <a:t>FileZilla</a:t>
                </a:r>
                <a:r>
                  <a:rPr kumimoji="0" lang="ja-JP" altLang="en-US" sz="571" kern="0" dirty="0">
                    <a:latin typeface="Meiryo UI" pitchFamily="50" charset="-128"/>
                    <a:ea typeface="Meiryo UI" pitchFamily="50" charset="-128"/>
                    <a:cs typeface="Meiryo UI" pitchFamily="50" charset="-128"/>
                  </a:rPr>
                  <a:t>　</a:t>
                </a:r>
                <a:r>
                  <a:rPr kumimoji="0" lang="en-US" altLang="ja-JP" sz="571" kern="0" dirty="0">
                    <a:solidFill>
                      <a:srgbClr val="008080"/>
                    </a:solidFill>
                    <a:latin typeface="Meiryo UI" pitchFamily="50" charset="-128"/>
                    <a:ea typeface="Meiryo UI" pitchFamily="50" charset="-128"/>
                    <a:cs typeface="Meiryo UI" pitchFamily="50" charset="-128"/>
                    <a:hlinkClick r:id="rId166"/>
                  </a:rPr>
                  <a:t>(</a:t>
                </a:r>
                <a:r>
                  <a:rPr kumimoji="0" lang="en-US" altLang="ja-JP" sz="571" kern="0" dirty="0">
                    <a:solidFill>
                      <a:srgbClr val="008080"/>
                    </a:solidFill>
                    <a:latin typeface="HGP創英角ﾎﾟｯﾌﾟ体" panose="040B0A00000000000000" pitchFamily="50" charset="-128"/>
                    <a:ea typeface="HGP創英角ﾎﾟｯﾌﾟ体" panose="040B0A00000000000000" pitchFamily="50" charset="-128"/>
                    <a:cs typeface="Meiryo UI" pitchFamily="50" charset="-128"/>
                    <a:hlinkClick r:id="rId166"/>
                  </a:rPr>
                  <a:t>JP)</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err="1">
                    <a:latin typeface="Meiryo UI" pitchFamily="50" charset="-128"/>
                    <a:ea typeface="Meiryo UI" pitchFamily="50" charset="-128"/>
                    <a:cs typeface="Meiryo UI" pitchFamily="50" charset="-128"/>
                    <a:hlinkClick r:id="rId167"/>
                  </a:rPr>
                  <a:t>Proftpd</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err="1">
                    <a:latin typeface="Meiryo UI" pitchFamily="50" charset="-128"/>
                    <a:ea typeface="Meiryo UI" pitchFamily="50" charset="-128"/>
                    <a:cs typeface="Meiryo UI" pitchFamily="50" charset="-128"/>
                    <a:hlinkClick r:id="rId168"/>
                  </a:rPr>
                  <a:t>vsftpd</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a:latin typeface="Meiryo UI" pitchFamily="50" charset="-128"/>
                    <a:ea typeface="Meiryo UI" pitchFamily="50" charset="-128"/>
                    <a:cs typeface="Meiryo UI" pitchFamily="50" charset="-128"/>
                    <a:hlinkClick r:id="rId169"/>
                  </a:rPr>
                  <a:t>WU-FTPD</a:t>
                </a:r>
                <a:endParaRPr kumimoji="0" lang="en-US" altLang="ja-JP" sz="571" kern="0" dirty="0">
                  <a:latin typeface="Meiryo UI" pitchFamily="50" charset="-128"/>
                  <a:ea typeface="Meiryo UI" pitchFamily="50" charset="-128"/>
                  <a:cs typeface="Meiryo UI" pitchFamily="50" charset="-128"/>
                </a:endParaRPr>
              </a:p>
            </p:txBody>
          </p:sp>
          <p:sp>
            <p:nvSpPr>
              <p:cNvPr id="169" name="テキスト ボックス 168"/>
              <p:cNvSpPr txBox="1"/>
              <p:nvPr/>
            </p:nvSpPr>
            <p:spPr bwMode="gray">
              <a:xfrm>
                <a:off x="5727472" y="1408585"/>
                <a:ext cx="3201009" cy="153797"/>
              </a:xfrm>
              <a:prstGeom prst="rect">
                <a:avLst/>
              </a:prstGeom>
              <a:solidFill>
                <a:srgbClr val="C9C9CA"/>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en-US" altLang="ja-JP" sz="571" dirty="0">
                    <a:latin typeface="Meiryo UI" panose="020B0604030504040204" pitchFamily="50" charset="-128"/>
                    <a:ea typeface="Meiryo UI" panose="020B0604030504040204" pitchFamily="50" charset="-128"/>
                    <a:cs typeface="Meiryo UI" panose="020B0604030504040204" pitchFamily="50" charset="-128"/>
                  </a:rPr>
                  <a:t>FTP</a:t>
                </a:r>
                <a:r>
                  <a:rPr lang="ja-JP" altLang="en-US" sz="571" dirty="0">
                    <a:latin typeface="Meiryo UI" panose="020B0604030504040204" pitchFamily="50" charset="-128"/>
                    <a:ea typeface="Meiryo UI" panose="020B0604030504040204" pitchFamily="50" charset="-128"/>
                    <a:cs typeface="Meiryo UI" panose="020B0604030504040204" pitchFamily="50" charset="-128"/>
                  </a:rPr>
                  <a:t>サーバー</a:t>
                </a:r>
              </a:p>
            </p:txBody>
          </p:sp>
        </p:grpSp>
        <p:grpSp>
          <p:nvGrpSpPr>
            <p:cNvPr id="170" name="グループ化 169"/>
            <p:cNvGrpSpPr/>
            <p:nvPr/>
          </p:nvGrpSpPr>
          <p:grpSpPr>
            <a:xfrm>
              <a:off x="7142276" y="6289332"/>
              <a:ext cx="884379" cy="458121"/>
              <a:chOff x="5674184" y="1440464"/>
              <a:chExt cx="3240360" cy="593869"/>
            </a:xfrm>
          </p:grpSpPr>
          <p:sp>
            <p:nvSpPr>
              <p:cNvPr id="171" name="正方形/長方形 170"/>
              <p:cNvSpPr/>
              <p:nvPr/>
            </p:nvSpPr>
            <p:spPr bwMode="gray">
              <a:xfrm>
                <a:off x="5674184" y="1523096"/>
                <a:ext cx="3240360" cy="511237"/>
              </a:xfrm>
              <a:prstGeom prst="rect">
                <a:avLst/>
              </a:prstGeom>
              <a:solidFill>
                <a:schemeClr val="bg1"/>
              </a:solidFill>
              <a:ln w="9525">
                <a:solidFill>
                  <a:schemeClr val="tx1"/>
                </a:solidFill>
                <a:miter lim="800000"/>
                <a:headEnd/>
                <a:tailEnd/>
              </a:ln>
            </p:spPr>
            <p:txBody>
              <a:bodyPr lIns="25714" rIns="25714" anchor="t"/>
              <a:lstStyle/>
              <a:p>
                <a:r>
                  <a:rPr kumimoji="0" lang="en-US" altLang="ja-JP" sz="571" kern="0" dirty="0" err="1">
                    <a:latin typeface="Meiryo UI" pitchFamily="50" charset="-128"/>
                    <a:ea typeface="Meiryo UI" pitchFamily="50" charset="-128"/>
                    <a:cs typeface="Meiryo UI" pitchFamily="50" charset="-128"/>
                    <a:hlinkClick r:id="rId170"/>
                  </a:rPr>
                  <a:t>NextCloud</a:t>
                </a:r>
                <a:endParaRPr kumimoji="0" lang="en-US" altLang="ja-JP" sz="571" kern="0" dirty="0">
                  <a:latin typeface="Meiryo UI" pitchFamily="50" charset="-128"/>
                  <a:ea typeface="Meiryo UI" pitchFamily="50" charset="-128"/>
                  <a:cs typeface="Meiryo UI" pitchFamily="50" charset="-128"/>
                  <a:hlinkClick r:id="rId170"/>
                </a:endParaRPr>
              </a:p>
              <a:p>
                <a:r>
                  <a:rPr kumimoji="0" lang="en-US" altLang="ja-JP" sz="571" kern="0" dirty="0">
                    <a:latin typeface="Meiryo UI" pitchFamily="50" charset="-128"/>
                    <a:ea typeface="Meiryo UI" pitchFamily="50" charset="-128"/>
                    <a:cs typeface="Meiryo UI" pitchFamily="50" charset="-128"/>
                    <a:hlinkClick r:id="rId170"/>
                  </a:rPr>
                  <a:t>NFS</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err="1">
                    <a:latin typeface="Meiryo UI" panose="020B0604030504040204" pitchFamily="50" charset="-128"/>
                    <a:ea typeface="Meiryo UI" panose="020B0604030504040204" pitchFamily="50" charset="-128"/>
                    <a:cs typeface="Meiryo UI" panose="020B0604030504040204" pitchFamily="50" charset="-128"/>
                    <a:hlinkClick r:id="rId171"/>
                  </a:rPr>
                  <a:t>OwnCloud</a:t>
                </a:r>
                <a:endParaRPr kumimoji="0" lang="en-US" altLang="ja-JP" sz="571" kern="0" dirty="0">
                  <a:latin typeface="Meiryo UI" panose="020B0604030504040204" pitchFamily="50" charset="-128"/>
                  <a:ea typeface="Meiryo UI" panose="020B0604030504040204" pitchFamily="50" charset="-128"/>
                  <a:cs typeface="Meiryo UI" panose="020B0604030504040204" pitchFamily="50" charset="-128"/>
                </a:endParaRPr>
              </a:p>
              <a:p>
                <a:r>
                  <a:rPr kumimoji="0" lang="en-US" altLang="ja-JP" sz="571" kern="0" dirty="0">
                    <a:latin typeface="Meiryo UI" pitchFamily="50" charset="-128"/>
                    <a:ea typeface="Meiryo UI" pitchFamily="50" charset="-128"/>
                    <a:cs typeface="Meiryo UI" pitchFamily="50" charset="-128"/>
                    <a:hlinkClick r:id="rId172"/>
                  </a:rPr>
                  <a:t>Samba</a:t>
                </a:r>
                <a:r>
                  <a:rPr kumimoji="0" lang="ja-JP" altLang="en-US" sz="571" kern="0" dirty="0">
                    <a:latin typeface="Meiryo UI" pitchFamily="50" charset="-128"/>
                    <a:ea typeface="Meiryo UI" pitchFamily="50" charset="-128"/>
                    <a:cs typeface="Meiryo UI" pitchFamily="50" charset="-128"/>
                  </a:rPr>
                  <a:t>　</a:t>
                </a:r>
                <a:r>
                  <a:rPr kumimoji="0" lang="en-US" altLang="ja-JP" sz="571" kern="0" dirty="0">
                    <a:solidFill>
                      <a:srgbClr val="FF0000"/>
                    </a:solidFill>
                    <a:latin typeface="Meiryo UI" pitchFamily="50" charset="-128"/>
                    <a:ea typeface="Meiryo UI" pitchFamily="50" charset="-128"/>
                    <a:cs typeface="Meiryo UI" pitchFamily="50" charset="-128"/>
                    <a:hlinkClick r:id="rId173"/>
                  </a:rPr>
                  <a:t>(</a:t>
                </a:r>
                <a:r>
                  <a:rPr kumimoji="0" lang="en-US" altLang="ja-JP" sz="571" kern="0" dirty="0">
                    <a:solidFill>
                      <a:srgbClr val="FF0000"/>
                    </a:solidFill>
                    <a:latin typeface="HGP創英角ﾎﾟｯﾌﾟ体" panose="040B0A00000000000000" pitchFamily="50" charset="-128"/>
                    <a:ea typeface="HGP創英角ﾎﾟｯﾌﾟ体" panose="040B0A00000000000000" pitchFamily="50" charset="-128"/>
                    <a:cs typeface="Meiryo UI" pitchFamily="50" charset="-128"/>
                    <a:hlinkClick r:id="rId173"/>
                  </a:rPr>
                  <a:t>JP)</a:t>
                </a:r>
                <a:endParaRPr kumimoji="0" lang="en-US" altLang="ja-JP" sz="571" kern="0" dirty="0">
                  <a:solidFill>
                    <a:srgbClr val="FF0000"/>
                  </a:solidFill>
                  <a:latin typeface="HGP創英角ﾎﾟｯﾌﾟ体" panose="040B0A00000000000000" pitchFamily="50" charset="-128"/>
                  <a:ea typeface="HGP創英角ﾎﾟｯﾌﾟ体" panose="040B0A00000000000000" pitchFamily="50" charset="-128"/>
                  <a:cs typeface="Meiryo UI" pitchFamily="50" charset="-128"/>
                </a:endParaRPr>
              </a:p>
            </p:txBody>
          </p:sp>
          <p:sp>
            <p:nvSpPr>
              <p:cNvPr id="172" name="テキスト ボックス 171"/>
              <p:cNvSpPr txBox="1"/>
              <p:nvPr/>
            </p:nvSpPr>
            <p:spPr bwMode="gray">
              <a:xfrm>
                <a:off x="5674184" y="1440464"/>
                <a:ext cx="3240360" cy="116353"/>
              </a:xfrm>
              <a:prstGeom prst="rect">
                <a:avLst/>
              </a:prstGeom>
              <a:solidFill>
                <a:srgbClr val="C9C9CA"/>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ja-JP" altLang="en-US" sz="571" dirty="0">
                    <a:latin typeface="Meiryo UI" panose="020B0604030504040204" pitchFamily="50" charset="-128"/>
                    <a:ea typeface="Meiryo UI" panose="020B0604030504040204" pitchFamily="50" charset="-128"/>
                    <a:cs typeface="Meiryo UI" panose="020B0604030504040204" pitchFamily="50" charset="-128"/>
                  </a:rPr>
                  <a:t>ファイルサーバー</a:t>
                </a:r>
              </a:p>
            </p:txBody>
          </p:sp>
        </p:grpSp>
        <p:grpSp>
          <p:nvGrpSpPr>
            <p:cNvPr id="173" name="グループ化 172"/>
            <p:cNvGrpSpPr/>
            <p:nvPr/>
          </p:nvGrpSpPr>
          <p:grpSpPr>
            <a:xfrm>
              <a:off x="8086303" y="5814775"/>
              <a:ext cx="865782" cy="925246"/>
              <a:chOff x="5688124" y="1408586"/>
              <a:chExt cx="3240360" cy="1278132"/>
            </a:xfrm>
          </p:grpSpPr>
          <p:sp>
            <p:nvSpPr>
              <p:cNvPr id="174" name="正方形/長方形 173"/>
              <p:cNvSpPr/>
              <p:nvPr/>
            </p:nvSpPr>
            <p:spPr bwMode="gray">
              <a:xfrm>
                <a:off x="5688124" y="1540339"/>
                <a:ext cx="3240360" cy="1146379"/>
              </a:xfrm>
              <a:prstGeom prst="rect">
                <a:avLst/>
              </a:prstGeom>
              <a:solidFill>
                <a:schemeClr val="bg1"/>
              </a:solidFill>
              <a:ln w="9525">
                <a:solidFill>
                  <a:schemeClr val="tx1"/>
                </a:solidFill>
                <a:miter lim="800000"/>
                <a:headEnd/>
                <a:tailEnd/>
              </a:ln>
            </p:spPr>
            <p:txBody>
              <a:bodyPr lIns="25714" rIns="25714" anchor="t"/>
              <a:lstStyle/>
              <a:p>
                <a:r>
                  <a:rPr kumimoji="0" lang="en-US" altLang="ja-JP" sz="571" kern="0" dirty="0">
                    <a:latin typeface="Meiryo UI" pitchFamily="50" charset="-128"/>
                    <a:ea typeface="Meiryo UI" pitchFamily="50" charset="-128"/>
                    <a:cs typeface="Meiryo UI" pitchFamily="50" charset="-128"/>
                    <a:hlinkClick r:id="rId174"/>
                  </a:rPr>
                  <a:t>Courier-IMAP</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a:latin typeface="Meiryo UI" pitchFamily="50" charset="-128"/>
                    <a:ea typeface="Meiryo UI" pitchFamily="50" charset="-128"/>
                    <a:cs typeface="Meiryo UI" pitchFamily="50" charset="-128"/>
                    <a:hlinkClick r:id="rId174"/>
                  </a:rPr>
                  <a:t>Courier-MTA</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a:latin typeface="Meiryo UI" pitchFamily="50" charset="-128"/>
                    <a:ea typeface="Meiryo UI" pitchFamily="50" charset="-128"/>
                    <a:cs typeface="Meiryo UI" pitchFamily="50" charset="-128"/>
                    <a:hlinkClick r:id="rId175"/>
                  </a:rPr>
                  <a:t>Cyrus IMAP</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a:latin typeface="Meiryo UI" pitchFamily="50" charset="-128"/>
                    <a:ea typeface="Meiryo UI" pitchFamily="50" charset="-128"/>
                    <a:cs typeface="Meiryo UI" pitchFamily="50" charset="-128"/>
                    <a:hlinkClick r:id="rId176"/>
                  </a:rPr>
                  <a:t>Dovecot</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a:latin typeface="Meiryo UI" pitchFamily="50" charset="-128"/>
                    <a:ea typeface="Meiryo UI" pitchFamily="50" charset="-128"/>
                    <a:cs typeface="Meiryo UI" pitchFamily="50" charset="-128"/>
                    <a:hlinkClick r:id="rId177"/>
                  </a:rPr>
                  <a:t>Exim</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err="1">
                    <a:latin typeface="Meiryo UI" pitchFamily="50" charset="-128"/>
                    <a:ea typeface="Meiryo UI" pitchFamily="50" charset="-128"/>
                    <a:cs typeface="Meiryo UI" pitchFamily="50" charset="-128"/>
                    <a:hlinkClick r:id="rId178"/>
                  </a:rPr>
                  <a:t>fml</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a:latin typeface="Meiryo UI" pitchFamily="50" charset="-128"/>
                    <a:ea typeface="Meiryo UI" pitchFamily="50" charset="-128"/>
                    <a:cs typeface="Meiryo UI" pitchFamily="50" charset="-128"/>
                    <a:hlinkClick r:id="rId179"/>
                  </a:rPr>
                  <a:t>Postfix</a:t>
                </a:r>
                <a:r>
                  <a:rPr kumimoji="0" lang="en-US" altLang="ja-JP" sz="571" kern="0" dirty="0">
                    <a:latin typeface="Meiryo UI" pitchFamily="50" charset="-128"/>
                    <a:ea typeface="Meiryo UI" pitchFamily="50" charset="-128"/>
                    <a:cs typeface="Meiryo UI" pitchFamily="50" charset="-128"/>
                  </a:rPr>
                  <a:t>  </a:t>
                </a:r>
                <a:r>
                  <a:rPr kumimoji="0" lang="en-US" altLang="ja-JP" sz="571" kern="0" dirty="0">
                    <a:solidFill>
                      <a:srgbClr val="008080"/>
                    </a:solidFill>
                    <a:latin typeface="Meiryo UI" pitchFamily="50" charset="-128"/>
                    <a:ea typeface="Meiryo UI" pitchFamily="50" charset="-128"/>
                    <a:cs typeface="Meiryo UI" pitchFamily="50" charset="-128"/>
                    <a:hlinkClick r:id="rId180"/>
                  </a:rPr>
                  <a:t>(</a:t>
                </a:r>
                <a:r>
                  <a:rPr kumimoji="0" lang="en-US" altLang="ja-JP" sz="571" kern="0" dirty="0">
                    <a:solidFill>
                      <a:srgbClr val="008080"/>
                    </a:solidFill>
                    <a:latin typeface="HGP創英角ﾎﾟｯﾌﾟ体" panose="040B0A00000000000000" pitchFamily="50" charset="-128"/>
                    <a:ea typeface="HGP創英角ﾎﾟｯﾌﾟ体" panose="040B0A00000000000000" pitchFamily="50" charset="-128"/>
                    <a:cs typeface="Meiryo UI" pitchFamily="50" charset="-128"/>
                    <a:hlinkClick r:id="rId180"/>
                  </a:rPr>
                  <a:t>JP)</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err="1">
                    <a:latin typeface="Meiryo UI" pitchFamily="50" charset="-128"/>
                    <a:ea typeface="Meiryo UI" pitchFamily="50" charset="-128"/>
                    <a:cs typeface="Meiryo UI" pitchFamily="50" charset="-128"/>
                    <a:hlinkClick r:id="rId181"/>
                  </a:rPr>
                  <a:t>qmail</a:t>
                </a:r>
                <a:r>
                  <a:rPr kumimoji="0" lang="en-US" altLang="ja-JP" sz="571" kern="0" dirty="0">
                    <a:latin typeface="Meiryo UI" pitchFamily="50" charset="-128"/>
                    <a:ea typeface="Meiryo UI" pitchFamily="50" charset="-128"/>
                    <a:cs typeface="Meiryo UI" pitchFamily="50" charset="-128"/>
                  </a:rPr>
                  <a:t>  </a:t>
                </a:r>
              </a:p>
              <a:p>
                <a:r>
                  <a:rPr kumimoji="0" lang="en-US" altLang="ja-JP" sz="571" kern="0" dirty="0" err="1">
                    <a:latin typeface="Meiryo UI" pitchFamily="50" charset="-128"/>
                    <a:ea typeface="Meiryo UI" pitchFamily="50" charset="-128"/>
                    <a:cs typeface="Meiryo UI" pitchFamily="50" charset="-128"/>
                    <a:hlinkClick r:id="rId182"/>
                  </a:rPr>
                  <a:t>sendmail</a:t>
                </a:r>
                <a:endParaRPr kumimoji="0" lang="en-US" altLang="ja-JP" sz="571" kern="0" dirty="0">
                  <a:latin typeface="Meiryo UI" pitchFamily="50" charset="-128"/>
                  <a:ea typeface="Meiryo UI" pitchFamily="50" charset="-128"/>
                  <a:cs typeface="Meiryo UI" pitchFamily="50" charset="-128"/>
                </a:endParaRPr>
              </a:p>
              <a:p>
                <a:endPar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endParaRPr kumimoji="0" lang="en-US" altLang="ja-JP" sz="571" kern="0" dirty="0">
                  <a:latin typeface="Meiryo UI" pitchFamily="50" charset="-128"/>
                  <a:ea typeface="Meiryo UI" pitchFamily="50" charset="-128"/>
                  <a:cs typeface="Meiryo UI" pitchFamily="50" charset="-128"/>
                </a:endParaRPr>
              </a:p>
            </p:txBody>
          </p:sp>
          <p:sp>
            <p:nvSpPr>
              <p:cNvPr id="175" name="テキスト ボックス 174"/>
              <p:cNvSpPr txBox="1"/>
              <p:nvPr/>
            </p:nvSpPr>
            <p:spPr bwMode="gray">
              <a:xfrm>
                <a:off x="5688124" y="1408586"/>
                <a:ext cx="3240360" cy="144922"/>
              </a:xfrm>
              <a:prstGeom prst="rect">
                <a:avLst/>
              </a:prstGeom>
              <a:solidFill>
                <a:srgbClr val="C9C9CA"/>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en-US" altLang="ja-JP" sz="571" dirty="0">
                    <a:latin typeface="Meiryo UI" panose="020B0604030504040204" pitchFamily="50" charset="-128"/>
                    <a:ea typeface="Meiryo UI" panose="020B0604030504040204" pitchFamily="50" charset="-128"/>
                    <a:cs typeface="Meiryo UI" panose="020B0604030504040204" pitchFamily="50" charset="-128"/>
                  </a:rPr>
                  <a:t>POP</a:t>
                </a:r>
                <a:r>
                  <a:rPr lang="ja-JP" altLang="en-US" sz="571" dirty="0">
                    <a:latin typeface="Meiryo UI" panose="020B0604030504040204" pitchFamily="50" charset="-128"/>
                    <a:ea typeface="Meiryo UI" panose="020B0604030504040204" pitchFamily="50" charset="-128"/>
                    <a:cs typeface="Meiryo UI" panose="020B0604030504040204" pitchFamily="50" charset="-128"/>
                  </a:rPr>
                  <a:t>・</a:t>
                </a:r>
                <a:r>
                  <a:rPr lang="en-US" altLang="ja-JP" sz="571" dirty="0">
                    <a:latin typeface="Meiryo UI" panose="020B0604030504040204" pitchFamily="50" charset="-128"/>
                    <a:ea typeface="Meiryo UI" panose="020B0604030504040204" pitchFamily="50" charset="-128"/>
                    <a:cs typeface="Meiryo UI" panose="020B0604030504040204" pitchFamily="50" charset="-128"/>
                  </a:rPr>
                  <a:t>IMAP</a:t>
                </a:r>
                <a:r>
                  <a:rPr lang="ja-JP" altLang="en-US" sz="571" dirty="0">
                    <a:latin typeface="Meiryo UI" panose="020B0604030504040204" pitchFamily="50" charset="-128"/>
                    <a:ea typeface="Meiryo UI" panose="020B0604030504040204" pitchFamily="50" charset="-128"/>
                    <a:cs typeface="Meiryo UI" panose="020B0604030504040204" pitchFamily="50" charset="-128"/>
                  </a:rPr>
                  <a:t>・</a:t>
                </a:r>
                <a:r>
                  <a:rPr lang="en-US" altLang="ja-JP" sz="571" dirty="0">
                    <a:latin typeface="Meiryo UI" panose="020B0604030504040204" pitchFamily="50" charset="-128"/>
                    <a:ea typeface="Meiryo UI" panose="020B0604030504040204" pitchFamily="50" charset="-128"/>
                    <a:cs typeface="Meiryo UI" panose="020B0604030504040204" pitchFamily="50" charset="-128"/>
                  </a:rPr>
                  <a:t>MTA</a:t>
                </a:r>
                <a:endParaRPr lang="ja-JP" altLang="en-US" sz="571" dirty="0">
                  <a:latin typeface="Meiryo UI" panose="020B0604030504040204" pitchFamily="50" charset="-128"/>
                  <a:ea typeface="Meiryo UI" panose="020B0604030504040204" pitchFamily="50" charset="-128"/>
                  <a:cs typeface="Meiryo UI" panose="020B0604030504040204" pitchFamily="50" charset="-128"/>
                </a:endParaRPr>
              </a:p>
            </p:txBody>
          </p:sp>
        </p:grpSp>
        <p:grpSp>
          <p:nvGrpSpPr>
            <p:cNvPr id="176" name="グループ化 175"/>
            <p:cNvGrpSpPr/>
            <p:nvPr/>
          </p:nvGrpSpPr>
          <p:grpSpPr>
            <a:xfrm>
              <a:off x="3115614" y="4156536"/>
              <a:ext cx="939434" cy="1017719"/>
              <a:chOff x="5688124" y="1408586"/>
              <a:chExt cx="3240360" cy="971918"/>
            </a:xfrm>
          </p:grpSpPr>
          <p:sp>
            <p:nvSpPr>
              <p:cNvPr id="177" name="正方形/長方形 176"/>
              <p:cNvSpPr/>
              <p:nvPr/>
            </p:nvSpPr>
            <p:spPr bwMode="gray">
              <a:xfrm>
                <a:off x="5688124" y="1504645"/>
                <a:ext cx="3240360" cy="875859"/>
              </a:xfrm>
              <a:prstGeom prst="rect">
                <a:avLst/>
              </a:prstGeom>
              <a:solidFill>
                <a:schemeClr val="bg1"/>
              </a:solidFill>
              <a:ln w="9525">
                <a:solidFill>
                  <a:schemeClr val="tx1"/>
                </a:solidFill>
                <a:miter lim="800000"/>
                <a:headEnd/>
                <a:tailEnd/>
              </a:ln>
            </p:spPr>
            <p:txBody>
              <a:bodyPr lIns="25714" rIns="25714" anchor="t"/>
              <a:lstStyle/>
              <a:p>
                <a:r>
                  <a:rPr kumimoji="0" lang="en-US" altLang="ja-JP" sz="571" kern="0" dirty="0">
                    <a:latin typeface="Meiryo UI" pitchFamily="50" charset="-128"/>
                    <a:ea typeface="Meiryo UI" pitchFamily="50" charset="-128"/>
                    <a:cs typeface="Meiryo UI" pitchFamily="50" charset="-128"/>
                    <a:hlinkClick r:id="rId183"/>
                  </a:rPr>
                  <a:t>AGL</a:t>
                </a:r>
                <a:endParaRPr kumimoji="0" lang="en-US" altLang="ja-JP" sz="571" kern="0" dirty="0">
                  <a:latin typeface="Meiryo UI" pitchFamily="50" charset="-128"/>
                  <a:ea typeface="Meiryo UI" pitchFamily="50" charset="-128"/>
                  <a:cs typeface="Meiryo UI" pitchFamily="50" charset="-128"/>
                  <a:hlinkClick r:id="rId184"/>
                </a:endParaRPr>
              </a:p>
              <a:p>
                <a:r>
                  <a:rPr kumimoji="0" lang="en-US" altLang="ja-JP" sz="571" kern="0" dirty="0">
                    <a:latin typeface="Meiryo UI" pitchFamily="50" charset="-128"/>
                    <a:ea typeface="Meiryo UI" pitchFamily="50" charset="-128"/>
                    <a:cs typeface="Meiryo UI" pitchFamily="50" charset="-128"/>
                    <a:hlinkClick r:id="rId184"/>
                  </a:rPr>
                  <a:t>Android</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a:latin typeface="Meiryo UI" pitchFamily="50" charset="-128"/>
                    <a:ea typeface="Meiryo UI" pitchFamily="50" charset="-128"/>
                    <a:cs typeface="Meiryo UI" pitchFamily="50" charset="-128"/>
                    <a:hlinkClick r:id="rId185"/>
                  </a:rPr>
                  <a:t>CentOS</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a:latin typeface="Meiryo UI" pitchFamily="50" charset="-128"/>
                    <a:ea typeface="Meiryo UI" pitchFamily="50" charset="-128"/>
                    <a:cs typeface="Meiryo UI" pitchFamily="50" charset="-128"/>
                    <a:hlinkClick r:id="rId186"/>
                  </a:rPr>
                  <a:t>CoreOS </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a:latin typeface="Meiryo UI" pitchFamily="50" charset="-128"/>
                    <a:ea typeface="Meiryo UI" pitchFamily="50" charset="-128"/>
                    <a:cs typeface="Meiryo UI" pitchFamily="50" charset="-128"/>
                    <a:hlinkClick r:id="rId187"/>
                  </a:rPr>
                  <a:t>Debian</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a:latin typeface="Meiryo UI" pitchFamily="50" charset="-128"/>
                    <a:ea typeface="Meiryo UI" pitchFamily="50" charset="-128"/>
                    <a:cs typeface="Meiryo UI" pitchFamily="50" charset="-128"/>
                    <a:hlinkClick r:id="rId188"/>
                  </a:rPr>
                  <a:t>Fedora</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a:latin typeface="Meiryo UI" pitchFamily="50" charset="-128"/>
                    <a:ea typeface="Meiryo UI" pitchFamily="50" charset="-128"/>
                    <a:cs typeface="Meiryo UI" pitchFamily="50" charset="-128"/>
                    <a:hlinkClick r:id="rId189"/>
                  </a:rPr>
                  <a:t>FreeBSD</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err="1">
                    <a:latin typeface="Meiryo UI" pitchFamily="50" charset="-128"/>
                    <a:ea typeface="Meiryo UI" pitchFamily="50" charset="-128"/>
                    <a:cs typeface="Meiryo UI" pitchFamily="50" charset="-128"/>
                    <a:hlinkClick r:id="rId190"/>
                  </a:rPr>
                  <a:t>openSUSE</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a:latin typeface="Meiryo UI" pitchFamily="50" charset="-128"/>
                    <a:ea typeface="Meiryo UI" pitchFamily="50" charset="-128"/>
                    <a:cs typeface="Meiryo UI" pitchFamily="50" charset="-128"/>
                    <a:hlinkClick r:id="rId191"/>
                  </a:rPr>
                  <a:t>Scientific Linux</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a:latin typeface="Meiryo UI" pitchFamily="50" charset="-128"/>
                    <a:ea typeface="Meiryo UI" pitchFamily="50" charset="-128"/>
                    <a:cs typeface="Meiryo UI" pitchFamily="50" charset="-128"/>
                    <a:hlinkClick r:id="rId192"/>
                  </a:rPr>
                  <a:t>Ubuntu</a:t>
                </a:r>
                <a:endParaRPr kumimoji="0" lang="en-US" altLang="ja-JP" sz="571" kern="0" dirty="0">
                  <a:latin typeface="Meiryo UI" pitchFamily="50" charset="-128"/>
                  <a:ea typeface="Meiryo UI" pitchFamily="50" charset="-128"/>
                  <a:cs typeface="Meiryo UI" pitchFamily="50" charset="-128"/>
                </a:endParaRPr>
              </a:p>
              <a:p>
                <a:endParaRPr kumimoji="0" lang="en-US" altLang="ja-JP" sz="571" kern="0" dirty="0">
                  <a:latin typeface="Meiryo UI" pitchFamily="50" charset="-128"/>
                  <a:ea typeface="Meiryo UI" pitchFamily="50" charset="-128"/>
                  <a:cs typeface="Meiryo UI" pitchFamily="50" charset="-128"/>
                </a:endParaRPr>
              </a:p>
            </p:txBody>
          </p:sp>
          <p:sp>
            <p:nvSpPr>
              <p:cNvPr id="178" name="テキスト ボックス 177"/>
              <p:cNvSpPr txBox="1"/>
              <p:nvPr/>
            </p:nvSpPr>
            <p:spPr bwMode="gray">
              <a:xfrm>
                <a:off x="5688124" y="1408586"/>
                <a:ext cx="3240360" cy="114614"/>
              </a:xfrm>
              <a:prstGeom prst="rect">
                <a:avLst/>
              </a:prstGeom>
              <a:solidFill>
                <a:srgbClr val="DEEDF5"/>
              </a:solidFill>
              <a:ln w="9525" cap="flat">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en-US" altLang="ja-JP" sz="571">
                    <a:latin typeface="Meiryo UI" panose="020B0604030504040204" pitchFamily="50" charset="-128"/>
                    <a:ea typeface="Meiryo UI" panose="020B0604030504040204" pitchFamily="50" charset="-128"/>
                    <a:cs typeface="Meiryo UI" panose="020B0604030504040204" pitchFamily="50" charset="-128"/>
                  </a:rPr>
                  <a:t>OS</a:t>
                </a:r>
                <a:endParaRPr lang="ja-JP" altLang="en-US" sz="571" dirty="0">
                  <a:latin typeface="Meiryo UI" panose="020B0604030504040204" pitchFamily="50" charset="-128"/>
                  <a:ea typeface="Meiryo UI" panose="020B0604030504040204" pitchFamily="50" charset="-128"/>
                  <a:cs typeface="Meiryo UI" panose="020B0604030504040204" pitchFamily="50" charset="-128"/>
                </a:endParaRPr>
              </a:p>
            </p:txBody>
          </p:sp>
        </p:grpSp>
        <p:grpSp>
          <p:nvGrpSpPr>
            <p:cNvPr id="179" name="グループ化 178"/>
            <p:cNvGrpSpPr/>
            <p:nvPr/>
          </p:nvGrpSpPr>
          <p:grpSpPr>
            <a:xfrm>
              <a:off x="4106329" y="4151623"/>
              <a:ext cx="892319" cy="799405"/>
              <a:chOff x="5688124" y="1408586"/>
              <a:chExt cx="3240360" cy="825975"/>
            </a:xfrm>
          </p:grpSpPr>
          <p:sp>
            <p:nvSpPr>
              <p:cNvPr id="180" name="正方形/長方形 179"/>
              <p:cNvSpPr/>
              <p:nvPr/>
            </p:nvSpPr>
            <p:spPr bwMode="gray">
              <a:xfrm>
                <a:off x="5688124" y="1540339"/>
                <a:ext cx="3240360" cy="694222"/>
              </a:xfrm>
              <a:prstGeom prst="rect">
                <a:avLst/>
              </a:prstGeom>
              <a:solidFill>
                <a:schemeClr val="bg1"/>
              </a:solidFill>
              <a:ln w="9525">
                <a:solidFill>
                  <a:schemeClr val="tx1"/>
                </a:solidFill>
                <a:miter lim="800000"/>
                <a:headEnd/>
                <a:tailEnd/>
              </a:ln>
            </p:spPr>
            <p:txBody>
              <a:bodyPr lIns="25714" rIns="25714" anchor="t"/>
              <a:lstStyle/>
              <a:p>
                <a:pPr>
                  <a:defRPr/>
                </a:pPr>
                <a:r>
                  <a:rPr kumimoji="0" lang="en-US" altLang="ja-JP" sz="571" kern="0" dirty="0" err="1">
                    <a:latin typeface="Meiryo UI" pitchFamily="50" charset="-128"/>
                    <a:ea typeface="Meiryo UI" pitchFamily="50" charset="-128"/>
                    <a:cs typeface="Meiryo UI" pitchFamily="50" charset="-128"/>
                    <a:hlinkClick r:id="rId193"/>
                  </a:rPr>
                  <a:t>Docker</a:t>
                </a:r>
                <a:endParaRPr kumimoji="0" lang="en-US" altLang="ja-JP" sz="571" kern="0" dirty="0">
                  <a:latin typeface="Meiryo UI" pitchFamily="50" charset="-128"/>
                  <a:ea typeface="Meiryo UI" pitchFamily="50" charset="-128"/>
                  <a:cs typeface="Meiryo UI" pitchFamily="50" charset="-128"/>
                </a:endParaRPr>
              </a:p>
              <a:p>
                <a:pPr defTabSz="653156">
                  <a:defRPr/>
                </a:pPr>
                <a:r>
                  <a:rPr kumimoji="0" lang="en-US" altLang="ja-JP" sz="571" kern="0" dirty="0">
                    <a:latin typeface="Meiryo UI" pitchFamily="50" charset="-128"/>
                    <a:ea typeface="Meiryo UI" pitchFamily="50" charset="-128"/>
                    <a:cs typeface="Meiryo UI" pitchFamily="50" charset="-128"/>
                    <a:hlinkClick r:id="rId194"/>
                  </a:rPr>
                  <a:t>KVM</a:t>
                </a:r>
                <a:endParaRPr kumimoji="0" lang="en-US" altLang="ja-JP" sz="571" kern="0" dirty="0">
                  <a:latin typeface="Meiryo UI" pitchFamily="50" charset="-128"/>
                  <a:ea typeface="Meiryo UI" pitchFamily="50" charset="-128"/>
                  <a:cs typeface="Meiryo UI" pitchFamily="50" charset="-128"/>
                </a:endParaRPr>
              </a:p>
              <a:p>
                <a:pPr>
                  <a:defRPr/>
                </a:pPr>
                <a:r>
                  <a:rPr kumimoji="0" lang="en-US" altLang="ja-JP" sz="571" kern="0" dirty="0" err="1">
                    <a:latin typeface="Meiryo UI" pitchFamily="50" charset="-128"/>
                    <a:ea typeface="Meiryo UI" pitchFamily="50" charset="-128"/>
                    <a:cs typeface="Meiryo UI" pitchFamily="50" charset="-128"/>
                    <a:hlinkClick r:id="rId195"/>
                  </a:rPr>
                  <a:t>OpenVZ</a:t>
                </a:r>
                <a:endParaRPr kumimoji="0" lang="en-US" altLang="ja-JP" sz="571" kern="0" dirty="0">
                  <a:latin typeface="Meiryo UI" pitchFamily="50" charset="-128"/>
                  <a:ea typeface="Meiryo UI" pitchFamily="50" charset="-128"/>
                  <a:cs typeface="Meiryo UI" pitchFamily="50" charset="-128"/>
                </a:endParaRPr>
              </a:p>
              <a:p>
                <a:pPr defTabSz="653156">
                  <a:defRPr/>
                </a:pPr>
                <a:r>
                  <a:rPr kumimoji="0" lang="en-US" altLang="ja-JP" sz="571" kern="0" dirty="0" err="1">
                    <a:latin typeface="Meiryo UI" pitchFamily="50" charset="-128"/>
                    <a:ea typeface="Meiryo UI" pitchFamily="50" charset="-128"/>
                    <a:cs typeface="Meiryo UI" pitchFamily="50" charset="-128"/>
                    <a:hlinkClick r:id="rId196"/>
                  </a:rPr>
                  <a:t>rkt</a:t>
                </a:r>
                <a:endParaRPr kumimoji="0" lang="en-US" altLang="ja-JP" sz="571" kern="0" dirty="0">
                  <a:latin typeface="Meiryo UI" pitchFamily="50" charset="-128"/>
                  <a:ea typeface="Meiryo UI" pitchFamily="50" charset="-128"/>
                  <a:cs typeface="Meiryo UI" pitchFamily="50" charset="-128"/>
                </a:endParaRPr>
              </a:p>
              <a:p>
                <a:pPr defTabSz="653156">
                  <a:defRPr/>
                </a:pPr>
                <a:r>
                  <a:rPr kumimoji="0" lang="en-US" altLang="ja-JP" sz="571" kern="0" dirty="0" err="1">
                    <a:latin typeface="Meiryo UI" pitchFamily="50" charset="-128"/>
                    <a:ea typeface="Meiryo UI" pitchFamily="50" charset="-128"/>
                    <a:cs typeface="Meiryo UI" pitchFamily="50" charset="-128"/>
                    <a:hlinkClick r:id="rId197"/>
                  </a:rPr>
                  <a:t>Virt</a:t>
                </a:r>
                <a:r>
                  <a:rPr kumimoji="0" lang="en-US" altLang="ja-JP" sz="571" kern="0" dirty="0">
                    <a:latin typeface="Meiryo UI" pitchFamily="50" charset="-128"/>
                    <a:ea typeface="Meiryo UI" pitchFamily="50" charset="-128"/>
                    <a:cs typeface="Meiryo UI" pitchFamily="50" charset="-128"/>
                    <a:hlinkClick r:id="rId197"/>
                  </a:rPr>
                  <a:t>-Manager</a:t>
                </a:r>
                <a:endParaRPr kumimoji="0" lang="en-US" altLang="ja-JP" sz="571" kern="0" dirty="0">
                  <a:latin typeface="Meiryo UI" pitchFamily="50" charset="-128"/>
                  <a:ea typeface="Meiryo UI" pitchFamily="50" charset="-128"/>
                  <a:cs typeface="Meiryo UI" pitchFamily="50" charset="-128"/>
                </a:endParaRPr>
              </a:p>
              <a:p>
                <a:pPr defTabSz="653156">
                  <a:defRPr/>
                </a:pPr>
                <a:r>
                  <a:rPr kumimoji="0" lang="en-US" altLang="ja-JP" sz="571" kern="0" dirty="0" err="1">
                    <a:latin typeface="Meiryo UI" pitchFamily="50" charset="-128"/>
                    <a:ea typeface="Meiryo UI" pitchFamily="50" charset="-128"/>
                    <a:cs typeface="Meiryo UI" pitchFamily="50" charset="-128"/>
                    <a:hlinkClick r:id="rId198"/>
                  </a:rPr>
                  <a:t>VirtualBox</a:t>
                </a:r>
                <a:endParaRPr kumimoji="0" lang="en-US" altLang="ja-JP" sz="571" kern="0" dirty="0">
                  <a:latin typeface="Meiryo UI" pitchFamily="50" charset="-128"/>
                  <a:ea typeface="Meiryo UI" pitchFamily="50" charset="-128"/>
                  <a:cs typeface="Meiryo UI" pitchFamily="50" charset="-128"/>
                </a:endParaRPr>
              </a:p>
              <a:p>
                <a:pPr defTabSz="653156">
                  <a:defRPr/>
                </a:pPr>
                <a:r>
                  <a:rPr kumimoji="0" lang="en-US" altLang="ja-JP" sz="571" kern="0" dirty="0">
                    <a:latin typeface="Meiryo UI" pitchFamily="50" charset="-128"/>
                    <a:ea typeface="Meiryo UI" pitchFamily="50" charset="-128"/>
                    <a:cs typeface="Meiryo UI" pitchFamily="50" charset="-128"/>
                    <a:hlinkClick r:id="rId199"/>
                  </a:rPr>
                  <a:t>Xen</a:t>
                </a:r>
                <a:endParaRPr kumimoji="0" lang="en-US" altLang="ja-JP" sz="571" kern="0" dirty="0">
                  <a:latin typeface="Meiryo UI" pitchFamily="50" charset="-128"/>
                  <a:ea typeface="Meiryo UI" pitchFamily="50" charset="-128"/>
                  <a:cs typeface="Meiryo UI" pitchFamily="50" charset="-128"/>
                </a:endParaRPr>
              </a:p>
            </p:txBody>
          </p:sp>
          <p:sp>
            <p:nvSpPr>
              <p:cNvPr id="181" name="テキスト ボックス 180"/>
              <p:cNvSpPr txBox="1"/>
              <p:nvPr/>
            </p:nvSpPr>
            <p:spPr bwMode="gray">
              <a:xfrm>
                <a:off x="5688124" y="1408586"/>
                <a:ext cx="3240360" cy="131819"/>
              </a:xfrm>
              <a:prstGeom prst="rect">
                <a:avLst/>
              </a:prstGeom>
              <a:solidFill>
                <a:srgbClr val="DEEDF5"/>
              </a:solidFill>
              <a:ln w="9525" cap="flat">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ja-JP" altLang="en-US" sz="571" dirty="0">
                    <a:latin typeface="Meiryo UI" panose="020B0604030504040204" pitchFamily="50" charset="-128"/>
                    <a:ea typeface="Meiryo UI" panose="020B0604030504040204" pitchFamily="50" charset="-128"/>
                    <a:cs typeface="Meiryo UI" panose="020B0604030504040204" pitchFamily="50" charset="-128"/>
                  </a:rPr>
                  <a:t>サーバー仮想化</a:t>
                </a:r>
              </a:p>
            </p:txBody>
          </p:sp>
        </p:grpSp>
        <p:grpSp>
          <p:nvGrpSpPr>
            <p:cNvPr id="182" name="グループ化 181"/>
            <p:cNvGrpSpPr/>
            <p:nvPr/>
          </p:nvGrpSpPr>
          <p:grpSpPr>
            <a:xfrm>
              <a:off x="5063758" y="4154908"/>
              <a:ext cx="909557" cy="505521"/>
              <a:chOff x="5688124" y="1408586"/>
              <a:chExt cx="3240360" cy="642369"/>
            </a:xfrm>
          </p:grpSpPr>
          <p:sp>
            <p:nvSpPr>
              <p:cNvPr id="183" name="正方形/長方形 182"/>
              <p:cNvSpPr/>
              <p:nvPr/>
            </p:nvSpPr>
            <p:spPr bwMode="gray">
              <a:xfrm>
                <a:off x="5688124" y="1540339"/>
                <a:ext cx="3240360" cy="510616"/>
              </a:xfrm>
              <a:prstGeom prst="rect">
                <a:avLst/>
              </a:prstGeom>
              <a:solidFill>
                <a:schemeClr val="bg1"/>
              </a:solidFill>
              <a:ln w="9525">
                <a:solidFill>
                  <a:schemeClr val="tx1"/>
                </a:solidFill>
                <a:miter lim="800000"/>
                <a:headEnd/>
                <a:tailEnd/>
              </a:ln>
            </p:spPr>
            <p:txBody>
              <a:bodyPr lIns="25714" rIns="25714" anchor="t"/>
              <a:lstStyle/>
              <a:p>
                <a:pPr defTabSz="653156">
                  <a:defRPr/>
                </a:pPr>
                <a:r>
                  <a:rPr kumimoji="0" lang="en-US" altLang="ja-JP" sz="571" kern="0" dirty="0" err="1">
                    <a:latin typeface="Meiryo UI" pitchFamily="50" charset="-128"/>
                    <a:ea typeface="Meiryo UI" pitchFamily="50" charset="-128"/>
                    <a:cs typeface="Meiryo UI" pitchFamily="50" charset="-128"/>
                    <a:hlinkClick r:id="rId200"/>
                  </a:rPr>
                  <a:t>Ceph</a:t>
                </a:r>
                <a:endParaRPr kumimoji="0" lang="en-US" altLang="ja-JP" sz="571" kern="0" dirty="0">
                  <a:latin typeface="Meiryo UI" pitchFamily="50" charset="-128"/>
                  <a:ea typeface="Meiryo UI" pitchFamily="50" charset="-128"/>
                  <a:cs typeface="Meiryo UI" pitchFamily="50" charset="-128"/>
                </a:endParaRPr>
              </a:p>
              <a:p>
                <a:pPr defTabSz="653156">
                  <a:defRPr/>
                </a:pPr>
                <a:r>
                  <a:rPr kumimoji="0" lang="en-US" altLang="ja-JP" sz="571" kern="0" dirty="0" err="1">
                    <a:latin typeface="Meiryo UI" pitchFamily="50" charset="-128"/>
                    <a:ea typeface="Meiryo UI" pitchFamily="50" charset="-128"/>
                    <a:cs typeface="Meiryo UI" pitchFamily="50" charset="-128"/>
                    <a:hlinkClick r:id="rId201"/>
                  </a:rPr>
                  <a:t>GlusterFS</a:t>
                </a:r>
                <a:endParaRPr kumimoji="0" lang="en-US" altLang="ja-JP" sz="571" kern="0" dirty="0">
                  <a:latin typeface="Meiryo UI" pitchFamily="50" charset="-128"/>
                  <a:ea typeface="Meiryo UI" pitchFamily="50" charset="-128"/>
                  <a:cs typeface="Meiryo UI" pitchFamily="50" charset="-128"/>
                </a:endParaRPr>
              </a:p>
              <a:p>
                <a:pPr defTabSz="653156">
                  <a:defRPr/>
                </a:pPr>
                <a:r>
                  <a:rPr kumimoji="0" lang="en-US" altLang="ja-JP" sz="571" u="sng" kern="0" dirty="0" err="1">
                    <a:latin typeface="Meiryo UI" pitchFamily="50" charset="-128"/>
                    <a:ea typeface="Meiryo UI" pitchFamily="50" charset="-128"/>
                    <a:cs typeface="Meiryo UI" pitchFamily="50" charset="-128"/>
                    <a:hlinkClick r:id="rId202"/>
                  </a:rPr>
                  <a:t>Lustre</a:t>
                </a:r>
                <a:endParaRPr kumimoji="0" lang="en-US" altLang="ja-JP" sz="571" u="sng" kern="0" dirty="0">
                  <a:latin typeface="Meiryo UI" pitchFamily="50" charset="-128"/>
                  <a:ea typeface="Meiryo UI" pitchFamily="50" charset="-128"/>
                  <a:cs typeface="Meiryo UI" pitchFamily="50" charset="-128"/>
                </a:endParaRPr>
              </a:p>
              <a:p>
                <a:pPr defTabSz="653156">
                  <a:defRPr/>
                </a:pPr>
                <a:r>
                  <a:rPr kumimoji="0" lang="en-US" altLang="ja-JP" sz="571" kern="0" dirty="0">
                    <a:latin typeface="Meiryo UI" pitchFamily="50" charset="-128"/>
                    <a:ea typeface="Meiryo UI" pitchFamily="50" charset="-128"/>
                    <a:cs typeface="Meiryo UI" pitchFamily="50" charset="-128"/>
                    <a:hlinkClick r:id="rId203"/>
                  </a:rPr>
                  <a:t>Rook</a:t>
                </a:r>
                <a:endParaRPr kumimoji="0" lang="en-US" altLang="ja-JP" sz="571" kern="0" dirty="0">
                  <a:latin typeface="Meiryo UI" pitchFamily="50" charset="-128"/>
                  <a:ea typeface="Meiryo UI" pitchFamily="50" charset="-128"/>
                  <a:cs typeface="Meiryo UI" pitchFamily="50" charset="-128"/>
                </a:endParaRPr>
              </a:p>
            </p:txBody>
          </p:sp>
          <p:sp>
            <p:nvSpPr>
              <p:cNvPr id="184" name="テキスト ボックス 183"/>
              <p:cNvSpPr txBox="1"/>
              <p:nvPr/>
            </p:nvSpPr>
            <p:spPr bwMode="gray">
              <a:xfrm>
                <a:off x="5688124" y="1408586"/>
                <a:ext cx="3240360" cy="154572"/>
              </a:xfrm>
              <a:prstGeom prst="rect">
                <a:avLst/>
              </a:prstGeom>
              <a:solidFill>
                <a:srgbClr val="DEEDF5"/>
              </a:solidFill>
              <a:ln w="9525" cap="flat">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ja-JP" altLang="en-US" sz="571" dirty="0">
                    <a:latin typeface="Meiryo UI" panose="020B0604030504040204" pitchFamily="50" charset="-128"/>
                    <a:ea typeface="Meiryo UI" panose="020B0604030504040204" pitchFamily="50" charset="-128"/>
                    <a:cs typeface="Meiryo UI" panose="020B0604030504040204" pitchFamily="50" charset="-128"/>
                  </a:rPr>
                  <a:t>ストレージ仮想化</a:t>
                </a:r>
              </a:p>
            </p:txBody>
          </p:sp>
        </p:grpSp>
        <p:grpSp>
          <p:nvGrpSpPr>
            <p:cNvPr id="185" name="グループ化 184"/>
            <p:cNvGrpSpPr/>
            <p:nvPr/>
          </p:nvGrpSpPr>
          <p:grpSpPr>
            <a:xfrm>
              <a:off x="5063758" y="4718728"/>
              <a:ext cx="909557" cy="356626"/>
              <a:chOff x="5688124" y="1408586"/>
              <a:chExt cx="3240360" cy="453167"/>
            </a:xfrm>
          </p:grpSpPr>
          <p:sp>
            <p:nvSpPr>
              <p:cNvPr id="186" name="正方形/長方形 185"/>
              <p:cNvSpPr/>
              <p:nvPr/>
            </p:nvSpPr>
            <p:spPr bwMode="gray">
              <a:xfrm>
                <a:off x="5688124" y="1540339"/>
                <a:ext cx="3240360" cy="321414"/>
              </a:xfrm>
              <a:prstGeom prst="rect">
                <a:avLst/>
              </a:prstGeom>
              <a:solidFill>
                <a:schemeClr val="bg1"/>
              </a:solidFill>
              <a:ln w="9525">
                <a:solidFill>
                  <a:schemeClr val="tx1"/>
                </a:solidFill>
                <a:miter lim="800000"/>
                <a:headEnd/>
                <a:tailEnd/>
              </a:ln>
            </p:spPr>
            <p:txBody>
              <a:bodyPr lIns="25714" rIns="25714" anchor="t"/>
              <a:lstStyle/>
              <a:p>
                <a:pPr>
                  <a:defRPr/>
                </a:pPr>
                <a:r>
                  <a:rPr kumimoji="0" lang="en-US" altLang="ja-JP" sz="571" kern="0" dirty="0">
                    <a:latin typeface="Meiryo UI" pitchFamily="50" charset="-128"/>
                    <a:ea typeface="Meiryo UI" pitchFamily="50" charset="-128"/>
                    <a:cs typeface="Meiryo UI" pitchFamily="50" charset="-128"/>
                    <a:hlinkClick r:id="rId204"/>
                  </a:rPr>
                  <a:t>Open </a:t>
                </a:r>
                <a:r>
                  <a:rPr kumimoji="0" lang="en-US" altLang="ja-JP" sz="571" kern="0" dirty="0" err="1">
                    <a:latin typeface="Meiryo UI" pitchFamily="50" charset="-128"/>
                    <a:ea typeface="Meiryo UI" pitchFamily="50" charset="-128"/>
                    <a:cs typeface="Meiryo UI" pitchFamily="50" charset="-128"/>
                    <a:hlinkClick r:id="rId204"/>
                  </a:rPr>
                  <a:t>vSwitch</a:t>
                </a:r>
                <a:endParaRPr kumimoji="0" lang="en-US" altLang="ja-JP" sz="571" kern="0" dirty="0">
                  <a:latin typeface="Meiryo UI" pitchFamily="50" charset="-128"/>
                  <a:ea typeface="Meiryo UI" pitchFamily="50" charset="-128"/>
                  <a:cs typeface="Meiryo UI" pitchFamily="50" charset="-128"/>
                </a:endParaRPr>
              </a:p>
              <a:p>
                <a:pPr defTabSz="653156">
                  <a:defRPr/>
                </a:pPr>
                <a:r>
                  <a:rPr kumimoji="0" lang="en-US" altLang="ja-JP" sz="571" kern="0" dirty="0" err="1">
                    <a:latin typeface="Meiryo UI" pitchFamily="50" charset="-128"/>
                    <a:ea typeface="Meiryo UI" pitchFamily="50" charset="-128"/>
                    <a:cs typeface="Meiryo UI" pitchFamily="50" charset="-128"/>
                    <a:hlinkClick r:id="rId205"/>
                  </a:rPr>
                  <a:t>OpenDaylight</a:t>
                </a:r>
                <a:endParaRPr kumimoji="0" lang="en-US" altLang="ja-JP" sz="571" kern="0" dirty="0">
                  <a:latin typeface="Meiryo UI" pitchFamily="50" charset="-128"/>
                  <a:ea typeface="Meiryo UI" pitchFamily="50" charset="-128"/>
                  <a:cs typeface="Meiryo UI" pitchFamily="50" charset="-128"/>
                </a:endParaRPr>
              </a:p>
            </p:txBody>
          </p:sp>
          <p:sp>
            <p:nvSpPr>
              <p:cNvPr id="187" name="テキスト ボックス 186"/>
              <p:cNvSpPr txBox="1"/>
              <p:nvPr/>
            </p:nvSpPr>
            <p:spPr bwMode="gray">
              <a:xfrm>
                <a:off x="5688124" y="1408586"/>
                <a:ext cx="3240360" cy="131819"/>
              </a:xfrm>
              <a:prstGeom prst="rect">
                <a:avLst/>
              </a:prstGeom>
              <a:solidFill>
                <a:srgbClr val="DEEDF5"/>
              </a:solidFill>
              <a:ln w="9525" cap="flat">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ja-JP" altLang="en-US" sz="571" dirty="0">
                    <a:latin typeface="Meiryo UI" panose="020B0604030504040204" pitchFamily="50" charset="-128"/>
                    <a:ea typeface="Meiryo UI" panose="020B0604030504040204" pitchFamily="50" charset="-128"/>
                    <a:cs typeface="Meiryo UI" panose="020B0604030504040204" pitchFamily="50" charset="-128"/>
                  </a:rPr>
                  <a:t>ネットワーク仮想化</a:t>
                </a:r>
              </a:p>
            </p:txBody>
          </p:sp>
        </p:grpSp>
        <p:grpSp>
          <p:nvGrpSpPr>
            <p:cNvPr id="19" name="グループ化 18"/>
            <p:cNvGrpSpPr/>
            <p:nvPr/>
          </p:nvGrpSpPr>
          <p:grpSpPr>
            <a:xfrm>
              <a:off x="3126852" y="5562591"/>
              <a:ext cx="928196" cy="1042469"/>
              <a:chOff x="4380395" y="7110176"/>
              <a:chExt cx="1249248" cy="1459456"/>
            </a:xfrm>
          </p:grpSpPr>
          <p:sp>
            <p:nvSpPr>
              <p:cNvPr id="192" name="正方形/長方形 191"/>
              <p:cNvSpPr/>
              <p:nvPr/>
            </p:nvSpPr>
            <p:spPr bwMode="gray">
              <a:xfrm>
                <a:off x="4380395" y="7275173"/>
                <a:ext cx="1249247" cy="1294459"/>
              </a:xfrm>
              <a:prstGeom prst="rect">
                <a:avLst/>
              </a:prstGeom>
              <a:solidFill>
                <a:schemeClr val="bg1"/>
              </a:solidFill>
              <a:ln w="9525">
                <a:solidFill>
                  <a:schemeClr val="tx1"/>
                </a:solidFill>
                <a:miter lim="800000"/>
                <a:headEnd/>
                <a:tailEnd/>
              </a:ln>
            </p:spPr>
            <p:txBody>
              <a:bodyPr lIns="25714" rIns="25714" anchor="t"/>
              <a:lstStyle/>
              <a:p>
                <a:pPr defTabSz="653156">
                  <a:defRPr/>
                </a:pPr>
                <a:r>
                  <a:rPr kumimoji="0" lang="en-US" altLang="ja-JP" sz="571" kern="0" dirty="0">
                    <a:latin typeface="Meiryo UI" pitchFamily="50" charset="-128"/>
                    <a:ea typeface="Meiryo UI" pitchFamily="50" charset="-128"/>
                    <a:cs typeface="Meiryo UI" pitchFamily="50" charset="-128"/>
                    <a:hlinkClick r:id="rId206"/>
                  </a:rPr>
                  <a:t>Apache</a:t>
                </a:r>
                <a:r>
                  <a:rPr kumimoji="0" lang="ja-JP" altLang="en-US" sz="571" kern="0" dirty="0">
                    <a:latin typeface="Meiryo UI" pitchFamily="50" charset="-128"/>
                    <a:ea typeface="Meiryo UI" pitchFamily="50" charset="-128"/>
                    <a:cs typeface="Meiryo UI" pitchFamily="50" charset="-128"/>
                    <a:hlinkClick r:id="rId206"/>
                  </a:rPr>
                  <a:t> </a:t>
                </a:r>
                <a:r>
                  <a:rPr kumimoji="0" lang="en-US" altLang="ja-JP" sz="571" kern="0" dirty="0" err="1">
                    <a:latin typeface="Meiryo UI" pitchFamily="50" charset="-128"/>
                    <a:ea typeface="Meiryo UI" pitchFamily="50" charset="-128"/>
                    <a:cs typeface="Meiryo UI" pitchFamily="50" charset="-128"/>
                    <a:hlinkClick r:id="rId206"/>
                  </a:rPr>
                  <a:t>CloudStack</a:t>
                </a:r>
                <a:endParaRPr kumimoji="0" lang="en-US" altLang="ja-JP" sz="571" kern="0" dirty="0">
                  <a:latin typeface="Meiryo UI" pitchFamily="50" charset="-128"/>
                  <a:ea typeface="Meiryo UI" pitchFamily="50" charset="-128"/>
                  <a:cs typeface="Meiryo UI" pitchFamily="50" charset="-128"/>
                  <a:hlinkClick r:id="rId207"/>
                </a:endParaRPr>
              </a:p>
              <a:p>
                <a:pPr defTabSz="653156">
                  <a:defRPr/>
                </a:pPr>
                <a:r>
                  <a:rPr kumimoji="0" lang="en-US" altLang="ja-JP" sz="571" kern="0" dirty="0">
                    <a:latin typeface="Meiryo UI" pitchFamily="50" charset="-128"/>
                    <a:ea typeface="Meiryo UI" pitchFamily="50" charset="-128"/>
                    <a:cs typeface="Meiryo UI" pitchFamily="50" charset="-128"/>
                    <a:hlinkClick r:id="rId207"/>
                  </a:rPr>
                  <a:t>Eucalyptus</a:t>
                </a:r>
                <a:endParaRPr kumimoji="0" lang="en-US" altLang="ja-JP" sz="571" kern="0" dirty="0">
                  <a:latin typeface="Meiryo UI" pitchFamily="50" charset="-128"/>
                  <a:ea typeface="Meiryo UI" pitchFamily="50" charset="-128"/>
                  <a:cs typeface="Meiryo UI" pitchFamily="50" charset="-128"/>
                </a:endParaRPr>
              </a:p>
              <a:p>
                <a:pPr defTabSz="653156">
                  <a:defRPr/>
                </a:pPr>
                <a:r>
                  <a:rPr kumimoji="0" lang="en-US" altLang="ja-JP" sz="571" kern="0" dirty="0">
                    <a:latin typeface="Meiryo UI" pitchFamily="50" charset="-128"/>
                    <a:ea typeface="Meiryo UI" pitchFamily="50" charset="-128"/>
                    <a:cs typeface="Meiryo UI" pitchFamily="50" charset="-128"/>
                    <a:hlinkClick r:id="rId208"/>
                  </a:rPr>
                  <a:t>Kubernetes</a:t>
                </a:r>
                <a:br>
                  <a:rPr kumimoji="0" lang="en-US" altLang="ja-JP" sz="571" kern="0" dirty="0">
                    <a:latin typeface="Meiryo UI" pitchFamily="50" charset="-128"/>
                    <a:ea typeface="Meiryo UI" pitchFamily="50" charset="-128"/>
                    <a:cs typeface="Meiryo UI" pitchFamily="50" charset="-128"/>
                  </a:rPr>
                </a:br>
                <a:r>
                  <a:rPr kumimoji="0" lang="en-US" altLang="ja-JP" sz="571" kern="0" dirty="0">
                    <a:latin typeface="Meiryo UI" pitchFamily="50" charset="-128"/>
                    <a:ea typeface="Meiryo UI" pitchFamily="50" charset="-128"/>
                    <a:cs typeface="Meiryo UI" pitchFamily="50" charset="-128"/>
                    <a:hlinkClick r:id="rId209"/>
                  </a:rPr>
                  <a:t>OpenStack Ceilometer</a:t>
                </a:r>
                <a:br>
                  <a:rPr kumimoji="0" lang="en-US" altLang="ja-JP" sz="571" kern="0" dirty="0">
                    <a:latin typeface="Meiryo UI" pitchFamily="50" charset="-128"/>
                    <a:ea typeface="Meiryo UI" pitchFamily="50" charset="-128"/>
                    <a:cs typeface="Meiryo UI" pitchFamily="50" charset="-128"/>
                  </a:rPr>
                </a:br>
                <a:r>
                  <a:rPr kumimoji="0" lang="en-US" altLang="ja-JP" sz="571" kern="0" dirty="0">
                    <a:latin typeface="Meiryo UI" pitchFamily="50" charset="-128"/>
                    <a:ea typeface="Meiryo UI" pitchFamily="50" charset="-128"/>
                    <a:cs typeface="Meiryo UI" pitchFamily="50" charset="-128"/>
                    <a:hlinkClick r:id="rId209"/>
                  </a:rPr>
                  <a:t>OpenStack Horizon</a:t>
                </a:r>
                <a:endParaRPr kumimoji="0" lang="en-US" altLang="ja-JP" sz="571" kern="0" dirty="0">
                  <a:latin typeface="Meiryo UI" pitchFamily="50" charset="-128"/>
                  <a:ea typeface="Meiryo UI" pitchFamily="50" charset="-128"/>
                  <a:cs typeface="Meiryo UI" pitchFamily="50" charset="-128"/>
                </a:endParaRPr>
              </a:p>
              <a:p>
                <a:pPr defTabSz="653156">
                  <a:defRPr/>
                </a:pPr>
                <a:r>
                  <a:rPr kumimoji="0" lang="en-US" altLang="ja-JP" sz="571" kern="0" dirty="0" err="1">
                    <a:latin typeface="Meiryo UI" pitchFamily="50" charset="-128"/>
                    <a:ea typeface="Meiryo UI" pitchFamily="50" charset="-128"/>
                    <a:cs typeface="Meiryo UI" pitchFamily="50" charset="-128"/>
                    <a:hlinkClick r:id="rId210"/>
                  </a:rPr>
                  <a:t>OpenStack</a:t>
                </a:r>
                <a:r>
                  <a:rPr kumimoji="0" lang="en-US" altLang="ja-JP" sz="571" kern="0" dirty="0">
                    <a:latin typeface="Meiryo UI" pitchFamily="50" charset="-128"/>
                    <a:ea typeface="Meiryo UI" pitchFamily="50" charset="-128"/>
                    <a:cs typeface="Meiryo UI" pitchFamily="50" charset="-128"/>
                    <a:hlinkClick r:id="rId210"/>
                  </a:rPr>
                  <a:t> Ironic</a:t>
                </a:r>
                <a:endParaRPr kumimoji="0" lang="en-US" altLang="ja-JP" sz="571" kern="0" dirty="0">
                  <a:latin typeface="Meiryo UI" pitchFamily="50" charset="-128"/>
                  <a:ea typeface="Meiryo UI" pitchFamily="50" charset="-128"/>
                  <a:cs typeface="Meiryo UI" pitchFamily="50" charset="-128"/>
                </a:endParaRPr>
              </a:p>
              <a:p>
                <a:pPr defTabSz="653156">
                  <a:defRPr/>
                </a:pPr>
                <a:r>
                  <a:rPr kumimoji="0" lang="en-US" altLang="ja-JP" sz="571" kern="0" dirty="0" err="1">
                    <a:latin typeface="Meiryo UI" pitchFamily="50" charset="-128"/>
                    <a:ea typeface="Meiryo UI" pitchFamily="50" charset="-128"/>
                    <a:cs typeface="Meiryo UI" pitchFamily="50" charset="-128"/>
                    <a:hlinkClick r:id="rId209"/>
                  </a:rPr>
                  <a:t>OpenStack</a:t>
                </a:r>
                <a:r>
                  <a:rPr kumimoji="0" lang="en-US" altLang="ja-JP" sz="571" kern="0" dirty="0">
                    <a:latin typeface="Meiryo UI" pitchFamily="50" charset="-128"/>
                    <a:ea typeface="Meiryo UI" pitchFamily="50" charset="-128"/>
                    <a:cs typeface="Meiryo UI" pitchFamily="50" charset="-128"/>
                    <a:hlinkClick r:id="rId209"/>
                  </a:rPr>
                  <a:t> </a:t>
                </a:r>
                <a:r>
                  <a:rPr kumimoji="0" lang="en-US" altLang="ja-JP" sz="571" kern="0" dirty="0" err="1">
                    <a:latin typeface="Meiryo UI" pitchFamily="50" charset="-128"/>
                    <a:ea typeface="Meiryo UI" pitchFamily="50" charset="-128"/>
                    <a:cs typeface="Meiryo UI" pitchFamily="50" charset="-128"/>
                    <a:hlinkClick r:id="rId209"/>
                  </a:rPr>
                  <a:t>Mogan</a:t>
                </a:r>
                <a:endParaRPr kumimoji="0" lang="en-US" altLang="ja-JP" sz="571" kern="0" dirty="0">
                  <a:latin typeface="Meiryo UI" pitchFamily="50" charset="-128"/>
                  <a:ea typeface="Meiryo UI" pitchFamily="50" charset="-128"/>
                  <a:cs typeface="Meiryo UI" pitchFamily="50" charset="-128"/>
                </a:endParaRPr>
              </a:p>
              <a:p>
                <a:pPr defTabSz="653156">
                  <a:defRPr/>
                </a:pPr>
                <a:r>
                  <a:rPr kumimoji="0" lang="en-US" altLang="ja-JP" sz="571" kern="0" dirty="0">
                    <a:latin typeface="Meiryo UI" pitchFamily="50" charset="-128"/>
                    <a:ea typeface="Meiryo UI" pitchFamily="50" charset="-128"/>
                    <a:cs typeface="Meiryo UI" pitchFamily="50" charset="-128"/>
                    <a:hlinkClick r:id="rId211"/>
                  </a:rPr>
                  <a:t>OpenStack Magnum</a:t>
                </a:r>
                <a:endParaRPr kumimoji="0" lang="en-US" altLang="ja-JP" sz="571" kern="0" dirty="0">
                  <a:latin typeface="Meiryo UI" pitchFamily="50" charset="-128"/>
                  <a:ea typeface="Meiryo UI" pitchFamily="50" charset="-128"/>
                  <a:cs typeface="Meiryo UI" pitchFamily="50" charset="-128"/>
                </a:endParaRPr>
              </a:p>
              <a:p>
                <a:pPr>
                  <a:defRPr/>
                </a:pPr>
                <a:r>
                  <a:rPr kumimoji="0" lang="en-US" altLang="ja-JP" sz="571" kern="0" dirty="0">
                    <a:latin typeface="Meiryo UI" pitchFamily="50" charset="-128"/>
                    <a:ea typeface="Meiryo UI" pitchFamily="50" charset="-128"/>
                    <a:cs typeface="Meiryo UI" pitchFamily="50" charset="-128"/>
                    <a:hlinkClick r:id="rId212"/>
                  </a:rPr>
                  <a:t>Vagrant</a:t>
                </a:r>
                <a:endParaRPr kumimoji="0" lang="en-US" altLang="ja-JP" sz="571" kern="0" dirty="0">
                  <a:latin typeface="Meiryo UI" pitchFamily="50" charset="-128"/>
                  <a:ea typeface="Meiryo UI" pitchFamily="50" charset="-128"/>
                  <a:cs typeface="Meiryo UI" pitchFamily="50" charset="-128"/>
                </a:endParaRPr>
              </a:p>
              <a:p>
                <a:pPr defTabSz="653156">
                  <a:defRPr/>
                </a:pPr>
                <a:r>
                  <a:rPr kumimoji="0" lang="en-US" altLang="ja-JP" sz="571" kern="0" dirty="0">
                    <a:latin typeface="Meiryo UI" pitchFamily="50" charset="-128"/>
                    <a:ea typeface="Meiryo UI" pitchFamily="50" charset="-128"/>
                    <a:cs typeface="Meiryo UI" pitchFamily="50" charset="-128"/>
                    <a:hlinkClick r:id="rId213"/>
                  </a:rPr>
                  <a:t>Rancher</a:t>
                </a:r>
                <a:endParaRPr kumimoji="0" lang="en-US" altLang="ja-JP" sz="571" kern="0" dirty="0">
                  <a:latin typeface="Meiryo UI" pitchFamily="50" charset="-128"/>
                  <a:ea typeface="Meiryo UI" pitchFamily="50" charset="-128"/>
                  <a:cs typeface="Meiryo UI" pitchFamily="50" charset="-128"/>
                </a:endParaRPr>
              </a:p>
            </p:txBody>
          </p:sp>
          <p:sp>
            <p:nvSpPr>
              <p:cNvPr id="193" name="テキスト ボックス 192"/>
              <p:cNvSpPr txBox="1"/>
              <p:nvPr/>
            </p:nvSpPr>
            <p:spPr bwMode="gray">
              <a:xfrm>
                <a:off x="4380396" y="7110176"/>
                <a:ext cx="1249247" cy="193205"/>
              </a:xfrm>
              <a:prstGeom prst="rect">
                <a:avLst/>
              </a:prstGeom>
              <a:solidFill>
                <a:srgbClr val="DEEDF5"/>
              </a:solidFill>
              <a:ln w="9525" cap="flat">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t"/>
              <a:lstStyle>
                <a:defPPr>
                  <a:defRPr lang="ja-JP"/>
                </a:defPPr>
              </a:lstStyle>
              <a:p>
                <a:pPr defTabSz="653156" fontAlgn="ctr">
                  <a:lnSpc>
                    <a:spcPts val="571"/>
                  </a:lnSpc>
                  <a:defRPr/>
                </a:pPr>
                <a:r>
                  <a:rPr kumimoji="0" lang="en-US" altLang="ja-JP" sz="571" kern="0" dirty="0">
                    <a:solidFill>
                      <a:srgbClr val="000000"/>
                    </a:solidFill>
                    <a:latin typeface="Tw Cen MT Condensed" panose="020B0606020104020203" pitchFamily="34" charset="0"/>
                    <a:ea typeface="Meiryo UI" pitchFamily="50" charset="-128"/>
                    <a:cs typeface="Meiryo UI" pitchFamily="50" charset="-128"/>
                  </a:rPr>
                  <a:t>Infrastructure as a Service (IaaS)</a:t>
                </a:r>
                <a:endParaRPr kumimoji="0" lang="ja-JP" altLang="en-US" sz="571" kern="0" dirty="0">
                  <a:solidFill>
                    <a:srgbClr val="000000"/>
                  </a:solidFill>
                  <a:latin typeface="Tw Cen MT Condensed" panose="020B0606020104020203" pitchFamily="34" charset="0"/>
                  <a:ea typeface="Meiryo UI" pitchFamily="50" charset="-128"/>
                  <a:cs typeface="Meiryo UI" pitchFamily="50" charset="-128"/>
                </a:endParaRPr>
              </a:p>
            </p:txBody>
          </p:sp>
        </p:grpSp>
        <p:grpSp>
          <p:nvGrpSpPr>
            <p:cNvPr id="197" name="グループ化 196"/>
            <p:cNvGrpSpPr/>
            <p:nvPr/>
          </p:nvGrpSpPr>
          <p:grpSpPr>
            <a:xfrm>
              <a:off x="3126852" y="5284234"/>
              <a:ext cx="928196" cy="253003"/>
              <a:chOff x="5688124" y="1462377"/>
              <a:chExt cx="3240360" cy="462044"/>
            </a:xfrm>
          </p:grpSpPr>
          <p:sp>
            <p:nvSpPr>
              <p:cNvPr id="198" name="正方形/長方形 197"/>
              <p:cNvSpPr/>
              <p:nvPr/>
            </p:nvSpPr>
            <p:spPr bwMode="gray">
              <a:xfrm>
                <a:off x="5688124" y="1670416"/>
                <a:ext cx="3240360" cy="254005"/>
              </a:xfrm>
              <a:prstGeom prst="rect">
                <a:avLst/>
              </a:prstGeom>
              <a:solidFill>
                <a:schemeClr val="bg1"/>
              </a:solidFill>
              <a:ln w="9525">
                <a:solidFill>
                  <a:schemeClr val="tx1"/>
                </a:solidFill>
                <a:miter lim="800000"/>
                <a:headEnd/>
                <a:tailEnd/>
              </a:ln>
            </p:spPr>
            <p:txBody>
              <a:bodyPr lIns="25714" rIns="25714" anchor="t"/>
              <a:lstStyle/>
              <a:p>
                <a:pPr defTabSz="653156">
                  <a:defRPr/>
                </a:pPr>
                <a:r>
                  <a:rPr kumimoji="0" lang="en-US" altLang="ja-JP" sz="571" kern="0" dirty="0" err="1">
                    <a:latin typeface="Meiryo UI" pitchFamily="50" charset="-128"/>
                    <a:ea typeface="Meiryo UI" pitchFamily="50" charset="-128"/>
                    <a:cs typeface="Meiryo UI" pitchFamily="50" charset="-128"/>
                    <a:hlinkClick r:id="rId214"/>
                  </a:rPr>
                  <a:t>OpenStack</a:t>
                </a:r>
                <a:r>
                  <a:rPr kumimoji="0" lang="en-US" altLang="ja-JP" sz="571" kern="0" dirty="0">
                    <a:latin typeface="Meiryo UI" pitchFamily="50" charset="-128"/>
                    <a:ea typeface="Meiryo UI" pitchFamily="50" charset="-128"/>
                    <a:cs typeface="Meiryo UI" pitchFamily="50" charset="-128"/>
                    <a:hlinkClick r:id="rId214"/>
                  </a:rPr>
                  <a:t> </a:t>
                </a:r>
                <a:r>
                  <a:rPr kumimoji="0" lang="en-US" altLang="ja-JP" sz="571" kern="0" dirty="0" err="1">
                    <a:latin typeface="Meiryo UI" pitchFamily="50" charset="-128"/>
                    <a:ea typeface="Meiryo UI" pitchFamily="50" charset="-128"/>
                    <a:cs typeface="Meiryo UI" pitchFamily="50" charset="-128"/>
                    <a:hlinkClick r:id="rId214"/>
                  </a:rPr>
                  <a:t>Murano</a:t>
                </a:r>
                <a:endParaRPr kumimoji="0" lang="en-US" altLang="ja-JP" sz="571" kern="0" dirty="0">
                  <a:latin typeface="Meiryo UI" pitchFamily="50" charset="-128"/>
                  <a:ea typeface="Meiryo UI" pitchFamily="50" charset="-128"/>
                  <a:cs typeface="Meiryo UI" pitchFamily="50" charset="-128"/>
                </a:endParaRPr>
              </a:p>
            </p:txBody>
          </p:sp>
          <p:sp>
            <p:nvSpPr>
              <p:cNvPr id="199" name="テキスト ボックス 198"/>
              <p:cNvSpPr txBox="1"/>
              <p:nvPr/>
            </p:nvSpPr>
            <p:spPr bwMode="gray">
              <a:xfrm>
                <a:off x="5688124" y="1462377"/>
                <a:ext cx="3240360" cy="207608"/>
              </a:xfrm>
              <a:prstGeom prst="rect">
                <a:avLst/>
              </a:prstGeom>
              <a:solidFill>
                <a:srgbClr val="DEEDF5"/>
              </a:solidFill>
              <a:ln w="9525" cap="flat">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t"/>
              <a:lstStyle>
                <a:defPPr>
                  <a:defRPr lang="ja-JP"/>
                </a:defPPr>
              </a:lstStyle>
              <a:p>
                <a:pPr defTabSz="653156" fontAlgn="ctr">
                  <a:lnSpc>
                    <a:spcPts val="571"/>
                  </a:lnSpc>
                  <a:defRPr/>
                </a:pPr>
                <a:r>
                  <a:rPr kumimoji="0" lang="en-US" altLang="ja-JP" sz="571" kern="0" dirty="0">
                    <a:solidFill>
                      <a:srgbClr val="000000"/>
                    </a:solidFill>
                    <a:latin typeface="Tw Cen MT Condensed" panose="020B0606020104020203" pitchFamily="34" charset="0"/>
                    <a:ea typeface="Meiryo UI" pitchFamily="50" charset="-128"/>
                    <a:cs typeface="Meiryo UI" pitchFamily="50" charset="-128"/>
                  </a:rPr>
                  <a:t>Software as a Service (SaaS)</a:t>
                </a:r>
                <a:endParaRPr kumimoji="0" lang="ja-JP" altLang="en-US" sz="571" kern="0" dirty="0">
                  <a:solidFill>
                    <a:srgbClr val="000000"/>
                  </a:solidFill>
                  <a:latin typeface="Tw Cen MT Condensed" panose="020B0606020104020203" pitchFamily="34" charset="0"/>
                  <a:ea typeface="Meiryo UI" pitchFamily="50" charset="-128"/>
                  <a:cs typeface="Meiryo UI" pitchFamily="50" charset="-128"/>
                </a:endParaRPr>
              </a:p>
            </p:txBody>
          </p:sp>
        </p:grpSp>
        <p:grpSp>
          <p:nvGrpSpPr>
            <p:cNvPr id="209" name="グループ化 208"/>
            <p:cNvGrpSpPr/>
            <p:nvPr/>
          </p:nvGrpSpPr>
          <p:grpSpPr>
            <a:xfrm>
              <a:off x="5060799" y="6148299"/>
              <a:ext cx="911779" cy="334899"/>
              <a:chOff x="5676706" y="1633177"/>
              <a:chExt cx="3216709" cy="425559"/>
            </a:xfrm>
          </p:grpSpPr>
          <p:sp>
            <p:nvSpPr>
              <p:cNvPr id="210" name="正方形/長方形 209"/>
              <p:cNvSpPr/>
              <p:nvPr/>
            </p:nvSpPr>
            <p:spPr bwMode="gray">
              <a:xfrm>
                <a:off x="5676706" y="1797224"/>
                <a:ext cx="3216709" cy="261512"/>
              </a:xfrm>
              <a:prstGeom prst="rect">
                <a:avLst/>
              </a:prstGeom>
              <a:solidFill>
                <a:schemeClr val="bg1"/>
              </a:solidFill>
              <a:ln w="9525">
                <a:solidFill>
                  <a:schemeClr val="tx1"/>
                </a:solidFill>
                <a:miter lim="800000"/>
                <a:headEnd/>
                <a:tailEnd/>
              </a:ln>
            </p:spPr>
            <p:txBody>
              <a:bodyPr lIns="25714" rIns="25714" anchor="t"/>
              <a:lstStyle/>
              <a:p>
                <a:pPr defTabSz="653156">
                  <a:defRPr/>
                </a:pPr>
                <a:r>
                  <a:rPr kumimoji="0" lang="en-US" altLang="ja-JP" sz="571" kern="0" dirty="0">
                    <a:solidFill>
                      <a:srgbClr val="000000"/>
                    </a:solidFill>
                    <a:latin typeface="Meiryo UI" pitchFamily="50" charset="-128"/>
                    <a:ea typeface="Meiryo UI" pitchFamily="50" charset="-128"/>
                    <a:cs typeface="Meiryo UI" pitchFamily="50" charset="-128"/>
                    <a:hlinkClick r:id="rId215"/>
                  </a:rPr>
                  <a:t>OpenStack Neutron</a:t>
                </a:r>
                <a:endParaRPr kumimoji="0" lang="en-US" altLang="ja-JP" sz="571" kern="0" dirty="0">
                  <a:solidFill>
                    <a:srgbClr val="000000"/>
                  </a:solidFill>
                  <a:latin typeface="Meiryo UI" pitchFamily="50" charset="-128"/>
                  <a:ea typeface="Meiryo UI" pitchFamily="50" charset="-128"/>
                  <a:cs typeface="Meiryo UI" pitchFamily="50" charset="-128"/>
                </a:endParaRPr>
              </a:p>
              <a:p>
                <a:pPr defTabSz="653156">
                  <a:defRPr/>
                </a:pPr>
                <a:r>
                  <a:rPr kumimoji="0" lang="en-US" altLang="ja-JP" sz="571" kern="0" dirty="0">
                    <a:solidFill>
                      <a:srgbClr val="000000"/>
                    </a:solidFill>
                    <a:latin typeface="Meiryo UI" pitchFamily="50" charset="-128"/>
                    <a:ea typeface="Meiryo UI" pitchFamily="50" charset="-128"/>
                    <a:cs typeface="Meiryo UI" pitchFamily="50" charset="-128"/>
                    <a:hlinkClick r:id="rId216"/>
                  </a:rPr>
                  <a:t>OpenStack Designate</a:t>
                </a:r>
                <a:endParaRPr kumimoji="0" lang="en-US" altLang="ja-JP" sz="571" kern="0" dirty="0">
                  <a:solidFill>
                    <a:srgbClr val="000000"/>
                  </a:solidFill>
                  <a:latin typeface="Meiryo UI" pitchFamily="50" charset="-128"/>
                  <a:ea typeface="Meiryo UI" pitchFamily="50" charset="-128"/>
                  <a:cs typeface="Meiryo UI" pitchFamily="50" charset="-128"/>
                </a:endParaRPr>
              </a:p>
            </p:txBody>
          </p:sp>
          <p:sp>
            <p:nvSpPr>
              <p:cNvPr id="211" name="テキスト ボックス 210"/>
              <p:cNvSpPr txBox="1"/>
              <p:nvPr/>
            </p:nvSpPr>
            <p:spPr bwMode="gray">
              <a:xfrm>
                <a:off x="5676706" y="1633177"/>
                <a:ext cx="3216709" cy="186340"/>
              </a:xfrm>
              <a:prstGeom prst="rect">
                <a:avLst/>
              </a:prstGeom>
              <a:solidFill>
                <a:srgbClr val="DEEDF5"/>
              </a:solidFill>
              <a:ln w="9525" cap="flat">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t"/>
              <a:lstStyle>
                <a:defPPr>
                  <a:defRPr lang="ja-JP"/>
                </a:defPPr>
              </a:lstStyle>
              <a:p>
                <a:pPr defTabSz="653156" fontAlgn="ctr">
                  <a:lnSpc>
                    <a:spcPts val="571"/>
                  </a:lnSpc>
                  <a:defRPr/>
                </a:pPr>
                <a:r>
                  <a:rPr kumimoji="0" lang="en-US" altLang="ja-JP" sz="571" kern="0" dirty="0">
                    <a:solidFill>
                      <a:srgbClr val="000000"/>
                    </a:solidFill>
                    <a:latin typeface="Tw Cen MT Condensed" panose="020B0606020104020203" pitchFamily="34" charset="0"/>
                    <a:ea typeface="Meiryo UI" pitchFamily="50" charset="-128"/>
                    <a:cs typeface="Meiryo UI" pitchFamily="50" charset="-128"/>
                  </a:rPr>
                  <a:t>Network as a Service (</a:t>
                </a:r>
                <a:r>
                  <a:rPr kumimoji="0" lang="en-US" altLang="ja-JP" sz="571" kern="0" dirty="0" err="1">
                    <a:solidFill>
                      <a:srgbClr val="000000"/>
                    </a:solidFill>
                    <a:latin typeface="Tw Cen MT Condensed" panose="020B0606020104020203" pitchFamily="34" charset="0"/>
                    <a:ea typeface="Meiryo UI" pitchFamily="50" charset="-128"/>
                    <a:cs typeface="Meiryo UI" pitchFamily="50" charset="-128"/>
                  </a:rPr>
                  <a:t>NaaS</a:t>
                </a:r>
                <a:r>
                  <a:rPr kumimoji="0" lang="en-US" altLang="ja-JP" sz="571" kern="0" dirty="0">
                    <a:solidFill>
                      <a:srgbClr val="000000"/>
                    </a:solidFill>
                    <a:latin typeface="Tw Cen MT Condensed" panose="020B0606020104020203" pitchFamily="34" charset="0"/>
                    <a:ea typeface="Meiryo UI" pitchFamily="50" charset="-128"/>
                    <a:cs typeface="Meiryo UI" pitchFamily="50" charset="-128"/>
                  </a:rPr>
                  <a:t>)</a:t>
                </a:r>
                <a:endParaRPr kumimoji="0" lang="ja-JP" altLang="en-US" sz="571" kern="0" dirty="0">
                  <a:solidFill>
                    <a:srgbClr val="000000"/>
                  </a:solidFill>
                  <a:latin typeface="Tw Cen MT Condensed" panose="020B0606020104020203" pitchFamily="34" charset="0"/>
                  <a:ea typeface="Meiryo UI" pitchFamily="50" charset="-128"/>
                  <a:cs typeface="Meiryo UI" pitchFamily="50" charset="-128"/>
                </a:endParaRPr>
              </a:p>
            </p:txBody>
          </p:sp>
        </p:grpSp>
        <p:grpSp>
          <p:nvGrpSpPr>
            <p:cNvPr id="212" name="グループ化 211"/>
            <p:cNvGrpSpPr/>
            <p:nvPr/>
          </p:nvGrpSpPr>
          <p:grpSpPr>
            <a:xfrm>
              <a:off x="5060799" y="5296730"/>
              <a:ext cx="912517" cy="246655"/>
              <a:chOff x="1966747" y="1629883"/>
              <a:chExt cx="3313707" cy="413789"/>
            </a:xfrm>
          </p:grpSpPr>
          <p:sp>
            <p:nvSpPr>
              <p:cNvPr id="213" name="正方形/長方形 212"/>
              <p:cNvSpPr/>
              <p:nvPr/>
            </p:nvSpPr>
            <p:spPr bwMode="gray">
              <a:xfrm>
                <a:off x="1966747" y="1789309"/>
                <a:ext cx="3313704" cy="254363"/>
              </a:xfrm>
              <a:prstGeom prst="rect">
                <a:avLst/>
              </a:prstGeom>
              <a:solidFill>
                <a:schemeClr val="bg1"/>
              </a:solidFill>
              <a:ln w="9525">
                <a:solidFill>
                  <a:schemeClr val="tx1"/>
                </a:solidFill>
                <a:miter lim="800000"/>
                <a:headEnd/>
                <a:tailEnd/>
              </a:ln>
            </p:spPr>
            <p:txBody>
              <a:bodyPr lIns="25714" rIns="25714" anchor="t"/>
              <a:lstStyle/>
              <a:p>
                <a:pPr defTabSz="653156">
                  <a:defRPr/>
                </a:pPr>
                <a:r>
                  <a:rPr kumimoji="0" lang="en-US" altLang="ja-JP" sz="571" kern="0" dirty="0" err="1">
                    <a:latin typeface="Meiryo UI" pitchFamily="50" charset="-128"/>
                    <a:ea typeface="Meiryo UI" pitchFamily="50" charset="-128"/>
                    <a:cs typeface="Meiryo UI" pitchFamily="50" charset="-128"/>
                    <a:hlinkClick r:id="rId209"/>
                  </a:rPr>
                  <a:t>OpenStack</a:t>
                </a:r>
                <a:r>
                  <a:rPr kumimoji="0" lang="en-US" altLang="ja-JP" sz="571" kern="0" dirty="0">
                    <a:latin typeface="Meiryo UI" pitchFamily="50" charset="-128"/>
                    <a:ea typeface="Meiryo UI" pitchFamily="50" charset="-128"/>
                    <a:cs typeface="Meiryo UI" pitchFamily="50" charset="-128"/>
                    <a:hlinkClick r:id="rId209"/>
                  </a:rPr>
                  <a:t> Sahara</a:t>
                </a:r>
                <a:endParaRPr kumimoji="0" lang="en-US" altLang="ja-JP" sz="571" kern="0" dirty="0">
                  <a:latin typeface="Meiryo UI" pitchFamily="50" charset="-128"/>
                  <a:ea typeface="Meiryo UI" pitchFamily="50" charset="-128"/>
                  <a:cs typeface="Meiryo UI" pitchFamily="50" charset="-128"/>
                </a:endParaRPr>
              </a:p>
            </p:txBody>
          </p:sp>
          <p:sp>
            <p:nvSpPr>
              <p:cNvPr id="214" name="テキスト ボックス 213"/>
              <p:cNvSpPr txBox="1"/>
              <p:nvPr/>
            </p:nvSpPr>
            <p:spPr bwMode="gray">
              <a:xfrm>
                <a:off x="1966750" y="1629883"/>
                <a:ext cx="3313704" cy="201321"/>
              </a:xfrm>
              <a:prstGeom prst="rect">
                <a:avLst/>
              </a:prstGeom>
              <a:solidFill>
                <a:srgbClr val="DEEDF5"/>
              </a:solidFill>
              <a:ln w="9525" cap="flat">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t"/>
              <a:lstStyle>
                <a:defPPr>
                  <a:defRPr lang="ja-JP"/>
                </a:defPPr>
              </a:lstStyle>
              <a:p>
                <a:pPr defTabSz="653156" fontAlgn="ctr">
                  <a:lnSpc>
                    <a:spcPts val="571"/>
                  </a:lnSpc>
                  <a:defRPr/>
                </a:pPr>
                <a:r>
                  <a:rPr kumimoji="0" lang="pt-BR" altLang="ja-JP" sz="571" kern="0" dirty="0">
                    <a:solidFill>
                      <a:srgbClr val="000000"/>
                    </a:solidFill>
                    <a:latin typeface="Tw Cen MT Condensed" panose="020B0606020104020203" pitchFamily="34" charset="0"/>
                    <a:ea typeface="Meiryo UI" pitchFamily="50" charset="-128"/>
                    <a:cs typeface="Meiryo UI" pitchFamily="50" charset="-128"/>
                  </a:rPr>
                  <a:t>Database as a Service (DBaaS)</a:t>
                </a:r>
                <a:endParaRPr kumimoji="0" lang="ja-JP" altLang="en-US" sz="571" kern="0" dirty="0">
                  <a:solidFill>
                    <a:srgbClr val="000000"/>
                  </a:solidFill>
                  <a:latin typeface="Tw Cen MT Condensed" panose="020B0606020104020203" pitchFamily="34" charset="0"/>
                  <a:ea typeface="Meiryo UI" pitchFamily="50" charset="-128"/>
                  <a:cs typeface="Meiryo UI" pitchFamily="50" charset="-128"/>
                </a:endParaRPr>
              </a:p>
            </p:txBody>
          </p:sp>
        </p:grpSp>
        <p:grpSp>
          <p:nvGrpSpPr>
            <p:cNvPr id="221" name="グループ化 220"/>
            <p:cNvGrpSpPr/>
            <p:nvPr/>
          </p:nvGrpSpPr>
          <p:grpSpPr>
            <a:xfrm>
              <a:off x="4103748" y="5730716"/>
              <a:ext cx="898229" cy="285541"/>
              <a:chOff x="5688124" y="1485018"/>
              <a:chExt cx="3240360" cy="362839"/>
            </a:xfrm>
          </p:grpSpPr>
          <p:sp>
            <p:nvSpPr>
              <p:cNvPr id="222" name="正方形/長方形 221"/>
              <p:cNvSpPr/>
              <p:nvPr/>
            </p:nvSpPr>
            <p:spPr bwMode="gray">
              <a:xfrm>
                <a:off x="5688124" y="1670417"/>
                <a:ext cx="3240360" cy="177440"/>
              </a:xfrm>
              <a:prstGeom prst="rect">
                <a:avLst/>
              </a:prstGeom>
              <a:solidFill>
                <a:schemeClr val="bg1"/>
              </a:solidFill>
              <a:ln w="9525">
                <a:solidFill>
                  <a:schemeClr val="tx1"/>
                </a:solidFill>
                <a:miter lim="800000"/>
                <a:headEnd/>
                <a:tailEnd/>
              </a:ln>
            </p:spPr>
            <p:txBody>
              <a:bodyPr lIns="25714" rIns="25714" anchor="t"/>
              <a:lstStyle/>
              <a:p>
                <a:pPr defTabSz="653156">
                  <a:defRPr/>
                </a:pPr>
                <a:r>
                  <a:rPr kumimoji="0" lang="en-US" altLang="ja-JP" sz="571" kern="0" dirty="0">
                    <a:solidFill>
                      <a:srgbClr val="000000"/>
                    </a:solidFill>
                    <a:latin typeface="Meiryo UI" pitchFamily="50" charset="-128"/>
                    <a:ea typeface="Meiryo UI" pitchFamily="50" charset="-128"/>
                    <a:cs typeface="Meiryo UI" pitchFamily="50" charset="-128"/>
                    <a:hlinkClick r:id="rId217"/>
                  </a:rPr>
                  <a:t>OpenStack Keystone</a:t>
                </a:r>
                <a:endParaRPr kumimoji="0" lang="en-US" altLang="ja-JP" sz="571" kern="0" dirty="0">
                  <a:solidFill>
                    <a:srgbClr val="000000"/>
                  </a:solidFill>
                  <a:latin typeface="Meiryo UI" pitchFamily="50" charset="-128"/>
                  <a:ea typeface="Meiryo UI" pitchFamily="50" charset="-128"/>
                  <a:cs typeface="Meiryo UI" pitchFamily="50" charset="-128"/>
                </a:endParaRPr>
              </a:p>
            </p:txBody>
          </p:sp>
          <p:sp>
            <p:nvSpPr>
              <p:cNvPr id="223" name="テキスト ボックス 222"/>
              <p:cNvSpPr txBox="1"/>
              <p:nvPr/>
            </p:nvSpPr>
            <p:spPr bwMode="gray">
              <a:xfrm>
                <a:off x="5688124" y="1485018"/>
                <a:ext cx="3240360" cy="184968"/>
              </a:xfrm>
              <a:prstGeom prst="rect">
                <a:avLst/>
              </a:prstGeom>
              <a:solidFill>
                <a:srgbClr val="DEEDF5"/>
              </a:solidFill>
              <a:ln w="9525" cap="flat">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t"/>
              <a:lstStyle>
                <a:defPPr>
                  <a:defRPr lang="ja-JP"/>
                </a:defPPr>
              </a:lstStyle>
              <a:p>
                <a:pPr defTabSz="653156" fontAlgn="ctr">
                  <a:lnSpc>
                    <a:spcPts val="571"/>
                  </a:lnSpc>
                  <a:defRPr/>
                </a:pPr>
                <a:r>
                  <a:rPr kumimoji="0" lang="pt-BR" altLang="ja-JP" sz="571" kern="0" dirty="0">
                    <a:solidFill>
                      <a:srgbClr val="000000"/>
                    </a:solidFill>
                    <a:latin typeface="Tw Cen MT Condensed" panose="020B0606020104020203" pitchFamily="34" charset="0"/>
                    <a:ea typeface="Meiryo UI" pitchFamily="50" charset="-128"/>
                    <a:cs typeface="Meiryo UI" pitchFamily="50" charset="-128"/>
                  </a:rPr>
                  <a:t>Identity as a Service (IDaaS)</a:t>
                </a:r>
              </a:p>
            </p:txBody>
          </p:sp>
        </p:grpSp>
        <p:sp>
          <p:nvSpPr>
            <p:cNvPr id="232" name="角丸四角形 231"/>
            <p:cNvSpPr/>
            <p:nvPr/>
          </p:nvSpPr>
          <p:spPr>
            <a:xfrm>
              <a:off x="3074857" y="5241307"/>
              <a:ext cx="2955264" cy="1432261"/>
            </a:xfrm>
            <a:prstGeom prst="roundRect">
              <a:avLst>
                <a:gd name="adj" fmla="val 2128"/>
              </a:avLst>
            </a:prstGeom>
            <a:noFill/>
            <a:ln w="25400">
              <a:solidFill>
                <a:srgbClr val="002060"/>
              </a:solidFill>
              <a:prstDash val="dash"/>
            </a:ln>
            <a:effectLst/>
          </p:spPr>
          <p:style>
            <a:lnRef idx="1">
              <a:schemeClr val="accent1"/>
            </a:lnRef>
            <a:fillRef idx="3">
              <a:schemeClr val="accent1"/>
            </a:fillRef>
            <a:effectRef idx="2">
              <a:schemeClr val="accent1"/>
            </a:effectRef>
            <a:fontRef idx="minor">
              <a:schemeClr val="lt1"/>
            </a:fontRef>
          </p:style>
          <p:txBody>
            <a:bodyPr lIns="25714" tIns="0" rIns="25714" bIns="25714" rtlCol="0" anchor="t"/>
            <a:lstStyle/>
            <a:p>
              <a:endParaRPr lang="en-US" altLang="ja-JP" sz="571" b="1" dirty="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233" name="正方形/長方形 232"/>
            <p:cNvSpPr/>
            <p:nvPr/>
          </p:nvSpPr>
          <p:spPr bwMode="gray">
            <a:xfrm>
              <a:off x="4062468" y="6385830"/>
              <a:ext cx="1569660" cy="290464"/>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t">
              <a:spAutoFit/>
            </a:bodyPr>
            <a:lstStyle/>
            <a:p>
              <a:pPr algn="l"/>
              <a:r>
                <a:rPr lang="ja-JP" altLang="en-US" sz="429" b="1"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参考：</a:t>
              </a:r>
              <a:r>
                <a:rPr lang="en-US" altLang="ja-JP" sz="429" b="1"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ISO/IEC 17788:2014 </a:t>
              </a:r>
            </a:p>
            <a:p>
              <a:pPr algn="l"/>
              <a:r>
                <a:rPr lang="en-US" altLang="ja-JP" sz="429" b="1"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Information technology</a:t>
              </a:r>
            </a:p>
            <a:p>
              <a:pPr algn="l"/>
              <a:r>
                <a:rPr lang="en-US" altLang="ja-JP" sz="429" b="1"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 Cloud computing — Overview and vocabulary</a:t>
              </a:r>
            </a:p>
          </p:txBody>
        </p:sp>
        <p:grpSp>
          <p:nvGrpSpPr>
            <p:cNvPr id="26" name="グループ化 25"/>
            <p:cNvGrpSpPr/>
            <p:nvPr/>
          </p:nvGrpSpPr>
          <p:grpSpPr>
            <a:xfrm>
              <a:off x="7139915" y="1619452"/>
              <a:ext cx="883169" cy="1125799"/>
              <a:chOff x="8664440" y="4055033"/>
              <a:chExt cx="1230565" cy="1338845"/>
            </a:xfrm>
          </p:grpSpPr>
          <p:sp>
            <p:nvSpPr>
              <p:cNvPr id="231" name="正方形/長方形 230"/>
              <p:cNvSpPr/>
              <p:nvPr/>
            </p:nvSpPr>
            <p:spPr bwMode="gray">
              <a:xfrm>
                <a:off x="8666315" y="4157605"/>
                <a:ext cx="1228689" cy="1236273"/>
              </a:xfrm>
              <a:prstGeom prst="rect">
                <a:avLst/>
              </a:prstGeom>
              <a:solidFill>
                <a:schemeClr val="bg1"/>
              </a:solidFill>
              <a:ln w="9525">
                <a:solidFill>
                  <a:schemeClr val="tx1"/>
                </a:solidFill>
                <a:miter lim="800000"/>
                <a:headEnd/>
                <a:tailEnd/>
              </a:ln>
            </p:spPr>
            <p:txBody>
              <a:bodyPr lIns="25714" rIns="25714" anchor="t"/>
              <a:lstStyle/>
              <a:p>
                <a:r>
                  <a:rPr kumimoji="0" lang="en-US" altLang="ja-JP" sz="571" kern="0" dirty="0">
                    <a:latin typeface="Meiryo UI" pitchFamily="50" charset="-128"/>
                    <a:ea typeface="Meiryo UI" pitchFamily="50" charset="-128"/>
                    <a:cs typeface="Meiryo UI" pitchFamily="50" charset="-128"/>
                    <a:hlinkClick r:id="rId218"/>
                  </a:rPr>
                  <a:t>Apache </a:t>
                </a:r>
                <a:r>
                  <a:rPr kumimoji="0" lang="en-US" altLang="ja-JP" sz="571" kern="0" dirty="0" err="1">
                    <a:latin typeface="Meiryo UI" pitchFamily="50" charset="-128"/>
                    <a:ea typeface="Meiryo UI" pitchFamily="50" charset="-128"/>
                    <a:cs typeface="Meiryo UI" pitchFamily="50" charset="-128"/>
                    <a:hlinkClick r:id="rId218"/>
                  </a:rPr>
                  <a:t>Jmeter</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a:latin typeface="Meiryo UI" pitchFamily="50" charset="-128"/>
                    <a:ea typeface="Meiryo UI" pitchFamily="50" charset="-128"/>
                    <a:cs typeface="Meiryo UI" pitchFamily="50" charset="-128"/>
                    <a:hlinkClick r:id="rId219"/>
                  </a:rPr>
                  <a:t>Bonnie</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a:latin typeface="Meiryo UI" pitchFamily="50" charset="-128"/>
                    <a:ea typeface="Meiryo UI" pitchFamily="50" charset="-128"/>
                    <a:cs typeface="Meiryo UI" pitchFamily="50" charset="-128"/>
                    <a:hlinkClick r:id="rId220"/>
                  </a:rPr>
                  <a:t>EMMA</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err="1">
                    <a:latin typeface="Meiryo UI" pitchFamily="50" charset="-128"/>
                    <a:ea typeface="Meiryo UI" pitchFamily="50" charset="-128"/>
                    <a:cs typeface="Meiryo UI" pitchFamily="50" charset="-128"/>
                    <a:hlinkClick r:id="rId221"/>
                  </a:rPr>
                  <a:t>FindBugs</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a:latin typeface="Meiryo UI" pitchFamily="50" charset="-128"/>
                    <a:ea typeface="Meiryo UI" pitchFamily="50" charset="-128"/>
                    <a:cs typeface="Meiryo UI" pitchFamily="50" charset="-128"/>
                    <a:hlinkClick r:id="rId222"/>
                  </a:rPr>
                  <a:t>Jenkins</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a:latin typeface="Meiryo UI" pitchFamily="50" charset="-128"/>
                    <a:ea typeface="Meiryo UI" pitchFamily="50" charset="-128"/>
                    <a:cs typeface="Meiryo UI" pitchFamily="50" charset="-128"/>
                    <a:hlinkClick r:id="rId223"/>
                  </a:rPr>
                  <a:t>Junit</a:t>
                </a:r>
                <a:endParaRPr kumimoji="0" lang="en-US" altLang="ja-JP" sz="571" kern="0" dirty="0">
                  <a:latin typeface="Meiryo UI" pitchFamily="50" charset="-128"/>
                  <a:ea typeface="Meiryo UI" pitchFamily="50" charset="-128"/>
                  <a:cs typeface="Meiryo UI" pitchFamily="50" charset="-128"/>
                  <a:hlinkClick r:id="rId224"/>
                </a:endParaRPr>
              </a:p>
              <a:p>
                <a:r>
                  <a:rPr kumimoji="0" lang="en-US" altLang="ja-JP" sz="571" kern="0" dirty="0" err="1">
                    <a:latin typeface="Meiryo UI" pitchFamily="50" charset="-128"/>
                    <a:ea typeface="Meiryo UI" pitchFamily="50" charset="-128"/>
                    <a:cs typeface="Meiryo UI" pitchFamily="50" charset="-128"/>
                    <a:hlinkClick r:id="rId225"/>
                  </a:rPr>
                  <a:t>OpenTracing</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a:latin typeface="Meiryo UI" pitchFamily="50" charset="-128"/>
                    <a:ea typeface="Meiryo UI" pitchFamily="50" charset="-128"/>
                    <a:cs typeface="Meiryo UI" pitchFamily="50" charset="-128"/>
                    <a:hlinkClick r:id="rId224"/>
                  </a:rPr>
                  <a:t>PMD</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a:latin typeface="Meiryo UI" pitchFamily="50" charset="-128"/>
                    <a:ea typeface="Meiryo UI" pitchFamily="50" charset="-128"/>
                    <a:cs typeface="Meiryo UI" pitchFamily="50" charset="-128"/>
                    <a:hlinkClick r:id="rId226"/>
                  </a:rPr>
                  <a:t>Selenium</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err="1">
                    <a:latin typeface="Meiryo UI" pitchFamily="50" charset="-128"/>
                    <a:ea typeface="Meiryo UI" pitchFamily="50" charset="-128"/>
                    <a:cs typeface="Meiryo UI" pitchFamily="50" charset="-128"/>
                    <a:hlinkClick r:id="rId227"/>
                  </a:rPr>
                  <a:t>TestNG</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err="1">
                    <a:latin typeface="Meiryo UI" pitchFamily="50" charset="-128"/>
                    <a:ea typeface="Meiryo UI" pitchFamily="50" charset="-128"/>
                    <a:cs typeface="Meiryo UI" pitchFamily="50" charset="-128"/>
                    <a:hlinkClick r:id="rId228"/>
                  </a:rPr>
                  <a:t>Valgrind</a:t>
                </a:r>
                <a:endParaRPr kumimoji="0" lang="en-US" altLang="ja-JP" sz="571" kern="0" dirty="0">
                  <a:latin typeface="Meiryo UI" pitchFamily="50" charset="-128"/>
                  <a:ea typeface="Meiryo UI" pitchFamily="50" charset="-128"/>
                  <a:cs typeface="Meiryo UI" pitchFamily="50" charset="-128"/>
                </a:endParaRPr>
              </a:p>
            </p:txBody>
          </p:sp>
          <p:sp>
            <p:nvSpPr>
              <p:cNvPr id="234" name="テキスト ボックス 233"/>
              <p:cNvSpPr txBox="1"/>
              <p:nvPr/>
            </p:nvSpPr>
            <p:spPr bwMode="gray">
              <a:xfrm>
                <a:off x="8664440" y="4055033"/>
                <a:ext cx="1230565" cy="126655"/>
              </a:xfrm>
              <a:prstGeom prst="rect">
                <a:avLst/>
              </a:prstGeom>
              <a:solidFill>
                <a:srgbClr val="E3E0F0"/>
              </a:solidFill>
              <a:ln w="9525" cap="flat">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ja-JP" altLang="en-US" sz="571" dirty="0">
                    <a:latin typeface="Meiryo UI" panose="020B0604030504040204" pitchFamily="50" charset="-128"/>
                    <a:ea typeface="Meiryo UI" panose="020B0604030504040204" pitchFamily="50" charset="-128"/>
                    <a:cs typeface="Meiryo UI" panose="020B0604030504040204" pitchFamily="50" charset="-128"/>
                  </a:rPr>
                  <a:t>テストツール</a:t>
                </a:r>
              </a:p>
            </p:txBody>
          </p:sp>
        </p:grpSp>
        <p:grpSp>
          <p:nvGrpSpPr>
            <p:cNvPr id="9" name="グループ化 8"/>
            <p:cNvGrpSpPr/>
            <p:nvPr/>
          </p:nvGrpSpPr>
          <p:grpSpPr>
            <a:xfrm>
              <a:off x="134947" y="555350"/>
              <a:ext cx="863586" cy="1523917"/>
              <a:chOff x="193155" y="786348"/>
              <a:chExt cx="1249598" cy="2046293"/>
            </a:xfrm>
          </p:grpSpPr>
          <p:sp>
            <p:nvSpPr>
              <p:cNvPr id="20" name="正方形/長方形 19"/>
              <p:cNvSpPr/>
              <p:nvPr/>
            </p:nvSpPr>
            <p:spPr bwMode="gray">
              <a:xfrm>
                <a:off x="193506" y="889905"/>
                <a:ext cx="1249247" cy="1942736"/>
              </a:xfrm>
              <a:prstGeom prst="rect">
                <a:avLst/>
              </a:prstGeom>
              <a:solidFill>
                <a:schemeClr val="bg1"/>
              </a:solidFill>
              <a:ln w="9525">
                <a:solidFill>
                  <a:schemeClr val="tx1"/>
                </a:solidFill>
                <a:miter lim="800000"/>
                <a:headEnd/>
                <a:tailEnd/>
              </a:ln>
            </p:spPr>
            <p:txBody>
              <a:bodyPr lIns="25714" rIns="25714" anchor="t"/>
              <a:lstStyle/>
              <a:p>
                <a:r>
                  <a:rPr kumimoji="0" lang="en-US" altLang="ja-JP" sz="571" kern="0" dirty="0" err="1">
                    <a:latin typeface="Meiryo UI" pitchFamily="50" charset="-128"/>
                    <a:ea typeface="Meiryo UI" pitchFamily="50" charset="-128"/>
                    <a:cs typeface="Meiryo UI" pitchFamily="50" charset="-128"/>
                    <a:hlinkClick r:id="rId12"/>
                  </a:rPr>
                  <a:t>BigBlueButton</a:t>
                </a:r>
                <a:endParaRPr kumimoji="0" lang="en-US" altLang="ja-JP" sz="571" kern="0" dirty="0">
                  <a:latin typeface="Meiryo UI" pitchFamily="50" charset="-128"/>
                  <a:ea typeface="Meiryo UI" pitchFamily="50" charset="-128"/>
                  <a:cs typeface="Meiryo UI" pitchFamily="50" charset="-128"/>
                  <a:hlinkClick r:id="rId229"/>
                </a:endParaRPr>
              </a:p>
              <a:p>
                <a:r>
                  <a:rPr kumimoji="0" lang="en-US" altLang="ja-JP" sz="571" kern="0" dirty="0" err="1">
                    <a:latin typeface="Meiryo UI" pitchFamily="50" charset="-128"/>
                    <a:ea typeface="Meiryo UI" pitchFamily="50" charset="-128"/>
                    <a:cs typeface="Meiryo UI" pitchFamily="50" charset="-128"/>
                    <a:hlinkClick r:id="rId230"/>
                  </a:rPr>
                  <a:t>Calibre</a:t>
                </a:r>
                <a:endParaRPr kumimoji="0" lang="en-US" altLang="ja-JP" sz="571" kern="0" dirty="0">
                  <a:latin typeface="Meiryo UI" pitchFamily="50" charset="-128"/>
                  <a:ea typeface="Meiryo UI" pitchFamily="50" charset="-128"/>
                  <a:cs typeface="Meiryo UI" pitchFamily="50" charset="-128"/>
                  <a:hlinkClick r:id="rId229"/>
                </a:endParaRPr>
              </a:p>
              <a:p>
                <a:r>
                  <a:rPr kumimoji="0" lang="en-US" altLang="ja-JP" sz="571" kern="0" dirty="0">
                    <a:latin typeface="Meiryo UI" pitchFamily="50" charset="-128"/>
                    <a:ea typeface="Meiryo UI" pitchFamily="50" charset="-128"/>
                    <a:cs typeface="Meiryo UI" pitchFamily="50" charset="-128"/>
                    <a:hlinkClick r:id="rId229"/>
                  </a:rPr>
                  <a:t>Chromium</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a:latin typeface="Meiryo UI" pitchFamily="50" charset="-128"/>
                    <a:ea typeface="Meiryo UI" pitchFamily="50" charset="-128"/>
                    <a:cs typeface="Meiryo UI" pitchFamily="50" charset="-128"/>
                    <a:hlinkClick r:id="rId231"/>
                  </a:rPr>
                  <a:t>Evolution</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a:latin typeface="Meiryo UI" pitchFamily="50" charset="-128"/>
                    <a:ea typeface="Meiryo UI" pitchFamily="50" charset="-128"/>
                    <a:cs typeface="Meiryo UI" pitchFamily="50" charset="-128"/>
                    <a:hlinkClick r:id="rId232"/>
                  </a:rPr>
                  <a:t>Firefox</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err="1">
                    <a:latin typeface="Meiryo UI" pitchFamily="50" charset="-128"/>
                    <a:ea typeface="Meiryo UI" pitchFamily="50" charset="-128"/>
                    <a:cs typeface="Meiryo UI" pitchFamily="50" charset="-128"/>
                    <a:hlinkClick r:id="rId233"/>
                  </a:rPr>
                  <a:t>Gajim</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a:latin typeface="Meiryo UI" pitchFamily="50" charset="-128"/>
                    <a:ea typeface="Meiryo UI" pitchFamily="50" charset="-128"/>
                    <a:cs typeface="Meiryo UI" pitchFamily="50" charset="-128"/>
                    <a:hlinkClick r:id="rId234"/>
                  </a:rPr>
                  <a:t>GIMP</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err="1">
                    <a:latin typeface="Meiryo UI" pitchFamily="50" charset="-128"/>
                    <a:ea typeface="Meiryo UI" pitchFamily="50" charset="-128"/>
                    <a:cs typeface="Meiryo UI" pitchFamily="50" charset="-128"/>
                    <a:hlinkClick r:id="rId235"/>
                  </a:rPr>
                  <a:t>GKrellM</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err="1">
                    <a:latin typeface="Meiryo UI" pitchFamily="50" charset="-128"/>
                    <a:ea typeface="Meiryo UI" pitchFamily="50" charset="-128"/>
                    <a:cs typeface="Meiryo UI" pitchFamily="50" charset="-128"/>
                    <a:hlinkClick r:id="rId236"/>
                  </a:rPr>
                  <a:t>ImageMagick</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a:latin typeface="Meiryo UI" pitchFamily="50" charset="-128"/>
                    <a:ea typeface="Meiryo UI" pitchFamily="50" charset="-128"/>
                    <a:cs typeface="Meiryo UI" pitchFamily="50" charset="-128"/>
                    <a:hlinkClick r:id="rId237"/>
                  </a:rPr>
                  <a:t>KDE</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err="1">
                    <a:latin typeface="Meiryo UI" pitchFamily="50" charset="-128"/>
                    <a:ea typeface="Meiryo UI" pitchFamily="50" charset="-128"/>
                    <a:cs typeface="Meiryo UI" pitchFamily="50" charset="-128"/>
                    <a:hlinkClick r:id="rId238"/>
                  </a:rPr>
                  <a:t>Kopete</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a:latin typeface="Meiryo UI" pitchFamily="50" charset="-128"/>
                    <a:ea typeface="Meiryo UI" pitchFamily="50" charset="-128"/>
                    <a:cs typeface="Meiryo UI" pitchFamily="50" charset="-128"/>
                    <a:hlinkClick r:id="rId239"/>
                  </a:rPr>
                  <a:t>Open Manager</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a:latin typeface="Meiryo UI" pitchFamily="50" charset="-128"/>
                    <a:ea typeface="Meiryo UI" pitchFamily="50" charset="-128"/>
                    <a:cs typeface="Meiryo UI" pitchFamily="50" charset="-128"/>
                    <a:hlinkClick r:id="rId240"/>
                  </a:rPr>
                  <a:t>parallel </a:t>
                </a:r>
                <a:r>
                  <a:rPr kumimoji="0" lang="en-US" altLang="ja-JP" sz="571" kern="0" dirty="0" err="1">
                    <a:latin typeface="Meiryo UI" pitchFamily="50" charset="-128"/>
                    <a:ea typeface="Meiryo UI" pitchFamily="50" charset="-128"/>
                    <a:cs typeface="Meiryo UI" pitchFamily="50" charset="-128"/>
                    <a:hlinkClick r:id="rId240"/>
                  </a:rPr>
                  <a:t>ssh</a:t>
                </a:r>
                <a:endParaRPr kumimoji="0" lang="en-US" altLang="ja-JP" sz="571" kern="0" dirty="0">
                  <a:latin typeface="Meiryo UI" pitchFamily="50" charset="-128"/>
                  <a:ea typeface="Meiryo UI" pitchFamily="50" charset="-128"/>
                  <a:cs typeface="Meiryo UI" pitchFamily="50" charset="-128"/>
                  <a:hlinkClick r:id="rId241"/>
                </a:endParaRPr>
              </a:p>
              <a:p>
                <a:r>
                  <a:rPr kumimoji="0" lang="en-US" altLang="ja-JP" sz="571" kern="0" dirty="0">
                    <a:latin typeface="Meiryo UI" pitchFamily="50" charset="-128"/>
                    <a:ea typeface="Meiryo UI" pitchFamily="50" charset="-128"/>
                    <a:cs typeface="Meiryo UI" pitchFamily="50" charset="-128"/>
                    <a:hlinkClick r:id="rId241"/>
                  </a:rPr>
                  <a:t>Pidgin</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err="1">
                    <a:latin typeface="Meiryo UI" pitchFamily="50" charset="-128"/>
                    <a:ea typeface="Meiryo UI" pitchFamily="50" charset="-128"/>
                    <a:cs typeface="Meiryo UI" pitchFamily="50" charset="-128"/>
                    <a:hlinkClick r:id="rId242"/>
                  </a:rPr>
                  <a:t>RealVNC</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a:latin typeface="Meiryo UI" pitchFamily="50" charset="-128"/>
                    <a:ea typeface="Meiryo UI" pitchFamily="50" charset="-128"/>
                    <a:cs typeface="Meiryo UI" pitchFamily="50" charset="-128"/>
                    <a:hlinkClick r:id="rId243"/>
                  </a:rPr>
                  <a:t>Thunderbird</a:t>
                </a:r>
                <a:endParaRPr kumimoji="0" lang="en-US" altLang="ja-JP" sz="571" kern="0" dirty="0">
                  <a:latin typeface="Meiryo UI" pitchFamily="50" charset="-128"/>
                  <a:ea typeface="Meiryo UI" pitchFamily="50" charset="-128"/>
                  <a:cs typeface="Meiryo UI" pitchFamily="50" charset="-128"/>
                </a:endParaRPr>
              </a:p>
            </p:txBody>
          </p:sp>
          <p:sp>
            <p:nvSpPr>
              <p:cNvPr id="21" name="テキスト ボックス 20"/>
              <p:cNvSpPr txBox="1"/>
              <p:nvPr/>
            </p:nvSpPr>
            <p:spPr bwMode="gray">
              <a:xfrm>
                <a:off x="193155" y="786348"/>
                <a:ext cx="1249247" cy="145231"/>
              </a:xfrm>
              <a:prstGeom prst="rect">
                <a:avLst/>
              </a:prstGeom>
              <a:solidFill>
                <a:srgbClr val="FEEBCD"/>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ja-JP" altLang="en-US" sz="571">
                    <a:latin typeface="Meiryo UI" panose="020B0604030504040204" pitchFamily="50" charset="-128"/>
                    <a:ea typeface="Meiryo UI" panose="020B0604030504040204" pitchFamily="50" charset="-128"/>
                    <a:cs typeface="Meiryo UI" panose="020B0604030504040204" pitchFamily="50" charset="-128"/>
                  </a:rPr>
                  <a:t>デスクトップ</a:t>
                </a:r>
                <a:endParaRPr lang="ja-JP" altLang="en-US" sz="571" dirty="0">
                  <a:latin typeface="Meiryo UI" panose="020B0604030504040204" pitchFamily="50" charset="-128"/>
                  <a:ea typeface="Meiryo UI" panose="020B0604030504040204" pitchFamily="50" charset="-128"/>
                  <a:cs typeface="Meiryo UI" panose="020B0604030504040204" pitchFamily="50" charset="-128"/>
                </a:endParaRPr>
              </a:p>
            </p:txBody>
          </p:sp>
        </p:grpSp>
        <p:grpSp>
          <p:nvGrpSpPr>
            <p:cNvPr id="194" name="グループ化 193"/>
            <p:cNvGrpSpPr/>
            <p:nvPr/>
          </p:nvGrpSpPr>
          <p:grpSpPr>
            <a:xfrm>
              <a:off x="4107001" y="6051158"/>
              <a:ext cx="899849" cy="343854"/>
              <a:chOff x="5762502" y="2643003"/>
              <a:chExt cx="3267702" cy="617723"/>
            </a:xfrm>
          </p:grpSpPr>
          <p:sp>
            <p:nvSpPr>
              <p:cNvPr id="195" name="正方形/長方形 194"/>
              <p:cNvSpPr/>
              <p:nvPr/>
            </p:nvSpPr>
            <p:spPr bwMode="gray">
              <a:xfrm>
                <a:off x="5762502" y="2852114"/>
                <a:ext cx="3267658" cy="408612"/>
              </a:xfrm>
              <a:prstGeom prst="rect">
                <a:avLst/>
              </a:prstGeom>
              <a:solidFill>
                <a:schemeClr val="bg1"/>
              </a:solidFill>
              <a:ln w="9525">
                <a:solidFill>
                  <a:schemeClr val="tx1"/>
                </a:solidFill>
                <a:miter lim="800000"/>
                <a:headEnd/>
                <a:tailEnd/>
              </a:ln>
            </p:spPr>
            <p:txBody>
              <a:bodyPr lIns="25714" rIns="25714" anchor="t"/>
              <a:lstStyle/>
              <a:p>
                <a:pPr defTabSz="653156">
                  <a:defRPr/>
                </a:pPr>
                <a:r>
                  <a:rPr kumimoji="0" lang="en-US" altLang="ja-JP" sz="571" kern="0" dirty="0" err="1">
                    <a:latin typeface="Meiryo UI" pitchFamily="50" charset="-128"/>
                    <a:ea typeface="Meiryo UI" pitchFamily="50" charset="-128"/>
                    <a:cs typeface="Meiryo UI" pitchFamily="50" charset="-128"/>
                    <a:hlinkClick r:id="rId244"/>
                  </a:rPr>
                  <a:t>CloudFoundry</a:t>
                </a:r>
                <a:endParaRPr kumimoji="0" lang="en-US" altLang="ja-JP" sz="571" kern="0" dirty="0">
                  <a:latin typeface="Meiryo UI" pitchFamily="50" charset="-128"/>
                  <a:ea typeface="Meiryo UI" pitchFamily="50" charset="-128"/>
                  <a:cs typeface="Meiryo UI" pitchFamily="50" charset="-128"/>
                </a:endParaRPr>
              </a:p>
              <a:p>
                <a:pPr defTabSz="653156">
                  <a:defRPr/>
                </a:pPr>
                <a:r>
                  <a:rPr kumimoji="0" lang="en-US" altLang="ja-JP" sz="571" kern="0" dirty="0" err="1">
                    <a:latin typeface="Meiryo UI" pitchFamily="50" charset="-128"/>
                    <a:ea typeface="Meiryo UI" pitchFamily="50" charset="-128"/>
                    <a:cs typeface="Meiryo UI" pitchFamily="50" charset="-128"/>
                    <a:hlinkClick r:id="rId245"/>
                  </a:rPr>
                  <a:t>OpenShift</a:t>
                </a:r>
                <a:endParaRPr kumimoji="0" lang="en-US" altLang="ja-JP" sz="571" kern="0" dirty="0">
                  <a:latin typeface="Meiryo UI" pitchFamily="50" charset="-128"/>
                  <a:ea typeface="Meiryo UI" pitchFamily="50" charset="-128"/>
                  <a:cs typeface="Meiryo UI" pitchFamily="50" charset="-128"/>
                </a:endParaRPr>
              </a:p>
            </p:txBody>
          </p:sp>
          <p:sp>
            <p:nvSpPr>
              <p:cNvPr id="196" name="テキスト ボックス 195"/>
              <p:cNvSpPr txBox="1"/>
              <p:nvPr/>
            </p:nvSpPr>
            <p:spPr bwMode="gray">
              <a:xfrm>
                <a:off x="5762502" y="2643003"/>
                <a:ext cx="3267702" cy="216529"/>
              </a:xfrm>
              <a:prstGeom prst="rect">
                <a:avLst/>
              </a:prstGeom>
              <a:solidFill>
                <a:srgbClr val="DEEDF5"/>
              </a:solidFill>
              <a:ln w="9525" cap="flat">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t"/>
              <a:lstStyle>
                <a:defPPr>
                  <a:defRPr lang="ja-JP"/>
                </a:defPPr>
              </a:lstStyle>
              <a:p>
                <a:pPr defTabSz="653156" fontAlgn="ctr">
                  <a:lnSpc>
                    <a:spcPts val="571"/>
                  </a:lnSpc>
                  <a:defRPr/>
                </a:pPr>
                <a:r>
                  <a:rPr kumimoji="0" lang="en-US" altLang="ja-JP" sz="571" kern="0" dirty="0">
                    <a:solidFill>
                      <a:srgbClr val="000000"/>
                    </a:solidFill>
                    <a:latin typeface="Tw Cen MT Condensed" panose="020B0606020104020203" pitchFamily="34" charset="0"/>
                    <a:ea typeface="Meiryo UI" pitchFamily="50" charset="-128"/>
                    <a:cs typeface="Meiryo UI" pitchFamily="50" charset="-128"/>
                  </a:rPr>
                  <a:t>Platform as a Service (PaaS)</a:t>
                </a:r>
                <a:endParaRPr kumimoji="0" lang="ja-JP" altLang="en-US" sz="571" kern="0" dirty="0">
                  <a:solidFill>
                    <a:srgbClr val="000000"/>
                  </a:solidFill>
                  <a:latin typeface="Tw Cen MT Condensed" panose="020B0606020104020203" pitchFamily="34" charset="0"/>
                  <a:ea typeface="Meiryo UI" pitchFamily="50" charset="-128"/>
                  <a:cs typeface="Meiryo UI" pitchFamily="50" charset="-128"/>
                </a:endParaRPr>
              </a:p>
            </p:txBody>
          </p:sp>
        </p:grpSp>
        <p:grpSp>
          <p:nvGrpSpPr>
            <p:cNvPr id="200" name="グループ化 199"/>
            <p:cNvGrpSpPr/>
            <p:nvPr/>
          </p:nvGrpSpPr>
          <p:grpSpPr>
            <a:xfrm>
              <a:off x="4104010" y="5286269"/>
              <a:ext cx="899246" cy="411053"/>
              <a:chOff x="5604409" y="1413996"/>
              <a:chExt cx="3240363" cy="522328"/>
            </a:xfrm>
          </p:grpSpPr>
          <p:sp>
            <p:nvSpPr>
              <p:cNvPr id="201" name="正方形/長方形 200"/>
              <p:cNvSpPr/>
              <p:nvPr/>
            </p:nvSpPr>
            <p:spPr bwMode="gray">
              <a:xfrm>
                <a:off x="5604409" y="1652662"/>
                <a:ext cx="3240360" cy="283662"/>
              </a:xfrm>
              <a:prstGeom prst="rect">
                <a:avLst/>
              </a:prstGeom>
              <a:solidFill>
                <a:schemeClr val="bg1"/>
              </a:solidFill>
              <a:ln w="9525">
                <a:solidFill>
                  <a:schemeClr val="tx1"/>
                </a:solidFill>
                <a:miter lim="800000"/>
                <a:headEnd/>
                <a:tailEnd/>
              </a:ln>
            </p:spPr>
            <p:txBody>
              <a:bodyPr lIns="25714" rIns="25714" anchor="t"/>
              <a:lstStyle/>
              <a:p>
                <a:pPr>
                  <a:defRPr/>
                </a:pPr>
                <a:r>
                  <a:rPr kumimoji="0" lang="en-US" altLang="ja-JP" sz="571" kern="0" dirty="0">
                    <a:solidFill>
                      <a:srgbClr val="000000"/>
                    </a:solidFill>
                    <a:latin typeface="Meiryo UI" pitchFamily="50" charset="-128"/>
                    <a:ea typeface="Meiryo UI" pitchFamily="50" charset="-128"/>
                    <a:cs typeface="Meiryo UI" pitchFamily="50" charset="-128"/>
                    <a:hlinkClick r:id="rId246"/>
                  </a:rPr>
                  <a:t>OpenStack Glance</a:t>
                </a:r>
                <a:endParaRPr kumimoji="0" lang="en-US" altLang="ja-JP" sz="571" kern="0" dirty="0">
                  <a:solidFill>
                    <a:srgbClr val="000000"/>
                  </a:solidFill>
                  <a:latin typeface="Meiryo UI" pitchFamily="50" charset="-128"/>
                  <a:ea typeface="Meiryo UI" pitchFamily="50" charset="-128"/>
                  <a:cs typeface="Meiryo UI" pitchFamily="50" charset="-128"/>
                </a:endParaRPr>
              </a:p>
              <a:p>
                <a:pPr defTabSz="653156">
                  <a:defRPr/>
                </a:pPr>
                <a:r>
                  <a:rPr kumimoji="0" lang="en-US" altLang="ja-JP" sz="571" kern="0" dirty="0">
                    <a:solidFill>
                      <a:srgbClr val="000000"/>
                    </a:solidFill>
                    <a:latin typeface="Meiryo UI" pitchFamily="50" charset="-128"/>
                    <a:ea typeface="Meiryo UI" pitchFamily="50" charset="-128"/>
                    <a:cs typeface="Meiryo UI" pitchFamily="50" charset="-128"/>
                    <a:hlinkClick r:id="rId247"/>
                  </a:rPr>
                  <a:t>OpenStack Nova</a:t>
                </a:r>
                <a:endParaRPr kumimoji="0" lang="en-US" altLang="ja-JP" sz="571" kern="0" dirty="0">
                  <a:solidFill>
                    <a:srgbClr val="000000"/>
                  </a:solidFill>
                  <a:latin typeface="Meiryo UI" pitchFamily="50" charset="-128"/>
                  <a:ea typeface="Meiryo UI" pitchFamily="50" charset="-128"/>
                  <a:cs typeface="Meiryo UI" pitchFamily="50" charset="-128"/>
                </a:endParaRPr>
              </a:p>
            </p:txBody>
          </p:sp>
          <p:sp>
            <p:nvSpPr>
              <p:cNvPr id="202" name="テキスト ボックス 201"/>
              <p:cNvSpPr txBox="1"/>
              <p:nvPr/>
            </p:nvSpPr>
            <p:spPr bwMode="gray">
              <a:xfrm>
                <a:off x="5604412" y="1413996"/>
                <a:ext cx="3240360" cy="261403"/>
              </a:xfrm>
              <a:prstGeom prst="rect">
                <a:avLst/>
              </a:prstGeom>
              <a:solidFill>
                <a:srgbClr val="DEEDF5"/>
              </a:solidFill>
              <a:ln w="9525" cap="flat">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t"/>
              <a:lstStyle>
                <a:defPPr>
                  <a:defRPr lang="ja-JP"/>
                </a:defPPr>
              </a:lstStyle>
              <a:p>
                <a:pPr defTabSz="653156" fontAlgn="ctr">
                  <a:lnSpc>
                    <a:spcPts val="571"/>
                  </a:lnSpc>
                  <a:defRPr/>
                </a:pPr>
                <a:r>
                  <a:rPr kumimoji="0" lang="en-US" altLang="ja-JP" sz="571" kern="0" dirty="0">
                    <a:solidFill>
                      <a:srgbClr val="000000"/>
                    </a:solidFill>
                    <a:latin typeface="Tw Cen MT Condensed" panose="020B0606020104020203" pitchFamily="34" charset="0"/>
                    <a:ea typeface="Meiryo UI" pitchFamily="50" charset="-128"/>
                    <a:cs typeface="Meiryo UI" pitchFamily="50" charset="-128"/>
                  </a:rPr>
                  <a:t>Compute as a Service</a:t>
                </a:r>
              </a:p>
              <a:p>
                <a:pPr defTabSz="653156" fontAlgn="ctr">
                  <a:lnSpc>
                    <a:spcPts val="571"/>
                  </a:lnSpc>
                  <a:defRPr/>
                </a:pPr>
                <a:r>
                  <a:rPr kumimoji="0" lang="en-US" altLang="ja-JP" sz="571" kern="0" dirty="0">
                    <a:solidFill>
                      <a:srgbClr val="000000"/>
                    </a:solidFill>
                    <a:latin typeface="Tw Cen MT Condensed" panose="020B0606020104020203" pitchFamily="34" charset="0"/>
                    <a:ea typeface="Meiryo UI" pitchFamily="50" charset="-128"/>
                    <a:cs typeface="Meiryo UI" pitchFamily="50" charset="-128"/>
                  </a:rPr>
                  <a:t>(</a:t>
                </a:r>
                <a:r>
                  <a:rPr kumimoji="0" lang="en-US" altLang="ja-JP" sz="571" kern="0" dirty="0" err="1">
                    <a:solidFill>
                      <a:srgbClr val="000000"/>
                    </a:solidFill>
                    <a:latin typeface="Tw Cen MT Condensed" panose="020B0606020104020203" pitchFamily="34" charset="0"/>
                    <a:ea typeface="Meiryo UI" pitchFamily="50" charset="-128"/>
                    <a:cs typeface="Meiryo UI" pitchFamily="50" charset="-128"/>
                  </a:rPr>
                  <a:t>CompaaS</a:t>
                </a:r>
                <a:r>
                  <a:rPr kumimoji="0" lang="en-US" altLang="ja-JP" sz="571" kern="0" dirty="0">
                    <a:solidFill>
                      <a:srgbClr val="000000"/>
                    </a:solidFill>
                    <a:latin typeface="Tw Cen MT Condensed" panose="020B0606020104020203" pitchFamily="34" charset="0"/>
                    <a:ea typeface="Meiryo UI" pitchFamily="50" charset="-128"/>
                    <a:cs typeface="Meiryo UI" pitchFamily="50" charset="-128"/>
                  </a:rPr>
                  <a:t>)</a:t>
                </a:r>
                <a:endParaRPr kumimoji="0" lang="ja-JP" altLang="en-US" sz="571" kern="0" dirty="0">
                  <a:solidFill>
                    <a:srgbClr val="000000"/>
                  </a:solidFill>
                  <a:latin typeface="Tw Cen MT Condensed" panose="020B0606020104020203" pitchFamily="34" charset="0"/>
                  <a:ea typeface="Meiryo UI" pitchFamily="50" charset="-128"/>
                  <a:cs typeface="Meiryo UI" pitchFamily="50" charset="-128"/>
                </a:endParaRPr>
              </a:p>
            </p:txBody>
          </p:sp>
        </p:grpSp>
        <p:grpSp>
          <p:nvGrpSpPr>
            <p:cNvPr id="206" name="グループ化 205"/>
            <p:cNvGrpSpPr/>
            <p:nvPr/>
          </p:nvGrpSpPr>
          <p:grpSpPr>
            <a:xfrm>
              <a:off x="5060799" y="5601972"/>
              <a:ext cx="911779" cy="496996"/>
              <a:chOff x="5660428" y="1830955"/>
              <a:chExt cx="3265339" cy="631537"/>
            </a:xfrm>
          </p:grpSpPr>
          <p:sp>
            <p:nvSpPr>
              <p:cNvPr id="207" name="正方形/長方形 206"/>
              <p:cNvSpPr/>
              <p:nvPr/>
            </p:nvSpPr>
            <p:spPr bwMode="gray">
              <a:xfrm>
                <a:off x="5660428" y="1954943"/>
                <a:ext cx="3265338" cy="507549"/>
              </a:xfrm>
              <a:prstGeom prst="rect">
                <a:avLst/>
              </a:prstGeom>
              <a:solidFill>
                <a:schemeClr val="bg1"/>
              </a:solidFill>
              <a:ln w="9525">
                <a:solidFill>
                  <a:schemeClr val="tx1"/>
                </a:solidFill>
                <a:miter lim="800000"/>
                <a:headEnd/>
                <a:tailEnd/>
              </a:ln>
            </p:spPr>
            <p:txBody>
              <a:bodyPr lIns="25714" rIns="25714" anchor="t"/>
              <a:lstStyle/>
              <a:p>
                <a:pPr defTabSz="653156">
                  <a:defRPr/>
                </a:pPr>
                <a:r>
                  <a:rPr kumimoji="0" lang="en-US" altLang="ja-JP" sz="571" kern="0" dirty="0">
                    <a:solidFill>
                      <a:srgbClr val="000000"/>
                    </a:solidFill>
                    <a:latin typeface="Meiryo UI" pitchFamily="50" charset="-128"/>
                    <a:ea typeface="Meiryo UI" pitchFamily="50" charset="-128"/>
                    <a:cs typeface="Meiryo UI" pitchFamily="50" charset="-128"/>
                    <a:hlinkClick r:id="rId248"/>
                  </a:rPr>
                  <a:t>OpenStack Cinder</a:t>
                </a:r>
                <a:endParaRPr kumimoji="0" lang="en-US" altLang="ja-JP" sz="571" kern="0" dirty="0">
                  <a:solidFill>
                    <a:srgbClr val="000000"/>
                  </a:solidFill>
                  <a:latin typeface="Meiryo UI" pitchFamily="50" charset="-128"/>
                  <a:ea typeface="Meiryo UI" pitchFamily="50" charset="-128"/>
                  <a:cs typeface="Meiryo UI" pitchFamily="50" charset="-128"/>
                </a:endParaRPr>
              </a:p>
              <a:p>
                <a:pPr defTabSz="653156">
                  <a:defRPr/>
                </a:pPr>
                <a:r>
                  <a:rPr kumimoji="0" lang="en-US" altLang="ja-JP" sz="571" kern="0" dirty="0">
                    <a:solidFill>
                      <a:srgbClr val="000000"/>
                    </a:solidFill>
                    <a:latin typeface="Meiryo UI" pitchFamily="50" charset="-128"/>
                    <a:ea typeface="Meiryo UI" pitchFamily="50" charset="-128"/>
                    <a:cs typeface="Meiryo UI" pitchFamily="50" charset="-128"/>
                    <a:hlinkClick r:id="rId249"/>
                  </a:rPr>
                  <a:t>OpenStack Manila</a:t>
                </a:r>
                <a:endParaRPr kumimoji="0" lang="en-US" altLang="ja-JP" sz="571" kern="0" dirty="0">
                  <a:solidFill>
                    <a:srgbClr val="000000"/>
                  </a:solidFill>
                  <a:latin typeface="Meiryo UI" pitchFamily="50" charset="-128"/>
                  <a:ea typeface="Meiryo UI" pitchFamily="50" charset="-128"/>
                  <a:cs typeface="Meiryo UI" pitchFamily="50" charset="-128"/>
                </a:endParaRPr>
              </a:p>
              <a:p>
                <a:pPr>
                  <a:defRPr/>
                </a:pPr>
                <a:r>
                  <a:rPr kumimoji="0" lang="en-US" altLang="ja-JP" sz="571" kern="0" dirty="0" err="1">
                    <a:solidFill>
                      <a:srgbClr val="000000"/>
                    </a:solidFill>
                    <a:latin typeface="Meiryo UI" pitchFamily="50" charset="-128"/>
                    <a:ea typeface="Meiryo UI" pitchFamily="50" charset="-128"/>
                    <a:cs typeface="Meiryo UI" pitchFamily="50" charset="-128"/>
                    <a:hlinkClick r:id="rId250"/>
                  </a:rPr>
                  <a:t>OpenStack</a:t>
                </a:r>
                <a:r>
                  <a:rPr kumimoji="0" lang="en-US" altLang="ja-JP" sz="571" kern="0" dirty="0">
                    <a:solidFill>
                      <a:srgbClr val="000000"/>
                    </a:solidFill>
                    <a:latin typeface="Meiryo UI" pitchFamily="50" charset="-128"/>
                    <a:ea typeface="Meiryo UI" pitchFamily="50" charset="-128"/>
                    <a:cs typeface="Meiryo UI" pitchFamily="50" charset="-128"/>
                    <a:hlinkClick r:id="rId250"/>
                  </a:rPr>
                  <a:t> Swift</a:t>
                </a:r>
                <a:endParaRPr kumimoji="0" lang="en-US" altLang="ja-JP" sz="571" kern="0" dirty="0">
                  <a:solidFill>
                    <a:srgbClr val="000000"/>
                  </a:solidFill>
                  <a:latin typeface="Meiryo UI" pitchFamily="50" charset="-128"/>
                  <a:ea typeface="Meiryo UI" pitchFamily="50" charset="-128"/>
                  <a:cs typeface="Meiryo UI" pitchFamily="50" charset="-128"/>
                </a:endParaRPr>
              </a:p>
              <a:p>
                <a:pPr>
                  <a:defRPr/>
                </a:pPr>
                <a:r>
                  <a:rPr kumimoji="0" lang="en-US" altLang="ja-JP" sz="571" kern="0" dirty="0" err="1">
                    <a:solidFill>
                      <a:srgbClr val="000000"/>
                    </a:solidFill>
                    <a:latin typeface="Meiryo UI" pitchFamily="50" charset="-128"/>
                    <a:ea typeface="Meiryo UI" pitchFamily="50" charset="-128"/>
                    <a:cs typeface="Meiryo UI" pitchFamily="50" charset="-128"/>
                    <a:hlinkClick r:id="rId209"/>
                  </a:rPr>
                  <a:t>OpenStack</a:t>
                </a:r>
                <a:r>
                  <a:rPr kumimoji="0" lang="en-US" altLang="ja-JP" sz="571" kern="0" dirty="0">
                    <a:solidFill>
                      <a:srgbClr val="000000"/>
                    </a:solidFill>
                    <a:latin typeface="Meiryo UI" pitchFamily="50" charset="-128"/>
                    <a:ea typeface="Meiryo UI" pitchFamily="50" charset="-128"/>
                    <a:cs typeface="Meiryo UI" pitchFamily="50" charset="-128"/>
                    <a:hlinkClick r:id="rId209"/>
                  </a:rPr>
                  <a:t> Trove</a:t>
                </a:r>
                <a:r>
                  <a:rPr kumimoji="0" lang="ja-JP" altLang="en-US" sz="571" kern="0" dirty="0">
                    <a:solidFill>
                      <a:srgbClr val="000000"/>
                    </a:solidFill>
                    <a:latin typeface="Meiryo UI" pitchFamily="50" charset="-128"/>
                    <a:ea typeface="Meiryo UI" pitchFamily="50" charset="-128"/>
                    <a:cs typeface="Meiryo UI" pitchFamily="50" charset="-128"/>
                    <a:hlinkClick r:id="rId209"/>
                  </a:rPr>
                  <a:t>　</a:t>
                </a:r>
                <a:endParaRPr kumimoji="0" lang="ja-JP" altLang="en-US" sz="571" kern="0" dirty="0">
                  <a:solidFill>
                    <a:srgbClr val="000000"/>
                  </a:solidFill>
                  <a:latin typeface="Meiryo UI" pitchFamily="50" charset="-128"/>
                  <a:ea typeface="Meiryo UI" pitchFamily="50" charset="-128"/>
                  <a:cs typeface="Meiryo UI" pitchFamily="50" charset="-128"/>
                </a:endParaRPr>
              </a:p>
              <a:p>
                <a:pPr>
                  <a:defRPr/>
                </a:pPr>
                <a:endParaRPr kumimoji="0" lang="en-US" altLang="ja-JP" sz="571" kern="0" dirty="0">
                  <a:solidFill>
                    <a:srgbClr val="000000"/>
                  </a:solidFill>
                  <a:latin typeface="Meiryo UI" pitchFamily="50" charset="-128"/>
                  <a:ea typeface="Meiryo UI" pitchFamily="50" charset="-128"/>
                  <a:cs typeface="Meiryo UI" pitchFamily="50" charset="-128"/>
                </a:endParaRPr>
              </a:p>
              <a:p>
                <a:pPr defTabSz="653156">
                  <a:defRPr/>
                </a:pPr>
                <a:endParaRPr kumimoji="0" lang="en-US" altLang="ja-JP" sz="571" kern="0" dirty="0">
                  <a:solidFill>
                    <a:srgbClr val="000000"/>
                  </a:solidFill>
                  <a:latin typeface="Meiryo UI" pitchFamily="50" charset="-128"/>
                  <a:ea typeface="Meiryo UI" pitchFamily="50" charset="-128"/>
                  <a:cs typeface="Meiryo UI" pitchFamily="50" charset="-128"/>
                </a:endParaRPr>
              </a:p>
            </p:txBody>
          </p:sp>
          <p:sp>
            <p:nvSpPr>
              <p:cNvPr id="208" name="テキスト ボックス 207"/>
              <p:cNvSpPr txBox="1"/>
              <p:nvPr/>
            </p:nvSpPr>
            <p:spPr bwMode="gray">
              <a:xfrm>
                <a:off x="5660428" y="1830955"/>
                <a:ext cx="3265339" cy="155176"/>
              </a:xfrm>
              <a:prstGeom prst="rect">
                <a:avLst/>
              </a:prstGeom>
              <a:solidFill>
                <a:srgbClr val="DEEDF5"/>
              </a:solidFill>
              <a:ln w="9525" cap="flat">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t"/>
              <a:lstStyle>
                <a:defPPr>
                  <a:defRPr lang="ja-JP"/>
                </a:defPPr>
              </a:lstStyle>
              <a:p>
                <a:pPr defTabSz="653156" fontAlgn="ctr">
                  <a:lnSpc>
                    <a:spcPts val="571"/>
                  </a:lnSpc>
                  <a:defRPr/>
                </a:pPr>
                <a:r>
                  <a:rPr kumimoji="0" lang="en-US" altLang="ja-JP" sz="571" kern="0" dirty="0">
                    <a:solidFill>
                      <a:srgbClr val="000000"/>
                    </a:solidFill>
                    <a:latin typeface="Tw Cen MT Condensed" panose="020B0606020104020203" pitchFamily="34" charset="0"/>
                    <a:ea typeface="Meiryo UI" pitchFamily="50" charset="-128"/>
                    <a:cs typeface="Meiryo UI" pitchFamily="50" charset="-128"/>
                  </a:rPr>
                  <a:t>Data Storage as a Service(</a:t>
                </a:r>
                <a:r>
                  <a:rPr kumimoji="0" lang="en-US" altLang="ja-JP" sz="571" kern="0" dirty="0" err="1">
                    <a:solidFill>
                      <a:srgbClr val="000000"/>
                    </a:solidFill>
                    <a:latin typeface="Tw Cen MT Condensed" panose="020B0606020104020203" pitchFamily="34" charset="0"/>
                    <a:ea typeface="Meiryo UI" pitchFamily="50" charset="-128"/>
                    <a:cs typeface="Meiryo UI" pitchFamily="50" charset="-128"/>
                  </a:rPr>
                  <a:t>DSaaS</a:t>
                </a:r>
                <a:r>
                  <a:rPr kumimoji="0" lang="en-US" altLang="ja-JP" sz="571" kern="0" dirty="0">
                    <a:solidFill>
                      <a:srgbClr val="000000"/>
                    </a:solidFill>
                    <a:latin typeface="Tw Cen MT Condensed" panose="020B0606020104020203" pitchFamily="34" charset="0"/>
                    <a:ea typeface="Meiryo UI" pitchFamily="50" charset="-128"/>
                    <a:cs typeface="Meiryo UI" pitchFamily="50" charset="-128"/>
                  </a:rPr>
                  <a:t>)</a:t>
                </a:r>
                <a:endParaRPr kumimoji="0" lang="ja-JP" altLang="en-US" sz="571" kern="0" dirty="0">
                  <a:solidFill>
                    <a:srgbClr val="000000"/>
                  </a:solidFill>
                  <a:latin typeface="Tw Cen MT Condensed" panose="020B0606020104020203" pitchFamily="34" charset="0"/>
                  <a:ea typeface="Meiryo UI" pitchFamily="50" charset="-128"/>
                  <a:cs typeface="Meiryo UI" pitchFamily="50" charset="-128"/>
                </a:endParaRPr>
              </a:p>
            </p:txBody>
          </p:sp>
        </p:grpSp>
        <p:pic>
          <p:nvPicPr>
            <p:cNvPr id="1026" name="Picture 2" descr="クリエイティブ・コモンズ・ライセンス"/>
            <p:cNvPicPr>
              <a:picLocks noChangeAspect="1" noChangeArrowheads="1"/>
            </p:cNvPicPr>
            <p:nvPr/>
          </p:nvPicPr>
          <p:blipFill>
            <a:blip r:embed="rId251">
              <a:extLst>
                <a:ext uri="{28A0092B-C50C-407E-A947-70E740481C1C}">
                  <a14:useLocalDpi xmlns:a14="http://schemas.microsoft.com/office/drawing/2010/main" val="0"/>
                </a:ext>
              </a:extLst>
            </a:blip>
            <a:srcRect/>
            <a:stretch>
              <a:fillRect/>
            </a:stretch>
          </p:blipFill>
          <p:spPr bwMode="auto">
            <a:xfrm>
              <a:off x="8206082" y="147937"/>
              <a:ext cx="598714" cy="210911"/>
            </a:xfrm>
            <a:prstGeom prst="rect">
              <a:avLst/>
            </a:prstGeom>
            <a:noFill/>
            <a:extLst>
              <a:ext uri="{909E8E84-426E-40DD-AFC4-6F175D3DCCD1}">
                <a14:hiddenFill xmlns:a14="http://schemas.microsoft.com/office/drawing/2010/main">
                  <a:solidFill>
                    <a:srgbClr val="FFFFFF"/>
                  </a:solidFill>
                </a14:hiddenFill>
              </a:ext>
            </a:extLst>
          </p:spPr>
        </p:pic>
        <p:sp>
          <p:nvSpPr>
            <p:cNvPr id="28" name="テキスト ボックス 27"/>
            <p:cNvSpPr txBox="1"/>
            <p:nvPr/>
          </p:nvSpPr>
          <p:spPr>
            <a:xfrm>
              <a:off x="5515176" y="149323"/>
              <a:ext cx="2568332" cy="224229"/>
            </a:xfrm>
            <a:prstGeom prst="rect">
              <a:avLst/>
            </a:prstGeom>
            <a:noFill/>
          </p:spPr>
          <p:txBody>
            <a:bodyPr wrap="none" rtlCol="0">
              <a:spAutoFit/>
            </a:bodyPr>
            <a:lstStyle/>
            <a:p>
              <a:r>
                <a:rPr lang="en-US" altLang="ja-JP" sz="857" dirty="0">
                  <a:latin typeface="Meiryo UI" panose="020B0604030504040204" pitchFamily="50" charset="-128"/>
                  <a:ea typeface="Meiryo UI" panose="020B0604030504040204" pitchFamily="50" charset="-128"/>
                </a:rPr>
                <a:t>©  </a:t>
              </a:r>
              <a:r>
                <a:rPr lang="ja-JP" altLang="en-US" sz="857" dirty="0">
                  <a:latin typeface="Meiryo UI" panose="020B0604030504040204" pitchFamily="50" charset="-128"/>
                  <a:ea typeface="Meiryo UI" panose="020B0604030504040204" pitchFamily="50" charset="-128"/>
                </a:rPr>
                <a:t>インプレス</a:t>
              </a:r>
              <a:r>
                <a:rPr lang="en-US" altLang="ja-JP" sz="857" dirty="0">
                  <a:latin typeface="Meiryo UI" panose="020B0604030504040204" pitchFamily="50" charset="-128"/>
                  <a:ea typeface="Meiryo UI" panose="020B0604030504040204" pitchFamily="50" charset="-128"/>
                </a:rPr>
                <a:t>IT Leaders</a:t>
              </a:r>
              <a:r>
                <a:rPr lang="ja-JP" altLang="en-US" sz="857" dirty="0">
                  <a:latin typeface="Meiryo UI" panose="020B0604030504040204" pitchFamily="50" charset="-128"/>
                  <a:ea typeface="Meiryo UI" panose="020B0604030504040204" pitchFamily="50" charset="-128"/>
                </a:rPr>
                <a:t> 、日本</a:t>
              </a:r>
              <a:r>
                <a:rPr lang="en-US" altLang="ja-JP" sz="857" dirty="0">
                  <a:latin typeface="Meiryo UI" panose="020B0604030504040204" pitchFamily="50" charset="-128"/>
                  <a:ea typeface="Meiryo UI" panose="020B0604030504040204" pitchFamily="50" charset="-128"/>
                </a:rPr>
                <a:t>OSS</a:t>
              </a:r>
              <a:r>
                <a:rPr lang="ja-JP" altLang="en-US" sz="857" dirty="0">
                  <a:latin typeface="Meiryo UI" panose="020B0604030504040204" pitchFamily="50" charset="-128"/>
                  <a:ea typeface="Meiryo UI" panose="020B0604030504040204" pitchFamily="50" charset="-128"/>
                </a:rPr>
                <a:t>推進フォーラム</a:t>
              </a:r>
              <a:r>
                <a:rPr lang="en-US" altLang="ja-JP" sz="857" dirty="0">
                  <a:latin typeface="Meiryo UI" panose="020B0604030504040204" pitchFamily="50" charset="-128"/>
                  <a:ea typeface="Meiryo UI" panose="020B0604030504040204" pitchFamily="50" charset="-128"/>
                </a:rPr>
                <a:t> </a:t>
              </a:r>
              <a:endParaRPr lang="ja-JP" altLang="en-US" sz="857" dirty="0">
                <a:latin typeface="Meiryo UI" panose="020B0604030504040204" pitchFamily="50" charset="-128"/>
                <a:ea typeface="Meiryo UI" panose="020B0604030504040204" pitchFamily="50" charset="-128"/>
              </a:endParaRPr>
            </a:p>
          </p:txBody>
        </p:sp>
        <p:grpSp>
          <p:nvGrpSpPr>
            <p:cNvPr id="272" name="グループ化 271"/>
            <p:cNvGrpSpPr/>
            <p:nvPr/>
          </p:nvGrpSpPr>
          <p:grpSpPr>
            <a:xfrm>
              <a:off x="3126852" y="1229307"/>
              <a:ext cx="938742" cy="393054"/>
              <a:chOff x="2032056" y="-5895"/>
              <a:chExt cx="3301950" cy="679676"/>
            </a:xfrm>
          </p:grpSpPr>
          <p:sp>
            <p:nvSpPr>
              <p:cNvPr id="282" name="正方形/長方形 281"/>
              <p:cNvSpPr/>
              <p:nvPr/>
            </p:nvSpPr>
            <p:spPr bwMode="gray">
              <a:xfrm>
                <a:off x="2032056" y="97225"/>
                <a:ext cx="3301950" cy="576556"/>
              </a:xfrm>
              <a:prstGeom prst="rect">
                <a:avLst/>
              </a:prstGeom>
              <a:solidFill>
                <a:sysClr val="window" lastClr="FFFFFF"/>
              </a:solidFill>
              <a:ln w="9525">
                <a:solidFill>
                  <a:sysClr val="windowText" lastClr="000000"/>
                </a:solidFill>
                <a:miter lim="800000"/>
                <a:headEnd/>
                <a:tailEnd/>
              </a:ln>
            </p:spPr>
            <p:txBody>
              <a:bodyPr lIns="25714" rIns="25714" anchor="t"/>
              <a:lstStyle/>
              <a:p>
                <a:r>
                  <a:rPr kumimoji="0" lang="en-US" altLang="ja-JP" sz="571" u="sng" kern="0" dirty="0">
                    <a:latin typeface="Meiryo UI" pitchFamily="50" charset="-128"/>
                    <a:ea typeface="Meiryo UI" pitchFamily="50" charset="-128"/>
                    <a:cs typeface="Meiryo UI" pitchFamily="50" charset="-128"/>
                    <a:hlinkClick r:id="rId252"/>
                  </a:rPr>
                  <a:t>Apache Zeppelin</a:t>
                </a:r>
                <a:endParaRPr kumimoji="0" lang="en-US" altLang="ja-JP" sz="571" u="sng" kern="0" dirty="0">
                  <a:latin typeface="Meiryo UI" pitchFamily="50" charset="-128"/>
                  <a:ea typeface="Meiryo UI" pitchFamily="50" charset="-128"/>
                  <a:cs typeface="Meiryo UI" pitchFamily="50" charset="-128"/>
                </a:endParaRPr>
              </a:p>
              <a:p>
                <a:r>
                  <a:rPr kumimoji="0" lang="en-US" altLang="ja-JP" sz="571" u="sng" kern="0" dirty="0" err="1">
                    <a:latin typeface="Meiryo UI" pitchFamily="50" charset="-128"/>
                    <a:ea typeface="Meiryo UI" pitchFamily="50" charset="-128"/>
                    <a:cs typeface="Meiryo UI" pitchFamily="50" charset="-128"/>
                    <a:hlinkClick r:id="rId253"/>
                  </a:rPr>
                  <a:t>Jupyter</a:t>
                </a:r>
                <a:r>
                  <a:rPr kumimoji="0" lang="en-US" altLang="ja-JP" sz="571" u="sng" kern="0" dirty="0">
                    <a:latin typeface="Meiryo UI" pitchFamily="50" charset="-128"/>
                    <a:ea typeface="Meiryo UI" pitchFamily="50" charset="-128"/>
                    <a:cs typeface="Meiryo UI" pitchFamily="50" charset="-128"/>
                    <a:hlinkClick r:id="rId253"/>
                  </a:rPr>
                  <a:t> Notebook</a:t>
                </a:r>
                <a:endParaRPr kumimoji="0" lang="en-US" altLang="ja-JP" sz="571" u="sng" kern="0" dirty="0">
                  <a:latin typeface="Meiryo UI" pitchFamily="50" charset="-128"/>
                  <a:ea typeface="Meiryo UI" pitchFamily="50" charset="-128"/>
                  <a:cs typeface="Meiryo UI" pitchFamily="50" charset="-128"/>
                </a:endParaRPr>
              </a:p>
              <a:p>
                <a:r>
                  <a:rPr kumimoji="0" lang="en-US" altLang="ja-JP" sz="571" u="sng" kern="0" dirty="0">
                    <a:latin typeface="Meiryo UI" pitchFamily="50" charset="-128"/>
                    <a:ea typeface="Meiryo UI" pitchFamily="50" charset="-128"/>
                    <a:cs typeface="Meiryo UI" pitchFamily="50" charset="-128"/>
                    <a:hlinkClick r:id="rId254"/>
                  </a:rPr>
                  <a:t>R</a:t>
                </a:r>
                <a:endParaRPr kumimoji="0" lang="en-US" altLang="ja-JP" sz="571" u="sng" kern="0" dirty="0">
                  <a:latin typeface="Meiryo UI" pitchFamily="50" charset="-128"/>
                  <a:ea typeface="Meiryo UI" pitchFamily="50" charset="-128"/>
                  <a:cs typeface="Meiryo UI" pitchFamily="50" charset="-128"/>
                </a:endParaRPr>
              </a:p>
              <a:p>
                <a:pPr defTabSz="466484">
                  <a:defRPr/>
                </a:pPr>
                <a:endParaRPr kumimoji="0" lang="en-US" altLang="ja-JP" sz="571" kern="0" dirty="0">
                  <a:solidFill>
                    <a:srgbClr val="000000"/>
                  </a:solidFill>
                  <a:latin typeface="Meiryo UI" pitchFamily="50" charset="-128"/>
                  <a:ea typeface="Meiryo UI" pitchFamily="50" charset="-128"/>
                  <a:cs typeface="Meiryo UI" pitchFamily="50" charset="-128"/>
                </a:endParaRPr>
              </a:p>
              <a:p>
                <a:pPr defTabSz="466484">
                  <a:defRPr/>
                </a:pPr>
                <a:endParaRPr kumimoji="0" lang="en-US" altLang="ja-JP" sz="571" kern="0" dirty="0">
                  <a:solidFill>
                    <a:srgbClr val="000000"/>
                  </a:solidFill>
                  <a:latin typeface="Meiryo UI" pitchFamily="50" charset="-128"/>
                  <a:ea typeface="Meiryo UI" pitchFamily="50" charset="-128"/>
                  <a:cs typeface="Meiryo UI" pitchFamily="50" charset="-128"/>
                </a:endParaRPr>
              </a:p>
            </p:txBody>
          </p:sp>
          <p:sp>
            <p:nvSpPr>
              <p:cNvPr id="301" name="テキスト ボックス 300"/>
              <p:cNvSpPr txBox="1"/>
              <p:nvPr/>
            </p:nvSpPr>
            <p:spPr bwMode="gray">
              <a:xfrm>
                <a:off x="2032056" y="-5895"/>
                <a:ext cx="3301950" cy="145109"/>
              </a:xfrm>
              <a:prstGeom prst="rect">
                <a:avLst/>
              </a:prstGeom>
              <a:solidFill>
                <a:srgbClr val="FFE5E5"/>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pPr defTabSz="653156">
                  <a:buClr>
                    <a:srgbClr val="44546A"/>
                  </a:buClr>
                  <a:defRPr/>
                </a:pPr>
                <a:r>
                  <a:rPr kumimoji="0" lang="ja-JP" altLang="en-US" sz="571" kern="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データ分析</a:t>
                </a:r>
              </a:p>
            </p:txBody>
          </p:sp>
        </p:grpSp>
        <p:grpSp>
          <p:nvGrpSpPr>
            <p:cNvPr id="302" name="グループ化 301"/>
            <p:cNvGrpSpPr/>
            <p:nvPr/>
          </p:nvGrpSpPr>
          <p:grpSpPr>
            <a:xfrm>
              <a:off x="4118974" y="1777872"/>
              <a:ext cx="902635" cy="661644"/>
              <a:chOff x="5635650" y="1413394"/>
              <a:chExt cx="3171383" cy="839370"/>
            </a:xfrm>
          </p:grpSpPr>
          <p:sp>
            <p:nvSpPr>
              <p:cNvPr id="303" name="正方形/長方形 302"/>
              <p:cNvSpPr/>
              <p:nvPr/>
            </p:nvSpPr>
            <p:spPr bwMode="gray">
              <a:xfrm>
                <a:off x="5635650" y="1530294"/>
                <a:ext cx="3171383" cy="722470"/>
              </a:xfrm>
              <a:prstGeom prst="rect">
                <a:avLst/>
              </a:prstGeom>
              <a:solidFill>
                <a:sysClr val="window" lastClr="FFFFFF"/>
              </a:solidFill>
              <a:ln w="9525">
                <a:solidFill>
                  <a:sysClr val="windowText" lastClr="000000"/>
                </a:solidFill>
                <a:miter lim="800000"/>
                <a:headEnd/>
                <a:tailEnd/>
              </a:ln>
            </p:spPr>
            <p:txBody>
              <a:bodyPr lIns="25714" rIns="25714" anchor="t"/>
              <a:lstStyle/>
              <a:p>
                <a:r>
                  <a:rPr kumimoji="0" lang="en-US" altLang="ja-JP" sz="571" kern="0" dirty="0">
                    <a:latin typeface="Meiryo UI" pitchFamily="50" charset="-128"/>
                    <a:ea typeface="Meiryo UI" pitchFamily="50" charset="-128"/>
                    <a:cs typeface="Meiryo UI" pitchFamily="50" charset="-128"/>
                    <a:hlinkClick r:id="rId255"/>
                  </a:rPr>
                  <a:t>Apache Drill</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a:latin typeface="Meiryo UI" pitchFamily="50" charset="-128"/>
                    <a:ea typeface="Meiryo UI" pitchFamily="50" charset="-128"/>
                    <a:cs typeface="Meiryo UI" pitchFamily="50" charset="-128"/>
                    <a:hlinkClick r:id="rId256"/>
                  </a:rPr>
                  <a:t>Apache Hive</a:t>
                </a:r>
                <a:endParaRPr kumimoji="0" lang="en-US" altLang="ja-JP" sz="571" kern="0" dirty="0">
                  <a:solidFill>
                    <a:srgbClr val="000000"/>
                  </a:solidFill>
                  <a:latin typeface="Meiryo UI" pitchFamily="50" charset="-128"/>
                  <a:ea typeface="Meiryo UI" pitchFamily="50" charset="-128"/>
                  <a:cs typeface="Meiryo UI" pitchFamily="50" charset="-128"/>
                </a:endParaRPr>
              </a:p>
              <a:p>
                <a:r>
                  <a:rPr kumimoji="0" lang="en-US" altLang="ja-JP" sz="571" kern="0" dirty="0">
                    <a:solidFill>
                      <a:srgbClr val="000000"/>
                    </a:solidFill>
                    <a:latin typeface="Meiryo UI" pitchFamily="50" charset="-128"/>
                    <a:ea typeface="Meiryo UI" pitchFamily="50" charset="-128"/>
                    <a:cs typeface="Meiryo UI" pitchFamily="50" charset="-128"/>
                    <a:hlinkClick r:id="rId257"/>
                  </a:rPr>
                  <a:t>Apache</a:t>
                </a:r>
                <a:r>
                  <a:rPr kumimoji="0" lang="ja-JP" altLang="en-US" sz="571" kern="0" dirty="0">
                    <a:solidFill>
                      <a:srgbClr val="000000"/>
                    </a:solidFill>
                    <a:latin typeface="Meiryo UI" pitchFamily="50" charset="-128"/>
                    <a:ea typeface="Meiryo UI" pitchFamily="50" charset="-128"/>
                    <a:cs typeface="Meiryo UI" pitchFamily="50" charset="-128"/>
                    <a:hlinkClick r:id="rId257"/>
                  </a:rPr>
                  <a:t> </a:t>
                </a:r>
                <a:r>
                  <a:rPr kumimoji="0" lang="en-US" altLang="ja-JP" sz="571" kern="0" dirty="0">
                    <a:solidFill>
                      <a:srgbClr val="000000"/>
                    </a:solidFill>
                    <a:latin typeface="Meiryo UI" pitchFamily="50" charset="-128"/>
                    <a:ea typeface="Meiryo UI" pitchFamily="50" charset="-128"/>
                    <a:cs typeface="Meiryo UI" pitchFamily="50" charset="-128"/>
                    <a:hlinkClick r:id="rId257"/>
                  </a:rPr>
                  <a:t>Impala</a:t>
                </a:r>
                <a:endParaRPr kumimoji="0" lang="en-US" altLang="ja-JP" sz="571" kern="0" dirty="0">
                  <a:solidFill>
                    <a:srgbClr val="000000"/>
                  </a:solidFill>
                  <a:latin typeface="Meiryo UI" pitchFamily="50" charset="-128"/>
                  <a:ea typeface="Meiryo UI" pitchFamily="50" charset="-128"/>
                  <a:cs typeface="Meiryo UI" pitchFamily="50" charset="-128"/>
                </a:endParaRPr>
              </a:p>
              <a:p>
                <a:r>
                  <a:rPr kumimoji="0" lang="en-US" altLang="ja-JP" sz="571" kern="0" dirty="0">
                    <a:solidFill>
                      <a:srgbClr val="000000"/>
                    </a:solidFill>
                    <a:latin typeface="Meiryo UI" pitchFamily="50" charset="-128"/>
                    <a:ea typeface="Meiryo UI" pitchFamily="50" charset="-128"/>
                    <a:cs typeface="Meiryo UI" pitchFamily="50" charset="-128"/>
                    <a:hlinkClick r:id="rId258"/>
                  </a:rPr>
                  <a:t>Apache</a:t>
                </a:r>
                <a:r>
                  <a:rPr kumimoji="0" lang="ja-JP" altLang="en-US" sz="571" kern="0" dirty="0">
                    <a:solidFill>
                      <a:srgbClr val="000000"/>
                    </a:solidFill>
                    <a:latin typeface="Meiryo UI" pitchFamily="50" charset="-128"/>
                    <a:ea typeface="Meiryo UI" pitchFamily="50" charset="-128"/>
                    <a:cs typeface="Meiryo UI" pitchFamily="50" charset="-128"/>
                    <a:hlinkClick r:id="rId258"/>
                  </a:rPr>
                  <a:t> </a:t>
                </a:r>
                <a:r>
                  <a:rPr kumimoji="0" lang="en-US" altLang="ja-JP" sz="571" kern="0" dirty="0">
                    <a:solidFill>
                      <a:srgbClr val="000000"/>
                    </a:solidFill>
                    <a:latin typeface="Meiryo UI" pitchFamily="50" charset="-128"/>
                    <a:ea typeface="Meiryo UI" pitchFamily="50" charset="-128"/>
                    <a:cs typeface="Meiryo UI" pitchFamily="50" charset="-128"/>
                    <a:hlinkClick r:id="rId258"/>
                  </a:rPr>
                  <a:t>Pig</a:t>
                </a:r>
                <a:endParaRPr kumimoji="0" lang="en-US" altLang="ja-JP" sz="571" kern="0" dirty="0">
                  <a:solidFill>
                    <a:srgbClr val="000000"/>
                  </a:solidFill>
                  <a:latin typeface="Meiryo UI" pitchFamily="50" charset="-128"/>
                  <a:ea typeface="Meiryo UI" pitchFamily="50" charset="-128"/>
                  <a:cs typeface="Meiryo UI" pitchFamily="50" charset="-128"/>
                </a:endParaRPr>
              </a:p>
              <a:p>
                <a:r>
                  <a:rPr kumimoji="0" lang="en-US" altLang="ja-JP" sz="571" kern="0" dirty="0">
                    <a:solidFill>
                      <a:srgbClr val="000000"/>
                    </a:solidFill>
                    <a:latin typeface="Meiryo UI" pitchFamily="50" charset="-128"/>
                    <a:ea typeface="Meiryo UI" pitchFamily="50" charset="-128"/>
                    <a:cs typeface="Meiryo UI" pitchFamily="50" charset="-128"/>
                    <a:hlinkClick r:id="rId259"/>
                  </a:rPr>
                  <a:t>Apache</a:t>
                </a:r>
                <a:r>
                  <a:rPr kumimoji="0" lang="ja-JP" altLang="en-US" sz="571" kern="0" dirty="0">
                    <a:solidFill>
                      <a:srgbClr val="000000"/>
                    </a:solidFill>
                    <a:latin typeface="Meiryo UI" pitchFamily="50" charset="-128"/>
                    <a:ea typeface="Meiryo UI" pitchFamily="50" charset="-128"/>
                    <a:cs typeface="Meiryo UI" pitchFamily="50" charset="-128"/>
                    <a:hlinkClick r:id="rId259"/>
                  </a:rPr>
                  <a:t> </a:t>
                </a:r>
                <a:r>
                  <a:rPr kumimoji="0" lang="en-US" altLang="ja-JP" sz="571" kern="0" dirty="0">
                    <a:solidFill>
                      <a:srgbClr val="000000"/>
                    </a:solidFill>
                    <a:latin typeface="Meiryo UI" pitchFamily="50" charset="-128"/>
                    <a:ea typeface="Meiryo UI" pitchFamily="50" charset="-128"/>
                    <a:cs typeface="Meiryo UI" pitchFamily="50" charset="-128"/>
                    <a:hlinkClick r:id="rId259"/>
                  </a:rPr>
                  <a:t>Phoenix</a:t>
                </a:r>
                <a:endParaRPr kumimoji="0" lang="en-US" altLang="ja-JP" sz="571" kern="0" dirty="0">
                  <a:solidFill>
                    <a:srgbClr val="000000"/>
                  </a:solidFill>
                  <a:latin typeface="Meiryo UI" pitchFamily="50" charset="-128"/>
                  <a:ea typeface="Meiryo UI" pitchFamily="50" charset="-128"/>
                  <a:cs typeface="Meiryo UI" pitchFamily="50" charset="-128"/>
                </a:endParaRPr>
              </a:p>
              <a:p>
                <a:r>
                  <a:rPr kumimoji="0" lang="en-US" altLang="ja-JP" sz="571" kern="0" dirty="0">
                    <a:solidFill>
                      <a:srgbClr val="000000"/>
                    </a:solidFill>
                    <a:latin typeface="Meiryo UI" pitchFamily="50" charset="-128"/>
                    <a:ea typeface="Meiryo UI" pitchFamily="50" charset="-128"/>
                    <a:cs typeface="Meiryo UI" pitchFamily="50" charset="-128"/>
                    <a:hlinkClick r:id="rId260"/>
                  </a:rPr>
                  <a:t>Apache</a:t>
                </a:r>
                <a:r>
                  <a:rPr kumimoji="0" lang="ja-JP" altLang="en-US" sz="571" kern="0" dirty="0">
                    <a:solidFill>
                      <a:srgbClr val="000000"/>
                    </a:solidFill>
                    <a:latin typeface="Meiryo UI" pitchFamily="50" charset="-128"/>
                    <a:ea typeface="Meiryo UI" pitchFamily="50" charset="-128"/>
                    <a:cs typeface="Meiryo UI" pitchFamily="50" charset="-128"/>
                    <a:hlinkClick r:id="rId260"/>
                  </a:rPr>
                  <a:t> </a:t>
                </a:r>
                <a:r>
                  <a:rPr kumimoji="0" lang="en-US" altLang="ja-JP" sz="571" kern="0" dirty="0" err="1">
                    <a:solidFill>
                      <a:srgbClr val="000000"/>
                    </a:solidFill>
                    <a:latin typeface="Meiryo UI" pitchFamily="50" charset="-128"/>
                    <a:ea typeface="Meiryo UI" pitchFamily="50" charset="-128"/>
                    <a:cs typeface="Meiryo UI" pitchFamily="50" charset="-128"/>
                    <a:hlinkClick r:id="rId260"/>
                  </a:rPr>
                  <a:t>SparkSQL</a:t>
                </a:r>
                <a:endParaRPr kumimoji="0" lang="en-US" altLang="ja-JP" sz="571" kern="0" dirty="0">
                  <a:solidFill>
                    <a:srgbClr val="000000"/>
                  </a:solidFill>
                  <a:latin typeface="Meiryo UI" pitchFamily="50" charset="-128"/>
                  <a:ea typeface="Meiryo UI" pitchFamily="50" charset="-128"/>
                  <a:cs typeface="Meiryo UI" pitchFamily="50" charset="-128"/>
                </a:endParaRPr>
              </a:p>
              <a:p>
                <a:endParaRPr kumimoji="0" lang="en-US" altLang="ja-JP" sz="571" kern="0" dirty="0">
                  <a:solidFill>
                    <a:srgbClr val="000000"/>
                  </a:solidFill>
                  <a:latin typeface="Meiryo UI" pitchFamily="50" charset="-128"/>
                  <a:ea typeface="Meiryo UI" pitchFamily="50" charset="-128"/>
                  <a:cs typeface="Meiryo UI" pitchFamily="50" charset="-128"/>
                </a:endParaRPr>
              </a:p>
            </p:txBody>
          </p:sp>
          <p:sp>
            <p:nvSpPr>
              <p:cNvPr id="304" name="テキスト ボックス 303"/>
              <p:cNvSpPr txBox="1"/>
              <p:nvPr/>
            </p:nvSpPr>
            <p:spPr bwMode="gray">
              <a:xfrm>
                <a:off x="5635650" y="1413394"/>
                <a:ext cx="3171380" cy="156809"/>
              </a:xfrm>
              <a:prstGeom prst="rect">
                <a:avLst/>
              </a:prstGeom>
              <a:solidFill>
                <a:srgbClr val="FFE5E5"/>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pPr defTabSz="653156">
                  <a:buClr>
                    <a:srgbClr val="44546A"/>
                  </a:buClr>
                  <a:defRPr/>
                </a:pPr>
                <a:r>
                  <a:rPr kumimoji="0" lang="en-US" altLang="ja-JP" sz="571" kern="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SQL</a:t>
                </a:r>
                <a:r>
                  <a:rPr kumimoji="0" lang="ja-JP" altLang="en-US" sz="571" kern="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クエリエンジン</a:t>
                </a:r>
              </a:p>
            </p:txBody>
          </p:sp>
        </p:grpSp>
        <p:grpSp>
          <p:nvGrpSpPr>
            <p:cNvPr id="310" name="グループ化 309"/>
            <p:cNvGrpSpPr/>
            <p:nvPr/>
          </p:nvGrpSpPr>
          <p:grpSpPr>
            <a:xfrm>
              <a:off x="5075822" y="537928"/>
              <a:ext cx="908009" cy="783003"/>
              <a:chOff x="5746984" y="1307036"/>
              <a:chExt cx="3205955" cy="960508"/>
            </a:xfrm>
          </p:grpSpPr>
          <p:sp>
            <p:nvSpPr>
              <p:cNvPr id="311" name="正方形/長方形 310"/>
              <p:cNvSpPr/>
              <p:nvPr/>
            </p:nvSpPr>
            <p:spPr bwMode="gray">
              <a:xfrm>
                <a:off x="5746984" y="1432175"/>
                <a:ext cx="3205955" cy="835369"/>
              </a:xfrm>
              <a:prstGeom prst="rect">
                <a:avLst/>
              </a:prstGeom>
              <a:solidFill>
                <a:sysClr val="window" lastClr="FFFFFF"/>
              </a:solidFill>
              <a:ln w="9525">
                <a:solidFill>
                  <a:sysClr val="windowText" lastClr="000000"/>
                </a:solidFill>
                <a:miter lim="800000"/>
                <a:headEnd/>
                <a:tailEnd/>
              </a:ln>
            </p:spPr>
            <p:txBody>
              <a:bodyPr lIns="25714" rIns="25714" anchor="t"/>
              <a:lstStyle/>
              <a:p>
                <a:r>
                  <a:rPr kumimoji="0" lang="en-US" altLang="ja-JP" sz="571" u="sng" kern="0" dirty="0">
                    <a:latin typeface="Meiryo UI" pitchFamily="50" charset="-128"/>
                    <a:ea typeface="Meiryo UI" pitchFamily="50" charset="-128"/>
                    <a:cs typeface="Meiryo UI" pitchFamily="50" charset="-128"/>
                    <a:hlinkClick r:id="rId261"/>
                  </a:rPr>
                  <a:t>Apache </a:t>
                </a:r>
                <a:r>
                  <a:rPr kumimoji="0" lang="en-US" altLang="ja-JP" sz="571" u="sng" kern="0" dirty="0" err="1">
                    <a:latin typeface="Meiryo UI" pitchFamily="50" charset="-128"/>
                    <a:ea typeface="Meiryo UI" pitchFamily="50" charset="-128"/>
                    <a:cs typeface="Meiryo UI" pitchFamily="50" charset="-128"/>
                    <a:hlinkClick r:id="rId261"/>
                  </a:rPr>
                  <a:t>HBase</a:t>
                </a:r>
                <a:endParaRPr kumimoji="0" lang="en-US" altLang="ja-JP" sz="571" u="sng" kern="0" dirty="0">
                  <a:latin typeface="Meiryo UI" pitchFamily="50" charset="-128"/>
                  <a:ea typeface="Meiryo UI" pitchFamily="50" charset="-128"/>
                  <a:cs typeface="Meiryo UI" pitchFamily="50" charset="-128"/>
                </a:endParaRPr>
              </a:p>
              <a:p>
                <a:r>
                  <a:rPr kumimoji="0" lang="en-US" altLang="ja-JP" sz="571" u="sng" kern="0" dirty="0">
                    <a:latin typeface="Meiryo UI" pitchFamily="50" charset="-128"/>
                    <a:ea typeface="Meiryo UI" pitchFamily="50" charset="-128"/>
                    <a:cs typeface="Meiryo UI" pitchFamily="50" charset="-128"/>
                    <a:hlinkClick r:id="rId262"/>
                  </a:rPr>
                  <a:t>Apache Kudu</a:t>
                </a:r>
                <a:endParaRPr kumimoji="0" lang="en-US" altLang="ja-JP" sz="571" u="sng" kern="0" dirty="0">
                  <a:latin typeface="Meiryo UI" pitchFamily="50" charset="-128"/>
                  <a:ea typeface="Meiryo UI" pitchFamily="50" charset="-128"/>
                  <a:cs typeface="Meiryo UI" pitchFamily="50" charset="-128"/>
                </a:endParaRPr>
              </a:p>
              <a:p>
                <a:r>
                  <a:rPr kumimoji="0" lang="en-US" altLang="ja-JP" sz="571" kern="0" dirty="0" err="1">
                    <a:latin typeface="Meiryo UI" pitchFamily="50" charset="-128"/>
                    <a:ea typeface="Meiryo UI" pitchFamily="50" charset="-128"/>
                    <a:cs typeface="Meiryo UI" pitchFamily="50" charset="-128"/>
                    <a:hlinkClick r:id="rId263"/>
                  </a:rPr>
                  <a:t>Infinispan</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a:latin typeface="Meiryo UI" pitchFamily="50" charset="-128"/>
                    <a:ea typeface="Meiryo UI" pitchFamily="50" charset="-128"/>
                    <a:cs typeface="Meiryo UI" pitchFamily="50" charset="-128"/>
                    <a:hlinkClick r:id="rId264"/>
                  </a:rPr>
                  <a:t>MongoDB</a:t>
                </a:r>
                <a:endParaRPr kumimoji="0" lang="en-US" altLang="ja-JP" sz="571" kern="0" dirty="0">
                  <a:latin typeface="Meiryo UI" pitchFamily="50" charset="-128"/>
                  <a:ea typeface="Meiryo UI" pitchFamily="50" charset="-128"/>
                  <a:cs typeface="Meiryo UI" pitchFamily="50" charset="-128"/>
                </a:endParaRPr>
              </a:p>
              <a:p>
                <a:r>
                  <a:rPr kumimoji="0" lang="en-US" altLang="ja-JP" sz="571" u="sng" kern="0" dirty="0" err="1">
                    <a:latin typeface="Meiryo UI" pitchFamily="50" charset="-128"/>
                    <a:ea typeface="Meiryo UI" pitchFamily="50" charset="-128"/>
                    <a:cs typeface="Meiryo UI" pitchFamily="50" charset="-128"/>
                    <a:hlinkClick r:id="rId265"/>
                  </a:rPr>
                  <a:t>Redis</a:t>
                </a:r>
                <a:endParaRPr kumimoji="0" lang="en-US" altLang="ja-JP" sz="571" u="sng" kern="0" dirty="0">
                  <a:latin typeface="Meiryo UI" pitchFamily="50" charset="-128"/>
                  <a:ea typeface="Meiryo UI" pitchFamily="50" charset="-128"/>
                  <a:cs typeface="Meiryo UI" pitchFamily="50" charset="-128"/>
                </a:endParaRPr>
              </a:p>
              <a:p>
                <a:r>
                  <a:rPr kumimoji="0" lang="en-US" altLang="ja-JP" sz="571" kern="0" dirty="0" err="1">
                    <a:solidFill>
                      <a:srgbClr val="92D050"/>
                    </a:solidFill>
                    <a:latin typeface="Meiryo UI" pitchFamily="50" charset="-128"/>
                    <a:ea typeface="Meiryo UI" pitchFamily="50" charset="-128"/>
                    <a:cs typeface="Meiryo UI" pitchFamily="50" charset="-128"/>
                    <a:hlinkClick r:id="rId266"/>
                  </a:rPr>
                  <a:t>VoltDB</a:t>
                </a:r>
                <a:endParaRPr kumimoji="0" lang="en-US" altLang="ja-JP" sz="571" kern="0" dirty="0">
                  <a:solidFill>
                    <a:srgbClr val="92D050"/>
                  </a:solidFill>
                  <a:latin typeface="Meiryo UI" pitchFamily="50" charset="-128"/>
                  <a:ea typeface="Meiryo UI" pitchFamily="50" charset="-128"/>
                  <a:cs typeface="Meiryo UI" pitchFamily="50" charset="-128"/>
                </a:endParaRPr>
              </a:p>
              <a:p>
                <a:pPr defTabSz="653156">
                  <a:defRPr/>
                </a:pPr>
                <a:r>
                  <a:rPr kumimoji="0" lang="en-US" altLang="ja-JP" sz="571" u="sng" kern="0" dirty="0" err="1">
                    <a:latin typeface="Meiryo UI" pitchFamily="50" charset="-128"/>
                    <a:ea typeface="Meiryo UI" pitchFamily="50" charset="-128"/>
                    <a:cs typeface="Meiryo UI" pitchFamily="50" charset="-128"/>
                    <a:hlinkClick r:id="rId267"/>
                  </a:rPr>
                  <a:t>GridDB</a:t>
                </a:r>
                <a:endParaRPr kumimoji="0" lang="en-US" altLang="ja-JP" sz="571" u="sng" kern="0" dirty="0">
                  <a:latin typeface="Meiryo UI" pitchFamily="50" charset="-128"/>
                  <a:ea typeface="Meiryo UI" pitchFamily="50" charset="-128"/>
                  <a:cs typeface="Meiryo UI" pitchFamily="50" charset="-128"/>
                  <a:hlinkClick r:id="rId268"/>
                </a:endParaRPr>
              </a:p>
              <a:p>
                <a:pPr defTabSz="466484">
                  <a:defRPr/>
                </a:pPr>
                <a:endParaRPr kumimoji="0" lang="en-US" altLang="ja-JP" sz="571" kern="0" dirty="0">
                  <a:solidFill>
                    <a:srgbClr val="000000"/>
                  </a:solidFill>
                  <a:latin typeface="Meiryo UI" pitchFamily="50" charset="-128"/>
                  <a:ea typeface="Meiryo UI" pitchFamily="50" charset="-128"/>
                  <a:cs typeface="Meiryo UI" pitchFamily="50" charset="-128"/>
                </a:endParaRPr>
              </a:p>
            </p:txBody>
          </p:sp>
          <p:sp>
            <p:nvSpPr>
              <p:cNvPr id="312" name="テキスト ボックス 311"/>
              <p:cNvSpPr txBox="1"/>
              <p:nvPr/>
            </p:nvSpPr>
            <p:spPr bwMode="gray">
              <a:xfrm>
                <a:off x="5746984" y="1307036"/>
                <a:ext cx="3205955" cy="127483"/>
              </a:xfrm>
              <a:prstGeom prst="rect">
                <a:avLst/>
              </a:prstGeom>
              <a:solidFill>
                <a:srgbClr val="FFE5E5"/>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pPr defTabSz="653156">
                  <a:buClr>
                    <a:srgbClr val="44546A"/>
                  </a:buClr>
                  <a:defRPr/>
                </a:pPr>
                <a:r>
                  <a:rPr kumimoji="0" lang="ja-JP" altLang="en-US" sz="571" kern="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データストア</a:t>
                </a:r>
              </a:p>
            </p:txBody>
          </p:sp>
        </p:grpSp>
        <p:grpSp>
          <p:nvGrpSpPr>
            <p:cNvPr id="316" name="グループ化 315"/>
            <p:cNvGrpSpPr/>
            <p:nvPr/>
          </p:nvGrpSpPr>
          <p:grpSpPr>
            <a:xfrm>
              <a:off x="3126852" y="1703686"/>
              <a:ext cx="939261" cy="575224"/>
              <a:chOff x="5702653" y="1542723"/>
              <a:chExt cx="3219782" cy="600518"/>
            </a:xfrm>
          </p:grpSpPr>
          <p:sp>
            <p:nvSpPr>
              <p:cNvPr id="317" name="正方形/長方形 316"/>
              <p:cNvSpPr/>
              <p:nvPr/>
            </p:nvSpPr>
            <p:spPr bwMode="gray">
              <a:xfrm>
                <a:off x="5702653" y="1647618"/>
                <a:ext cx="3219782" cy="495623"/>
              </a:xfrm>
              <a:prstGeom prst="rect">
                <a:avLst/>
              </a:prstGeom>
              <a:solidFill>
                <a:sysClr val="window" lastClr="FFFFFF"/>
              </a:solidFill>
              <a:ln w="9525">
                <a:solidFill>
                  <a:sysClr val="windowText" lastClr="000000"/>
                </a:solidFill>
                <a:miter lim="800000"/>
                <a:headEnd/>
                <a:tailEnd/>
              </a:ln>
            </p:spPr>
            <p:txBody>
              <a:bodyPr lIns="25714" rIns="25714" anchor="t"/>
              <a:lstStyle/>
              <a:p>
                <a:r>
                  <a:rPr kumimoji="0" lang="en-US" altLang="ja-JP" sz="571" u="sng" kern="0" dirty="0">
                    <a:latin typeface="Meiryo UI" pitchFamily="50" charset="-128"/>
                    <a:ea typeface="Meiryo UI" pitchFamily="50" charset="-128"/>
                    <a:cs typeface="Meiryo UI" pitchFamily="50" charset="-128"/>
                    <a:hlinkClick r:id="rId269"/>
                  </a:rPr>
                  <a:t>Apache</a:t>
                </a:r>
                <a:r>
                  <a:rPr kumimoji="0" lang="ja-JP" altLang="en-US" sz="571" u="sng" kern="0" dirty="0">
                    <a:latin typeface="Meiryo UI" pitchFamily="50" charset="-128"/>
                    <a:ea typeface="Meiryo UI" pitchFamily="50" charset="-128"/>
                    <a:cs typeface="Meiryo UI" pitchFamily="50" charset="-128"/>
                    <a:hlinkClick r:id="rId269"/>
                  </a:rPr>
                  <a:t> </a:t>
                </a:r>
                <a:r>
                  <a:rPr kumimoji="0" lang="en-US" altLang="ja-JP" sz="571" u="sng" kern="0" dirty="0" err="1">
                    <a:latin typeface="Meiryo UI" pitchFamily="50" charset="-128"/>
                    <a:ea typeface="Meiryo UI" pitchFamily="50" charset="-128"/>
                    <a:cs typeface="Meiryo UI" pitchFamily="50" charset="-128"/>
                    <a:hlinkClick r:id="rId269"/>
                  </a:rPr>
                  <a:t>Flink</a:t>
                </a:r>
                <a:endParaRPr kumimoji="0" lang="en-US" altLang="ja-JP" sz="571" u="sng" kern="0" dirty="0">
                  <a:latin typeface="Meiryo UI" pitchFamily="50" charset="-128"/>
                  <a:ea typeface="Meiryo UI" pitchFamily="50" charset="-128"/>
                  <a:cs typeface="Meiryo UI" pitchFamily="50" charset="-128"/>
                </a:endParaRPr>
              </a:p>
              <a:p>
                <a:r>
                  <a:rPr kumimoji="0" lang="en-US" altLang="ja-JP" sz="571" u="sng" kern="0" dirty="0">
                    <a:latin typeface="Meiryo UI" pitchFamily="50" charset="-128"/>
                    <a:ea typeface="Meiryo UI" pitchFamily="50" charset="-128"/>
                    <a:cs typeface="Meiryo UI" pitchFamily="50" charset="-128"/>
                    <a:hlinkClick r:id="rId270"/>
                  </a:rPr>
                  <a:t>Apache S4</a:t>
                </a:r>
                <a:endParaRPr kumimoji="0" lang="en-US" altLang="ja-JP" sz="571" u="sng" kern="0" dirty="0">
                  <a:latin typeface="Meiryo UI" pitchFamily="50" charset="-128"/>
                  <a:ea typeface="Meiryo UI" pitchFamily="50" charset="-128"/>
                  <a:cs typeface="Meiryo UI" pitchFamily="50" charset="-128"/>
                </a:endParaRPr>
              </a:p>
              <a:p>
                <a:r>
                  <a:rPr kumimoji="0" lang="en-US" altLang="ja-JP" sz="571" kern="0" dirty="0">
                    <a:latin typeface="Meiryo UI" pitchFamily="50" charset="-128"/>
                    <a:ea typeface="Meiryo UI" pitchFamily="50" charset="-128"/>
                    <a:cs typeface="Meiryo UI" pitchFamily="50" charset="-128"/>
                    <a:hlinkClick r:id="rId271"/>
                  </a:rPr>
                  <a:t>Apache Spark Streaming</a:t>
                </a:r>
                <a:endParaRPr kumimoji="0" lang="en-US" altLang="ja-JP" sz="571" kern="0" dirty="0">
                  <a:latin typeface="Meiryo UI" pitchFamily="50" charset="-128"/>
                  <a:ea typeface="Meiryo UI" pitchFamily="50" charset="-128"/>
                  <a:cs typeface="Meiryo UI" pitchFamily="50" charset="-128"/>
                </a:endParaRPr>
              </a:p>
              <a:p>
                <a:r>
                  <a:rPr kumimoji="0" lang="en-US" altLang="ja-JP" sz="571" u="sng" kern="0" dirty="0">
                    <a:latin typeface="Meiryo UI" pitchFamily="50" charset="-128"/>
                    <a:ea typeface="Meiryo UI" pitchFamily="50" charset="-128"/>
                    <a:cs typeface="Meiryo UI" pitchFamily="50" charset="-128"/>
                    <a:hlinkClick r:id="rId272"/>
                  </a:rPr>
                  <a:t>Apache Storm</a:t>
                </a:r>
                <a:endParaRPr kumimoji="0" lang="en-US" altLang="ja-JP" sz="571" kern="0" dirty="0">
                  <a:solidFill>
                    <a:srgbClr val="000000"/>
                  </a:solidFill>
                  <a:latin typeface="Meiryo UI" pitchFamily="50" charset="-128"/>
                  <a:ea typeface="Meiryo UI" pitchFamily="50" charset="-128"/>
                  <a:cs typeface="Meiryo UI" pitchFamily="50" charset="-128"/>
                </a:endParaRPr>
              </a:p>
              <a:p>
                <a:r>
                  <a:rPr kumimoji="0" lang="en-US" altLang="ja-JP" sz="571" u="sng" kern="0" dirty="0" err="1">
                    <a:latin typeface="Meiryo UI" pitchFamily="50" charset="-128"/>
                    <a:ea typeface="Meiryo UI" pitchFamily="50" charset="-128"/>
                    <a:cs typeface="Meiryo UI" pitchFamily="50" charset="-128"/>
                    <a:hlinkClick r:id="rId273"/>
                  </a:rPr>
                  <a:t>Esper</a:t>
                </a:r>
                <a:endParaRPr kumimoji="0" lang="en-US" altLang="ja-JP" sz="571" kern="0" dirty="0">
                  <a:latin typeface="Meiryo UI" pitchFamily="50" charset="-128"/>
                  <a:ea typeface="Meiryo UI" pitchFamily="50" charset="-128"/>
                  <a:cs typeface="Meiryo UI" pitchFamily="50" charset="-128"/>
                </a:endParaRPr>
              </a:p>
              <a:p>
                <a:pPr defTabSz="466484">
                  <a:defRPr/>
                </a:pPr>
                <a:endParaRPr kumimoji="0" lang="en-US" altLang="ja-JP" sz="571" kern="0" dirty="0">
                  <a:solidFill>
                    <a:srgbClr val="000000"/>
                  </a:solidFill>
                  <a:latin typeface="Meiryo UI" pitchFamily="50" charset="-128"/>
                  <a:ea typeface="Meiryo UI" pitchFamily="50" charset="-128"/>
                  <a:cs typeface="Meiryo UI" pitchFamily="50" charset="-128"/>
                </a:endParaRPr>
              </a:p>
            </p:txBody>
          </p:sp>
          <p:sp>
            <p:nvSpPr>
              <p:cNvPr id="318" name="テキスト ボックス 317"/>
              <p:cNvSpPr txBox="1"/>
              <p:nvPr/>
            </p:nvSpPr>
            <p:spPr bwMode="gray">
              <a:xfrm>
                <a:off x="5702653" y="1542723"/>
                <a:ext cx="3218004" cy="115373"/>
              </a:xfrm>
              <a:prstGeom prst="rect">
                <a:avLst/>
              </a:prstGeom>
              <a:solidFill>
                <a:srgbClr val="FFE5E5"/>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pPr defTabSz="653156">
                  <a:buClr>
                    <a:srgbClr val="44546A"/>
                  </a:buClr>
                  <a:defRPr/>
                </a:pPr>
                <a:r>
                  <a:rPr kumimoji="0" lang="ja-JP" altLang="en-US" sz="571" kern="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ストリーム処理</a:t>
                </a:r>
              </a:p>
            </p:txBody>
          </p:sp>
        </p:grpSp>
        <p:grpSp>
          <p:nvGrpSpPr>
            <p:cNvPr id="327" name="グループ化 326"/>
            <p:cNvGrpSpPr/>
            <p:nvPr/>
          </p:nvGrpSpPr>
          <p:grpSpPr>
            <a:xfrm>
              <a:off x="5073310" y="1359809"/>
              <a:ext cx="910731" cy="499029"/>
              <a:chOff x="5587792" y="1352440"/>
              <a:chExt cx="3340694" cy="1100398"/>
            </a:xfrm>
          </p:grpSpPr>
          <p:sp>
            <p:nvSpPr>
              <p:cNvPr id="328" name="正方形/長方形 327"/>
              <p:cNvSpPr/>
              <p:nvPr/>
            </p:nvSpPr>
            <p:spPr bwMode="gray">
              <a:xfrm>
                <a:off x="5587792" y="1735097"/>
                <a:ext cx="3340694" cy="717741"/>
              </a:xfrm>
              <a:prstGeom prst="rect">
                <a:avLst/>
              </a:prstGeom>
              <a:solidFill>
                <a:sysClr val="window" lastClr="FFFFFF"/>
              </a:solidFill>
              <a:ln w="9525">
                <a:solidFill>
                  <a:sysClr val="windowText" lastClr="000000"/>
                </a:solidFill>
                <a:miter lim="800000"/>
                <a:headEnd/>
                <a:tailEnd/>
              </a:ln>
            </p:spPr>
            <p:txBody>
              <a:bodyPr lIns="25714" rIns="25714" anchor="t"/>
              <a:lstStyle/>
              <a:p>
                <a:r>
                  <a:rPr kumimoji="0" lang="en-US" altLang="ja-JP" sz="571" kern="0" dirty="0" err="1">
                    <a:latin typeface="Meiryo UI" pitchFamily="50" charset="-128"/>
                    <a:ea typeface="Meiryo UI" pitchFamily="50" charset="-128"/>
                    <a:cs typeface="Meiryo UI" pitchFamily="50" charset="-128"/>
                    <a:hlinkClick r:id="rId200"/>
                  </a:rPr>
                  <a:t>Ceph</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err="1">
                    <a:latin typeface="Meiryo UI" pitchFamily="50" charset="-128"/>
                    <a:ea typeface="Meiryo UI" pitchFamily="50" charset="-128"/>
                    <a:cs typeface="Meiryo UI" pitchFamily="50" charset="-128"/>
                    <a:hlinkClick r:id="rId201"/>
                  </a:rPr>
                  <a:t>GlusterFS</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err="1">
                    <a:latin typeface="Meiryo UI" pitchFamily="50" charset="-128"/>
                    <a:ea typeface="Meiryo UI" pitchFamily="50" charset="-128"/>
                    <a:cs typeface="Meiryo UI" pitchFamily="50" charset="-128"/>
                    <a:hlinkClick r:id="rId202"/>
                  </a:rPr>
                  <a:t>Lustre</a:t>
                </a:r>
                <a:endParaRPr kumimoji="0" lang="en-US" altLang="ja-JP" sz="571" kern="0" dirty="0">
                  <a:latin typeface="Meiryo UI" pitchFamily="50" charset="-128"/>
                  <a:ea typeface="Meiryo UI" pitchFamily="50" charset="-128"/>
                  <a:cs typeface="Meiryo UI" pitchFamily="50" charset="-128"/>
                </a:endParaRPr>
              </a:p>
              <a:p>
                <a:pPr defTabSz="466484">
                  <a:defRPr/>
                </a:pPr>
                <a:endParaRPr kumimoji="0" lang="en-US" altLang="ja-JP" sz="571" kern="0" dirty="0">
                  <a:solidFill>
                    <a:srgbClr val="000000"/>
                  </a:solidFill>
                  <a:latin typeface="Meiryo UI" pitchFamily="50" charset="-128"/>
                  <a:ea typeface="Meiryo UI" pitchFamily="50" charset="-128"/>
                  <a:cs typeface="Meiryo UI" pitchFamily="50" charset="-128"/>
                </a:endParaRPr>
              </a:p>
            </p:txBody>
          </p:sp>
          <p:sp>
            <p:nvSpPr>
              <p:cNvPr id="329" name="テキスト ボックス 328"/>
              <p:cNvSpPr txBox="1"/>
              <p:nvPr/>
            </p:nvSpPr>
            <p:spPr bwMode="gray">
              <a:xfrm>
                <a:off x="5587792" y="1352440"/>
                <a:ext cx="3340694" cy="421557"/>
              </a:xfrm>
              <a:prstGeom prst="rect">
                <a:avLst/>
              </a:prstGeom>
              <a:solidFill>
                <a:srgbClr val="FFE5E5"/>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pPr defTabSz="653156">
                  <a:buClr>
                    <a:srgbClr val="44546A"/>
                  </a:buClr>
                  <a:defRPr/>
                </a:pPr>
                <a:r>
                  <a:rPr kumimoji="0" lang="ja-JP" altLang="en-US" sz="571" kern="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分散ストレージ・</a:t>
                </a:r>
                <a:endParaRPr kumimoji="0" lang="en-US" altLang="ja-JP" sz="571" kern="0" dirty="0">
                  <a:solidFill>
                    <a:prstClr val="black"/>
                  </a:solidFill>
                  <a:latin typeface="Meiryo UI" panose="020B0604030504040204" pitchFamily="50" charset="-128"/>
                  <a:ea typeface="Meiryo UI" panose="020B0604030504040204" pitchFamily="50" charset="-128"/>
                  <a:cs typeface="Meiryo UI" panose="020B0604030504040204" pitchFamily="50" charset="-128"/>
                </a:endParaRPr>
              </a:p>
              <a:p>
                <a:pPr defTabSz="653156">
                  <a:buClr>
                    <a:srgbClr val="44546A"/>
                  </a:buClr>
                  <a:defRPr/>
                </a:pPr>
                <a:r>
                  <a:rPr kumimoji="0" lang="ja-JP" altLang="en-US" sz="571" kern="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分散ファイルシステム</a:t>
                </a:r>
              </a:p>
            </p:txBody>
          </p:sp>
        </p:grpSp>
        <p:grpSp>
          <p:nvGrpSpPr>
            <p:cNvPr id="331" name="グループ化 330"/>
            <p:cNvGrpSpPr/>
            <p:nvPr/>
          </p:nvGrpSpPr>
          <p:grpSpPr>
            <a:xfrm>
              <a:off x="3129830" y="543079"/>
              <a:ext cx="935764" cy="644333"/>
              <a:chOff x="5688124" y="1408586"/>
              <a:chExt cx="3240360" cy="938057"/>
            </a:xfrm>
          </p:grpSpPr>
          <p:sp>
            <p:nvSpPr>
              <p:cNvPr id="332" name="正方形/長方形 331"/>
              <p:cNvSpPr/>
              <p:nvPr/>
            </p:nvSpPr>
            <p:spPr bwMode="gray">
              <a:xfrm>
                <a:off x="5688124" y="1512959"/>
                <a:ext cx="3240360" cy="833684"/>
              </a:xfrm>
              <a:prstGeom prst="rect">
                <a:avLst/>
              </a:prstGeom>
              <a:solidFill>
                <a:sysClr val="window" lastClr="FFFFFF"/>
              </a:solidFill>
              <a:ln w="9525">
                <a:solidFill>
                  <a:sysClr val="windowText" lastClr="000000"/>
                </a:solidFill>
                <a:miter lim="800000"/>
                <a:headEnd/>
                <a:tailEnd/>
              </a:ln>
            </p:spPr>
            <p:txBody>
              <a:bodyPr lIns="25714" rIns="25714" anchor="t"/>
              <a:lstStyle/>
              <a:p>
                <a:r>
                  <a:rPr kumimoji="0" lang="en-US" altLang="ja-JP" sz="571" u="sng" kern="0" dirty="0">
                    <a:latin typeface="Meiryo UI" pitchFamily="50" charset="-128"/>
                    <a:ea typeface="Meiryo UI" pitchFamily="50" charset="-128"/>
                    <a:cs typeface="Meiryo UI" pitchFamily="50" charset="-128"/>
                    <a:hlinkClick r:id="rId274"/>
                  </a:rPr>
                  <a:t>Apache Flume</a:t>
                </a:r>
                <a:endParaRPr kumimoji="0" lang="en-US" altLang="ja-JP" sz="571" u="sng" kern="0" dirty="0">
                  <a:latin typeface="Meiryo UI" pitchFamily="50" charset="-128"/>
                  <a:ea typeface="Meiryo UI" pitchFamily="50" charset="-128"/>
                  <a:cs typeface="Meiryo UI" pitchFamily="50" charset="-128"/>
                </a:endParaRPr>
              </a:p>
              <a:p>
                <a:r>
                  <a:rPr kumimoji="0" lang="en-US" altLang="ja-JP" sz="571" kern="0" dirty="0">
                    <a:latin typeface="Meiryo UI" pitchFamily="50" charset="-128"/>
                    <a:ea typeface="Meiryo UI" pitchFamily="50" charset="-128"/>
                    <a:cs typeface="Meiryo UI" pitchFamily="50" charset="-128"/>
                    <a:hlinkClick r:id="rId275"/>
                  </a:rPr>
                  <a:t>Apache </a:t>
                </a:r>
                <a:r>
                  <a:rPr kumimoji="0" lang="en-US" altLang="ja-JP" sz="571" kern="0" dirty="0" err="1">
                    <a:latin typeface="Meiryo UI" pitchFamily="50" charset="-128"/>
                    <a:ea typeface="Meiryo UI" pitchFamily="50" charset="-128"/>
                    <a:cs typeface="Meiryo UI" pitchFamily="50" charset="-128"/>
                    <a:hlinkClick r:id="rId275"/>
                  </a:rPr>
                  <a:t>NiFi</a:t>
                </a:r>
                <a:endParaRPr kumimoji="0" lang="en-US" altLang="ja-JP" sz="571" kern="0" dirty="0">
                  <a:latin typeface="Meiryo UI" panose="020B0604030504040204" pitchFamily="50" charset="-128"/>
                  <a:ea typeface="Meiryo UI" panose="020B0604030504040204" pitchFamily="50" charset="-128"/>
                  <a:cs typeface="Meiryo UI" panose="020B0604030504040204" pitchFamily="50" charset="-128"/>
                </a:endParaRPr>
              </a:p>
              <a:p>
                <a:r>
                  <a:rPr kumimoji="0" lang="en-US" altLang="ja-JP" sz="571" u="sng" kern="0" dirty="0">
                    <a:latin typeface="Meiryo UI" pitchFamily="50" charset="-128"/>
                    <a:ea typeface="Meiryo UI" pitchFamily="50" charset="-128"/>
                    <a:cs typeface="Meiryo UI" pitchFamily="50" charset="-128"/>
                    <a:hlinkClick r:id="rId276"/>
                  </a:rPr>
                  <a:t>Apache </a:t>
                </a:r>
                <a:r>
                  <a:rPr kumimoji="0" lang="en-US" altLang="ja-JP" sz="571" u="sng" kern="0" dirty="0" err="1">
                    <a:latin typeface="Meiryo UI" pitchFamily="50" charset="-128"/>
                    <a:ea typeface="Meiryo UI" pitchFamily="50" charset="-128"/>
                    <a:cs typeface="Meiryo UI" pitchFamily="50" charset="-128"/>
                    <a:hlinkClick r:id="rId276"/>
                  </a:rPr>
                  <a:t>Sqoop</a:t>
                </a:r>
                <a:endParaRPr kumimoji="0" lang="en-US" altLang="ja-JP" sz="571" u="sng" kern="0" dirty="0">
                  <a:latin typeface="Meiryo UI" pitchFamily="50" charset="-128"/>
                  <a:ea typeface="Meiryo UI" pitchFamily="50" charset="-128"/>
                  <a:cs typeface="Meiryo UI" pitchFamily="50" charset="-128"/>
                </a:endParaRPr>
              </a:p>
              <a:p>
                <a:r>
                  <a:rPr kumimoji="0" lang="en-US" altLang="ja-JP" sz="571" kern="0" dirty="0" err="1">
                    <a:latin typeface="Meiryo UI" pitchFamily="50" charset="-128"/>
                    <a:ea typeface="Meiryo UI" pitchFamily="50" charset="-128"/>
                    <a:cs typeface="Meiryo UI" pitchFamily="50" charset="-128"/>
                    <a:hlinkClick r:id="rId277"/>
                  </a:rPr>
                  <a:t>Fluentd</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err="1">
                    <a:latin typeface="Meiryo UI" pitchFamily="50" charset="-128"/>
                    <a:ea typeface="Meiryo UI" pitchFamily="50" charset="-128"/>
                    <a:cs typeface="Meiryo UI" pitchFamily="50" charset="-128"/>
                    <a:hlinkClick r:id="rId278"/>
                  </a:rPr>
                  <a:t>Logstash</a:t>
                </a:r>
                <a:endParaRPr kumimoji="0" lang="en-US" altLang="ja-JP" sz="571" kern="0" dirty="0">
                  <a:latin typeface="Meiryo UI" pitchFamily="50" charset="-128"/>
                  <a:ea typeface="Meiryo UI" pitchFamily="50" charset="-128"/>
                  <a:cs typeface="Meiryo UI" pitchFamily="50" charset="-128"/>
                </a:endParaRPr>
              </a:p>
              <a:p>
                <a:r>
                  <a:rPr kumimoji="0" lang="en-US" altLang="ja-JP" sz="571" u="sng" kern="0" dirty="0" err="1">
                    <a:latin typeface="Meiryo UI" pitchFamily="50" charset="-128"/>
                    <a:ea typeface="Meiryo UI" pitchFamily="50" charset="-128"/>
                    <a:cs typeface="Meiryo UI" pitchFamily="50" charset="-128"/>
                    <a:hlinkClick r:id="rId279"/>
                  </a:rPr>
                  <a:t>Talend</a:t>
                </a:r>
                <a:endParaRPr kumimoji="0" lang="en-US" altLang="ja-JP" sz="571" u="sng" kern="0" dirty="0">
                  <a:latin typeface="Meiryo UI" pitchFamily="50" charset="-128"/>
                  <a:ea typeface="Meiryo UI" pitchFamily="50" charset="-128"/>
                  <a:cs typeface="Meiryo UI" pitchFamily="50" charset="-128"/>
                </a:endParaRPr>
              </a:p>
            </p:txBody>
          </p:sp>
          <p:sp>
            <p:nvSpPr>
              <p:cNvPr id="333" name="テキスト ボックス 332"/>
              <p:cNvSpPr txBox="1"/>
              <p:nvPr/>
            </p:nvSpPr>
            <p:spPr bwMode="gray">
              <a:xfrm>
                <a:off x="5688124" y="1408586"/>
                <a:ext cx="3240360" cy="131819"/>
              </a:xfrm>
              <a:prstGeom prst="rect">
                <a:avLst/>
              </a:prstGeom>
              <a:solidFill>
                <a:srgbClr val="FFE5E5"/>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pPr defTabSz="653156">
                  <a:buClr>
                    <a:srgbClr val="44546A"/>
                  </a:buClr>
                  <a:defRPr/>
                </a:pPr>
                <a:r>
                  <a:rPr kumimoji="0" lang="ja-JP" altLang="en-US" sz="571" kern="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データ収集</a:t>
                </a:r>
              </a:p>
            </p:txBody>
          </p:sp>
        </p:grpSp>
        <p:grpSp>
          <p:nvGrpSpPr>
            <p:cNvPr id="334" name="グループ化 333"/>
            <p:cNvGrpSpPr/>
            <p:nvPr/>
          </p:nvGrpSpPr>
          <p:grpSpPr>
            <a:xfrm>
              <a:off x="3119344" y="2735633"/>
              <a:ext cx="946769" cy="264414"/>
              <a:chOff x="5593314" y="1384479"/>
              <a:chExt cx="3402818" cy="437289"/>
            </a:xfrm>
          </p:grpSpPr>
          <p:sp>
            <p:nvSpPr>
              <p:cNvPr id="335" name="正方形/長方形 334"/>
              <p:cNvSpPr/>
              <p:nvPr/>
            </p:nvSpPr>
            <p:spPr bwMode="gray">
              <a:xfrm>
                <a:off x="5593314" y="1486404"/>
                <a:ext cx="3402818" cy="335364"/>
              </a:xfrm>
              <a:prstGeom prst="rect">
                <a:avLst/>
              </a:prstGeom>
              <a:solidFill>
                <a:sysClr val="window" lastClr="FFFFFF"/>
              </a:solidFill>
              <a:ln w="9525">
                <a:solidFill>
                  <a:sysClr val="windowText" lastClr="000000"/>
                </a:solidFill>
                <a:miter lim="800000"/>
                <a:headEnd/>
                <a:tailEnd/>
              </a:ln>
            </p:spPr>
            <p:txBody>
              <a:bodyPr lIns="25714" rIns="25714" anchor="t"/>
              <a:lstStyle/>
              <a:p>
                <a:r>
                  <a:rPr kumimoji="0" lang="en-US" altLang="ja-JP" sz="571" kern="0" dirty="0">
                    <a:latin typeface="Meiryo UI" pitchFamily="50" charset="-128"/>
                    <a:ea typeface="Meiryo UI" pitchFamily="50" charset="-128"/>
                    <a:cs typeface="Meiryo UI" pitchFamily="50" charset="-128"/>
                    <a:hlinkClick r:id="rId40"/>
                  </a:rPr>
                  <a:t>Apache </a:t>
                </a:r>
                <a:r>
                  <a:rPr kumimoji="0" lang="en-US" altLang="ja-JP" sz="571" kern="0" dirty="0" err="1">
                    <a:latin typeface="Meiryo UI" pitchFamily="50" charset="-128"/>
                    <a:ea typeface="Meiryo UI" pitchFamily="50" charset="-128"/>
                    <a:cs typeface="Meiryo UI" pitchFamily="50" charset="-128"/>
                    <a:hlinkClick r:id="rId40"/>
                  </a:rPr>
                  <a:t>ManifoldCF</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a:latin typeface="Meiryo UI" pitchFamily="50" charset="-128"/>
                    <a:ea typeface="Meiryo UI" pitchFamily="50" charset="-128"/>
                    <a:cs typeface="Meiryo UI" pitchFamily="50" charset="-128"/>
                    <a:hlinkClick r:id="rId280"/>
                  </a:rPr>
                  <a:t>Apache </a:t>
                </a:r>
                <a:r>
                  <a:rPr kumimoji="0" lang="en-US" altLang="ja-JP" sz="571" kern="0" dirty="0" err="1">
                    <a:latin typeface="Meiryo UI" pitchFamily="50" charset="-128"/>
                    <a:ea typeface="Meiryo UI" pitchFamily="50" charset="-128"/>
                    <a:cs typeface="Meiryo UI" pitchFamily="50" charset="-128"/>
                    <a:hlinkClick r:id="rId280"/>
                  </a:rPr>
                  <a:t>Nutch</a:t>
                </a:r>
                <a:endParaRPr kumimoji="0" lang="en-US" altLang="ja-JP" sz="571" kern="0" dirty="0">
                  <a:latin typeface="Meiryo UI" pitchFamily="50" charset="-128"/>
                  <a:ea typeface="Meiryo UI" pitchFamily="50" charset="-128"/>
                  <a:cs typeface="Meiryo UI" pitchFamily="50" charset="-128"/>
                </a:endParaRPr>
              </a:p>
              <a:p>
                <a:pPr defTabSz="466484">
                  <a:defRPr/>
                </a:pPr>
                <a:endParaRPr kumimoji="0" lang="en-US" altLang="ja-JP" sz="571" kern="0" dirty="0">
                  <a:solidFill>
                    <a:srgbClr val="000000"/>
                  </a:solidFill>
                  <a:latin typeface="Meiryo UI" pitchFamily="50" charset="-128"/>
                  <a:ea typeface="Meiryo UI" pitchFamily="50" charset="-128"/>
                  <a:cs typeface="Meiryo UI" pitchFamily="50" charset="-128"/>
                </a:endParaRPr>
              </a:p>
            </p:txBody>
          </p:sp>
          <p:sp>
            <p:nvSpPr>
              <p:cNvPr id="336" name="テキスト ボックス 335"/>
              <p:cNvSpPr txBox="1"/>
              <p:nvPr/>
            </p:nvSpPr>
            <p:spPr bwMode="gray">
              <a:xfrm>
                <a:off x="5595288" y="1384479"/>
                <a:ext cx="3400841" cy="151460"/>
              </a:xfrm>
              <a:prstGeom prst="rect">
                <a:avLst/>
              </a:prstGeom>
              <a:solidFill>
                <a:srgbClr val="FFE5E5"/>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pPr defTabSz="653156">
                  <a:buClr>
                    <a:srgbClr val="44546A"/>
                  </a:buClr>
                  <a:defRPr/>
                </a:pPr>
                <a:r>
                  <a:rPr kumimoji="0" lang="ja-JP" altLang="en-US" sz="571" kern="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クローラ</a:t>
                </a:r>
              </a:p>
            </p:txBody>
          </p:sp>
        </p:grpSp>
        <p:grpSp>
          <p:nvGrpSpPr>
            <p:cNvPr id="337" name="グループ化 336"/>
            <p:cNvGrpSpPr/>
            <p:nvPr/>
          </p:nvGrpSpPr>
          <p:grpSpPr>
            <a:xfrm>
              <a:off x="4117033" y="541838"/>
              <a:ext cx="904012" cy="578474"/>
              <a:chOff x="5709018" y="1402069"/>
              <a:chExt cx="3958048" cy="1026735"/>
            </a:xfrm>
          </p:grpSpPr>
          <p:sp>
            <p:nvSpPr>
              <p:cNvPr id="338" name="正方形/長方形 337"/>
              <p:cNvSpPr/>
              <p:nvPr/>
            </p:nvSpPr>
            <p:spPr bwMode="gray">
              <a:xfrm>
                <a:off x="5709018" y="1519213"/>
                <a:ext cx="3958048" cy="909591"/>
              </a:xfrm>
              <a:prstGeom prst="rect">
                <a:avLst/>
              </a:prstGeom>
              <a:solidFill>
                <a:sysClr val="window" lastClr="FFFFFF"/>
              </a:solidFill>
              <a:ln w="9525">
                <a:solidFill>
                  <a:sysClr val="windowText" lastClr="000000"/>
                </a:solidFill>
                <a:miter lim="800000"/>
                <a:headEnd/>
                <a:tailEnd/>
              </a:ln>
            </p:spPr>
            <p:txBody>
              <a:bodyPr lIns="25714" rIns="25714" anchor="t"/>
              <a:lstStyle/>
              <a:p>
                <a:pPr defTabSz="466484">
                  <a:defRPr/>
                </a:pPr>
                <a:r>
                  <a:rPr kumimoji="0" lang="en-US" altLang="ja-JP" sz="571" kern="0" dirty="0">
                    <a:latin typeface="Meiryo UI" pitchFamily="50" charset="-128"/>
                    <a:ea typeface="Meiryo UI" pitchFamily="50" charset="-128"/>
                    <a:cs typeface="Meiryo UI" pitchFamily="50" charset="-128"/>
                    <a:hlinkClick r:id="rId281"/>
                  </a:rPr>
                  <a:t>Apache Hadoop</a:t>
                </a:r>
                <a:endParaRPr kumimoji="0" lang="en-US" altLang="ja-JP" sz="571" kern="0" dirty="0">
                  <a:solidFill>
                    <a:srgbClr val="000000"/>
                  </a:solidFill>
                  <a:latin typeface="Meiryo UI" pitchFamily="50" charset="-128"/>
                  <a:ea typeface="Meiryo UI" pitchFamily="50" charset="-128"/>
                  <a:cs typeface="Meiryo UI" pitchFamily="50" charset="-128"/>
                  <a:hlinkClick r:id="rId282"/>
                </a:endParaRPr>
              </a:p>
              <a:p>
                <a:pPr defTabSz="466484">
                  <a:defRPr/>
                </a:pPr>
                <a:r>
                  <a:rPr kumimoji="0" lang="en-US" altLang="ja-JP" sz="571" kern="0" dirty="0">
                    <a:solidFill>
                      <a:srgbClr val="000000"/>
                    </a:solidFill>
                    <a:latin typeface="Meiryo UI" pitchFamily="50" charset="-128"/>
                    <a:ea typeface="Meiryo UI" pitchFamily="50" charset="-128"/>
                    <a:cs typeface="Meiryo UI" pitchFamily="50" charset="-128"/>
                    <a:hlinkClick r:id="rId282"/>
                  </a:rPr>
                  <a:t>Apache </a:t>
                </a:r>
                <a:r>
                  <a:rPr kumimoji="0" lang="en-US" altLang="ja-JP" sz="571" kern="0" dirty="0" err="1">
                    <a:solidFill>
                      <a:srgbClr val="000000"/>
                    </a:solidFill>
                    <a:latin typeface="Meiryo UI" pitchFamily="50" charset="-128"/>
                    <a:ea typeface="Meiryo UI" pitchFamily="50" charset="-128"/>
                    <a:cs typeface="Meiryo UI" pitchFamily="50" charset="-128"/>
                    <a:hlinkClick r:id="rId282"/>
                  </a:rPr>
                  <a:t>Mesos</a:t>
                </a:r>
                <a:endParaRPr kumimoji="0" lang="en-US" altLang="ja-JP" sz="571" kern="0" dirty="0">
                  <a:solidFill>
                    <a:srgbClr val="000000"/>
                  </a:solidFill>
                  <a:latin typeface="Meiryo UI" pitchFamily="50" charset="-128"/>
                  <a:ea typeface="Meiryo UI" pitchFamily="50" charset="-128"/>
                  <a:cs typeface="Meiryo UI" pitchFamily="50" charset="-128"/>
                </a:endParaRPr>
              </a:p>
              <a:p>
                <a:pPr defTabSz="466484">
                  <a:defRPr/>
                </a:pPr>
                <a:r>
                  <a:rPr kumimoji="0" lang="en-US" altLang="ja-JP" sz="571" kern="0" dirty="0">
                    <a:solidFill>
                      <a:srgbClr val="000000"/>
                    </a:solidFill>
                    <a:latin typeface="Meiryo UI" pitchFamily="50" charset="-128"/>
                    <a:ea typeface="Meiryo UI" pitchFamily="50" charset="-128"/>
                    <a:cs typeface="Meiryo UI" pitchFamily="50" charset="-128"/>
                    <a:hlinkClick r:id="rId283"/>
                  </a:rPr>
                  <a:t>Apache Spark</a:t>
                </a:r>
                <a:endParaRPr kumimoji="0" lang="en-US" altLang="ja-JP" sz="571" u="sng" kern="0" dirty="0">
                  <a:latin typeface="Meiryo UI" pitchFamily="50" charset="-128"/>
                  <a:ea typeface="Meiryo UI" pitchFamily="50" charset="-128"/>
                  <a:cs typeface="Meiryo UI" pitchFamily="50" charset="-128"/>
                </a:endParaRPr>
              </a:p>
              <a:p>
                <a:r>
                  <a:rPr kumimoji="0" lang="en-US" altLang="ja-JP" sz="571" u="sng" kern="0" dirty="0">
                    <a:latin typeface="Meiryo UI" pitchFamily="50" charset="-128"/>
                    <a:ea typeface="Meiryo UI" pitchFamily="50" charset="-128"/>
                    <a:cs typeface="Meiryo UI" pitchFamily="50" charset="-128"/>
                    <a:hlinkClick r:id="rId272"/>
                  </a:rPr>
                  <a:t>Apache Storm</a:t>
                </a:r>
                <a:endParaRPr kumimoji="0" lang="en-US" altLang="ja-JP" sz="571" u="sng" kern="0" dirty="0">
                  <a:latin typeface="Meiryo UI" pitchFamily="50" charset="-128"/>
                  <a:ea typeface="Meiryo UI" pitchFamily="50" charset="-128"/>
                  <a:cs typeface="Meiryo UI" pitchFamily="50" charset="-128"/>
                </a:endParaRPr>
              </a:p>
              <a:p>
                <a:r>
                  <a:rPr kumimoji="0" lang="en-US" altLang="ja-JP" sz="571" kern="0" dirty="0">
                    <a:solidFill>
                      <a:srgbClr val="000000"/>
                    </a:solidFill>
                    <a:latin typeface="Meiryo UI" pitchFamily="50" charset="-128"/>
                    <a:ea typeface="Meiryo UI" pitchFamily="50" charset="-128"/>
                    <a:cs typeface="Meiryo UI" pitchFamily="50" charset="-128"/>
                    <a:hlinkClick r:id="rId284"/>
                  </a:rPr>
                  <a:t>Apache </a:t>
                </a:r>
                <a:r>
                  <a:rPr kumimoji="0" lang="en-US" altLang="ja-JP" sz="571" kern="0" dirty="0" err="1">
                    <a:solidFill>
                      <a:srgbClr val="000000"/>
                    </a:solidFill>
                    <a:latin typeface="Meiryo UI" pitchFamily="50" charset="-128"/>
                    <a:ea typeface="Meiryo UI" pitchFamily="50" charset="-128"/>
                    <a:cs typeface="Meiryo UI" pitchFamily="50" charset="-128"/>
                    <a:hlinkClick r:id="rId284"/>
                  </a:rPr>
                  <a:t>Tez</a:t>
                </a:r>
                <a:endParaRPr kumimoji="0" lang="en-US" altLang="ja-JP" sz="571" kern="0" dirty="0">
                  <a:solidFill>
                    <a:srgbClr val="000000"/>
                  </a:solidFill>
                  <a:latin typeface="Meiryo UI" pitchFamily="50" charset="-128"/>
                  <a:ea typeface="Meiryo UI" pitchFamily="50" charset="-128"/>
                  <a:cs typeface="Meiryo UI" pitchFamily="50" charset="-128"/>
                </a:endParaRPr>
              </a:p>
              <a:p>
                <a:pPr defTabSz="466484">
                  <a:defRPr/>
                </a:pPr>
                <a:endParaRPr kumimoji="0" lang="en-US" altLang="ja-JP" sz="571" kern="0" dirty="0">
                  <a:solidFill>
                    <a:srgbClr val="000000"/>
                  </a:solidFill>
                  <a:latin typeface="Meiryo UI" pitchFamily="50" charset="-128"/>
                  <a:ea typeface="Meiryo UI" pitchFamily="50" charset="-128"/>
                  <a:cs typeface="Meiryo UI" pitchFamily="50" charset="-128"/>
                </a:endParaRPr>
              </a:p>
            </p:txBody>
          </p:sp>
          <p:sp>
            <p:nvSpPr>
              <p:cNvPr id="339" name="テキスト ボックス 338"/>
              <p:cNvSpPr txBox="1"/>
              <p:nvPr/>
            </p:nvSpPr>
            <p:spPr bwMode="gray">
              <a:xfrm>
                <a:off x="5711263" y="1402069"/>
                <a:ext cx="3955800" cy="169129"/>
              </a:xfrm>
              <a:prstGeom prst="rect">
                <a:avLst/>
              </a:prstGeom>
              <a:solidFill>
                <a:srgbClr val="FFE5E5"/>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pPr defTabSz="653156">
                  <a:buClr>
                    <a:srgbClr val="44546A"/>
                  </a:buClr>
                  <a:defRPr/>
                </a:pPr>
                <a:r>
                  <a:rPr kumimoji="0" lang="ja-JP" altLang="en-US" sz="571" kern="0">
                    <a:solidFill>
                      <a:prstClr val="black"/>
                    </a:solidFill>
                    <a:latin typeface="Meiryo UI" panose="020B0604030504040204" pitchFamily="50" charset="-128"/>
                    <a:ea typeface="Meiryo UI" panose="020B0604030504040204" pitchFamily="50" charset="-128"/>
                    <a:cs typeface="Meiryo UI" panose="020B0604030504040204" pitchFamily="50" charset="-128"/>
                  </a:rPr>
                  <a:t>分散処理</a:t>
                </a:r>
                <a:endParaRPr kumimoji="0" lang="ja-JP" altLang="en-US" sz="571" kern="0" dirty="0">
                  <a:solidFill>
                    <a:prstClr val="black"/>
                  </a:solidFill>
                  <a:latin typeface="Meiryo UI" panose="020B0604030504040204" pitchFamily="50" charset="-128"/>
                  <a:ea typeface="Meiryo UI" panose="020B0604030504040204" pitchFamily="50" charset="-128"/>
                  <a:cs typeface="Meiryo UI" panose="020B0604030504040204" pitchFamily="50" charset="-128"/>
                </a:endParaRPr>
              </a:p>
            </p:txBody>
          </p:sp>
        </p:grpSp>
        <p:sp>
          <p:nvSpPr>
            <p:cNvPr id="262" name="Freeform 129"/>
            <p:cNvSpPr>
              <a:spLocks noChangeArrowheads="1"/>
            </p:cNvSpPr>
            <p:nvPr/>
          </p:nvSpPr>
          <p:spPr bwMode="auto">
            <a:xfrm>
              <a:off x="104173" y="2250510"/>
              <a:ext cx="949961" cy="1955301"/>
            </a:xfrm>
            <a:custGeom>
              <a:avLst/>
              <a:gdLst>
                <a:gd name="T0" fmla="*/ 8335 w 8336"/>
                <a:gd name="T1" fmla="*/ 4223 h 4224"/>
                <a:gd name="T2" fmla="*/ 0 w 8336"/>
                <a:gd name="T3" fmla="*/ 4223 h 4224"/>
                <a:gd name="T4" fmla="*/ 0 w 8336"/>
                <a:gd name="T5" fmla="*/ 0 h 4224"/>
                <a:gd name="T6" fmla="*/ 8335 w 8336"/>
                <a:gd name="T7" fmla="*/ 0 h 4224"/>
                <a:gd name="T8" fmla="*/ 8335 w 8336"/>
                <a:gd name="T9" fmla="*/ 4223 h 4224"/>
              </a:gdLst>
              <a:ahLst/>
              <a:cxnLst>
                <a:cxn ang="0">
                  <a:pos x="T0" y="T1"/>
                </a:cxn>
                <a:cxn ang="0">
                  <a:pos x="T2" y="T3"/>
                </a:cxn>
                <a:cxn ang="0">
                  <a:pos x="T4" y="T5"/>
                </a:cxn>
                <a:cxn ang="0">
                  <a:pos x="T6" y="T7"/>
                </a:cxn>
                <a:cxn ang="0">
                  <a:pos x="T8" y="T9"/>
                </a:cxn>
              </a:cxnLst>
              <a:rect l="0" t="0" r="r" b="b"/>
              <a:pathLst>
                <a:path w="8336" h="4224">
                  <a:moveTo>
                    <a:pt x="8335" y="4223"/>
                  </a:moveTo>
                  <a:lnTo>
                    <a:pt x="0" y="4223"/>
                  </a:lnTo>
                  <a:lnTo>
                    <a:pt x="0" y="0"/>
                  </a:lnTo>
                  <a:lnTo>
                    <a:pt x="8335" y="0"/>
                  </a:lnTo>
                  <a:lnTo>
                    <a:pt x="8335" y="4223"/>
                  </a:lnTo>
                </a:path>
              </a:pathLst>
            </a:custGeom>
            <a:solidFill>
              <a:srgbClr val="BED1BA"/>
            </a:solidFill>
            <a:ln w="9525" cap="flat">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t"/>
            <a:lstStyle/>
            <a:p>
              <a:r>
                <a:rPr lang="en-US" altLang="ja-JP" sz="571" dirty="0">
                  <a:latin typeface="Meiryo UI" panose="020B0604030504040204" pitchFamily="50" charset="-128"/>
                  <a:ea typeface="Meiryo UI" panose="020B0604030504040204" pitchFamily="50" charset="-128"/>
                  <a:cs typeface="Meiryo UI" panose="020B0604030504040204" pitchFamily="50" charset="-128"/>
                </a:rPr>
                <a:t>Web</a:t>
              </a:r>
              <a:r>
                <a:rPr lang="ja-JP" altLang="en-US" sz="571" dirty="0">
                  <a:latin typeface="Meiryo UI" panose="020B0604030504040204" pitchFamily="50" charset="-128"/>
                  <a:ea typeface="Meiryo UI" panose="020B0604030504040204" pitchFamily="50" charset="-128"/>
                  <a:cs typeface="Meiryo UI" panose="020B0604030504040204" pitchFamily="50" charset="-128"/>
                </a:rPr>
                <a:t>・</a:t>
              </a:r>
              <a:r>
                <a:rPr lang="en-US" altLang="ja-JP" sz="571" dirty="0">
                  <a:latin typeface="Meiryo UI" panose="020B0604030504040204" pitchFamily="50" charset="-128"/>
                  <a:ea typeface="Meiryo UI" panose="020B0604030504040204" pitchFamily="50" charset="-128"/>
                  <a:cs typeface="Meiryo UI" panose="020B0604030504040204" pitchFamily="50" charset="-128"/>
                </a:rPr>
                <a:t>AP </a:t>
              </a:r>
              <a:r>
                <a:rPr lang="ja-JP" altLang="en-US" sz="571" dirty="0">
                  <a:latin typeface="Meiryo UI" panose="020B0604030504040204" pitchFamily="50" charset="-128"/>
                  <a:ea typeface="Meiryo UI" panose="020B0604030504040204" pitchFamily="50" charset="-128"/>
                  <a:cs typeface="Meiryo UI" panose="020B0604030504040204" pitchFamily="50" charset="-128"/>
                </a:rPr>
                <a:t>サーバー</a:t>
              </a:r>
            </a:p>
          </p:txBody>
        </p:sp>
        <p:grpSp>
          <p:nvGrpSpPr>
            <p:cNvPr id="263" name="グループ化 262"/>
            <p:cNvGrpSpPr/>
            <p:nvPr/>
          </p:nvGrpSpPr>
          <p:grpSpPr>
            <a:xfrm>
              <a:off x="131188" y="2374267"/>
              <a:ext cx="867346" cy="930304"/>
              <a:chOff x="188569" y="3634724"/>
              <a:chExt cx="1250685" cy="1416779"/>
            </a:xfrm>
          </p:grpSpPr>
          <p:sp>
            <p:nvSpPr>
              <p:cNvPr id="264" name="正方形/長方形 263"/>
              <p:cNvSpPr/>
              <p:nvPr/>
            </p:nvSpPr>
            <p:spPr bwMode="gray">
              <a:xfrm>
                <a:off x="188569" y="3770745"/>
                <a:ext cx="1250685" cy="1280758"/>
              </a:xfrm>
              <a:prstGeom prst="rect">
                <a:avLst/>
              </a:prstGeom>
              <a:solidFill>
                <a:schemeClr val="bg1"/>
              </a:solidFill>
              <a:ln w="9525">
                <a:solidFill>
                  <a:schemeClr val="tx1"/>
                </a:solidFill>
                <a:miter lim="800000"/>
                <a:headEnd/>
                <a:tailEnd/>
              </a:ln>
            </p:spPr>
            <p:txBody>
              <a:bodyPr lIns="25714" rIns="25714" anchor="t"/>
              <a:lstStyle/>
              <a:p>
                <a:pPr defTabSz="653156">
                  <a:defRPr/>
                </a:pPr>
                <a:r>
                  <a:rPr kumimoji="0" lang="en-US" altLang="ja-JP" sz="571" kern="0" dirty="0">
                    <a:latin typeface="Meiryo UI" pitchFamily="50" charset="-128"/>
                    <a:ea typeface="Meiryo UI" pitchFamily="50" charset="-128"/>
                    <a:cs typeface="Meiryo UI" pitchFamily="50" charset="-128"/>
                    <a:hlinkClick r:id="rId285"/>
                  </a:rPr>
                  <a:t>Apache Bench</a:t>
                </a:r>
              </a:p>
              <a:p>
                <a:pPr defTabSz="653156">
                  <a:defRPr/>
                </a:pPr>
                <a:r>
                  <a:rPr kumimoji="0" lang="en-US" altLang="ja-JP" sz="571" kern="0" dirty="0">
                    <a:latin typeface="Meiryo UI" pitchFamily="50" charset="-128"/>
                    <a:ea typeface="Meiryo UI" pitchFamily="50" charset="-128"/>
                    <a:cs typeface="Meiryo UI" pitchFamily="50" charset="-128"/>
                    <a:hlinkClick r:id="rId285"/>
                  </a:rPr>
                  <a:t>Apache HTTP Server</a:t>
                </a:r>
                <a:endParaRPr kumimoji="0" lang="en-US" altLang="ja-JP" sz="571" kern="0" dirty="0">
                  <a:latin typeface="Meiryo UI" pitchFamily="50" charset="-128"/>
                  <a:ea typeface="Meiryo UI" pitchFamily="50" charset="-128"/>
                  <a:cs typeface="Meiryo UI" pitchFamily="50" charset="-128"/>
                </a:endParaRPr>
              </a:p>
              <a:p>
                <a:pPr defTabSz="653156">
                  <a:defRPr/>
                </a:pPr>
                <a:r>
                  <a:rPr kumimoji="0" lang="en-US" altLang="ja-JP" sz="571" kern="0" dirty="0">
                    <a:latin typeface="Meiryo UI" pitchFamily="50" charset="-128"/>
                    <a:ea typeface="Meiryo UI" pitchFamily="50" charset="-128"/>
                    <a:cs typeface="Meiryo UI" pitchFamily="50" charset="-128"/>
                    <a:hlinkClick r:id="rId286"/>
                  </a:rPr>
                  <a:t>Apache Tomcat</a:t>
                </a:r>
                <a:endParaRPr kumimoji="0" lang="en-US" altLang="ja-JP" sz="571" kern="0" dirty="0">
                  <a:latin typeface="Meiryo UI" pitchFamily="50" charset="-128"/>
                  <a:ea typeface="Meiryo UI" pitchFamily="50" charset="-128"/>
                  <a:cs typeface="Meiryo UI" pitchFamily="50" charset="-128"/>
                </a:endParaRPr>
              </a:p>
              <a:p>
                <a:pPr defTabSz="653156">
                  <a:defRPr/>
                </a:pPr>
                <a:r>
                  <a:rPr kumimoji="0" lang="en-US" altLang="ja-JP" sz="571" kern="0" dirty="0" err="1">
                    <a:latin typeface="Meiryo UI" pitchFamily="50" charset="-128"/>
                    <a:ea typeface="Meiryo UI" pitchFamily="50" charset="-128"/>
                    <a:cs typeface="Meiryo UI" pitchFamily="50" charset="-128"/>
                    <a:hlinkClick r:id="rId287"/>
                  </a:rPr>
                  <a:t>Appweb</a:t>
                </a:r>
                <a:endParaRPr kumimoji="0" lang="en-US" altLang="ja-JP" sz="571" kern="0" dirty="0">
                  <a:latin typeface="Meiryo UI" pitchFamily="50" charset="-128"/>
                  <a:ea typeface="Meiryo UI" pitchFamily="50" charset="-128"/>
                  <a:cs typeface="Meiryo UI" pitchFamily="50" charset="-128"/>
                </a:endParaRPr>
              </a:p>
              <a:p>
                <a:pPr defTabSz="653156">
                  <a:defRPr/>
                </a:pPr>
                <a:r>
                  <a:rPr kumimoji="0" lang="en-US" altLang="ja-JP" sz="571" kern="0" dirty="0" err="1">
                    <a:latin typeface="Meiryo UI" pitchFamily="50" charset="-128"/>
                    <a:ea typeface="Meiryo UI" pitchFamily="50" charset="-128"/>
                    <a:cs typeface="Meiryo UI" pitchFamily="50" charset="-128"/>
                    <a:hlinkClick r:id="rId288"/>
                  </a:rPr>
                  <a:t>GlassFish</a:t>
                </a:r>
                <a:endParaRPr kumimoji="0" lang="en-US" altLang="ja-JP" sz="571" kern="0" dirty="0">
                  <a:latin typeface="Meiryo UI" pitchFamily="50" charset="-128"/>
                  <a:ea typeface="Meiryo UI" pitchFamily="50" charset="-128"/>
                  <a:cs typeface="Meiryo UI" pitchFamily="50" charset="-128"/>
                </a:endParaRPr>
              </a:p>
              <a:p>
                <a:pPr defTabSz="653156">
                  <a:defRPr/>
                </a:pPr>
                <a:r>
                  <a:rPr kumimoji="0" lang="en-US" altLang="ja-JP" sz="571" kern="0" dirty="0">
                    <a:latin typeface="Meiryo UI" pitchFamily="50" charset="-128"/>
                    <a:ea typeface="Meiryo UI" pitchFamily="50" charset="-128"/>
                    <a:cs typeface="Meiryo UI" pitchFamily="50" charset="-128"/>
                    <a:hlinkClick r:id="rId289"/>
                  </a:rPr>
                  <a:t>Jetty</a:t>
                </a:r>
                <a:endParaRPr kumimoji="0" lang="en-US" altLang="ja-JP" sz="571" kern="0" dirty="0">
                  <a:latin typeface="Meiryo UI" pitchFamily="50" charset="-128"/>
                  <a:ea typeface="Meiryo UI" pitchFamily="50" charset="-128"/>
                  <a:cs typeface="Meiryo UI" pitchFamily="50" charset="-128"/>
                </a:endParaRPr>
              </a:p>
              <a:p>
                <a:pPr defTabSz="653156">
                  <a:defRPr/>
                </a:pPr>
                <a:r>
                  <a:rPr kumimoji="0" lang="en-US" altLang="ja-JP" sz="571" kern="0" dirty="0" err="1">
                    <a:latin typeface="Meiryo UI" pitchFamily="50" charset="-128"/>
                    <a:ea typeface="Meiryo UI" pitchFamily="50" charset="-128"/>
                    <a:cs typeface="Meiryo UI" pitchFamily="50" charset="-128"/>
                    <a:hlinkClick r:id="rId290"/>
                  </a:rPr>
                  <a:t>Lighttpd</a:t>
                </a:r>
                <a:endParaRPr kumimoji="0" lang="en-US" altLang="ja-JP" sz="571" kern="0" dirty="0">
                  <a:latin typeface="Meiryo UI" pitchFamily="50" charset="-128"/>
                  <a:ea typeface="Meiryo UI" pitchFamily="50" charset="-128"/>
                  <a:cs typeface="Meiryo UI" pitchFamily="50" charset="-128"/>
                </a:endParaRPr>
              </a:p>
              <a:p>
                <a:pPr defTabSz="653156">
                  <a:defRPr/>
                </a:pPr>
                <a:r>
                  <a:rPr kumimoji="0" lang="en-US" altLang="ja-JP" sz="571" kern="0" dirty="0" err="1">
                    <a:latin typeface="Meiryo UI" pitchFamily="50" charset="-128"/>
                    <a:ea typeface="Meiryo UI" pitchFamily="50" charset="-128"/>
                    <a:cs typeface="Meiryo UI" pitchFamily="50" charset="-128"/>
                    <a:hlinkClick r:id="rId118"/>
                  </a:rPr>
                  <a:t>nginX</a:t>
                </a:r>
                <a:endParaRPr kumimoji="0" lang="en-US" altLang="ja-JP" sz="571" kern="0" dirty="0">
                  <a:latin typeface="Meiryo UI" pitchFamily="50" charset="-128"/>
                  <a:ea typeface="Meiryo UI" pitchFamily="50" charset="-128"/>
                  <a:cs typeface="Meiryo UI" pitchFamily="50" charset="-128"/>
                </a:endParaRPr>
              </a:p>
              <a:p>
                <a:pPr defTabSz="653156">
                  <a:defRPr/>
                </a:pPr>
                <a:r>
                  <a:rPr kumimoji="0" lang="en-US" altLang="ja-JP" sz="571" kern="0" dirty="0" err="1">
                    <a:latin typeface="Meiryo UI" pitchFamily="50" charset="-128"/>
                    <a:ea typeface="Meiryo UI" pitchFamily="50" charset="-128"/>
                    <a:cs typeface="Meiryo UI" pitchFamily="50" charset="-128"/>
                    <a:hlinkClick r:id="rId291"/>
                  </a:rPr>
                  <a:t>WildFly</a:t>
                </a:r>
                <a:endParaRPr kumimoji="0" lang="en-US" altLang="ja-JP" sz="571" kern="0" dirty="0">
                  <a:latin typeface="Meiryo UI" pitchFamily="50" charset="-128"/>
                  <a:ea typeface="Meiryo UI" pitchFamily="50" charset="-128"/>
                  <a:cs typeface="Meiryo UI" pitchFamily="50" charset="-128"/>
                </a:endParaRPr>
              </a:p>
            </p:txBody>
          </p:sp>
          <p:sp>
            <p:nvSpPr>
              <p:cNvPr id="265" name="テキスト ボックス 264"/>
              <p:cNvSpPr txBox="1"/>
              <p:nvPr/>
            </p:nvSpPr>
            <p:spPr bwMode="gray">
              <a:xfrm>
                <a:off x="190006" y="3634724"/>
                <a:ext cx="1249247" cy="136022"/>
              </a:xfrm>
              <a:prstGeom prst="rect">
                <a:avLst/>
              </a:prstGeom>
              <a:solidFill>
                <a:srgbClr val="E0E9DE"/>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en-US" altLang="ja-JP" sz="571" dirty="0">
                    <a:latin typeface="Meiryo UI" panose="020B0604030504040204" pitchFamily="50" charset="-128"/>
                    <a:ea typeface="Meiryo UI" panose="020B0604030504040204" pitchFamily="50" charset="-128"/>
                    <a:cs typeface="Meiryo UI" panose="020B0604030504040204" pitchFamily="50" charset="-128"/>
                  </a:rPr>
                  <a:t>Web</a:t>
                </a:r>
                <a:r>
                  <a:rPr lang="ja-JP" altLang="en-US" sz="571" dirty="0">
                    <a:latin typeface="Meiryo UI" panose="020B0604030504040204" pitchFamily="50" charset="-128"/>
                    <a:ea typeface="Meiryo UI" panose="020B0604030504040204" pitchFamily="50" charset="-128"/>
                    <a:cs typeface="Meiryo UI" panose="020B0604030504040204" pitchFamily="50" charset="-128"/>
                  </a:rPr>
                  <a:t>・</a:t>
                </a:r>
                <a:r>
                  <a:rPr lang="en-US" altLang="ja-JP" sz="571" dirty="0">
                    <a:latin typeface="Meiryo UI" panose="020B0604030504040204" pitchFamily="50" charset="-128"/>
                    <a:ea typeface="Meiryo UI" panose="020B0604030504040204" pitchFamily="50" charset="-128"/>
                    <a:cs typeface="Meiryo UI" panose="020B0604030504040204" pitchFamily="50" charset="-128"/>
                  </a:rPr>
                  <a:t>AP</a:t>
                </a:r>
                <a:r>
                  <a:rPr lang="ja-JP" altLang="en-US" sz="571" dirty="0">
                    <a:latin typeface="Meiryo UI" panose="020B0604030504040204" pitchFamily="50" charset="-128"/>
                    <a:ea typeface="Meiryo UI" panose="020B0604030504040204" pitchFamily="50" charset="-128"/>
                    <a:cs typeface="Meiryo UI" panose="020B0604030504040204" pitchFamily="50" charset="-128"/>
                  </a:rPr>
                  <a:t> サーバー</a:t>
                </a:r>
              </a:p>
            </p:txBody>
          </p:sp>
        </p:grpSp>
        <p:grpSp>
          <p:nvGrpSpPr>
            <p:cNvPr id="266" name="グループ化 265"/>
            <p:cNvGrpSpPr/>
            <p:nvPr/>
          </p:nvGrpSpPr>
          <p:grpSpPr>
            <a:xfrm>
              <a:off x="129766" y="3345169"/>
              <a:ext cx="866349" cy="519123"/>
              <a:chOff x="5688124" y="1408586"/>
              <a:chExt cx="3240360" cy="633741"/>
            </a:xfrm>
          </p:grpSpPr>
          <p:sp>
            <p:nvSpPr>
              <p:cNvPr id="267" name="正方形/長方形 266"/>
              <p:cNvSpPr/>
              <p:nvPr/>
            </p:nvSpPr>
            <p:spPr bwMode="gray">
              <a:xfrm>
                <a:off x="5688124" y="1540337"/>
                <a:ext cx="3240360" cy="501990"/>
              </a:xfrm>
              <a:prstGeom prst="rect">
                <a:avLst/>
              </a:prstGeom>
              <a:solidFill>
                <a:schemeClr val="bg1"/>
              </a:solidFill>
              <a:ln w="9525">
                <a:solidFill>
                  <a:schemeClr val="tx1"/>
                </a:solidFill>
                <a:miter lim="800000"/>
                <a:headEnd/>
                <a:tailEnd/>
              </a:ln>
            </p:spPr>
            <p:txBody>
              <a:bodyPr lIns="25714" rIns="25714" anchor="t"/>
              <a:lstStyle/>
              <a:p>
                <a:pPr defTabSz="653156">
                  <a:defRPr/>
                </a:pPr>
                <a:r>
                  <a:rPr kumimoji="0" lang="en-US" altLang="ja-JP" sz="571" kern="0" dirty="0">
                    <a:latin typeface="Meiryo UI" pitchFamily="50" charset="-128"/>
                    <a:ea typeface="Meiryo UI" pitchFamily="50" charset="-128"/>
                    <a:cs typeface="Meiryo UI" pitchFamily="50" charset="-128"/>
                    <a:hlinkClick r:id="rId292"/>
                  </a:rPr>
                  <a:t>Apache Axis2</a:t>
                </a:r>
                <a:endParaRPr kumimoji="0" lang="en-US" altLang="ja-JP" sz="571" kern="0" dirty="0">
                  <a:latin typeface="Meiryo UI" pitchFamily="50" charset="-128"/>
                  <a:ea typeface="Meiryo UI" pitchFamily="50" charset="-128"/>
                  <a:cs typeface="Meiryo UI" pitchFamily="50" charset="-128"/>
                </a:endParaRPr>
              </a:p>
              <a:p>
                <a:pPr defTabSz="653156">
                  <a:defRPr/>
                </a:pPr>
                <a:r>
                  <a:rPr kumimoji="0" lang="en-US" altLang="ja-JP" sz="571" kern="0" dirty="0">
                    <a:latin typeface="Meiryo UI" pitchFamily="50" charset="-128"/>
                    <a:ea typeface="Meiryo UI" pitchFamily="50" charset="-128"/>
                    <a:cs typeface="Meiryo UI" pitchFamily="50" charset="-128"/>
                    <a:hlinkClick r:id="rId293"/>
                  </a:rPr>
                  <a:t>Apache </a:t>
                </a:r>
                <a:r>
                  <a:rPr kumimoji="0" lang="en-US" altLang="ja-JP" sz="571" kern="0" dirty="0" err="1">
                    <a:latin typeface="Meiryo UI" pitchFamily="50" charset="-128"/>
                    <a:ea typeface="Meiryo UI" pitchFamily="50" charset="-128"/>
                    <a:cs typeface="Meiryo UI" pitchFamily="50" charset="-128"/>
                    <a:hlinkClick r:id="rId293"/>
                  </a:rPr>
                  <a:t>ServiceMIX</a:t>
                </a:r>
                <a:endParaRPr kumimoji="0" lang="en-US" altLang="ja-JP" sz="571" kern="0" dirty="0">
                  <a:latin typeface="Meiryo UI" pitchFamily="50" charset="-128"/>
                  <a:ea typeface="Meiryo UI" pitchFamily="50" charset="-128"/>
                  <a:cs typeface="Meiryo UI" pitchFamily="50" charset="-128"/>
                </a:endParaRPr>
              </a:p>
              <a:p>
                <a:pPr defTabSz="653156">
                  <a:defRPr/>
                </a:pPr>
                <a:r>
                  <a:rPr kumimoji="0" lang="en-US" altLang="ja-JP" sz="571" kern="0" dirty="0" err="1">
                    <a:latin typeface="Meiryo UI" pitchFamily="50" charset="-128"/>
                    <a:ea typeface="Meiryo UI" pitchFamily="50" charset="-128"/>
                    <a:cs typeface="Meiryo UI" pitchFamily="50" charset="-128"/>
                    <a:hlinkClick r:id="rId279"/>
                  </a:rPr>
                  <a:t>Talend</a:t>
                </a:r>
                <a:endParaRPr kumimoji="0" lang="en-US" altLang="ja-JP" sz="571" kern="0" dirty="0">
                  <a:latin typeface="Meiryo UI" pitchFamily="50" charset="-128"/>
                  <a:ea typeface="Meiryo UI" pitchFamily="50" charset="-128"/>
                  <a:cs typeface="Meiryo UI" pitchFamily="50" charset="-128"/>
                </a:endParaRPr>
              </a:p>
              <a:p>
                <a:pPr defTabSz="653156">
                  <a:defRPr/>
                </a:pPr>
                <a:r>
                  <a:rPr kumimoji="0" lang="en-US" altLang="ja-JP" sz="571" kern="0" dirty="0" err="1">
                    <a:latin typeface="Meiryo UI" pitchFamily="50" charset="-128"/>
                    <a:ea typeface="Meiryo UI" pitchFamily="50" charset="-128"/>
                    <a:cs typeface="Meiryo UI" pitchFamily="50" charset="-128"/>
                    <a:hlinkClick r:id="rId294"/>
                  </a:rPr>
                  <a:t>Talend</a:t>
                </a:r>
                <a:r>
                  <a:rPr kumimoji="0" lang="en-US" altLang="ja-JP" sz="571" kern="0" dirty="0">
                    <a:latin typeface="Meiryo UI" pitchFamily="50" charset="-128"/>
                    <a:ea typeface="Meiryo UI" pitchFamily="50" charset="-128"/>
                    <a:cs typeface="Meiryo UI" pitchFamily="50" charset="-128"/>
                    <a:hlinkClick r:id="rId294"/>
                  </a:rPr>
                  <a:t> Open Studio</a:t>
                </a:r>
                <a:endParaRPr kumimoji="0" lang="en-US" altLang="ja-JP" sz="571" kern="0" dirty="0">
                  <a:latin typeface="Meiryo UI" pitchFamily="50" charset="-128"/>
                  <a:ea typeface="Meiryo UI" pitchFamily="50" charset="-128"/>
                  <a:cs typeface="Meiryo UI" pitchFamily="50" charset="-128"/>
                </a:endParaRPr>
              </a:p>
            </p:txBody>
          </p:sp>
          <p:sp>
            <p:nvSpPr>
              <p:cNvPr id="268" name="テキスト ボックス 267"/>
              <p:cNvSpPr txBox="1"/>
              <p:nvPr/>
            </p:nvSpPr>
            <p:spPr bwMode="gray">
              <a:xfrm>
                <a:off x="5688124" y="1408586"/>
                <a:ext cx="3240360" cy="131819"/>
              </a:xfrm>
              <a:prstGeom prst="rect">
                <a:avLst/>
              </a:prstGeom>
              <a:solidFill>
                <a:srgbClr val="E0E9DE"/>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en-US" altLang="ja-JP" sz="571" dirty="0">
                    <a:latin typeface="Meiryo UI" panose="020B0604030504040204" pitchFamily="50" charset="-128"/>
                    <a:ea typeface="Meiryo UI" panose="020B0604030504040204" pitchFamily="50" charset="-128"/>
                    <a:cs typeface="Meiryo UI" panose="020B0604030504040204" pitchFamily="50" charset="-128"/>
                  </a:rPr>
                  <a:t>EAI</a:t>
                </a:r>
                <a:r>
                  <a:rPr lang="ja-JP" altLang="en-US" sz="571" dirty="0">
                    <a:latin typeface="Meiryo UI" panose="020B0604030504040204" pitchFamily="50" charset="-128"/>
                    <a:ea typeface="Meiryo UI" panose="020B0604030504040204" pitchFamily="50" charset="-128"/>
                    <a:cs typeface="Meiryo UI" panose="020B0604030504040204" pitchFamily="50" charset="-128"/>
                  </a:rPr>
                  <a:t>・</a:t>
                </a:r>
                <a:r>
                  <a:rPr lang="en-US" altLang="ja-JP" sz="571" dirty="0">
                    <a:latin typeface="Meiryo UI" panose="020B0604030504040204" pitchFamily="50" charset="-128"/>
                    <a:ea typeface="Meiryo UI" panose="020B0604030504040204" pitchFamily="50" charset="-128"/>
                    <a:cs typeface="Meiryo UI" panose="020B0604030504040204" pitchFamily="50" charset="-128"/>
                  </a:rPr>
                  <a:t>ESB</a:t>
                </a:r>
                <a:endParaRPr lang="ja-JP" altLang="en-US" sz="571" dirty="0">
                  <a:latin typeface="Meiryo UI" panose="020B0604030504040204" pitchFamily="50" charset="-128"/>
                  <a:ea typeface="Meiryo UI" panose="020B0604030504040204" pitchFamily="50" charset="-128"/>
                  <a:cs typeface="Meiryo UI" panose="020B0604030504040204" pitchFamily="50" charset="-128"/>
                </a:endParaRPr>
              </a:p>
            </p:txBody>
          </p:sp>
        </p:grpSp>
        <p:grpSp>
          <p:nvGrpSpPr>
            <p:cNvPr id="273" name="グループ化 272"/>
            <p:cNvGrpSpPr/>
            <p:nvPr/>
          </p:nvGrpSpPr>
          <p:grpSpPr>
            <a:xfrm>
              <a:off x="129765" y="3896945"/>
              <a:ext cx="863942" cy="260716"/>
              <a:chOff x="2843368" y="4157512"/>
              <a:chExt cx="1249247" cy="345107"/>
            </a:xfrm>
          </p:grpSpPr>
          <p:sp>
            <p:nvSpPr>
              <p:cNvPr id="274" name="正方形/長方形 273"/>
              <p:cNvSpPr/>
              <p:nvPr/>
            </p:nvSpPr>
            <p:spPr bwMode="gray">
              <a:xfrm>
                <a:off x="2843368" y="4302670"/>
                <a:ext cx="1249247" cy="199949"/>
              </a:xfrm>
              <a:prstGeom prst="rect">
                <a:avLst/>
              </a:prstGeom>
              <a:solidFill>
                <a:schemeClr val="bg1"/>
              </a:solidFill>
              <a:ln w="9525">
                <a:solidFill>
                  <a:schemeClr val="tx1"/>
                </a:solidFill>
                <a:miter lim="800000"/>
                <a:headEnd/>
                <a:tailEnd/>
              </a:ln>
            </p:spPr>
            <p:txBody>
              <a:bodyPr lIns="25714" rIns="25714" anchor="t"/>
              <a:lstStyle/>
              <a:p>
                <a:pPr defTabSz="653156">
                  <a:defRPr/>
                </a:pPr>
                <a:r>
                  <a:rPr kumimoji="0" lang="en-US" altLang="ja-JP" sz="571" kern="0" dirty="0" err="1">
                    <a:latin typeface="Meiryo UI" pitchFamily="50" charset="-128"/>
                    <a:ea typeface="Meiryo UI" pitchFamily="50" charset="-128"/>
                    <a:cs typeface="Meiryo UI" pitchFamily="50" charset="-128"/>
                    <a:hlinkClick r:id="rId295"/>
                  </a:rPr>
                  <a:t>JBoss</a:t>
                </a:r>
                <a:r>
                  <a:rPr kumimoji="0" lang="en-US" altLang="ja-JP" sz="571" kern="0" dirty="0">
                    <a:latin typeface="Meiryo UI" pitchFamily="50" charset="-128"/>
                    <a:ea typeface="Meiryo UI" pitchFamily="50" charset="-128"/>
                    <a:cs typeface="Meiryo UI" pitchFamily="50" charset="-128"/>
                    <a:hlinkClick r:id="rId295"/>
                  </a:rPr>
                  <a:t> </a:t>
                </a:r>
                <a:r>
                  <a:rPr kumimoji="0" lang="en-US" altLang="ja-JP" sz="571" kern="0" dirty="0" err="1">
                    <a:latin typeface="Meiryo UI" pitchFamily="50" charset="-128"/>
                    <a:ea typeface="Meiryo UI" pitchFamily="50" charset="-128"/>
                    <a:cs typeface="Meiryo UI" pitchFamily="50" charset="-128"/>
                    <a:hlinkClick r:id="rId295"/>
                  </a:rPr>
                  <a:t>jBPM</a:t>
                </a:r>
                <a:endParaRPr kumimoji="0" lang="en-US" altLang="ja-JP" sz="571" kern="0" dirty="0">
                  <a:latin typeface="Meiryo UI" pitchFamily="50" charset="-128"/>
                  <a:ea typeface="Meiryo UI" pitchFamily="50" charset="-128"/>
                  <a:cs typeface="Meiryo UI" pitchFamily="50" charset="-128"/>
                </a:endParaRPr>
              </a:p>
            </p:txBody>
          </p:sp>
          <p:sp>
            <p:nvSpPr>
              <p:cNvPr id="275" name="テキスト ボックス 274"/>
              <p:cNvSpPr txBox="1"/>
              <p:nvPr/>
            </p:nvSpPr>
            <p:spPr bwMode="gray">
              <a:xfrm>
                <a:off x="2843368" y="4157512"/>
                <a:ext cx="1249247" cy="145231"/>
              </a:xfrm>
              <a:prstGeom prst="rect">
                <a:avLst/>
              </a:prstGeom>
              <a:solidFill>
                <a:srgbClr val="E0E9DE"/>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en-US" altLang="ja-JP" sz="571">
                    <a:latin typeface="Meiryo UI" panose="020B0604030504040204" pitchFamily="50" charset="-128"/>
                    <a:ea typeface="Meiryo UI" panose="020B0604030504040204" pitchFamily="50" charset="-128"/>
                    <a:cs typeface="Meiryo UI" panose="020B0604030504040204" pitchFamily="50" charset="-128"/>
                  </a:rPr>
                  <a:t>BPM</a:t>
                </a:r>
                <a:endParaRPr lang="ja-JP" altLang="en-US" sz="571" dirty="0">
                  <a:latin typeface="Meiryo UI" panose="020B0604030504040204" pitchFamily="50" charset="-128"/>
                  <a:ea typeface="Meiryo UI" panose="020B0604030504040204" pitchFamily="50" charset="-128"/>
                  <a:cs typeface="Meiryo UI" panose="020B0604030504040204" pitchFamily="50" charset="-128"/>
                </a:endParaRPr>
              </a:p>
            </p:txBody>
          </p:sp>
        </p:grpSp>
        <p:sp>
          <p:nvSpPr>
            <p:cNvPr id="276" name="Freeform 129"/>
            <p:cNvSpPr>
              <a:spLocks noChangeArrowheads="1"/>
            </p:cNvSpPr>
            <p:nvPr/>
          </p:nvSpPr>
          <p:spPr bwMode="auto">
            <a:xfrm>
              <a:off x="1091186" y="2249831"/>
              <a:ext cx="1875814" cy="1955980"/>
            </a:xfrm>
            <a:custGeom>
              <a:avLst/>
              <a:gdLst>
                <a:gd name="T0" fmla="*/ 8335 w 8336"/>
                <a:gd name="T1" fmla="*/ 4223 h 4224"/>
                <a:gd name="T2" fmla="*/ 0 w 8336"/>
                <a:gd name="T3" fmla="*/ 4223 h 4224"/>
                <a:gd name="T4" fmla="*/ 0 w 8336"/>
                <a:gd name="T5" fmla="*/ 0 h 4224"/>
                <a:gd name="T6" fmla="*/ 8335 w 8336"/>
                <a:gd name="T7" fmla="*/ 0 h 4224"/>
                <a:gd name="T8" fmla="*/ 8335 w 8336"/>
                <a:gd name="T9" fmla="*/ 4223 h 4224"/>
              </a:gdLst>
              <a:ahLst/>
              <a:cxnLst>
                <a:cxn ang="0">
                  <a:pos x="T0" y="T1"/>
                </a:cxn>
                <a:cxn ang="0">
                  <a:pos x="T2" y="T3"/>
                </a:cxn>
                <a:cxn ang="0">
                  <a:pos x="T4" y="T5"/>
                </a:cxn>
                <a:cxn ang="0">
                  <a:pos x="T6" y="T7"/>
                </a:cxn>
                <a:cxn ang="0">
                  <a:pos x="T8" y="T9"/>
                </a:cxn>
              </a:cxnLst>
              <a:rect l="0" t="0" r="r" b="b"/>
              <a:pathLst>
                <a:path w="8336" h="4224">
                  <a:moveTo>
                    <a:pt x="8335" y="4223"/>
                  </a:moveTo>
                  <a:lnTo>
                    <a:pt x="0" y="4223"/>
                  </a:lnTo>
                  <a:lnTo>
                    <a:pt x="0" y="0"/>
                  </a:lnTo>
                  <a:lnTo>
                    <a:pt x="8335" y="0"/>
                  </a:lnTo>
                  <a:lnTo>
                    <a:pt x="8335" y="4223"/>
                  </a:lnTo>
                </a:path>
              </a:pathLst>
            </a:custGeom>
            <a:solidFill>
              <a:srgbClr val="93D1FF"/>
            </a:solidFill>
            <a:ln w="9525" cap="flat">
              <a:solidFill>
                <a:schemeClr val="tx1"/>
              </a:solidFill>
              <a:round/>
              <a:headEnd/>
              <a:tailEnd/>
            </a:ln>
            <a:effectLst/>
          </p:spPr>
          <p:txBody>
            <a:bodyPr wrap="none" lIns="82943" tIns="41471" rIns="82943" bIns="41471" anchor="t"/>
            <a:lstStyle/>
            <a:p>
              <a:r>
                <a:rPr lang="ja-JP" altLang="en-US" sz="571" dirty="0">
                  <a:latin typeface="Meiryo UI" panose="020B0604030504040204" pitchFamily="50" charset="-128"/>
                  <a:ea typeface="Meiryo UI" panose="020B0604030504040204" pitchFamily="50" charset="-128"/>
                  <a:cs typeface="Meiryo UI" panose="020B0604030504040204" pitchFamily="50" charset="-128"/>
                </a:rPr>
                <a:t>データベース</a:t>
              </a:r>
            </a:p>
          </p:txBody>
        </p:sp>
        <p:grpSp>
          <p:nvGrpSpPr>
            <p:cNvPr id="277" name="グループ化 276"/>
            <p:cNvGrpSpPr/>
            <p:nvPr/>
          </p:nvGrpSpPr>
          <p:grpSpPr>
            <a:xfrm>
              <a:off x="1132474" y="2372861"/>
              <a:ext cx="888399" cy="757894"/>
              <a:chOff x="1522784" y="3632626"/>
              <a:chExt cx="1243758" cy="1061052"/>
            </a:xfrm>
          </p:grpSpPr>
          <p:sp>
            <p:nvSpPr>
              <p:cNvPr id="278" name="正方形/長方形 277"/>
              <p:cNvSpPr/>
              <p:nvPr/>
            </p:nvSpPr>
            <p:spPr bwMode="gray">
              <a:xfrm>
                <a:off x="1522784" y="3749793"/>
                <a:ext cx="1243723" cy="943885"/>
              </a:xfrm>
              <a:prstGeom prst="rect">
                <a:avLst/>
              </a:prstGeom>
              <a:solidFill>
                <a:schemeClr val="bg1"/>
              </a:solidFill>
              <a:ln w="9525">
                <a:solidFill>
                  <a:schemeClr val="tx1"/>
                </a:solidFill>
                <a:miter lim="800000"/>
                <a:headEnd/>
                <a:tailEnd/>
              </a:ln>
            </p:spPr>
            <p:txBody>
              <a:bodyPr lIns="25714" rIns="25714" anchor="t"/>
              <a:lstStyle/>
              <a:p>
                <a:pPr defTabSz="653156">
                  <a:defRPr/>
                </a:pPr>
                <a:r>
                  <a:rPr kumimoji="0" lang="en-US" altLang="ja-JP" sz="571" kern="0" dirty="0">
                    <a:latin typeface="Meiryo UI" pitchFamily="50" charset="-128"/>
                    <a:ea typeface="Meiryo UI" pitchFamily="50" charset="-128"/>
                    <a:cs typeface="Meiryo UI" pitchFamily="50" charset="-128"/>
                    <a:hlinkClick r:id="rId296"/>
                  </a:rPr>
                  <a:t>Apache Derby</a:t>
                </a:r>
                <a:endParaRPr kumimoji="0" lang="en-US" altLang="ja-JP" sz="571" kern="0" dirty="0">
                  <a:latin typeface="Meiryo UI" pitchFamily="50" charset="-128"/>
                  <a:ea typeface="Meiryo UI" pitchFamily="50" charset="-128"/>
                  <a:cs typeface="Meiryo UI" pitchFamily="50" charset="-128"/>
                </a:endParaRPr>
              </a:p>
              <a:p>
                <a:pPr>
                  <a:defRPr/>
                </a:pPr>
                <a:r>
                  <a:rPr kumimoji="0" lang="en-US" altLang="ja-JP" sz="571" kern="0" dirty="0">
                    <a:latin typeface="Meiryo UI" pitchFamily="50" charset="-128"/>
                    <a:ea typeface="Meiryo UI" pitchFamily="50" charset="-128"/>
                    <a:cs typeface="Meiryo UI" pitchFamily="50" charset="-128"/>
                    <a:hlinkClick r:id="rId297"/>
                  </a:rPr>
                  <a:t>Berkeley DB</a:t>
                </a:r>
                <a:endParaRPr kumimoji="0" lang="en-US" altLang="ja-JP" sz="571" kern="0" dirty="0">
                  <a:latin typeface="Meiryo UI" pitchFamily="50" charset="-128"/>
                  <a:ea typeface="Meiryo UI" pitchFamily="50" charset="-128"/>
                  <a:cs typeface="Meiryo UI" pitchFamily="50" charset="-128"/>
                </a:endParaRPr>
              </a:p>
              <a:p>
                <a:pPr defTabSz="653156">
                  <a:defRPr/>
                </a:pPr>
                <a:r>
                  <a:rPr kumimoji="0" lang="en-US" altLang="ja-JP" sz="571" kern="0" dirty="0">
                    <a:latin typeface="Meiryo UI" pitchFamily="50" charset="-128"/>
                    <a:ea typeface="Meiryo UI" pitchFamily="50" charset="-128"/>
                    <a:cs typeface="Meiryo UI" pitchFamily="50" charset="-128"/>
                    <a:hlinkClick r:id="rId298"/>
                  </a:rPr>
                  <a:t>Firebird</a:t>
                </a:r>
                <a:endParaRPr kumimoji="0" lang="en-US" altLang="ja-JP" sz="571" kern="0" dirty="0">
                  <a:latin typeface="Meiryo UI" pitchFamily="50" charset="-128"/>
                  <a:ea typeface="Meiryo UI" pitchFamily="50" charset="-128"/>
                  <a:cs typeface="Meiryo UI" pitchFamily="50" charset="-128"/>
                </a:endParaRPr>
              </a:p>
              <a:p>
                <a:pPr defTabSz="653156">
                  <a:defRPr/>
                </a:pPr>
                <a:r>
                  <a:rPr kumimoji="0" lang="en-US" altLang="ja-JP" sz="571" kern="0" dirty="0" err="1">
                    <a:latin typeface="Meiryo UI" pitchFamily="50" charset="-128"/>
                    <a:ea typeface="Meiryo UI" pitchFamily="50" charset="-128"/>
                    <a:cs typeface="Meiryo UI" pitchFamily="50" charset="-128"/>
                    <a:hlinkClick r:id="rId299"/>
                  </a:rPr>
                  <a:t>MariaDB</a:t>
                </a:r>
                <a:endParaRPr kumimoji="0" lang="en-US" altLang="ja-JP" sz="571" kern="0" dirty="0">
                  <a:latin typeface="Meiryo UI" pitchFamily="50" charset="-128"/>
                  <a:ea typeface="Meiryo UI" pitchFamily="50" charset="-128"/>
                  <a:cs typeface="Meiryo UI" pitchFamily="50" charset="-128"/>
                </a:endParaRPr>
              </a:p>
              <a:p>
                <a:pPr defTabSz="653156">
                  <a:defRPr/>
                </a:pPr>
                <a:r>
                  <a:rPr kumimoji="0" lang="en-US" altLang="ja-JP" sz="571" kern="0" dirty="0">
                    <a:latin typeface="Meiryo UI" pitchFamily="50" charset="-128"/>
                    <a:ea typeface="Meiryo UI" pitchFamily="50" charset="-128"/>
                    <a:cs typeface="Meiryo UI" pitchFamily="50" charset="-128"/>
                    <a:hlinkClick r:id="rId300"/>
                  </a:rPr>
                  <a:t>MySQL</a:t>
                </a:r>
                <a:endParaRPr kumimoji="0" lang="en-US" altLang="ja-JP" sz="571" kern="0" dirty="0">
                  <a:latin typeface="Meiryo UI" pitchFamily="50" charset="-128"/>
                  <a:ea typeface="Meiryo UI" pitchFamily="50" charset="-128"/>
                  <a:cs typeface="Meiryo UI" pitchFamily="50" charset="-128"/>
                </a:endParaRPr>
              </a:p>
              <a:p>
                <a:pPr defTabSz="653156">
                  <a:defRPr/>
                </a:pPr>
                <a:r>
                  <a:rPr kumimoji="0" lang="en-US" altLang="ja-JP" sz="571" kern="0" dirty="0">
                    <a:latin typeface="Meiryo UI" pitchFamily="50" charset="-128"/>
                    <a:ea typeface="Meiryo UI" pitchFamily="50" charset="-128"/>
                    <a:cs typeface="Meiryo UI" pitchFamily="50" charset="-128"/>
                    <a:hlinkClick r:id="rId301"/>
                  </a:rPr>
                  <a:t>PostgreSQL</a:t>
                </a:r>
                <a:endParaRPr kumimoji="0" lang="en-US" altLang="ja-JP" sz="571" kern="0" dirty="0">
                  <a:latin typeface="Meiryo UI" pitchFamily="50" charset="-128"/>
                  <a:ea typeface="Meiryo UI" pitchFamily="50" charset="-128"/>
                  <a:cs typeface="Meiryo UI" pitchFamily="50" charset="-128"/>
                </a:endParaRPr>
              </a:p>
              <a:p>
                <a:pPr defTabSz="653156">
                  <a:defRPr/>
                </a:pPr>
                <a:r>
                  <a:rPr kumimoji="0" lang="en-US" altLang="ja-JP" sz="571" kern="0" dirty="0">
                    <a:latin typeface="Meiryo UI" pitchFamily="50" charset="-128"/>
                    <a:ea typeface="Meiryo UI" pitchFamily="50" charset="-128"/>
                    <a:cs typeface="Meiryo UI" pitchFamily="50" charset="-128"/>
                    <a:hlinkClick r:id="rId302"/>
                  </a:rPr>
                  <a:t>SQLite</a:t>
                </a:r>
                <a:endParaRPr kumimoji="0" lang="en-US" altLang="ja-JP" sz="571" kern="0" dirty="0">
                  <a:latin typeface="Meiryo UI" pitchFamily="50" charset="-128"/>
                  <a:ea typeface="Meiryo UI" pitchFamily="50" charset="-128"/>
                  <a:cs typeface="Meiryo UI" pitchFamily="50" charset="-128"/>
                </a:endParaRPr>
              </a:p>
            </p:txBody>
          </p:sp>
          <p:sp>
            <p:nvSpPr>
              <p:cNvPr id="279" name="テキスト ボックス 278"/>
              <p:cNvSpPr txBox="1"/>
              <p:nvPr/>
            </p:nvSpPr>
            <p:spPr bwMode="gray">
              <a:xfrm>
                <a:off x="1523549" y="3632626"/>
                <a:ext cx="1242993" cy="145232"/>
              </a:xfrm>
              <a:prstGeom prst="rect">
                <a:avLst/>
              </a:prstGeom>
              <a:solidFill>
                <a:srgbClr val="C9E8FF"/>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en-US" altLang="ja-JP" sz="571" dirty="0">
                    <a:latin typeface="Meiryo UI" panose="020B0604030504040204" pitchFamily="50" charset="-128"/>
                    <a:ea typeface="Meiryo UI" panose="020B0604030504040204" pitchFamily="50" charset="-128"/>
                    <a:cs typeface="Meiryo UI" panose="020B0604030504040204" pitchFamily="50" charset="-128"/>
                  </a:rPr>
                  <a:t>RDBMS</a:t>
                </a:r>
                <a:endParaRPr lang="ja-JP" altLang="en-US" sz="571" dirty="0">
                  <a:latin typeface="Meiryo UI" panose="020B0604030504040204" pitchFamily="50" charset="-128"/>
                  <a:ea typeface="Meiryo UI" panose="020B0604030504040204" pitchFamily="50" charset="-128"/>
                  <a:cs typeface="Meiryo UI" panose="020B0604030504040204" pitchFamily="50" charset="-128"/>
                </a:endParaRPr>
              </a:p>
            </p:txBody>
          </p:sp>
        </p:grpSp>
        <p:grpSp>
          <p:nvGrpSpPr>
            <p:cNvPr id="280" name="グループ化 279"/>
            <p:cNvGrpSpPr/>
            <p:nvPr/>
          </p:nvGrpSpPr>
          <p:grpSpPr>
            <a:xfrm>
              <a:off x="1132712" y="3169182"/>
              <a:ext cx="888394" cy="301997"/>
              <a:chOff x="1518262" y="4992585"/>
              <a:chExt cx="1249247" cy="422796"/>
            </a:xfrm>
          </p:grpSpPr>
          <p:sp>
            <p:nvSpPr>
              <p:cNvPr id="281" name="正方形/長方形 280"/>
              <p:cNvSpPr/>
              <p:nvPr/>
            </p:nvSpPr>
            <p:spPr bwMode="gray">
              <a:xfrm>
                <a:off x="1518262" y="5097410"/>
                <a:ext cx="1249247" cy="317971"/>
              </a:xfrm>
              <a:prstGeom prst="rect">
                <a:avLst/>
              </a:prstGeom>
              <a:solidFill>
                <a:schemeClr val="bg1"/>
              </a:solidFill>
              <a:ln w="9525">
                <a:solidFill>
                  <a:schemeClr val="tx1"/>
                </a:solidFill>
                <a:miter lim="800000"/>
                <a:headEnd/>
                <a:tailEnd/>
              </a:ln>
            </p:spPr>
            <p:txBody>
              <a:bodyPr lIns="25714" rIns="25714" anchor="t"/>
              <a:lstStyle/>
              <a:p>
                <a:pPr defTabSz="653156">
                  <a:defRPr/>
                </a:pPr>
                <a:r>
                  <a:rPr kumimoji="0" lang="en-US" altLang="ja-JP" sz="571" kern="0" dirty="0" err="1">
                    <a:latin typeface="Meiryo UI" pitchFamily="50" charset="-128"/>
                    <a:ea typeface="Meiryo UI" pitchFamily="50" charset="-128"/>
                    <a:cs typeface="Meiryo UI" pitchFamily="50" charset="-128"/>
                    <a:hlinkClick r:id="rId303"/>
                  </a:rPr>
                  <a:t>Esper</a:t>
                </a:r>
                <a:endParaRPr kumimoji="0" lang="en-US" altLang="ja-JP" sz="571" kern="0" dirty="0">
                  <a:latin typeface="Meiryo UI" pitchFamily="50" charset="-128"/>
                  <a:ea typeface="Meiryo UI" pitchFamily="50" charset="-128"/>
                  <a:cs typeface="Meiryo UI" pitchFamily="50" charset="-128"/>
                </a:endParaRPr>
              </a:p>
              <a:p>
                <a:pPr defTabSz="653156">
                  <a:defRPr/>
                </a:pPr>
                <a:r>
                  <a:rPr kumimoji="0" lang="en-US" altLang="ja-JP" sz="571" kern="0" dirty="0" err="1">
                    <a:latin typeface="Meiryo UI" pitchFamily="50" charset="-128"/>
                    <a:ea typeface="Meiryo UI" pitchFamily="50" charset="-128"/>
                    <a:cs typeface="Meiryo UI" pitchFamily="50" charset="-128"/>
                    <a:hlinkClick r:id="rId304"/>
                  </a:rPr>
                  <a:t>Vitess</a:t>
                </a:r>
                <a:endParaRPr kumimoji="0" lang="en-US" altLang="ja-JP" sz="571" kern="0" dirty="0">
                  <a:latin typeface="Meiryo UI" pitchFamily="50" charset="-128"/>
                  <a:ea typeface="Meiryo UI" pitchFamily="50" charset="-128"/>
                  <a:cs typeface="Meiryo UI" pitchFamily="50" charset="-128"/>
                </a:endParaRPr>
              </a:p>
            </p:txBody>
          </p:sp>
          <p:sp>
            <p:nvSpPr>
              <p:cNvPr id="283" name="テキスト ボックス 282"/>
              <p:cNvSpPr txBox="1"/>
              <p:nvPr/>
            </p:nvSpPr>
            <p:spPr bwMode="gray">
              <a:xfrm>
                <a:off x="1518262" y="4992585"/>
                <a:ext cx="1249247" cy="145232"/>
              </a:xfrm>
              <a:prstGeom prst="rect">
                <a:avLst/>
              </a:prstGeom>
              <a:solidFill>
                <a:srgbClr val="C9E8FF"/>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en-US" altLang="ja-JP" sz="571" dirty="0">
                    <a:latin typeface="Meiryo UI" panose="020B0604030504040204" pitchFamily="50" charset="-128"/>
                    <a:ea typeface="Meiryo UI" panose="020B0604030504040204" pitchFamily="50" charset="-128"/>
                    <a:cs typeface="Meiryo UI" panose="020B0604030504040204" pitchFamily="50" charset="-128"/>
                  </a:rPr>
                  <a:t>DB</a:t>
                </a:r>
                <a:r>
                  <a:rPr lang="ja-JP" altLang="en-US" sz="571" dirty="0">
                    <a:latin typeface="Meiryo UI" panose="020B0604030504040204" pitchFamily="50" charset="-128"/>
                    <a:ea typeface="Meiryo UI" panose="020B0604030504040204" pitchFamily="50" charset="-128"/>
                    <a:cs typeface="Meiryo UI" panose="020B0604030504040204" pitchFamily="50" charset="-128"/>
                  </a:rPr>
                  <a:t>クラスタリング</a:t>
                </a:r>
              </a:p>
            </p:txBody>
          </p:sp>
        </p:grpSp>
        <p:grpSp>
          <p:nvGrpSpPr>
            <p:cNvPr id="284" name="グループ化 283"/>
            <p:cNvGrpSpPr/>
            <p:nvPr/>
          </p:nvGrpSpPr>
          <p:grpSpPr>
            <a:xfrm>
              <a:off x="2048288" y="2372107"/>
              <a:ext cx="887914" cy="319740"/>
              <a:chOff x="5659546" y="1408840"/>
              <a:chExt cx="3240686" cy="406296"/>
            </a:xfrm>
          </p:grpSpPr>
          <p:sp>
            <p:nvSpPr>
              <p:cNvPr id="285" name="正方形/長方形 284"/>
              <p:cNvSpPr/>
              <p:nvPr/>
            </p:nvSpPr>
            <p:spPr bwMode="gray">
              <a:xfrm>
                <a:off x="5659546" y="1522336"/>
                <a:ext cx="3240639" cy="292800"/>
              </a:xfrm>
              <a:prstGeom prst="rect">
                <a:avLst/>
              </a:prstGeom>
              <a:solidFill>
                <a:schemeClr val="bg1"/>
              </a:solidFill>
              <a:ln w="9525">
                <a:solidFill>
                  <a:schemeClr val="tx1"/>
                </a:solidFill>
                <a:miter lim="800000"/>
                <a:headEnd/>
                <a:tailEnd/>
              </a:ln>
            </p:spPr>
            <p:txBody>
              <a:bodyPr lIns="25714" rIns="25714" anchor="t"/>
              <a:lstStyle/>
              <a:p>
                <a:pPr defTabSz="653156">
                  <a:defRPr/>
                </a:pPr>
                <a:r>
                  <a:rPr kumimoji="0" lang="en-US" altLang="ja-JP" sz="571" kern="0" dirty="0" err="1">
                    <a:latin typeface="Meiryo UI" pitchFamily="50" charset="-128"/>
                    <a:ea typeface="Meiryo UI" pitchFamily="50" charset="-128"/>
                    <a:cs typeface="Meiryo UI" pitchFamily="50" charset="-128"/>
                    <a:hlinkClick r:id="rId305"/>
                  </a:rPr>
                  <a:t>pgAdmin</a:t>
                </a:r>
                <a:endParaRPr kumimoji="0" lang="en-US" altLang="ja-JP" sz="571" kern="0" dirty="0">
                  <a:latin typeface="Meiryo UI" pitchFamily="50" charset="-128"/>
                  <a:ea typeface="Meiryo UI" pitchFamily="50" charset="-128"/>
                  <a:cs typeface="Meiryo UI" pitchFamily="50" charset="-128"/>
                  <a:hlinkClick r:id="rId306"/>
                </a:endParaRPr>
              </a:p>
              <a:p>
                <a:pPr defTabSz="653156">
                  <a:defRPr/>
                </a:pPr>
                <a:r>
                  <a:rPr kumimoji="0" lang="en-US" altLang="ja-JP" sz="571" kern="0" dirty="0" err="1">
                    <a:latin typeface="Meiryo UI" pitchFamily="50" charset="-128"/>
                    <a:ea typeface="Meiryo UI" pitchFamily="50" charset="-128"/>
                    <a:cs typeface="Meiryo UI" pitchFamily="50" charset="-128"/>
                    <a:hlinkClick r:id="rId306"/>
                  </a:rPr>
                  <a:t>phpMyAdmin</a:t>
                </a:r>
                <a:endParaRPr kumimoji="0" lang="en-US" altLang="ja-JP" sz="571" kern="0" dirty="0">
                  <a:latin typeface="Meiryo UI" pitchFamily="50" charset="-128"/>
                  <a:ea typeface="Meiryo UI" pitchFamily="50" charset="-128"/>
                  <a:cs typeface="Meiryo UI" pitchFamily="50" charset="-128"/>
                </a:endParaRPr>
              </a:p>
            </p:txBody>
          </p:sp>
          <p:sp>
            <p:nvSpPr>
              <p:cNvPr id="286" name="テキスト ボックス 285"/>
              <p:cNvSpPr txBox="1"/>
              <p:nvPr/>
            </p:nvSpPr>
            <p:spPr bwMode="gray">
              <a:xfrm>
                <a:off x="5659870" y="1408840"/>
                <a:ext cx="3240362" cy="131819"/>
              </a:xfrm>
              <a:prstGeom prst="rect">
                <a:avLst/>
              </a:prstGeom>
              <a:solidFill>
                <a:srgbClr val="C9E8FF"/>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en-US" altLang="ja-JP" sz="571" dirty="0">
                    <a:latin typeface="Meiryo UI" panose="020B0604030504040204" pitchFamily="50" charset="-128"/>
                    <a:ea typeface="Meiryo UI" panose="020B0604030504040204" pitchFamily="50" charset="-128"/>
                    <a:cs typeface="Meiryo UI" panose="020B0604030504040204" pitchFamily="50" charset="-128"/>
                  </a:rPr>
                  <a:t>DB</a:t>
                </a:r>
                <a:r>
                  <a:rPr lang="ja-JP" altLang="en-US" sz="571" dirty="0">
                    <a:latin typeface="Meiryo UI" panose="020B0604030504040204" pitchFamily="50" charset="-128"/>
                    <a:ea typeface="Meiryo UI" panose="020B0604030504040204" pitchFamily="50" charset="-128"/>
                    <a:cs typeface="Meiryo UI" panose="020B0604030504040204" pitchFamily="50" charset="-128"/>
                  </a:rPr>
                  <a:t>管理</a:t>
                </a:r>
              </a:p>
            </p:txBody>
          </p:sp>
        </p:grpSp>
        <p:grpSp>
          <p:nvGrpSpPr>
            <p:cNvPr id="287" name="グループ化 286"/>
            <p:cNvGrpSpPr/>
            <p:nvPr/>
          </p:nvGrpSpPr>
          <p:grpSpPr>
            <a:xfrm>
              <a:off x="1132380" y="3833705"/>
              <a:ext cx="888726" cy="294886"/>
              <a:chOff x="2843368" y="4811092"/>
              <a:chExt cx="1258811" cy="412841"/>
            </a:xfrm>
          </p:grpSpPr>
          <p:sp>
            <p:nvSpPr>
              <p:cNvPr id="288" name="正方形/長方形 287"/>
              <p:cNvSpPr/>
              <p:nvPr/>
            </p:nvSpPr>
            <p:spPr bwMode="gray">
              <a:xfrm>
                <a:off x="2844662" y="4914611"/>
                <a:ext cx="1257517" cy="309322"/>
              </a:xfrm>
              <a:prstGeom prst="rect">
                <a:avLst/>
              </a:prstGeom>
              <a:solidFill>
                <a:schemeClr val="bg1"/>
              </a:solidFill>
              <a:ln w="9525">
                <a:solidFill>
                  <a:schemeClr val="tx1"/>
                </a:solidFill>
                <a:miter lim="800000"/>
                <a:headEnd/>
                <a:tailEnd/>
              </a:ln>
            </p:spPr>
            <p:txBody>
              <a:bodyPr lIns="25714" rIns="25714" anchor="t"/>
              <a:lstStyle/>
              <a:p>
                <a:pPr defTabSz="653156">
                  <a:defRPr/>
                </a:pPr>
                <a:r>
                  <a:rPr kumimoji="0" lang="en-US" altLang="ja-JP" sz="571" kern="0" dirty="0" err="1">
                    <a:latin typeface="Meiryo UI" pitchFamily="50" charset="-128"/>
                    <a:ea typeface="Meiryo UI" pitchFamily="50" charset="-128"/>
                    <a:cs typeface="Meiryo UI" pitchFamily="50" charset="-128"/>
                    <a:hlinkClick r:id="rId307"/>
                  </a:rPr>
                  <a:t>JanusGraph</a:t>
                </a:r>
                <a:endParaRPr kumimoji="0" lang="en-US" altLang="ja-JP" sz="571" kern="0" dirty="0">
                  <a:latin typeface="Meiryo UI" pitchFamily="50" charset="-128"/>
                  <a:ea typeface="Meiryo UI" pitchFamily="50" charset="-128"/>
                  <a:cs typeface="Meiryo UI" pitchFamily="50" charset="-128"/>
                  <a:hlinkClick r:id="rId307"/>
                </a:endParaRPr>
              </a:p>
              <a:p>
                <a:pPr defTabSz="653156">
                  <a:defRPr/>
                </a:pPr>
                <a:r>
                  <a:rPr kumimoji="0" lang="en-US" altLang="ja-JP" sz="571" kern="0" dirty="0">
                    <a:latin typeface="Meiryo UI" pitchFamily="50" charset="-128"/>
                    <a:ea typeface="Meiryo UI" pitchFamily="50" charset="-128"/>
                    <a:cs typeface="Meiryo UI" pitchFamily="50" charset="-128"/>
                    <a:hlinkClick r:id="rId307"/>
                  </a:rPr>
                  <a:t>neo4j</a:t>
                </a:r>
                <a:endParaRPr kumimoji="0" lang="en-US" altLang="ja-JP" sz="571" kern="0" dirty="0">
                  <a:latin typeface="Meiryo UI" pitchFamily="50" charset="-128"/>
                  <a:ea typeface="Meiryo UI" pitchFamily="50" charset="-128"/>
                  <a:cs typeface="Meiryo UI" pitchFamily="50" charset="-128"/>
                </a:endParaRPr>
              </a:p>
              <a:p>
                <a:pPr defTabSz="653156">
                  <a:defRPr/>
                </a:pPr>
                <a:endParaRPr kumimoji="0" lang="en-US" altLang="ja-JP" sz="571" kern="0" dirty="0">
                  <a:latin typeface="Meiryo UI" pitchFamily="50" charset="-128"/>
                  <a:ea typeface="Meiryo UI" pitchFamily="50" charset="-128"/>
                  <a:cs typeface="Meiryo UI" pitchFamily="50" charset="-128"/>
                </a:endParaRPr>
              </a:p>
            </p:txBody>
          </p:sp>
          <p:sp>
            <p:nvSpPr>
              <p:cNvPr id="289" name="テキスト ボックス 288"/>
              <p:cNvSpPr txBox="1"/>
              <p:nvPr/>
            </p:nvSpPr>
            <p:spPr bwMode="gray">
              <a:xfrm>
                <a:off x="2843368" y="4811092"/>
                <a:ext cx="1258811" cy="131895"/>
              </a:xfrm>
              <a:prstGeom prst="rect">
                <a:avLst/>
              </a:prstGeom>
              <a:solidFill>
                <a:srgbClr val="C9E8FF"/>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ja-JP" altLang="en-US" sz="571" dirty="0">
                    <a:latin typeface="Meiryo UI" panose="020B0604030504040204" pitchFamily="50" charset="-128"/>
                    <a:ea typeface="Meiryo UI" panose="020B0604030504040204" pitchFamily="50" charset="-128"/>
                    <a:cs typeface="Meiryo UI" panose="020B0604030504040204" pitchFamily="50" charset="-128"/>
                  </a:rPr>
                  <a:t>グラフ型</a:t>
                </a:r>
              </a:p>
            </p:txBody>
          </p:sp>
        </p:grpSp>
        <p:grpSp>
          <p:nvGrpSpPr>
            <p:cNvPr id="290" name="グループ化 289"/>
            <p:cNvGrpSpPr/>
            <p:nvPr/>
          </p:nvGrpSpPr>
          <p:grpSpPr>
            <a:xfrm>
              <a:off x="2048699" y="3570179"/>
              <a:ext cx="887491" cy="299447"/>
              <a:chOff x="2896086" y="5390342"/>
              <a:chExt cx="1196526" cy="449325"/>
            </a:xfrm>
          </p:grpSpPr>
          <p:sp>
            <p:nvSpPr>
              <p:cNvPr id="291" name="正方形/長方形 290"/>
              <p:cNvSpPr/>
              <p:nvPr/>
            </p:nvSpPr>
            <p:spPr bwMode="gray">
              <a:xfrm>
                <a:off x="2896086" y="5489012"/>
                <a:ext cx="1196396" cy="350655"/>
              </a:xfrm>
              <a:prstGeom prst="rect">
                <a:avLst/>
              </a:prstGeom>
              <a:solidFill>
                <a:schemeClr val="bg1"/>
              </a:solidFill>
              <a:ln w="9525">
                <a:solidFill>
                  <a:schemeClr val="tx1"/>
                </a:solidFill>
                <a:miter lim="800000"/>
                <a:headEnd/>
                <a:tailEnd/>
              </a:ln>
            </p:spPr>
            <p:txBody>
              <a:bodyPr lIns="25714" rIns="25714" anchor="t"/>
              <a:lstStyle/>
              <a:p>
                <a:pPr defTabSz="653156">
                  <a:defRPr/>
                </a:pPr>
                <a:r>
                  <a:rPr kumimoji="0" lang="en-US" altLang="ja-JP" sz="571" u="sng" kern="0" dirty="0" err="1">
                    <a:latin typeface="Meiryo UI" pitchFamily="50" charset="-128"/>
                    <a:ea typeface="Meiryo UI" pitchFamily="50" charset="-128"/>
                    <a:cs typeface="Meiryo UI" pitchFamily="50" charset="-128"/>
                    <a:hlinkClick r:id="rId267"/>
                  </a:rPr>
                  <a:t>GridDB</a:t>
                </a:r>
                <a:endParaRPr kumimoji="0" lang="en-US" altLang="ja-JP" sz="571" u="sng" kern="0" dirty="0">
                  <a:latin typeface="Meiryo UI" pitchFamily="50" charset="-128"/>
                  <a:ea typeface="Meiryo UI" pitchFamily="50" charset="-128"/>
                  <a:cs typeface="Meiryo UI" pitchFamily="50" charset="-128"/>
                  <a:hlinkClick r:id="rId268"/>
                </a:endParaRPr>
              </a:p>
              <a:p>
                <a:pPr defTabSz="653156">
                  <a:defRPr/>
                </a:pPr>
                <a:r>
                  <a:rPr kumimoji="0" lang="en-US" altLang="ja-JP" sz="571" u="sng" kern="0" dirty="0" err="1">
                    <a:latin typeface="Meiryo UI" pitchFamily="50" charset="-128"/>
                    <a:ea typeface="Meiryo UI" pitchFamily="50" charset="-128"/>
                    <a:cs typeface="Meiryo UI" pitchFamily="50" charset="-128"/>
                    <a:hlinkClick r:id="rId308"/>
                  </a:rPr>
                  <a:t>Riak</a:t>
                </a:r>
                <a:endParaRPr kumimoji="0" lang="en-US" altLang="ja-JP" sz="571" u="sng" kern="0" dirty="0">
                  <a:latin typeface="Meiryo UI" pitchFamily="50" charset="-128"/>
                  <a:ea typeface="Meiryo UI" pitchFamily="50" charset="-128"/>
                  <a:cs typeface="Meiryo UI" pitchFamily="50" charset="-128"/>
                </a:endParaRPr>
              </a:p>
              <a:p>
                <a:pPr defTabSz="653156">
                  <a:defRPr/>
                </a:pPr>
                <a:endParaRPr kumimoji="0" lang="en-US" altLang="ja-JP" sz="571" u="sng" kern="0" dirty="0">
                  <a:latin typeface="Meiryo UI" pitchFamily="50" charset="-128"/>
                  <a:ea typeface="Meiryo UI" pitchFamily="50" charset="-128"/>
                  <a:cs typeface="Meiryo UI" pitchFamily="50" charset="-128"/>
                </a:endParaRPr>
              </a:p>
            </p:txBody>
          </p:sp>
          <p:sp>
            <p:nvSpPr>
              <p:cNvPr id="292" name="テキスト ボックス 291"/>
              <p:cNvSpPr txBox="1"/>
              <p:nvPr/>
            </p:nvSpPr>
            <p:spPr bwMode="gray">
              <a:xfrm>
                <a:off x="2896086" y="5390342"/>
                <a:ext cx="1196526" cy="145232"/>
              </a:xfrm>
              <a:prstGeom prst="rect">
                <a:avLst/>
              </a:prstGeom>
              <a:solidFill>
                <a:srgbClr val="C9E8FF"/>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en-US" altLang="ja-JP" sz="571" dirty="0">
                    <a:latin typeface="Meiryo UI" panose="020B0604030504040204" pitchFamily="50" charset="-128"/>
                    <a:ea typeface="Meiryo UI" panose="020B0604030504040204" pitchFamily="50" charset="-128"/>
                    <a:cs typeface="Meiryo UI" panose="020B0604030504040204" pitchFamily="50" charset="-128"/>
                  </a:rPr>
                  <a:t>NoSQL</a:t>
                </a:r>
                <a:endParaRPr lang="ja-JP" altLang="en-US" sz="571" dirty="0">
                  <a:latin typeface="Meiryo UI" panose="020B0604030504040204" pitchFamily="50" charset="-128"/>
                  <a:ea typeface="Meiryo UI" panose="020B0604030504040204" pitchFamily="50" charset="-128"/>
                  <a:cs typeface="Meiryo UI" panose="020B0604030504040204" pitchFamily="50" charset="-128"/>
                </a:endParaRPr>
              </a:p>
            </p:txBody>
          </p:sp>
        </p:grpSp>
        <p:grpSp>
          <p:nvGrpSpPr>
            <p:cNvPr id="293" name="グループ化 292"/>
            <p:cNvGrpSpPr/>
            <p:nvPr/>
          </p:nvGrpSpPr>
          <p:grpSpPr>
            <a:xfrm>
              <a:off x="2048082" y="2704568"/>
              <a:ext cx="888303" cy="415314"/>
              <a:chOff x="2833347" y="4811091"/>
              <a:chExt cx="1249810" cy="581439"/>
            </a:xfrm>
          </p:grpSpPr>
          <p:sp>
            <p:nvSpPr>
              <p:cNvPr id="294" name="正方形/長方形 293"/>
              <p:cNvSpPr/>
              <p:nvPr/>
            </p:nvSpPr>
            <p:spPr bwMode="gray">
              <a:xfrm>
                <a:off x="2833347" y="4935119"/>
                <a:ext cx="1249810" cy="457411"/>
              </a:xfrm>
              <a:prstGeom prst="rect">
                <a:avLst/>
              </a:prstGeom>
              <a:solidFill>
                <a:schemeClr val="bg1"/>
              </a:solidFill>
              <a:ln w="9525">
                <a:solidFill>
                  <a:schemeClr val="tx1"/>
                </a:solidFill>
                <a:miter lim="800000"/>
                <a:headEnd/>
                <a:tailEnd/>
              </a:ln>
            </p:spPr>
            <p:txBody>
              <a:bodyPr lIns="25714" rIns="25714" anchor="t"/>
              <a:lstStyle/>
              <a:p>
                <a:pPr defTabSz="653156">
                  <a:defRPr/>
                </a:pPr>
                <a:r>
                  <a:rPr kumimoji="0" lang="en-US" altLang="ja-JP" sz="571" kern="0" dirty="0">
                    <a:latin typeface="Meiryo UI" pitchFamily="50" charset="-128"/>
                    <a:ea typeface="Meiryo UI" pitchFamily="50" charset="-128"/>
                    <a:cs typeface="Meiryo UI" pitchFamily="50" charset="-128"/>
                    <a:hlinkClick r:id="rId309"/>
                  </a:rPr>
                  <a:t>Apache Cassandra</a:t>
                </a:r>
                <a:endParaRPr kumimoji="0" lang="en-US" altLang="ja-JP" sz="571" kern="0" dirty="0">
                  <a:latin typeface="Meiryo UI" pitchFamily="50" charset="-128"/>
                  <a:ea typeface="Meiryo UI" pitchFamily="50" charset="-128"/>
                  <a:cs typeface="Meiryo UI" pitchFamily="50" charset="-128"/>
                </a:endParaRPr>
              </a:p>
              <a:p>
                <a:pPr>
                  <a:defRPr/>
                </a:pPr>
                <a:r>
                  <a:rPr kumimoji="0" lang="en-US" altLang="ja-JP" sz="571" kern="0" dirty="0" err="1">
                    <a:solidFill>
                      <a:srgbClr val="0070C0"/>
                    </a:solidFill>
                    <a:latin typeface="Meiryo UI" pitchFamily="50" charset="-128"/>
                    <a:ea typeface="Meiryo UI" pitchFamily="50" charset="-128"/>
                    <a:cs typeface="Meiryo UI" pitchFamily="50" charset="-128"/>
                    <a:hlinkClick r:id="rId265"/>
                  </a:rPr>
                  <a:t>Redis</a:t>
                </a:r>
                <a:endParaRPr kumimoji="0" lang="en-US" altLang="ja-JP" sz="571" kern="0" dirty="0">
                  <a:solidFill>
                    <a:srgbClr val="0070C0"/>
                  </a:solidFill>
                  <a:latin typeface="Meiryo UI" pitchFamily="50" charset="-128"/>
                  <a:ea typeface="Meiryo UI" pitchFamily="50" charset="-128"/>
                  <a:cs typeface="Meiryo UI" pitchFamily="50" charset="-128"/>
                </a:endParaRPr>
              </a:p>
              <a:p>
                <a:pPr>
                  <a:defRPr/>
                </a:pPr>
                <a:r>
                  <a:rPr kumimoji="0" lang="en-US" altLang="ja-JP" sz="571" kern="0" dirty="0" err="1">
                    <a:solidFill>
                      <a:srgbClr val="0070C0"/>
                    </a:solidFill>
                    <a:latin typeface="Meiryo UI" pitchFamily="50" charset="-128"/>
                    <a:ea typeface="Meiryo UI" pitchFamily="50" charset="-128"/>
                    <a:cs typeface="Meiryo UI" pitchFamily="50" charset="-128"/>
                    <a:hlinkClick r:id="rId310"/>
                  </a:rPr>
                  <a:t>memcached</a:t>
                </a:r>
                <a:endParaRPr kumimoji="0" lang="en-US" altLang="ja-JP" sz="571" kern="0" dirty="0">
                  <a:solidFill>
                    <a:srgbClr val="0070C0"/>
                  </a:solidFill>
                  <a:latin typeface="Meiryo UI" pitchFamily="50" charset="-128"/>
                  <a:ea typeface="Meiryo UI" pitchFamily="50" charset="-128"/>
                  <a:cs typeface="Meiryo UI" pitchFamily="50" charset="-128"/>
                </a:endParaRPr>
              </a:p>
              <a:p>
                <a:pPr defTabSz="653156">
                  <a:defRPr/>
                </a:pPr>
                <a:endParaRPr kumimoji="0" lang="en-US" altLang="ja-JP" sz="571" u="sng"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pPr defTabSz="653156">
                  <a:defRPr/>
                </a:pPr>
                <a:endParaRPr kumimoji="0" lang="en-US" altLang="ja-JP" sz="571" u="sng"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pPr defTabSz="653156">
                  <a:defRPr/>
                </a:pPr>
                <a:endParaRPr kumimoji="0" lang="en-US" altLang="ja-JP" sz="571" kern="0" dirty="0">
                  <a:latin typeface="Meiryo UI" pitchFamily="50" charset="-128"/>
                  <a:ea typeface="Meiryo UI" pitchFamily="50" charset="-128"/>
                  <a:cs typeface="Meiryo UI" pitchFamily="50" charset="-128"/>
                </a:endParaRPr>
              </a:p>
            </p:txBody>
          </p:sp>
          <p:sp>
            <p:nvSpPr>
              <p:cNvPr id="295" name="テキスト ボックス 294"/>
              <p:cNvSpPr txBox="1"/>
              <p:nvPr/>
            </p:nvSpPr>
            <p:spPr bwMode="gray">
              <a:xfrm>
                <a:off x="2833637" y="4811091"/>
                <a:ext cx="1249247" cy="145231"/>
              </a:xfrm>
              <a:prstGeom prst="rect">
                <a:avLst/>
              </a:prstGeom>
              <a:solidFill>
                <a:srgbClr val="C9E8FF"/>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en-US" altLang="ja-JP" sz="571">
                    <a:latin typeface="Meiryo UI" panose="020B0604030504040204" pitchFamily="50" charset="-128"/>
                    <a:ea typeface="Meiryo UI" panose="020B0604030504040204" pitchFamily="50" charset="-128"/>
                    <a:cs typeface="Meiryo UI" panose="020B0604030504040204" pitchFamily="50" charset="-128"/>
                  </a:rPr>
                  <a:t>KVS</a:t>
                </a:r>
                <a:endParaRPr lang="ja-JP" altLang="en-US" sz="571" dirty="0">
                  <a:latin typeface="Meiryo UI" panose="020B0604030504040204" pitchFamily="50" charset="-128"/>
                  <a:ea typeface="Meiryo UI" panose="020B0604030504040204" pitchFamily="50" charset="-128"/>
                  <a:cs typeface="Meiryo UI" panose="020B0604030504040204" pitchFamily="50" charset="-128"/>
                </a:endParaRPr>
              </a:p>
            </p:txBody>
          </p:sp>
        </p:grpSp>
        <p:grpSp>
          <p:nvGrpSpPr>
            <p:cNvPr id="296" name="グループ化 295"/>
            <p:cNvGrpSpPr/>
            <p:nvPr/>
          </p:nvGrpSpPr>
          <p:grpSpPr>
            <a:xfrm>
              <a:off x="1132382" y="3536001"/>
              <a:ext cx="888466" cy="238102"/>
              <a:chOff x="1532085" y="4992585"/>
              <a:chExt cx="1234007" cy="333343"/>
            </a:xfrm>
          </p:grpSpPr>
          <p:sp>
            <p:nvSpPr>
              <p:cNvPr id="297" name="正方形/長方形 296"/>
              <p:cNvSpPr/>
              <p:nvPr/>
            </p:nvSpPr>
            <p:spPr bwMode="gray">
              <a:xfrm>
                <a:off x="1532085" y="5137744"/>
                <a:ext cx="1234007" cy="188184"/>
              </a:xfrm>
              <a:prstGeom prst="rect">
                <a:avLst/>
              </a:prstGeom>
              <a:solidFill>
                <a:schemeClr val="bg1"/>
              </a:solidFill>
              <a:ln w="9525">
                <a:solidFill>
                  <a:schemeClr val="tx1"/>
                </a:solidFill>
                <a:miter lim="800000"/>
                <a:headEnd/>
                <a:tailEnd/>
              </a:ln>
            </p:spPr>
            <p:txBody>
              <a:bodyPr lIns="25714" rIns="25714" anchor="t"/>
              <a:lstStyle/>
              <a:p>
                <a:pPr defTabSz="653156">
                  <a:defRPr/>
                </a:pPr>
                <a:r>
                  <a:rPr kumimoji="0" lang="en-US" altLang="ja-JP" sz="571" kern="0" dirty="0">
                    <a:latin typeface="Meiryo UI" pitchFamily="50" charset="-128"/>
                    <a:ea typeface="Meiryo UI" pitchFamily="50" charset="-128"/>
                    <a:cs typeface="Meiryo UI" pitchFamily="50" charset="-128"/>
                    <a:hlinkClick r:id="rId311"/>
                  </a:rPr>
                  <a:t>MongoDB</a:t>
                </a:r>
                <a:endParaRPr kumimoji="0" lang="en-US" altLang="ja-JP" sz="571" kern="0" dirty="0">
                  <a:latin typeface="Meiryo UI" pitchFamily="50" charset="-128"/>
                  <a:ea typeface="Meiryo UI" pitchFamily="50" charset="-128"/>
                  <a:cs typeface="Meiryo UI" pitchFamily="50" charset="-128"/>
                </a:endParaRPr>
              </a:p>
            </p:txBody>
          </p:sp>
          <p:sp>
            <p:nvSpPr>
              <p:cNvPr id="298" name="テキスト ボックス 297"/>
              <p:cNvSpPr txBox="1"/>
              <p:nvPr/>
            </p:nvSpPr>
            <p:spPr bwMode="gray">
              <a:xfrm>
                <a:off x="1532213" y="4992585"/>
                <a:ext cx="1233879" cy="145232"/>
              </a:xfrm>
              <a:prstGeom prst="rect">
                <a:avLst/>
              </a:prstGeom>
              <a:solidFill>
                <a:srgbClr val="C9E8FF"/>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ja-JP" altLang="en-US" sz="571" dirty="0">
                    <a:latin typeface="Meiryo UI" panose="020B0604030504040204" pitchFamily="50" charset="-128"/>
                    <a:ea typeface="Meiryo UI" panose="020B0604030504040204" pitchFamily="50" charset="-128"/>
                    <a:cs typeface="Meiryo UI" panose="020B0604030504040204" pitchFamily="50" charset="-128"/>
                  </a:rPr>
                  <a:t>ドキュメント指向</a:t>
                </a:r>
              </a:p>
            </p:txBody>
          </p:sp>
        </p:grpSp>
        <p:grpSp>
          <p:nvGrpSpPr>
            <p:cNvPr id="300" name="グループ化 299"/>
            <p:cNvGrpSpPr/>
            <p:nvPr/>
          </p:nvGrpSpPr>
          <p:grpSpPr>
            <a:xfrm>
              <a:off x="2048699" y="3133865"/>
              <a:ext cx="888024" cy="422649"/>
              <a:chOff x="2843365" y="5390342"/>
              <a:chExt cx="1249248" cy="591709"/>
            </a:xfrm>
          </p:grpSpPr>
          <p:sp>
            <p:nvSpPr>
              <p:cNvPr id="305" name="正方形/長方形 304"/>
              <p:cNvSpPr/>
              <p:nvPr/>
            </p:nvSpPr>
            <p:spPr bwMode="gray">
              <a:xfrm>
                <a:off x="2843366" y="5525338"/>
                <a:ext cx="1249247" cy="456713"/>
              </a:xfrm>
              <a:prstGeom prst="rect">
                <a:avLst/>
              </a:prstGeom>
              <a:solidFill>
                <a:schemeClr val="bg1"/>
              </a:solidFill>
              <a:ln w="9525">
                <a:solidFill>
                  <a:schemeClr val="tx1"/>
                </a:solidFill>
                <a:miter lim="800000"/>
                <a:headEnd/>
                <a:tailEnd/>
              </a:ln>
            </p:spPr>
            <p:txBody>
              <a:bodyPr lIns="25714" rIns="25714" anchor="t"/>
              <a:lstStyle/>
              <a:p>
                <a:pPr defTabSz="653156">
                  <a:defRPr/>
                </a:pPr>
                <a:r>
                  <a:rPr kumimoji="0" lang="en-US" altLang="ja-JP" sz="571" u="sng" kern="0" dirty="0" err="1">
                    <a:latin typeface="Meiryo UI" pitchFamily="50" charset="-128"/>
                    <a:ea typeface="Meiryo UI" pitchFamily="50" charset="-128"/>
                    <a:cs typeface="Meiryo UI" pitchFamily="50" charset="-128"/>
                    <a:hlinkClick r:id="rId266"/>
                  </a:rPr>
                  <a:t>VoltDB</a:t>
                </a:r>
                <a:endParaRPr kumimoji="0" lang="en-US" altLang="ja-JP" sz="571" u="sng" kern="0" dirty="0">
                  <a:latin typeface="Meiryo UI" pitchFamily="50" charset="-128"/>
                  <a:ea typeface="Meiryo UI" pitchFamily="50" charset="-128"/>
                  <a:cs typeface="Meiryo UI" pitchFamily="50" charset="-128"/>
                </a:endParaRPr>
              </a:p>
              <a:p>
                <a:pPr defTabSz="653156">
                  <a:defRPr/>
                </a:pPr>
                <a:r>
                  <a:rPr kumimoji="0" lang="en-US" altLang="ja-JP" sz="571" kern="0" dirty="0" err="1">
                    <a:solidFill>
                      <a:srgbClr val="0070C0"/>
                    </a:solidFill>
                    <a:latin typeface="Meiryo UI" pitchFamily="50" charset="-128"/>
                    <a:ea typeface="Meiryo UI" pitchFamily="50" charset="-128"/>
                    <a:cs typeface="Meiryo UI" pitchFamily="50" charset="-128"/>
                    <a:hlinkClick r:id="rId265"/>
                  </a:rPr>
                  <a:t>Redis</a:t>
                </a:r>
                <a:endParaRPr kumimoji="0" lang="en-US" altLang="ja-JP" sz="571" kern="0" dirty="0">
                  <a:solidFill>
                    <a:srgbClr val="0070C0"/>
                  </a:solidFill>
                  <a:latin typeface="Meiryo UI" pitchFamily="50" charset="-128"/>
                  <a:ea typeface="Meiryo UI" pitchFamily="50" charset="-128"/>
                  <a:cs typeface="Meiryo UI" pitchFamily="50" charset="-128"/>
                </a:endParaRPr>
              </a:p>
              <a:p>
                <a:pPr defTabSz="653156">
                  <a:defRPr/>
                </a:pPr>
                <a:r>
                  <a:rPr kumimoji="0" lang="en-US" altLang="ja-JP" sz="571" kern="0" dirty="0" err="1">
                    <a:solidFill>
                      <a:srgbClr val="0070C0"/>
                    </a:solidFill>
                    <a:latin typeface="Meiryo UI" pitchFamily="50" charset="-128"/>
                    <a:ea typeface="Meiryo UI" pitchFamily="50" charset="-128"/>
                    <a:cs typeface="Meiryo UI" pitchFamily="50" charset="-128"/>
                    <a:hlinkClick r:id="rId310"/>
                  </a:rPr>
                  <a:t>memcached</a:t>
                </a:r>
                <a:endParaRPr kumimoji="0" lang="en-US" altLang="ja-JP" sz="571" kern="0" dirty="0">
                  <a:solidFill>
                    <a:srgbClr val="0070C0"/>
                  </a:solidFill>
                  <a:latin typeface="Meiryo UI" pitchFamily="50" charset="-128"/>
                  <a:ea typeface="Meiryo UI" pitchFamily="50" charset="-128"/>
                  <a:cs typeface="Meiryo UI" pitchFamily="50" charset="-128"/>
                </a:endParaRPr>
              </a:p>
            </p:txBody>
          </p:sp>
          <p:sp>
            <p:nvSpPr>
              <p:cNvPr id="306" name="テキスト ボックス 305"/>
              <p:cNvSpPr txBox="1"/>
              <p:nvPr/>
            </p:nvSpPr>
            <p:spPr bwMode="gray">
              <a:xfrm>
                <a:off x="2843365" y="5390342"/>
                <a:ext cx="1249247" cy="145232"/>
              </a:xfrm>
              <a:prstGeom prst="rect">
                <a:avLst/>
              </a:prstGeom>
              <a:solidFill>
                <a:srgbClr val="C9E8FF"/>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ja-JP" altLang="en-US" sz="571" dirty="0">
                    <a:latin typeface="Meiryo UI" panose="020B0604030504040204" pitchFamily="50" charset="-128"/>
                    <a:ea typeface="Meiryo UI" panose="020B0604030504040204" pitchFamily="50" charset="-128"/>
                    <a:cs typeface="Meiryo UI" panose="020B0604030504040204" pitchFamily="50" charset="-128"/>
                  </a:rPr>
                  <a:t>インメモリ</a:t>
                </a:r>
                <a:r>
                  <a:rPr lang="en-US" altLang="ja-JP" sz="571" dirty="0">
                    <a:latin typeface="Meiryo UI" panose="020B0604030504040204" pitchFamily="50" charset="-128"/>
                    <a:ea typeface="Meiryo UI" panose="020B0604030504040204" pitchFamily="50" charset="-128"/>
                    <a:cs typeface="Meiryo UI" panose="020B0604030504040204" pitchFamily="50" charset="-128"/>
                  </a:rPr>
                  <a:t>DB</a:t>
                </a:r>
                <a:endParaRPr lang="ja-JP" altLang="en-US" sz="571" dirty="0">
                  <a:latin typeface="Meiryo UI" panose="020B0604030504040204" pitchFamily="50" charset="-128"/>
                  <a:ea typeface="Meiryo UI" panose="020B0604030504040204" pitchFamily="50" charset="-128"/>
                  <a:cs typeface="Meiryo UI" panose="020B0604030504040204" pitchFamily="50" charset="-128"/>
                </a:endParaRPr>
              </a:p>
            </p:txBody>
          </p:sp>
        </p:grpSp>
        <p:sp>
          <p:nvSpPr>
            <p:cNvPr id="308" name="正方形/長方形 307"/>
            <p:cNvSpPr/>
            <p:nvPr/>
          </p:nvSpPr>
          <p:spPr bwMode="gray">
            <a:xfrm>
              <a:off x="6202421" y="6469875"/>
              <a:ext cx="872679" cy="237683"/>
            </a:xfrm>
            <a:prstGeom prst="rect">
              <a:avLst/>
            </a:prstGeom>
            <a:solidFill>
              <a:schemeClr val="bg1"/>
            </a:solidFill>
            <a:ln w="9525">
              <a:solidFill>
                <a:schemeClr val="tx1"/>
              </a:solidFill>
              <a:miter lim="800000"/>
              <a:headEnd/>
              <a:tailEnd/>
            </a:ln>
          </p:spPr>
          <p:txBody>
            <a:bodyPr lIns="25714" rIns="25714" anchor="t"/>
            <a:lstStyle/>
            <a:p>
              <a:r>
                <a:rPr kumimoji="0" lang="en-US" altLang="ja-JP" sz="571" kern="0" dirty="0" err="1">
                  <a:latin typeface="Meiryo UI" pitchFamily="50" charset="-128"/>
                  <a:ea typeface="Meiryo UI" pitchFamily="50" charset="-128"/>
                  <a:cs typeface="Meiryo UI" pitchFamily="50" charset="-128"/>
                  <a:hlinkClick r:id="rId312"/>
                </a:rPr>
                <a:t>Chrony</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err="1">
                  <a:latin typeface="Meiryo UI" pitchFamily="50" charset="-128"/>
                  <a:ea typeface="Meiryo UI" pitchFamily="50" charset="-128"/>
                  <a:cs typeface="Meiryo UI" pitchFamily="50" charset="-128"/>
                  <a:hlinkClick r:id="rId313"/>
                </a:rPr>
                <a:t>ntpd</a:t>
              </a:r>
              <a:endParaRPr kumimoji="0" lang="en-US" altLang="ja-JP" sz="571" kern="0" dirty="0">
                <a:latin typeface="Meiryo UI" pitchFamily="50" charset="-128"/>
                <a:ea typeface="Meiryo UI" pitchFamily="50" charset="-128"/>
                <a:cs typeface="Meiryo UI" pitchFamily="50" charset="-128"/>
              </a:endParaRPr>
            </a:p>
          </p:txBody>
        </p:sp>
        <p:sp>
          <p:nvSpPr>
            <p:cNvPr id="309" name="テキスト ボックス 308"/>
            <p:cNvSpPr txBox="1"/>
            <p:nvPr/>
          </p:nvSpPr>
          <p:spPr bwMode="gray">
            <a:xfrm>
              <a:off x="6203522" y="6379090"/>
              <a:ext cx="871239" cy="104109"/>
            </a:xfrm>
            <a:prstGeom prst="rect">
              <a:avLst/>
            </a:prstGeom>
            <a:solidFill>
              <a:srgbClr val="C9C9CA"/>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ja-JP" altLang="en-US" sz="571" dirty="0">
                  <a:latin typeface="Meiryo UI" panose="020B0604030504040204" pitchFamily="50" charset="-128"/>
                  <a:ea typeface="Meiryo UI" panose="020B0604030504040204" pitchFamily="50" charset="-128"/>
                  <a:cs typeface="Meiryo UI" panose="020B0604030504040204" pitchFamily="50" charset="-128"/>
                </a:rPr>
                <a:t>システムデーモン</a:t>
              </a:r>
              <a:endParaRPr lang="en-US" altLang="ja-JP" sz="57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250" name="Freeform 6"/>
            <p:cNvSpPr>
              <a:spLocks noChangeArrowheads="1"/>
            </p:cNvSpPr>
            <p:nvPr/>
          </p:nvSpPr>
          <p:spPr bwMode="auto">
            <a:xfrm>
              <a:off x="6167973" y="368107"/>
              <a:ext cx="928055" cy="494335"/>
            </a:xfrm>
            <a:custGeom>
              <a:avLst/>
              <a:gdLst>
                <a:gd name="T0" fmla="*/ 2735 w 2736"/>
                <a:gd name="T1" fmla="*/ 4819 h 4820"/>
                <a:gd name="T2" fmla="*/ 0 w 2736"/>
                <a:gd name="T3" fmla="*/ 4819 h 4820"/>
                <a:gd name="T4" fmla="*/ 0 w 2736"/>
                <a:gd name="T5" fmla="*/ 0 h 4820"/>
                <a:gd name="T6" fmla="*/ 2735 w 2736"/>
                <a:gd name="T7" fmla="*/ 0 h 4820"/>
                <a:gd name="T8" fmla="*/ 2735 w 2736"/>
                <a:gd name="T9" fmla="*/ 4819 h 4820"/>
              </a:gdLst>
              <a:ahLst/>
              <a:cxnLst>
                <a:cxn ang="0">
                  <a:pos x="T0" y="T1"/>
                </a:cxn>
                <a:cxn ang="0">
                  <a:pos x="T2" y="T3"/>
                </a:cxn>
                <a:cxn ang="0">
                  <a:pos x="T4" y="T5"/>
                </a:cxn>
                <a:cxn ang="0">
                  <a:pos x="T6" y="T7"/>
                </a:cxn>
                <a:cxn ang="0">
                  <a:pos x="T8" y="T9"/>
                </a:cxn>
              </a:cxnLst>
              <a:rect l="0" t="0" r="r" b="b"/>
              <a:pathLst>
                <a:path w="2736" h="4820">
                  <a:moveTo>
                    <a:pt x="2735" y="4819"/>
                  </a:moveTo>
                  <a:lnTo>
                    <a:pt x="0" y="4819"/>
                  </a:lnTo>
                  <a:lnTo>
                    <a:pt x="0" y="0"/>
                  </a:lnTo>
                  <a:lnTo>
                    <a:pt x="2735" y="0"/>
                  </a:lnTo>
                  <a:lnTo>
                    <a:pt x="2735" y="4819"/>
                  </a:lnTo>
                </a:path>
              </a:pathLst>
            </a:custGeom>
            <a:solidFill>
              <a:srgbClr val="D5D4C9"/>
            </a:solidFill>
            <a:ln w="9525" cap="flat">
              <a:solidFill>
                <a:schemeClr val="tx1"/>
              </a:solidFill>
              <a:round/>
              <a:headEnd/>
              <a:tailEnd/>
            </a:ln>
            <a:effectLst/>
          </p:spPr>
          <p:txBody>
            <a:bodyPr wrap="none" lIns="82943" tIns="41471" rIns="82943" bIns="41471" anchor="t"/>
            <a:lstStyle/>
            <a:p>
              <a:r>
                <a:rPr lang="en-US" altLang="ja-JP" sz="571" dirty="0" err="1">
                  <a:latin typeface="Meiryo UI" panose="020B0604030504040204" pitchFamily="50" charset="-128"/>
                  <a:ea typeface="Meiryo UI" panose="020B0604030504040204" pitchFamily="50" charset="-128"/>
                  <a:cs typeface="Meiryo UI" panose="020B0604030504040204" pitchFamily="50" charset="-128"/>
                </a:rPr>
                <a:t>IoT</a:t>
              </a:r>
              <a:endParaRPr lang="ja-JP" altLang="en-US" sz="57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252" name="正方形/長方形 251"/>
            <p:cNvSpPr/>
            <p:nvPr/>
          </p:nvSpPr>
          <p:spPr bwMode="gray">
            <a:xfrm>
              <a:off x="6195711" y="512897"/>
              <a:ext cx="864702" cy="313526"/>
            </a:xfrm>
            <a:prstGeom prst="rect">
              <a:avLst/>
            </a:prstGeom>
            <a:solidFill>
              <a:schemeClr val="bg1"/>
            </a:solidFill>
            <a:ln w="9525">
              <a:solidFill>
                <a:schemeClr val="tx1"/>
              </a:solidFill>
              <a:miter lim="800000"/>
              <a:headEnd/>
              <a:tailEnd/>
            </a:ln>
          </p:spPr>
          <p:txBody>
            <a:bodyPr lIns="25714" rIns="25714" anchor="t"/>
            <a:lstStyle/>
            <a:p>
              <a:r>
                <a:rPr kumimoji="0" lang="en-US" altLang="ja-JP" sz="571" kern="0" dirty="0" err="1">
                  <a:latin typeface="Meiryo UI" pitchFamily="50" charset="-128"/>
                  <a:ea typeface="Meiryo UI" pitchFamily="50" charset="-128"/>
                  <a:cs typeface="Meiryo UI" pitchFamily="50" charset="-128"/>
                  <a:hlinkClick r:id="rId314"/>
                </a:rPr>
                <a:t>Espruino</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a:latin typeface="Meiryo UI" pitchFamily="50" charset="-128"/>
                  <a:ea typeface="Meiryo UI" pitchFamily="50" charset="-128"/>
                  <a:cs typeface="Meiryo UI" pitchFamily="50" charset="-128"/>
                  <a:hlinkClick r:id="rId315"/>
                </a:rPr>
                <a:t>KNIME</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a:latin typeface="Meiryo UI" pitchFamily="50" charset="-128"/>
                  <a:ea typeface="Meiryo UI" pitchFamily="50" charset="-128"/>
                  <a:cs typeface="Meiryo UI" pitchFamily="50" charset="-128"/>
                  <a:hlinkClick r:id="rId316"/>
                </a:rPr>
                <a:t>Node-RED</a:t>
              </a:r>
              <a:r>
                <a:rPr kumimoji="0" lang="en-US" altLang="ja-JP" sz="571" kern="0" dirty="0">
                  <a:latin typeface="Meiryo UI" pitchFamily="50" charset="-128"/>
                  <a:ea typeface="Meiryo UI" pitchFamily="50" charset="-128"/>
                  <a:cs typeface="Meiryo UI" pitchFamily="50" charset="-128"/>
                </a:rPr>
                <a:t>  </a:t>
              </a:r>
              <a:r>
                <a:rPr kumimoji="0" lang="en-US" altLang="ja-JP" sz="571" kern="0" dirty="0">
                  <a:latin typeface="Meiryo UI" pitchFamily="50" charset="-128"/>
                  <a:ea typeface="Meiryo UI" pitchFamily="50" charset="-128"/>
                  <a:cs typeface="Meiryo UI" pitchFamily="50" charset="-128"/>
                  <a:hlinkClick r:id="rId317"/>
                </a:rPr>
                <a:t>(</a:t>
              </a:r>
              <a:r>
                <a:rPr kumimoji="0" lang="en-US" altLang="ja-JP" sz="571" b="1" kern="0" dirty="0">
                  <a:latin typeface="HGP創英角ﾎﾟｯﾌﾟ体" panose="040B0A00000000000000" pitchFamily="50" charset="-128"/>
                  <a:ea typeface="HGP創英角ﾎﾟｯﾌﾟ体" panose="040B0A00000000000000" pitchFamily="50" charset="-128"/>
                  <a:cs typeface="Meiryo UI" pitchFamily="50" charset="-128"/>
                  <a:hlinkClick r:id="rId317"/>
                </a:rPr>
                <a:t>JP</a:t>
              </a:r>
              <a:r>
                <a:rPr kumimoji="0" lang="en-US" altLang="ja-JP" sz="571" kern="0" dirty="0">
                  <a:latin typeface="Meiryo UI" pitchFamily="50" charset="-128"/>
                  <a:ea typeface="Meiryo UI" pitchFamily="50" charset="-128"/>
                  <a:cs typeface="Meiryo UI" pitchFamily="50" charset="-128"/>
                  <a:hlinkClick r:id="rId317"/>
                </a:rPr>
                <a:t>)</a:t>
              </a:r>
              <a:endParaRPr kumimoji="0" lang="en-US" altLang="ja-JP" sz="571" kern="0" dirty="0">
                <a:latin typeface="Meiryo UI" pitchFamily="50" charset="-128"/>
                <a:ea typeface="Meiryo UI" pitchFamily="50" charset="-128"/>
                <a:cs typeface="Meiryo UI" pitchFamily="50" charset="-128"/>
              </a:endParaRPr>
            </a:p>
          </p:txBody>
        </p:sp>
        <p:grpSp>
          <p:nvGrpSpPr>
            <p:cNvPr id="24" name="グループ化 23"/>
            <p:cNvGrpSpPr/>
            <p:nvPr/>
          </p:nvGrpSpPr>
          <p:grpSpPr>
            <a:xfrm>
              <a:off x="8086142" y="5410861"/>
              <a:ext cx="865943" cy="213455"/>
              <a:chOff x="11287891" y="7615506"/>
              <a:chExt cx="1212320" cy="298837"/>
            </a:xfrm>
          </p:grpSpPr>
          <p:sp>
            <p:nvSpPr>
              <p:cNvPr id="258" name="正方形/長方形 257"/>
              <p:cNvSpPr/>
              <p:nvPr/>
            </p:nvSpPr>
            <p:spPr bwMode="gray">
              <a:xfrm>
                <a:off x="11287891" y="7723376"/>
                <a:ext cx="1212319" cy="190967"/>
              </a:xfrm>
              <a:prstGeom prst="rect">
                <a:avLst/>
              </a:prstGeom>
              <a:solidFill>
                <a:schemeClr val="bg1"/>
              </a:solidFill>
              <a:ln w="9525">
                <a:solidFill>
                  <a:schemeClr val="tx1"/>
                </a:solidFill>
                <a:miter lim="800000"/>
                <a:headEnd/>
                <a:tailEnd/>
              </a:ln>
            </p:spPr>
            <p:txBody>
              <a:bodyPr lIns="25714" rIns="25714" anchor="t"/>
              <a:lstStyle/>
              <a:p>
                <a:pPr>
                  <a:defRPr/>
                </a:pPr>
                <a:r>
                  <a:rPr kumimoji="0" lang="en-US" altLang="ja-JP" sz="571" kern="0" dirty="0">
                    <a:latin typeface="Meiryo UI" pitchFamily="50" charset="-128"/>
                    <a:ea typeface="Meiryo UI" pitchFamily="50" charset="-128"/>
                    <a:cs typeface="Meiryo UI" pitchFamily="50" charset="-128"/>
                    <a:hlinkClick r:id="rId318"/>
                  </a:rPr>
                  <a:t>Bro</a:t>
                </a:r>
                <a:endParaRPr kumimoji="0" lang="en-US" altLang="ja-JP" sz="571" kern="0" dirty="0">
                  <a:latin typeface="Meiryo UI" pitchFamily="50" charset="-128"/>
                  <a:ea typeface="Meiryo UI" pitchFamily="50" charset="-128"/>
                  <a:cs typeface="Meiryo UI" pitchFamily="50" charset="-128"/>
                </a:endParaRPr>
              </a:p>
            </p:txBody>
          </p:sp>
          <p:sp>
            <p:nvSpPr>
              <p:cNvPr id="259" name="テキスト ボックス 258"/>
              <p:cNvSpPr txBox="1"/>
              <p:nvPr/>
            </p:nvSpPr>
            <p:spPr bwMode="gray">
              <a:xfrm>
                <a:off x="11287891" y="7615506"/>
                <a:ext cx="1212320" cy="145231"/>
              </a:xfrm>
              <a:prstGeom prst="rect">
                <a:avLst/>
              </a:prstGeom>
              <a:solidFill>
                <a:srgbClr val="F9E1D4"/>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ja-JP" altLang="en-US" sz="571" dirty="0">
                    <a:latin typeface="Meiryo UI" panose="020B0604030504040204" pitchFamily="50" charset="-128"/>
                    <a:ea typeface="Meiryo UI" panose="020B0604030504040204" pitchFamily="50" charset="-128"/>
                    <a:cs typeface="Meiryo UI" panose="020B0604030504040204" pitchFamily="50" charset="-128"/>
                  </a:rPr>
                  <a:t>ネットワークセキュリティ監視</a:t>
                </a:r>
              </a:p>
            </p:txBody>
          </p:sp>
        </p:grpSp>
        <p:grpSp>
          <p:nvGrpSpPr>
            <p:cNvPr id="260" name="グループ化 259"/>
            <p:cNvGrpSpPr/>
            <p:nvPr/>
          </p:nvGrpSpPr>
          <p:grpSpPr>
            <a:xfrm>
              <a:off x="7141823" y="5260845"/>
              <a:ext cx="881886" cy="354628"/>
              <a:chOff x="5666462" y="2035755"/>
              <a:chExt cx="3317281" cy="424642"/>
            </a:xfrm>
          </p:grpSpPr>
          <p:sp>
            <p:nvSpPr>
              <p:cNvPr id="261" name="正方形/長方形 260"/>
              <p:cNvSpPr/>
              <p:nvPr/>
            </p:nvSpPr>
            <p:spPr bwMode="gray">
              <a:xfrm>
                <a:off x="5666462" y="2167541"/>
                <a:ext cx="3317281" cy="292856"/>
              </a:xfrm>
              <a:prstGeom prst="rect">
                <a:avLst/>
              </a:prstGeom>
              <a:solidFill>
                <a:schemeClr val="bg1"/>
              </a:solidFill>
              <a:ln w="9525">
                <a:solidFill>
                  <a:schemeClr val="tx1"/>
                </a:solidFill>
                <a:miter lim="800000"/>
                <a:headEnd/>
                <a:tailEnd/>
              </a:ln>
            </p:spPr>
            <p:txBody>
              <a:bodyPr lIns="25714" rIns="25714" anchor="t"/>
              <a:lstStyle/>
              <a:p>
                <a:pPr>
                  <a:defRPr/>
                </a:pPr>
                <a:r>
                  <a:rPr kumimoji="0" lang="en-US" altLang="ja-JP" sz="571" kern="0" dirty="0" err="1">
                    <a:latin typeface="Meiryo UI" pitchFamily="50" charset="-128"/>
                    <a:ea typeface="Meiryo UI" pitchFamily="50" charset="-128"/>
                    <a:cs typeface="Meiryo UI" pitchFamily="50" charset="-128"/>
                    <a:hlinkClick r:id="rId319"/>
                  </a:rPr>
                  <a:t>kattello</a:t>
                </a:r>
                <a:endParaRPr kumimoji="0" lang="en-US" altLang="ja-JP" sz="571" kern="0" dirty="0">
                  <a:latin typeface="Meiryo UI" pitchFamily="50" charset="-128"/>
                  <a:ea typeface="Meiryo UI" pitchFamily="50" charset="-128"/>
                  <a:cs typeface="Meiryo UI" pitchFamily="50" charset="-128"/>
                </a:endParaRPr>
              </a:p>
              <a:p>
                <a:pPr>
                  <a:defRPr/>
                </a:pPr>
                <a:r>
                  <a:rPr kumimoji="0" lang="en-US" altLang="ja-JP" sz="571" kern="0" dirty="0">
                    <a:latin typeface="Meiryo UI" pitchFamily="50" charset="-128"/>
                    <a:ea typeface="Meiryo UI" pitchFamily="50" charset="-128"/>
                    <a:cs typeface="Meiryo UI" pitchFamily="50" charset="-128"/>
                    <a:hlinkClick r:id="rId320"/>
                  </a:rPr>
                  <a:t>Spacewalk</a:t>
                </a:r>
                <a:endParaRPr kumimoji="0" lang="en-US" altLang="ja-JP" sz="571" kern="0" dirty="0">
                  <a:latin typeface="Meiryo UI" pitchFamily="50" charset="-128"/>
                  <a:ea typeface="Meiryo UI" pitchFamily="50" charset="-128"/>
                  <a:cs typeface="Meiryo UI" pitchFamily="50" charset="-128"/>
                </a:endParaRPr>
              </a:p>
            </p:txBody>
          </p:sp>
          <p:sp>
            <p:nvSpPr>
              <p:cNvPr id="307" name="テキスト ボックス 306"/>
              <p:cNvSpPr txBox="1"/>
              <p:nvPr/>
            </p:nvSpPr>
            <p:spPr bwMode="gray">
              <a:xfrm>
                <a:off x="5666462" y="2035755"/>
                <a:ext cx="3317281" cy="131819"/>
              </a:xfrm>
              <a:prstGeom prst="rect">
                <a:avLst/>
              </a:prstGeom>
              <a:solidFill>
                <a:srgbClr val="F9E1D4"/>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ja-JP" altLang="en-US" sz="571" dirty="0">
                    <a:latin typeface="Meiryo UI" panose="020B0604030504040204" pitchFamily="50" charset="-128"/>
                    <a:ea typeface="Meiryo UI" panose="020B0604030504040204" pitchFamily="50" charset="-128"/>
                    <a:cs typeface="Meiryo UI" panose="020B0604030504040204" pitchFamily="50" charset="-128"/>
                  </a:rPr>
                  <a:t>パッチ・コンテンツ管理</a:t>
                </a:r>
              </a:p>
            </p:txBody>
          </p:sp>
        </p:grpSp>
        <p:grpSp>
          <p:nvGrpSpPr>
            <p:cNvPr id="315" name="グループ化 314"/>
            <p:cNvGrpSpPr/>
            <p:nvPr/>
          </p:nvGrpSpPr>
          <p:grpSpPr>
            <a:xfrm>
              <a:off x="2048699" y="3889092"/>
              <a:ext cx="887490" cy="299447"/>
              <a:chOff x="2843236" y="5390342"/>
              <a:chExt cx="1249376" cy="449325"/>
            </a:xfrm>
          </p:grpSpPr>
          <p:sp>
            <p:nvSpPr>
              <p:cNvPr id="319" name="正方形/長方形 318"/>
              <p:cNvSpPr/>
              <p:nvPr/>
            </p:nvSpPr>
            <p:spPr bwMode="gray">
              <a:xfrm>
                <a:off x="2843236" y="5489012"/>
                <a:ext cx="1249247" cy="350655"/>
              </a:xfrm>
              <a:prstGeom prst="rect">
                <a:avLst/>
              </a:prstGeom>
              <a:solidFill>
                <a:schemeClr val="bg1"/>
              </a:solidFill>
              <a:ln w="9525">
                <a:solidFill>
                  <a:schemeClr val="tx1"/>
                </a:solidFill>
                <a:miter lim="800000"/>
                <a:headEnd/>
                <a:tailEnd/>
              </a:ln>
            </p:spPr>
            <p:txBody>
              <a:bodyPr lIns="25714" rIns="25714" anchor="t"/>
              <a:lstStyle/>
              <a:p>
                <a:pPr defTabSz="653156">
                  <a:defRPr/>
                </a:pPr>
                <a:r>
                  <a:rPr kumimoji="0" lang="en-US" altLang="ja-JP" sz="571" u="sng" kern="0" dirty="0" err="1">
                    <a:latin typeface="Meiryo UI" pitchFamily="50" charset="-128"/>
                    <a:ea typeface="Meiryo UI" pitchFamily="50" charset="-128"/>
                    <a:cs typeface="Meiryo UI" pitchFamily="50" charset="-128"/>
                    <a:hlinkClick r:id="rId268"/>
                  </a:rPr>
                  <a:t>Exment</a:t>
                </a:r>
                <a:endParaRPr kumimoji="0" lang="en-US" altLang="ja-JP" sz="571" u="sng" kern="0" dirty="0">
                  <a:latin typeface="Meiryo UI" pitchFamily="50" charset="-128"/>
                  <a:ea typeface="Meiryo UI" pitchFamily="50" charset="-128"/>
                  <a:cs typeface="Meiryo UI" pitchFamily="50" charset="-128"/>
                  <a:hlinkClick r:id="rId268"/>
                </a:endParaRPr>
              </a:p>
              <a:p>
                <a:pPr defTabSz="653156">
                  <a:defRPr/>
                </a:pPr>
                <a:r>
                  <a:rPr kumimoji="0" lang="en-US" altLang="ja-JP" sz="571" u="sng" kern="0" dirty="0">
                    <a:latin typeface="Meiryo UI" pitchFamily="50" charset="-128"/>
                    <a:ea typeface="Meiryo UI" pitchFamily="50" charset="-128"/>
                    <a:cs typeface="Meiryo UI" pitchFamily="50" charset="-128"/>
                    <a:hlinkClick r:id="rId321"/>
                  </a:rPr>
                  <a:t>Pleasanter</a:t>
                </a:r>
                <a:endParaRPr kumimoji="0" lang="en-US" altLang="ja-JP" sz="571" u="sng" kern="0" dirty="0">
                  <a:latin typeface="Meiryo UI" pitchFamily="50" charset="-128"/>
                  <a:ea typeface="Meiryo UI" pitchFamily="50" charset="-128"/>
                  <a:cs typeface="Meiryo UI" pitchFamily="50" charset="-128"/>
                </a:endParaRPr>
              </a:p>
              <a:p>
                <a:pPr defTabSz="653156">
                  <a:defRPr/>
                </a:pPr>
                <a:endParaRPr kumimoji="0" lang="en-US" altLang="ja-JP" sz="571" u="sng" kern="0" dirty="0">
                  <a:latin typeface="Meiryo UI" pitchFamily="50" charset="-128"/>
                  <a:ea typeface="Meiryo UI" pitchFamily="50" charset="-128"/>
                  <a:cs typeface="Meiryo UI" pitchFamily="50" charset="-128"/>
                </a:endParaRPr>
              </a:p>
            </p:txBody>
          </p:sp>
          <p:sp>
            <p:nvSpPr>
              <p:cNvPr id="320" name="テキスト ボックス 319"/>
              <p:cNvSpPr txBox="1"/>
              <p:nvPr/>
            </p:nvSpPr>
            <p:spPr bwMode="gray">
              <a:xfrm>
                <a:off x="2843365" y="5390342"/>
                <a:ext cx="1249247" cy="145232"/>
              </a:xfrm>
              <a:prstGeom prst="rect">
                <a:avLst/>
              </a:prstGeom>
              <a:solidFill>
                <a:srgbClr val="C9E8FF"/>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en-US" altLang="ja-JP" sz="571" dirty="0">
                    <a:latin typeface="Meiryo UI" panose="020B0604030504040204" pitchFamily="50" charset="-128"/>
                    <a:ea typeface="Meiryo UI" panose="020B0604030504040204" pitchFamily="50" charset="-128"/>
                    <a:cs typeface="Meiryo UI" panose="020B0604030504040204" pitchFamily="50" charset="-128"/>
                  </a:rPr>
                  <a:t>WEB</a:t>
                </a:r>
                <a:r>
                  <a:rPr lang="ja-JP" altLang="en-US" sz="571" dirty="0">
                    <a:latin typeface="Meiryo UI" panose="020B0604030504040204" pitchFamily="50" charset="-128"/>
                    <a:ea typeface="Meiryo UI" panose="020B0604030504040204" pitchFamily="50" charset="-128"/>
                    <a:cs typeface="Meiryo UI" panose="020B0604030504040204" pitchFamily="50" charset="-128"/>
                  </a:rPr>
                  <a:t>データベース</a:t>
                </a:r>
              </a:p>
            </p:txBody>
          </p:sp>
        </p:grpSp>
        <p:grpSp>
          <p:nvGrpSpPr>
            <p:cNvPr id="255" name="グループ化 254"/>
            <p:cNvGrpSpPr/>
            <p:nvPr/>
          </p:nvGrpSpPr>
          <p:grpSpPr>
            <a:xfrm>
              <a:off x="4118811" y="2470106"/>
              <a:ext cx="902234" cy="278967"/>
              <a:chOff x="5599972" y="1407243"/>
              <a:chExt cx="3194063" cy="468708"/>
            </a:xfrm>
          </p:grpSpPr>
          <p:sp>
            <p:nvSpPr>
              <p:cNvPr id="256" name="正方形/長方形 255"/>
              <p:cNvSpPr/>
              <p:nvPr/>
            </p:nvSpPr>
            <p:spPr bwMode="gray">
              <a:xfrm>
                <a:off x="5599972" y="1494520"/>
                <a:ext cx="3194061" cy="381431"/>
              </a:xfrm>
              <a:prstGeom prst="rect">
                <a:avLst/>
              </a:prstGeom>
              <a:solidFill>
                <a:sysClr val="window" lastClr="FFFFFF"/>
              </a:solidFill>
              <a:ln w="9525">
                <a:solidFill>
                  <a:sysClr val="windowText" lastClr="000000"/>
                </a:solidFill>
                <a:miter lim="800000"/>
                <a:headEnd/>
                <a:tailEnd/>
              </a:ln>
            </p:spPr>
            <p:txBody>
              <a:bodyPr lIns="25714" rIns="25714" anchor="t"/>
              <a:lstStyle/>
              <a:p>
                <a:r>
                  <a:rPr kumimoji="0" lang="en-US" altLang="ja-JP" sz="571" u="sng" kern="0" dirty="0">
                    <a:latin typeface="Meiryo UI" pitchFamily="50" charset="-128"/>
                    <a:ea typeface="Meiryo UI" pitchFamily="50" charset="-128"/>
                    <a:cs typeface="Meiryo UI" pitchFamily="50" charset="-128"/>
                    <a:hlinkClick r:id="rId322"/>
                  </a:rPr>
                  <a:t>Apache</a:t>
                </a:r>
                <a:r>
                  <a:rPr kumimoji="0" lang="ja-JP" altLang="en-US" sz="571" u="sng" kern="0" dirty="0">
                    <a:latin typeface="Meiryo UI" pitchFamily="50" charset="-128"/>
                    <a:ea typeface="Meiryo UI" pitchFamily="50" charset="-128"/>
                    <a:cs typeface="Meiryo UI" pitchFamily="50" charset="-128"/>
                    <a:hlinkClick r:id="rId322"/>
                  </a:rPr>
                  <a:t> </a:t>
                </a:r>
                <a:r>
                  <a:rPr kumimoji="0" lang="en-US" altLang="ja-JP" sz="571" u="sng" kern="0" dirty="0">
                    <a:latin typeface="Meiryo UI" pitchFamily="50" charset="-128"/>
                    <a:ea typeface="Meiryo UI" pitchFamily="50" charset="-128"/>
                    <a:cs typeface="Meiryo UI" pitchFamily="50" charset="-128"/>
                    <a:hlinkClick r:id="rId322"/>
                  </a:rPr>
                  <a:t>Avro</a:t>
                </a:r>
                <a:endParaRPr kumimoji="0" lang="en-US" altLang="ja-JP" sz="571" u="sng" kern="0" dirty="0">
                  <a:latin typeface="Meiryo UI" pitchFamily="50" charset="-128"/>
                  <a:ea typeface="Meiryo UI" pitchFamily="50" charset="-128"/>
                  <a:cs typeface="Meiryo UI" pitchFamily="50" charset="-128"/>
                </a:endParaRPr>
              </a:p>
              <a:p>
                <a:r>
                  <a:rPr kumimoji="0" lang="en-US" altLang="ja-JP" sz="571" u="sng" kern="0" dirty="0">
                    <a:latin typeface="Meiryo UI" pitchFamily="50" charset="-128"/>
                    <a:ea typeface="Meiryo UI" pitchFamily="50" charset="-128"/>
                    <a:cs typeface="Meiryo UI" pitchFamily="50" charset="-128"/>
                    <a:hlinkClick r:id="rId323"/>
                  </a:rPr>
                  <a:t>Apache Parquet</a:t>
                </a:r>
                <a:endParaRPr kumimoji="0" lang="en-US" altLang="ja-JP" sz="571" u="sng" kern="0" dirty="0">
                  <a:latin typeface="Meiryo UI" pitchFamily="50" charset="-128"/>
                  <a:ea typeface="Meiryo UI" pitchFamily="50" charset="-128"/>
                  <a:cs typeface="Meiryo UI" pitchFamily="50" charset="-128"/>
                </a:endParaRPr>
              </a:p>
              <a:p>
                <a:pPr defTabSz="466484">
                  <a:defRPr/>
                </a:pPr>
                <a:endParaRPr kumimoji="0" lang="en-US" altLang="ja-JP" sz="571" kern="0" dirty="0">
                  <a:solidFill>
                    <a:srgbClr val="000000"/>
                  </a:solidFill>
                  <a:latin typeface="Meiryo UI" pitchFamily="50" charset="-128"/>
                  <a:ea typeface="Meiryo UI" pitchFamily="50" charset="-128"/>
                  <a:cs typeface="Meiryo UI" pitchFamily="50" charset="-128"/>
                </a:endParaRPr>
              </a:p>
              <a:p>
                <a:pPr defTabSz="466484">
                  <a:defRPr/>
                </a:pPr>
                <a:endParaRPr kumimoji="0" lang="en-US" altLang="ja-JP" sz="571" kern="0" dirty="0">
                  <a:solidFill>
                    <a:srgbClr val="000000"/>
                  </a:solidFill>
                  <a:latin typeface="Meiryo UI" pitchFamily="50" charset="-128"/>
                  <a:ea typeface="Meiryo UI" pitchFamily="50" charset="-128"/>
                  <a:cs typeface="Meiryo UI" pitchFamily="50" charset="-128"/>
                </a:endParaRPr>
              </a:p>
            </p:txBody>
          </p:sp>
          <p:sp>
            <p:nvSpPr>
              <p:cNvPr id="342" name="テキスト ボックス 341"/>
              <p:cNvSpPr txBox="1"/>
              <p:nvPr/>
            </p:nvSpPr>
            <p:spPr bwMode="gray">
              <a:xfrm>
                <a:off x="5599972" y="1407243"/>
                <a:ext cx="3194063" cy="146951"/>
              </a:xfrm>
              <a:prstGeom prst="rect">
                <a:avLst/>
              </a:prstGeom>
              <a:solidFill>
                <a:srgbClr val="FFE5E5"/>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pPr defTabSz="653156">
                  <a:buClr>
                    <a:srgbClr val="44546A"/>
                  </a:buClr>
                  <a:defRPr/>
                </a:pPr>
                <a:r>
                  <a:rPr kumimoji="0" lang="ja-JP" altLang="en-US" sz="571" kern="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データシリアライザ</a:t>
                </a:r>
              </a:p>
            </p:txBody>
          </p:sp>
        </p:grpSp>
        <p:grpSp>
          <p:nvGrpSpPr>
            <p:cNvPr id="343" name="グループ化 342"/>
            <p:cNvGrpSpPr/>
            <p:nvPr/>
          </p:nvGrpSpPr>
          <p:grpSpPr>
            <a:xfrm>
              <a:off x="4117545" y="2794951"/>
              <a:ext cx="898422" cy="250140"/>
              <a:chOff x="5712302" y="-382597"/>
              <a:chExt cx="3435742" cy="551578"/>
            </a:xfrm>
          </p:grpSpPr>
          <p:sp>
            <p:nvSpPr>
              <p:cNvPr id="344" name="正方形/長方形 343"/>
              <p:cNvSpPr/>
              <p:nvPr/>
            </p:nvSpPr>
            <p:spPr bwMode="gray">
              <a:xfrm>
                <a:off x="5712302" y="-188988"/>
                <a:ext cx="3434951" cy="357969"/>
              </a:xfrm>
              <a:prstGeom prst="rect">
                <a:avLst/>
              </a:prstGeom>
              <a:solidFill>
                <a:sysClr val="window" lastClr="FFFFFF"/>
              </a:solidFill>
              <a:ln w="9525">
                <a:solidFill>
                  <a:sysClr val="windowText" lastClr="000000"/>
                </a:solidFill>
                <a:miter lim="800000"/>
                <a:headEnd/>
                <a:tailEnd/>
              </a:ln>
            </p:spPr>
            <p:txBody>
              <a:bodyPr lIns="25714" rIns="25714" anchor="t"/>
              <a:lstStyle/>
              <a:p>
                <a:pPr defTabSz="466484">
                  <a:defRPr/>
                </a:pPr>
                <a:r>
                  <a:rPr kumimoji="0" lang="en-US" altLang="ja-JP" sz="571" kern="0" dirty="0">
                    <a:solidFill>
                      <a:srgbClr val="000000"/>
                    </a:solidFill>
                    <a:latin typeface="Meiryo UI" pitchFamily="50" charset="-128"/>
                    <a:ea typeface="Meiryo UI" pitchFamily="50" charset="-128"/>
                    <a:cs typeface="Meiryo UI" pitchFamily="50" charset="-128"/>
                    <a:hlinkClick r:id="rId324"/>
                  </a:rPr>
                  <a:t>Apache Airflow</a:t>
                </a:r>
                <a:endParaRPr kumimoji="0" lang="en-US" altLang="ja-JP" sz="571" kern="0" dirty="0">
                  <a:solidFill>
                    <a:srgbClr val="000000"/>
                  </a:solidFill>
                  <a:latin typeface="Meiryo UI" pitchFamily="50" charset="-128"/>
                  <a:ea typeface="Meiryo UI" pitchFamily="50" charset="-128"/>
                  <a:cs typeface="Meiryo UI" pitchFamily="50" charset="-128"/>
                </a:endParaRPr>
              </a:p>
            </p:txBody>
          </p:sp>
          <p:sp>
            <p:nvSpPr>
              <p:cNvPr id="345" name="テキスト ボックス 344"/>
              <p:cNvSpPr txBox="1"/>
              <p:nvPr/>
            </p:nvSpPr>
            <p:spPr bwMode="gray">
              <a:xfrm>
                <a:off x="5713093" y="-382597"/>
                <a:ext cx="3434951" cy="253357"/>
              </a:xfrm>
              <a:prstGeom prst="rect">
                <a:avLst/>
              </a:prstGeom>
              <a:solidFill>
                <a:srgbClr val="FFE5E5"/>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pPr defTabSz="653156">
                  <a:buClr>
                    <a:srgbClr val="44546A"/>
                  </a:buClr>
                  <a:defRPr/>
                </a:pPr>
                <a:r>
                  <a:rPr kumimoji="0" lang="ja-JP" altLang="en-US" sz="571" kern="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ワークフロー・スケジューラ</a:t>
                </a:r>
              </a:p>
            </p:txBody>
          </p:sp>
        </p:grpSp>
        <p:grpSp>
          <p:nvGrpSpPr>
            <p:cNvPr id="346" name="グループ化 345"/>
            <p:cNvGrpSpPr/>
            <p:nvPr/>
          </p:nvGrpSpPr>
          <p:grpSpPr>
            <a:xfrm>
              <a:off x="5070283" y="2409541"/>
              <a:ext cx="913548" cy="635549"/>
              <a:chOff x="5686186" y="1384478"/>
              <a:chExt cx="3361180" cy="1051077"/>
            </a:xfrm>
          </p:grpSpPr>
          <p:sp>
            <p:nvSpPr>
              <p:cNvPr id="347" name="正方形/長方形 346"/>
              <p:cNvSpPr/>
              <p:nvPr/>
            </p:nvSpPr>
            <p:spPr bwMode="gray">
              <a:xfrm>
                <a:off x="5686189" y="1489888"/>
                <a:ext cx="3361177" cy="945667"/>
              </a:xfrm>
              <a:prstGeom prst="rect">
                <a:avLst/>
              </a:prstGeom>
              <a:solidFill>
                <a:sysClr val="window" lastClr="FFFFFF"/>
              </a:solidFill>
              <a:ln w="9525">
                <a:solidFill>
                  <a:sysClr val="windowText" lastClr="000000"/>
                </a:solidFill>
                <a:miter lim="800000"/>
                <a:headEnd/>
                <a:tailEnd/>
              </a:ln>
            </p:spPr>
            <p:txBody>
              <a:bodyPr lIns="25714" rIns="25714" anchor="t"/>
              <a:lstStyle/>
              <a:p>
                <a:pPr defTabSz="466484">
                  <a:defRPr/>
                </a:pPr>
                <a:r>
                  <a:rPr kumimoji="0" lang="en-US" altLang="ja-JP" sz="571" kern="0" dirty="0">
                    <a:solidFill>
                      <a:srgbClr val="000000"/>
                    </a:solidFill>
                    <a:latin typeface="Meiryo UI" pitchFamily="50" charset="-128"/>
                    <a:ea typeface="Meiryo UI" pitchFamily="50" charset="-128"/>
                    <a:cs typeface="Meiryo UI" pitchFamily="50" charset="-128"/>
                    <a:hlinkClick r:id="rId325"/>
                  </a:rPr>
                  <a:t>Apache </a:t>
                </a:r>
                <a:r>
                  <a:rPr kumimoji="0" lang="en-US" altLang="ja-JP" sz="571" kern="0" dirty="0" err="1">
                    <a:solidFill>
                      <a:srgbClr val="000000"/>
                    </a:solidFill>
                    <a:latin typeface="Meiryo UI" pitchFamily="50" charset="-128"/>
                    <a:ea typeface="Meiryo UI" pitchFamily="50" charset="-128"/>
                    <a:cs typeface="Meiryo UI" pitchFamily="50" charset="-128"/>
                    <a:hlinkClick r:id="rId325"/>
                  </a:rPr>
                  <a:t>Ambari</a:t>
                </a:r>
                <a:endParaRPr kumimoji="0" lang="en-US" altLang="ja-JP" sz="571" kern="0" dirty="0">
                  <a:solidFill>
                    <a:srgbClr val="000000"/>
                  </a:solidFill>
                  <a:latin typeface="Meiryo UI" pitchFamily="50" charset="-128"/>
                  <a:ea typeface="Meiryo UI" pitchFamily="50" charset="-128"/>
                  <a:cs typeface="Meiryo UI" pitchFamily="50" charset="-128"/>
                </a:endParaRPr>
              </a:p>
              <a:p>
                <a:pPr defTabSz="466484">
                  <a:defRPr/>
                </a:pPr>
                <a:r>
                  <a:rPr kumimoji="0" lang="en-US" altLang="ja-JP" sz="571" kern="0" dirty="0">
                    <a:solidFill>
                      <a:srgbClr val="000000"/>
                    </a:solidFill>
                    <a:latin typeface="Meiryo UI" pitchFamily="50" charset="-128"/>
                    <a:ea typeface="Meiryo UI" pitchFamily="50" charset="-128"/>
                    <a:cs typeface="Meiryo UI" pitchFamily="50" charset="-128"/>
                    <a:hlinkClick r:id="rId326"/>
                  </a:rPr>
                  <a:t>Apache Atlas</a:t>
                </a:r>
                <a:endParaRPr kumimoji="0" lang="en-US" altLang="ja-JP" sz="571" kern="0" dirty="0">
                  <a:solidFill>
                    <a:srgbClr val="000000"/>
                  </a:solidFill>
                  <a:latin typeface="Meiryo UI" pitchFamily="50" charset="-128"/>
                  <a:ea typeface="Meiryo UI" pitchFamily="50" charset="-128"/>
                  <a:cs typeface="Meiryo UI" pitchFamily="50" charset="-128"/>
                </a:endParaRPr>
              </a:p>
              <a:p>
                <a:pPr defTabSz="466484">
                  <a:defRPr/>
                </a:pPr>
                <a:r>
                  <a:rPr kumimoji="0" lang="en-US" altLang="ja-JP" sz="571" kern="0" dirty="0">
                    <a:solidFill>
                      <a:srgbClr val="000000"/>
                    </a:solidFill>
                    <a:latin typeface="Meiryo UI" pitchFamily="50" charset="-128"/>
                    <a:ea typeface="Meiryo UI" pitchFamily="50" charset="-128"/>
                    <a:cs typeface="Meiryo UI" pitchFamily="50" charset="-128"/>
                    <a:hlinkClick r:id="rId327"/>
                  </a:rPr>
                  <a:t>Apache Knox</a:t>
                </a:r>
                <a:endParaRPr kumimoji="0" lang="en-US" altLang="ja-JP" sz="571" kern="0" dirty="0">
                  <a:solidFill>
                    <a:srgbClr val="000000"/>
                  </a:solidFill>
                  <a:latin typeface="Meiryo UI" pitchFamily="50" charset="-128"/>
                  <a:ea typeface="Meiryo UI" pitchFamily="50" charset="-128"/>
                  <a:cs typeface="Meiryo UI" pitchFamily="50" charset="-128"/>
                </a:endParaRPr>
              </a:p>
              <a:p>
                <a:pPr defTabSz="466484">
                  <a:defRPr/>
                </a:pPr>
                <a:r>
                  <a:rPr kumimoji="0" lang="en-US" altLang="ja-JP" sz="571" kern="0" dirty="0">
                    <a:solidFill>
                      <a:srgbClr val="000000"/>
                    </a:solidFill>
                    <a:latin typeface="Meiryo UI" pitchFamily="50" charset="-128"/>
                    <a:ea typeface="Meiryo UI" pitchFamily="50" charset="-128"/>
                    <a:cs typeface="Meiryo UI" pitchFamily="50" charset="-128"/>
                    <a:hlinkClick r:id="rId328"/>
                  </a:rPr>
                  <a:t>Apache Ranger</a:t>
                </a:r>
                <a:endParaRPr kumimoji="0" lang="en-US" altLang="ja-JP" sz="571" kern="0" dirty="0">
                  <a:solidFill>
                    <a:srgbClr val="000000"/>
                  </a:solidFill>
                  <a:latin typeface="Meiryo UI" pitchFamily="50" charset="-128"/>
                  <a:ea typeface="Meiryo UI" pitchFamily="50" charset="-128"/>
                  <a:cs typeface="Meiryo UI" pitchFamily="50" charset="-128"/>
                </a:endParaRPr>
              </a:p>
              <a:p>
                <a:pPr defTabSz="466484">
                  <a:defRPr/>
                </a:pPr>
                <a:r>
                  <a:rPr kumimoji="0" lang="en-US" altLang="ja-JP" sz="571" kern="0" dirty="0">
                    <a:solidFill>
                      <a:srgbClr val="000000"/>
                    </a:solidFill>
                    <a:latin typeface="Meiryo UI" pitchFamily="50" charset="-128"/>
                    <a:ea typeface="Meiryo UI" pitchFamily="50" charset="-128"/>
                    <a:cs typeface="Meiryo UI" pitchFamily="50" charset="-128"/>
                    <a:hlinkClick r:id="rId329"/>
                  </a:rPr>
                  <a:t>Apache Sentry</a:t>
                </a:r>
                <a:endParaRPr kumimoji="0" lang="en-US" altLang="ja-JP" sz="571" kern="0" dirty="0">
                  <a:solidFill>
                    <a:srgbClr val="000000"/>
                  </a:solidFill>
                  <a:latin typeface="Meiryo UI" pitchFamily="50" charset="-128"/>
                  <a:ea typeface="Meiryo UI" pitchFamily="50" charset="-128"/>
                  <a:cs typeface="Meiryo UI" pitchFamily="50" charset="-128"/>
                </a:endParaRPr>
              </a:p>
              <a:p>
                <a:pPr defTabSz="466484">
                  <a:defRPr/>
                </a:pPr>
                <a:r>
                  <a:rPr kumimoji="0" lang="en-US" altLang="ja-JP" sz="571" kern="0" dirty="0">
                    <a:latin typeface="Meiryo UI" pitchFamily="50" charset="-128"/>
                    <a:ea typeface="Meiryo UI" pitchFamily="50" charset="-128"/>
                    <a:cs typeface="Meiryo UI" pitchFamily="50" charset="-128"/>
                    <a:hlinkClick r:id="rId330"/>
                  </a:rPr>
                  <a:t>Ganglia</a:t>
                </a:r>
                <a:endParaRPr kumimoji="0" lang="en-US" altLang="ja-JP" sz="571" kern="0" dirty="0">
                  <a:solidFill>
                    <a:srgbClr val="000000"/>
                  </a:solidFill>
                  <a:latin typeface="Meiryo UI" pitchFamily="50" charset="-128"/>
                  <a:ea typeface="Meiryo UI" pitchFamily="50" charset="-128"/>
                  <a:cs typeface="Meiryo UI" pitchFamily="50" charset="-128"/>
                </a:endParaRPr>
              </a:p>
            </p:txBody>
          </p:sp>
          <p:sp>
            <p:nvSpPr>
              <p:cNvPr id="348" name="テキスト ボックス 347"/>
              <p:cNvSpPr txBox="1"/>
              <p:nvPr/>
            </p:nvSpPr>
            <p:spPr bwMode="gray">
              <a:xfrm>
                <a:off x="5686186" y="1384478"/>
                <a:ext cx="3361180" cy="147711"/>
              </a:xfrm>
              <a:prstGeom prst="rect">
                <a:avLst/>
              </a:prstGeom>
              <a:solidFill>
                <a:srgbClr val="FFE5E5"/>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pPr defTabSz="653156">
                  <a:buClr>
                    <a:srgbClr val="44546A"/>
                  </a:buClr>
                  <a:defRPr/>
                </a:pPr>
                <a:r>
                  <a:rPr kumimoji="0" lang="ja-JP" altLang="en-US" sz="571" kern="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運用管理</a:t>
                </a:r>
              </a:p>
            </p:txBody>
          </p:sp>
        </p:grpSp>
        <p:sp>
          <p:nvSpPr>
            <p:cNvPr id="352" name="Freeform 6"/>
            <p:cNvSpPr>
              <a:spLocks noChangeArrowheads="1"/>
            </p:cNvSpPr>
            <p:nvPr/>
          </p:nvSpPr>
          <p:spPr bwMode="auto">
            <a:xfrm>
              <a:off x="7117272" y="368107"/>
              <a:ext cx="928991" cy="493945"/>
            </a:xfrm>
            <a:custGeom>
              <a:avLst/>
              <a:gdLst>
                <a:gd name="T0" fmla="*/ 2735 w 2736"/>
                <a:gd name="T1" fmla="*/ 4819 h 4820"/>
                <a:gd name="T2" fmla="*/ 0 w 2736"/>
                <a:gd name="T3" fmla="*/ 4819 h 4820"/>
                <a:gd name="T4" fmla="*/ 0 w 2736"/>
                <a:gd name="T5" fmla="*/ 0 h 4820"/>
                <a:gd name="T6" fmla="*/ 2735 w 2736"/>
                <a:gd name="T7" fmla="*/ 0 h 4820"/>
                <a:gd name="T8" fmla="*/ 2735 w 2736"/>
                <a:gd name="T9" fmla="*/ 4819 h 4820"/>
              </a:gdLst>
              <a:ahLst/>
              <a:cxnLst>
                <a:cxn ang="0">
                  <a:pos x="T0" y="T1"/>
                </a:cxn>
                <a:cxn ang="0">
                  <a:pos x="T2" y="T3"/>
                </a:cxn>
                <a:cxn ang="0">
                  <a:pos x="T4" y="T5"/>
                </a:cxn>
                <a:cxn ang="0">
                  <a:pos x="T6" y="T7"/>
                </a:cxn>
                <a:cxn ang="0">
                  <a:pos x="T8" y="T9"/>
                </a:cxn>
              </a:cxnLst>
              <a:rect l="0" t="0" r="r" b="b"/>
              <a:pathLst>
                <a:path w="2736" h="4820">
                  <a:moveTo>
                    <a:pt x="2735" y="4819"/>
                  </a:moveTo>
                  <a:lnTo>
                    <a:pt x="0" y="4819"/>
                  </a:lnTo>
                  <a:lnTo>
                    <a:pt x="0" y="0"/>
                  </a:lnTo>
                  <a:lnTo>
                    <a:pt x="2735" y="0"/>
                  </a:lnTo>
                  <a:lnTo>
                    <a:pt x="2735" y="4819"/>
                  </a:lnTo>
                </a:path>
              </a:pathLst>
            </a:custGeom>
            <a:solidFill>
              <a:srgbClr val="E7D9D9"/>
            </a:solidFill>
            <a:ln w="9525" cap="flat">
              <a:solidFill>
                <a:schemeClr val="tx1"/>
              </a:solidFill>
              <a:round/>
              <a:headEnd/>
              <a:tailEnd/>
            </a:ln>
            <a:effectLst/>
          </p:spPr>
          <p:txBody>
            <a:bodyPr wrap="none" lIns="82943" tIns="41471" rIns="82943" bIns="41471" anchor="t"/>
            <a:lstStyle/>
            <a:p>
              <a:r>
                <a:rPr lang="ja-JP" altLang="en-US" sz="571" dirty="0">
                  <a:latin typeface="Meiryo UI" panose="020B0604030504040204" pitchFamily="50" charset="-128"/>
                  <a:ea typeface="Meiryo UI" panose="020B0604030504040204" pitchFamily="50" charset="-128"/>
                  <a:cs typeface="Meiryo UI" panose="020B0604030504040204" pitchFamily="50" charset="-128"/>
                </a:rPr>
                <a:t>ブロックチェーン</a:t>
              </a:r>
            </a:p>
          </p:txBody>
        </p:sp>
        <p:sp>
          <p:nvSpPr>
            <p:cNvPr id="354" name="正方形/長方形 353"/>
            <p:cNvSpPr/>
            <p:nvPr/>
          </p:nvSpPr>
          <p:spPr bwMode="gray">
            <a:xfrm>
              <a:off x="7142898" y="511802"/>
              <a:ext cx="880810" cy="315715"/>
            </a:xfrm>
            <a:prstGeom prst="rect">
              <a:avLst/>
            </a:prstGeom>
            <a:solidFill>
              <a:schemeClr val="bg1"/>
            </a:solidFill>
            <a:ln w="9525">
              <a:solidFill>
                <a:schemeClr val="tx1"/>
              </a:solidFill>
              <a:miter lim="800000"/>
              <a:headEnd/>
              <a:tailEnd/>
            </a:ln>
          </p:spPr>
          <p:txBody>
            <a:bodyPr lIns="25714" rIns="25714" anchor="t"/>
            <a:lstStyle/>
            <a:p>
              <a:r>
                <a:rPr kumimoji="0" lang="en-US" altLang="ja-JP" sz="571" kern="0" dirty="0" err="1">
                  <a:latin typeface="Meiryo UI" pitchFamily="50" charset="-128"/>
                  <a:ea typeface="Meiryo UI" pitchFamily="50" charset="-128"/>
                  <a:cs typeface="Meiryo UI" pitchFamily="50" charset="-128"/>
                  <a:hlinkClick r:id="rId331"/>
                </a:rPr>
                <a:t>BitCoin</a:t>
              </a:r>
              <a:r>
                <a:rPr kumimoji="0" lang="en-US" altLang="ja-JP" sz="571" kern="0" dirty="0">
                  <a:latin typeface="Meiryo UI" pitchFamily="50" charset="-128"/>
                  <a:ea typeface="Meiryo UI" pitchFamily="50" charset="-128"/>
                  <a:cs typeface="Meiryo UI" pitchFamily="50" charset="-128"/>
                </a:rPr>
                <a:t>  </a:t>
              </a:r>
              <a:r>
                <a:rPr kumimoji="0" lang="en-US" altLang="ja-JP" sz="571" kern="0" dirty="0">
                  <a:latin typeface="Meiryo UI" pitchFamily="50" charset="-128"/>
                  <a:ea typeface="Meiryo UI" pitchFamily="50" charset="-128"/>
                  <a:cs typeface="Meiryo UI" pitchFamily="50" charset="-128"/>
                  <a:hlinkClick r:id="rId332"/>
                </a:rPr>
                <a:t>(</a:t>
              </a:r>
              <a:r>
                <a:rPr kumimoji="0" lang="en-US" altLang="ja-JP" sz="571" b="1" kern="0" dirty="0">
                  <a:latin typeface="HGP創英角ﾎﾟｯﾌﾟ体" panose="040B0A00000000000000" pitchFamily="50" charset="-128"/>
                  <a:ea typeface="HGP創英角ﾎﾟｯﾌﾟ体" panose="040B0A00000000000000" pitchFamily="50" charset="-128"/>
                  <a:cs typeface="Meiryo UI" pitchFamily="50" charset="-128"/>
                  <a:hlinkClick r:id="rId332"/>
                </a:rPr>
                <a:t>JP</a:t>
              </a:r>
              <a:r>
                <a:rPr kumimoji="0" lang="en-US" altLang="ja-JP" sz="571" kern="0" dirty="0">
                  <a:latin typeface="Meiryo UI" pitchFamily="50" charset="-128"/>
                  <a:ea typeface="Meiryo UI" pitchFamily="50" charset="-128"/>
                  <a:cs typeface="Meiryo UI" pitchFamily="50" charset="-128"/>
                  <a:hlinkClick r:id="rId332"/>
                </a:rPr>
                <a:t>)</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err="1">
                  <a:latin typeface="Meiryo UI" pitchFamily="50" charset="-128"/>
                  <a:ea typeface="Meiryo UI" pitchFamily="50" charset="-128"/>
                  <a:cs typeface="Meiryo UI" pitchFamily="50" charset="-128"/>
                  <a:hlinkClick r:id="rId333"/>
                </a:rPr>
                <a:t>Ethereum</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err="1">
                  <a:latin typeface="Meiryo UI" pitchFamily="50" charset="-128"/>
                  <a:ea typeface="Meiryo UI" pitchFamily="50" charset="-128"/>
                  <a:cs typeface="Meiryo UI" pitchFamily="50" charset="-128"/>
                  <a:hlinkClick r:id="rId334"/>
                </a:rPr>
                <a:t>Hyperledger</a:t>
              </a:r>
              <a:r>
                <a:rPr kumimoji="0" lang="en-US" altLang="ja-JP" sz="571" kern="0" dirty="0">
                  <a:latin typeface="Meiryo UI" pitchFamily="50" charset="-128"/>
                  <a:ea typeface="Meiryo UI" pitchFamily="50" charset="-128"/>
                  <a:cs typeface="Meiryo UI" pitchFamily="50" charset="-128"/>
                  <a:hlinkClick r:id="rId334"/>
                </a:rPr>
                <a:t> fabric</a:t>
              </a:r>
              <a:endParaRPr kumimoji="0" lang="en-US" altLang="ja-JP" sz="571" kern="0" dirty="0">
                <a:latin typeface="Meiryo UI" pitchFamily="50" charset="-128"/>
                <a:ea typeface="Meiryo UI" pitchFamily="50" charset="-128"/>
                <a:cs typeface="Meiryo UI" pitchFamily="50" charset="-128"/>
              </a:endParaRPr>
            </a:p>
          </p:txBody>
        </p:sp>
        <p:grpSp>
          <p:nvGrpSpPr>
            <p:cNvPr id="23" name="グループ化 22"/>
            <p:cNvGrpSpPr/>
            <p:nvPr/>
          </p:nvGrpSpPr>
          <p:grpSpPr>
            <a:xfrm>
              <a:off x="8086302" y="5167050"/>
              <a:ext cx="865943" cy="206568"/>
              <a:chOff x="11287892" y="7301546"/>
              <a:chExt cx="1212320" cy="289195"/>
            </a:xfrm>
          </p:grpSpPr>
          <p:sp>
            <p:nvSpPr>
              <p:cNvPr id="314" name="正方形/長方形 313"/>
              <p:cNvSpPr/>
              <p:nvPr/>
            </p:nvSpPr>
            <p:spPr bwMode="gray">
              <a:xfrm>
                <a:off x="11287892" y="7394036"/>
                <a:ext cx="1212320" cy="196705"/>
              </a:xfrm>
              <a:prstGeom prst="rect">
                <a:avLst/>
              </a:prstGeom>
              <a:solidFill>
                <a:schemeClr val="bg1"/>
              </a:solidFill>
              <a:ln w="9525">
                <a:solidFill>
                  <a:schemeClr val="tx1"/>
                </a:solidFill>
                <a:miter lim="800000"/>
                <a:headEnd/>
                <a:tailEnd/>
              </a:ln>
            </p:spPr>
            <p:txBody>
              <a:bodyPr lIns="25714" rIns="25714" anchor="t"/>
              <a:lstStyle/>
              <a:p>
                <a:pPr>
                  <a:defRPr/>
                </a:pPr>
                <a:r>
                  <a:rPr kumimoji="0" lang="en-US" altLang="ja-JP" sz="571" kern="0" dirty="0" err="1">
                    <a:latin typeface="Meiryo UI" pitchFamily="50" charset="-128"/>
                    <a:ea typeface="Meiryo UI" pitchFamily="50" charset="-128"/>
                    <a:cs typeface="Meiryo UI" pitchFamily="50" charset="-128"/>
                    <a:hlinkClick r:id="rId335"/>
                  </a:rPr>
                  <a:t>radare</a:t>
                </a:r>
                <a:endParaRPr kumimoji="0" lang="en-US" altLang="ja-JP" sz="571" kern="0" dirty="0">
                  <a:latin typeface="Meiryo UI" pitchFamily="50" charset="-128"/>
                  <a:ea typeface="Meiryo UI" pitchFamily="50" charset="-128"/>
                  <a:cs typeface="Meiryo UI" pitchFamily="50" charset="-128"/>
                </a:endParaRPr>
              </a:p>
            </p:txBody>
          </p:sp>
          <p:sp>
            <p:nvSpPr>
              <p:cNvPr id="313" name="テキスト ボックス 312"/>
              <p:cNvSpPr txBox="1"/>
              <p:nvPr/>
            </p:nvSpPr>
            <p:spPr bwMode="gray">
              <a:xfrm>
                <a:off x="11287892" y="7301546"/>
                <a:ext cx="1212320" cy="145127"/>
              </a:xfrm>
              <a:prstGeom prst="rect">
                <a:avLst/>
              </a:prstGeom>
              <a:solidFill>
                <a:srgbClr val="F9E1D4"/>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ja-JP" altLang="en-US" sz="571" dirty="0">
                    <a:latin typeface="Meiryo UI" panose="020B0604030504040204" pitchFamily="50" charset="-128"/>
                    <a:ea typeface="Meiryo UI" panose="020B0604030504040204" pitchFamily="50" charset="-128"/>
                    <a:cs typeface="Meiryo UI" panose="020B0604030504040204" pitchFamily="50" charset="-128"/>
                  </a:rPr>
                  <a:t>リバースエンジニアリング</a:t>
                </a:r>
              </a:p>
            </p:txBody>
          </p:sp>
        </p:grpSp>
        <p:grpSp>
          <p:nvGrpSpPr>
            <p:cNvPr id="22" name="グループ化 21"/>
            <p:cNvGrpSpPr/>
            <p:nvPr/>
          </p:nvGrpSpPr>
          <p:grpSpPr>
            <a:xfrm>
              <a:off x="8086303" y="4064191"/>
              <a:ext cx="865782" cy="1054971"/>
              <a:chOff x="11287892" y="5691951"/>
              <a:chExt cx="1212320" cy="1476960"/>
            </a:xfrm>
          </p:grpSpPr>
          <p:sp>
            <p:nvSpPr>
              <p:cNvPr id="135" name="正方形/長方形 134"/>
              <p:cNvSpPr/>
              <p:nvPr/>
            </p:nvSpPr>
            <p:spPr bwMode="gray">
              <a:xfrm>
                <a:off x="11287892" y="5763629"/>
                <a:ext cx="1212320" cy="1405282"/>
              </a:xfrm>
              <a:prstGeom prst="rect">
                <a:avLst/>
              </a:prstGeom>
              <a:solidFill>
                <a:schemeClr val="bg1"/>
              </a:solidFill>
              <a:ln w="9525">
                <a:solidFill>
                  <a:schemeClr val="tx1"/>
                </a:solidFill>
                <a:miter lim="800000"/>
                <a:headEnd/>
                <a:tailEnd/>
              </a:ln>
            </p:spPr>
            <p:txBody>
              <a:bodyPr lIns="25714" rIns="25714" anchor="t"/>
              <a:lstStyle/>
              <a:p>
                <a:r>
                  <a:rPr kumimoji="0" lang="en-US" altLang="ja-JP" sz="571" kern="0" dirty="0">
                    <a:latin typeface="Meiryo UI" panose="020B0604030504040204" pitchFamily="50" charset="-128"/>
                    <a:ea typeface="Meiryo UI" panose="020B0604030504040204" pitchFamily="50" charset="-128"/>
                    <a:cs typeface="Meiryo UI" panose="020B0604030504040204" pitchFamily="50" charset="-128"/>
                    <a:hlinkClick r:id="rId336"/>
                  </a:rPr>
                  <a:t>CAS</a:t>
                </a:r>
                <a:endParaRPr kumimoji="0" lang="en-US" altLang="ja-JP" sz="571" kern="0" dirty="0">
                  <a:latin typeface="Meiryo UI" panose="020B0604030504040204" pitchFamily="50" charset="-128"/>
                  <a:ea typeface="Meiryo UI" panose="020B0604030504040204" pitchFamily="50" charset="-128"/>
                  <a:cs typeface="Meiryo UI" panose="020B0604030504040204" pitchFamily="50" charset="-128"/>
                </a:endParaRPr>
              </a:p>
              <a:p>
                <a:r>
                  <a:rPr kumimoji="0" lang="en-US" altLang="ja-JP" sz="571" kern="0" dirty="0" err="1">
                    <a:latin typeface="Meiryo UI" panose="020B0604030504040204" pitchFamily="50" charset="-128"/>
                    <a:ea typeface="Meiryo UI" panose="020B0604030504040204" pitchFamily="50" charset="-128"/>
                    <a:cs typeface="Meiryo UI" panose="020B0604030504040204" pitchFamily="50" charset="-128"/>
                    <a:hlinkClick r:id="rId337"/>
                  </a:rPr>
                  <a:t>FreeRADIUS</a:t>
                </a:r>
                <a:endParaRPr kumimoji="0" lang="en-US" altLang="ja-JP" sz="571" kern="0" dirty="0">
                  <a:latin typeface="Meiryo UI" panose="020B0604030504040204" pitchFamily="50" charset="-128"/>
                  <a:ea typeface="Meiryo UI" panose="020B0604030504040204" pitchFamily="50" charset="-128"/>
                  <a:cs typeface="Meiryo UI" panose="020B0604030504040204" pitchFamily="50" charset="-128"/>
                </a:endParaRPr>
              </a:p>
              <a:p>
                <a:r>
                  <a:rPr kumimoji="0" lang="en-US" altLang="ja-JP" sz="571" kern="0" dirty="0" err="1">
                    <a:latin typeface="Meiryo UI" panose="020B0604030504040204" pitchFamily="50" charset="-128"/>
                    <a:ea typeface="Meiryo UI" panose="020B0604030504040204" pitchFamily="50" charset="-128"/>
                    <a:cs typeface="Meiryo UI" panose="020B0604030504040204" pitchFamily="50" charset="-128"/>
                    <a:hlinkClick r:id="rId338"/>
                  </a:rPr>
                  <a:t>GnuPG</a:t>
                </a:r>
                <a:endParaRPr kumimoji="0" lang="en-US" altLang="ja-JP" sz="571" kern="0" dirty="0">
                  <a:latin typeface="Meiryo UI" panose="020B0604030504040204" pitchFamily="50" charset="-128"/>
                  <a:ea typeface="Meiryo UI" panose="020B0604030504040204" pitchFamily="50" charset="-128"/>
                  <a:cs typeface="Meiryo UI" panose="020B0604030504040204" pitchFamily="50" charset="-128"/>
                </a:endParaRPr>
              </a:p>
              <a:p>
                <a:r>
                  <a:rPr kumimoji="0" lang="en-US" altLang="ja-JP" sz="571" kern="0" dirty="0" err="1">
                    <a:latin typeface="Meiryo UI" panose="020B0604030504040204" pitchFamily="50" charset="-128"/>
                    <a:ea typeface="Meiryo UI" panose="020B0604030504040204" pitchFamily="50" charset="-128"/>
                    <a:cs typeface="Meiryo UI" panose="020B0604030504040204" pitchFamily="50" charset="-128"/>
                    <a:hlinkClick r:id="rId339"/>
                  </a:rPr>
                  <a:t>Istio</a:t>
                </a:r>
                <a:endParaRPr kumimoji="0" lang="en-US" altLang="ja-JP" sz="571" kern="0" dirty="0">
                  <a:latin typeface="Meiryo UI" panose="020B0604030504040204" pitchFamily="50" charset="-128"/>
                  <a:ea typeface="Meiryo UI" panose="020B0604030504040204" pitchFamily="50" charset="-128"/>
                  <a:cs typeface="Meiryo UI" panose="020B0604030504040204" pitchFamily="50" charset="-128"/>
                </a:endParaRPr>
              </a:p>
              <a:p>
                <a:r>
                  <a:rPr kumimoji="0" lang="en-US" altLang="ja-JP" sz="571" kern="0" dirty="0">
                    <a:latin typeface="Meiryo UI" panose="020B0604030504040204" pitchFamily="50" charset="-128"/>
                    <a:ea typeface="Meiryo UI" panose="020B0604030504040204" pitchFamily="50" charset="-128"/>
                    <a:cs typeface="Meiryo UI" panose="020B0604030504040204" pitchFamily="50" charset="-128"/>
                    <a:hlinkClick r:id="rId340"/>
                  </a:rPr>
                  <a:t>Kerberos</a:t>
                </a:r>
                <a:endParaRPr kumimoji="0" lang="en-US" altLang="ja-JP" sz="571" kern="0" dirty="0">
                  <a:latin typeface="Meiryo UI" panose="020B0604030504040204" pitchFamily="50" charset="-128"/>
                  <a:ea typeface="Meiryo UI" panose="020B0604030504040204" pitchFamily="50" charset="-128"/>
                  <a:cs typeface="Meiryo UI" panose="020B0604030504040204" pitchFamily="50" charset="-128"/>
                </a:endParaRPr>
              </a:p>
              <a:p>
                <a:r>
                  <a:rPr kumimoji="0" lang="en-US" altLang="ja-JP" sz="571" kern="0" dirty="0">
                    <a:latin typeface="Meiryo UI" panose="020B0604030504040204" pitchFamily="50" charset="-128"/>
                    <a:ea typeface="Meiryo UI" panose="020B0604030504040204" pitchFamily="50" charset="-128"/>
                    <a:cs typeface="Meiryo UI" panose="020B0604030504040204" pitchFamily="50" charset="-128"/>
                    <a:hlinkClick r:id="rId341"/>
                  </a:rPr>
                  <a:t>Keycloak</a:t>
                </a:r>
                <a:endParaRPr kumimoji="0" lang="en-US" altLang="ja-JP" sz="571" kern="0" dirty="0">
                  <a:latin typeface="Meiryo UI" panose="020B0604030504040204" pitchFamily="50" charset="-128"/>
                  <a:ea typeface="Meiryo UI" panose="020B0604030504040204" pitchFamily="50" charset="-128"/>
                  <a:cs typeface="Meiryo UI" panose="020B0604030504040204" pitchFamily="50" charset="-128"/>
                </a:endParaRPr>
              </a:p>
              <a:p>
                <a:r>
                  <a:rPr kumimoji="0" lang="en-US" altLang="ja-JP" sz="571" kern="0" dirty="0">
                    <a:latin typeface="Meiryo UI" panose="020B0604030504040204" pitchFamily="50" charset="-128"/>
                    <a:ea typeface="Meiryo UI" panose="020B0604030504040204" pitchFamily="50" charset="-128"/>
                    <a:cs typeface="Meiryo UI" panose="020B0604030504040204" pitchFamily="50" charset="-128"/>
                    <a:hlinkClick r:id="rId342"/>
                  </a:rPr>
                  <a:t>Notary</a:t>
                </a:r>
                <a:endParaRPr kumimoji="0" lang="en-US" altLang="ja-JP" sz="571" kern="0" dirty="0">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cs typeface="Meiryo UI" panose="020B0604030504040204" pitchFamily="50" charset="-128"/>
                </a:endParaRPr>
              </a:p>
              <a:p>
                <a:r>
                  <a:rPr kumimoji="0" lang="en-US" altLang="ja-JP" sz="571" kern="0" dirty="0" err="1">
                    <a:latin typeface="Meiryo UI" panose="020B0604030504040204" pitchFamily="50" charset="-128"/>
                    <a:ea typeface="Meiryo UI" panose="020B0604030504040204" pitchFamily="50" charset="-128"/>
                    <a:cs typeface="Meiryo UI" panose="020B0604030504040204" pitchFamily="50" charset="-128"/>
                    <a:hlinkClick r:id="rId343"/>
                  </a:rPr>
                  <a:t>SELinux</a:t>
                </a:r>
                <a:endParaRPr kumimoji="0" lang="en-US" altLang="ja-JP" sz="571" kern="0" dirty="0">
                  <a:latin typeface="Meiryo UI" panose="020B0604030504040204" pitchFamily="50" charset="-128"/>
                  <a:ea typeface="Meiryo UI" panose="020B0604030504040204" pitchFamily="50" charset="-128"/>
                  <a:cs typeface="Meiryo UI" panose="020B0604030504040204" pitchFamily="50" charset="-128"/>
                </a:endParaRPr>
              </a:p>
              <a:p>
                <a:r>
                  <a:rPr kumimoji="0" lang="en-US" altLang="ja-JP" sz="571" kern="0" dirty="0">
                    <a:latin typeface="Meiryo UI" panose="020B0604030504040204" pitchFamily="50" charset="-128"/>
                    <a:ea typeface="Meiryo UI" panose="020B0604030504040204" pitchFamily="50" charset="-128"/>
                    <a:cs typeface="Meiryo UI" panose="020B0604030504040204" pitchFamily="50" charset="-128"/>
                    <a:hlinkClick r:id="rId344"/>
                  </a:rPr>
                  <a:t>SMACK</a:t>
                </a:r>
                <a:endParaRPr kumimoji="0" lang="en-US" altLang="ja-JP" sz="571" kern="0" dirty="0">
                  <a:latin typeface="Meiryo UI" panose="020B0604030504040204" pitchFamily="50" charset="-128"/>
                  <a:ea typeface="Meiryo UI" panose="020B0604030504040204" pitchFamily="50" charset="-128"/>
                  <a:cs typeface="Meiryo UI" panose="020B0604030504040204" pitchFamily="50" charset="-128"/>
                </a:endParaRPr>
              </a:p>
              <a:p>
                <a:r>
                  <a:rPr kumimoji="0" lang="en-US" altLang="ja-JP" sz="571" kern="0" dirty="0" err="1">
                    <a:latin typeface="Meiryo UI" panose="020B0604030504040204" pitchFamily="50" charset="-128"/>
                    <a:ea typeface="Meiryo UI" panose="020B0604030504040204" pitchFamily="50" charset="-128"/>
                    <a:cs typeface="Meiryo UI" panose="020B0604030504040204" pitchFamily="50" charset="-128"/>
                    <a:hlinkClick r:id="rId345"/>
                  </a:rPr>
                  <a:t>usermin</a:t>
                </a:r>
                <a:endParaRPr kumimoji="0" lang="en-US" altLang="ja-JP" sz="571" kern="0" dirty="0">
                  <a:latin typeface="Meiryo UI" panose="020B0604030504040204" pitchFamily="50" charset="-128"/>
                  <a:ea typeface="Meiryo UI" panose="020B0604030504040204" pitchFamily="50" charset="-128"/>
                  <a:cs typeface="Meiryo UI" panose="020B0604030504040204" pitchFamily="50" charset="-128"/>
                </a:endParaRPr>
              </a:p>
              <a:p>
                <a:r>
                  <a:rPr kumimoji="0" lang="en-US" altLang="ja-JP" sz="571" kern="0" dirty="0" err="1">
                    <a:latin typeface="Meiryo UI" panose="020B0604030504040204" pitchFamily="50" charset="-128"/>
                    <a:ea typeface="Meiryo UI" panose="020B0604030504040204" pitchFamily="50" charset="-128"/>
                    <a:cs typeface="Meiryo UI" panose="020B0604030504040204" pitchFamily="50" charset="-128"/>
                    <a:hlinkClick r:id="rId346"/>
                  </a:rPr>
                  <a:t>webmin</a:t>
                </a:r>
                <a:endParaRPr kumimoji="0" lang="en-US" altLang="ja-JP" sz="571" kern="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136" name="テキスト ボックス 135"/>
              <p:cNvSpPr txBox="1"/>
              <p:nvPr/>
            </p:nvSpPr>
            <p:spPr bwMode="gray">
              <a:xfrm>
                <a:off x="11287892" y="5691951"/>
                <a:ext cx="1212320" cy="131228"/>
              </a:xfrm>
              <a:prstGeom prst="rect">
                <a:avLst/>
              </a:prstGeom>
              <a:solidFill>
                <a:srgbClr val="F9E1D4"/>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ja-JP" altLang="en-US" sz="571" dirty="0">
                    <a:latin typeface="Meiryo UI" panose="020B0604030504040204" pitchFamily="50" charset="-128"/>
                    <a:ea typeface="Meiryo UI" panose="020B0604030504040204" pitchFamily="50" charset="-128"/>
                    <a:cs typeface="Meiryo UI" panose="020B0604030504040204" pitchFamily="50" charset="-128"/>
                  </a:rPr>
                  <a:t>認証・アクセス管理</a:t>
                </a:r>
              </a:p>
            </p:txBody>
          </p:sp>
        </p:grpSp>
        <p:sp>
          <p:nvSpPr>
            <p:cNvPr id="353" name="Freeform 262"/>
            <p:cNvSpPr>
              <a:spLocks noChangeArrowheads="1"/>
            </p:cNvSpPr>
            <p:nvPr/>
          </p:nvSpPr>
          <p:spPr bwMode="auto">
            <a:xfrm>
              <a:off x="3053783" y="3184266"/>
              <a:ext cx="3000682" cy="713080"/>
            </a:xfrm>
            <a:custGeom>
              <a:avLst/>
              <a:gdLst>
                <a:gd name="T0" fmla="*/ 2657 w 2658"/>
                <a:gd name="T1" fmla="*/ 3074 h 3075"/>
                <a:gd name="T2" fmla="*/ 0 w 2658"/>
                <a:gd name="T3" fmla="*/ 3074 h 3075"/>
                <a:gd name="T4" fmla="*/ 0 w 2658"/>
                <a:gd name="T5" fmla="*/ 0 h 3075"/>
                <a:gd name="T6" fmla="*/ 2657 w 2658"/>
                <a:gd name="T7" fmla="*/ 0 h 3075"/>
                <a:gd name="T8" fmla="*/ 2657 w 2658"/>
                <a:gd name="T9" fmla="*/ 3074 h 3075"/>
              </a:gdLst>
              <a:ahLst/>
              <a:cxnLst>
                <a:cxn ang="0">
                  <a:pos x="T0" y="T1"/>
                </a:cxn>
                <a:cxn ang="0">
                  <a:pos x="T2" y="T3"/>
                </a:cxn>
                <a:cxn ang="0">
                  <a:pos x="T4" y="T5"/>
                </a:cxn>
                <a:cxn ang="0">
                  <a:pos x="T6" y="T7"/>
                </a:cxn>
                <a:cxn ang="0">
                  <a:pos x="T8" y="T9"/>
                </a:cxn>
              </a:cxnLst>
              <a:rect l="0" t="0" r="r" b="b"/>
              <a:pathLst>
                <a:path w="2658" h="3075">
                  <a:moveTo>
                    <a:pt x="2657" y="3074"/>
                  </a:moveTo>
                  <a:lnTo>
                    <a:pt x="0" y="3074"/>
                  </a:lnTo>
                  <a:lnTo>
                    <a:pt x="0" y="0"/>
                  </a:lnTo>
                  <a:lnTo>
                    <a:pt x="2657" y="0"/>
                  </a:lnTo>
                  <a:lnTo>
                    <a:pt x="2657" y="3074"/>
                  </a:lnTo>
                </a:path>
              </a:pathLst>
            </a:custGeom>
            <a:solidFill>
              <a:srgbClr val="FEEDE8"/>
            </a:solidFill>
            <a:ln w="9525" cap="flat">
              <a:solidFill>
                <a:schemeClr val="tx1"/>
              </a:solidFill>
              <a:round/>
              <a:headEnd/>
              <a:tailEnd/>
            </a:ln>
            <a:effectLst/>
          </p:spPr>
          <p:txBody>
            <a:bodyPr wrap="none" lIns="82943" tIns="41471" rIns="82943" bIns="41471" anchor="t"/>
            <a:lstStyle/>
            <a:p>
              <a:endParaRPr lang="ja-JP" altLang="en-US" sz="571" dirty="0">
                <a:latin typeface="Meiryo UI" panose="020B0604030504040204" pitchFamily="50" charset="-128"/>
                <a:ea typeface="Meiryo UI" panose="020B0604030504040204" pitchFamily="50" charset="-128"/>
                <a:cs typeface="Meiryo UI" panose="020B0604030504040204" pitchFamily="50" charset="-128"/>
              </a:endParaRPr>
            </a:p>
          </p:txBody>
        </p:sp>
        <p:grpSp>
          <p:nvGrpSpPr>
            <p:cNvPr id="324" name="グループ化 323"/>
            <p:cNvGrpSpPr/>
            <p:nvPr/>
          </p:nvGrpSpPr>
          <p:grpSpPr>
            <a:xfrm>
              <a:off x="3119344" y="3319272"/>
              <a:ext cx="935704" cy="514434"/>
              <a:chOff x="5625511" y="1223988"/>
              <a:chExt cx="2754493" cy="1057069"/>
            </a:xfrm>
          </p:grpSpPr>
          <p:sp>
            <p:nvSpPr>
              <p:cNvPr id="325" name="正方形/長方形 324"/>
              <p:cNvSpPr/>
              <p:nvPr/>
            </p:nvSpPr>
            <p:spPr bwMode="gray">
              <a:xfrm>
                <a:off x="5625511" y="1394258"/>
                <a:ext cx="2754493" cy="886799"/>
              </a:xfrm>
              <a:prstGeom prst="rect">
                <a:avLst/>
              </a:prstGeom>
              <a:solidFill>
                <a:sysClr val="window" lastClr="FFFFFF"/>
              </a:solidFill>
              <a:ln w="9525">
                <a:solidFill>
                  <a:sysClr val="windowText" lastClr="000000"/>
                </a:solidFill>
                <a:miter lim="800000"/>
                <a:headEnd/>
                <a:tailEnd/>
              </a:ln>
            </p:spPr>
            <p:txBody>
              <a:bodyPr lIns="25714" rIns="25714" anchor="t"/>
              <a:lstStyle/>
              <a:p>
                <a:r>
                  <a:rPr kumimoji="0" lang="en-US" altLang="ja-JP" sz="571" kern="0" dirty="0">
                    <a:latin typeface="Meiryo UI" pitchFamily="50" charset="-128"/>
                    <a:ea typeface="Meiryo UI" pitchFamily="50" charset="-128"/>
                    <a:cs typeface="Meiryo UI" pitchFamily="50" charset="-128"/>
                    <a:hlinkClick r:id="rId347"/>
                  </a:rPr>
                  <a:t>Apache </a:t>
                </a:r>
                <a:r>
                  <a:rPr kumimoji="0" lang="en-US" altLang="ja-JP" sz="571" kern="0" dirty="0" err="1">
                    <a:latin typeface="Meiryo UI" pitchFamily="50" charset="-128"/>
                    <a:ea typeface="Meiryo UI" pitchFamily="50" charset="-128"/>
                    <a:cs typeface="Meiryo UI" pitchFamily="50" charset="-128"/>
                    <a:hlinkClick r:id="rId347"/>
                  </a:rPr>
                  <a:t>Hivemall</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a:latin typeface="Meiryo UI" pitchFamily="50" charset="-128"/>
                    <a:ea typeface="Meiryo UI" pitchFamily="50" charset="-128"/>
                    <a:cs typeface="Meiryo UI" pitchFamily="50" charset="-128"/>
                    <a:hlinkClick r:id="rId348"/>
                  </a:rPr>
                  <a:t>Apache Spark </a:t>
                </a:r>
                <a:r>
                  <a:rPr kumimoji="0" lang="en-US" altLang="ja-JP" sz="571" kern="0" dirty="0" err="1">
                    <a:latin typeface="Meiryo UI" pitchFamily="50" charset="-128"/>
                    <a:ea typeface="Meiryo UI" pitchFamily="50" charset="-128"/>
                    <a:cs typeface="Meiryo UI" pitchFamily="50" charset="-128"/>
                    <a:hlinkClick r:id="rId348"/>
                  </a:rPr>
                  <a:t>MLlib</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err="1">
                    <a:latin typeface="Meiryo UI" pitchFamily="50" charset="-128"/>
                    <a:ea typeface="Meiryo UI" pitchFamily="50" charset="-128"/>
                    <a:cs typeface="Meiryo UI" pitchFamily="50" charset="-128"/>
                    <a:hlinkClick r:id="rId349"/>
                  </a:rPr>
                  <a:t>CoreML</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err="1">
                    <a:latin typeface="Meiryo UI" pitchFamily="50" charset="-128"/>
                    <a:ea typeface="Meiryo UI" pitchFamily="50" charset="-128"/>
                    <a:cs typeface="Meiryo UI" pitchFamily="50" charset="-128"/>
                    <a:hlinkClick r:id="rId350"/>
                  </a:rPr>
                  <a:t>Jubatus</a:t>
                </a:r>
                <a:endParaRPr kumimoji="0" lang="en-US" altLang="ja-JP" sz="571" kern="0" dirty="0">
                  <a:latin typeface="Meiryo UI" pitchFamily="50" charset="-128"/>
                  <a:ea typeface="Meiryo UI" pitchFamily="50" charset="-128"/>
                  <a:cs typeface="Meiryo UI" pitchFamily="50" charset="-128"/>
                </a:endParaRPr>
              </a:p>
            </p:txBody>
          </p:sp>
          <p:sp>
            <p:nvSpPr>
              <p:cNvPr id="326" name="テキスト ボックス 325"/>
              <p:cNvSpPr txBox="1"/>
              <p:nvPr/>
            </p:nvSpPr>
            <p:spPr bwMode="gray">
              <a:xfrm>
                <a:off x="5625511" y="1223988"/>
                <a:ext cx="2754493" cy="214438"/>
              </a:xfrm>
              <a:prstGeom prst="rect">
                <a:avLst/>
              </a:prstGeom>
              <a:solidFill>
                <a:srgbClr val="FFE5E5"/>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pPr defTabSz="653156">
                  <a:buClr>
                    <a:srgbClr val="44546A"/>
                  </a:buClr>
                  <a:defRPr/>
                </a:pPr>
                <a:r>
                  <a:rPr kumimoji="0" lang="ja-JP" altLang="en-US" sz="571" kern="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機械学習</a:t>
                </a:r>
              </a:p>
            </p:txBody>
          </p:sp>
        </p:grpSp>
        <p:grpSp>
          <p:nvGrpSpPr>
            <p:cNvPr id="321" name="グループ化 320"/>
            <p:cNvGrpSpPr/>
            <p:nvPr/>
          </p:nvGrpSpPr>
          <p:grpSpPr>
            <a:xfrm>
              <a:off x="4109579" y="3317007"/>
              <a:ext cx="1874253" cy="517823"/>
              <a:chOff x="5081705" y="-296853"/>
              <a:chExt cx="3869135" cy="1121539"/>
            </a:xfrm>
          </p:grpSpPr>
          <p:sp>
            <p:nvSpPr>
              <p:cNvPr id="323" name="テキスト ボックス 322"/>
              <p:cNvSpPr txBox="1"/>
              <p:nvPr/>
            </p:nvSpPr>
            <p:spPr bwMode="gray">
              <a:xfrm>
                <a:off x="5081706" y="-296853"/>
                <a:ext cx="3869134" cy="275812"/>
              </a:xfrm>
              <a:prstGeom prst="rect">
                <a:avLst/>
              </a:prstGeom>
              <a:solidFill>
                <a:srgbClr val="FFE5E5"/>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numCol="1" anchor="ctr"/>
              <a:lstStyle>
                <a:defPPr>
                  <a:defRPr lang="ja-JP"/>
                </a:defPPr>
              </a:lstStyle>
              <a:p>
                <a:pPr defTabSz="653156">
                  <a:buClr>
                    <a:srgbClr val="44546A"/>
                  </a:buClr>
                  <a:defRPr/>
                </a:pPr>
                <a:r>
                  <a:rPr kumimoji="0" lang="ja-JP" altLang="en-US" sz="571" kern="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ディープラーニング・フレームワーク</a:t>
                </a:r>
              </a:p>
            </p:txBody>
          </p:sp>
          <p:sp>
            <p:nvSpPr>
              <p:cNvPr id="322" name="正方形/長方形 321"/>
              <p:cNvSpPr/>
              <p:nvPr/>
            </p:nvSpPr>
            <p:spPr bwMode="gray">
              <a:xfrm>
                <a:off x="5081705" y="-69195"/>
                <a:ext cx="3869134" cy="893881"/>
              </a:xfrm>
              <a:prstGeom prst="rect">
                <a:avLst/>
              </a:prstGeom>
              <a:solidFill>
                <a:sysClr val="window" lastClr="FFFFFF"/>
              </a:solidFill>
              <a:ln w="9525">
                <a:solidFill>
                  <a:sysClr val="windowText" lastClr="000000"/>
                </a:solidFill>
                <a:miter lim="800000"/>
                <a:headEnd/>
                <a:tailEnd/>
              </a:ln>
            </p:spPr>
            <p:txBody>
              <a:bodyPr lIns="25714" rIns="25714" numCol="2" anchor="t"/>
              <a:lstStyle/>
              <a:p>
                <a:r>
                  <a:rPr kumimoji="0" lang="en-US" altLang="ja-JP" sz="571" kern="0" dirty="0">
                    <a:latin typeface="Meiryo UI" pitchFamily="50" charset="-128"/>
                    <a:ea typeface="Meiryo UI" pitchFamily="50" charset="-128"/>
                    <a:cs typeface="Meiryo UI" pitchFamily="50" charset="-128"/>
                    <a:hlinkClick r:id="rId351"/>
                  </a:rPr>
                  <a:t>Apache </a:t>
                </a:r>
                <a:r>
                  <a:rPr kumimoji="0" lang="en-US" altLang="ja-JP" sz="571" kern="0" dirty="0" err="1">
                    <a:latin typeface="Meiryo UI" pitchFamily="50" charset="-128"/>
                    <a:ea typeface="Meiryo UI" pitchFamily="50" charset="-128"/>
                    <a:cs typeface="Meiryo UI" pitchFamily="50" charset="-128"/>
                    <a:hlinkClick r:id="rId351"/>
                  </a:rPr>
                  <a:t>MXNet</a:t>
                </a:r>
                <a:endParaRPr kumimoji="0" lang="en-US" altLang="ja-JP" sz="571" kern="0" dirty="0">
                  <a:latin typeface="Meiryo UI" pitchFamily="50" charset="-128"/>
                  <a:ea typeface="Meiryo UI" pitchFamily="50" charset="-128"/>
                  <a:cs typeface="Meiryo UI" pitchFamily="50" charset="-128"/>
                  <a:hlinkClick r:id="rId352"/>
                </a:endParaRPr>
              </a:p>
              <a:p>
                <a:r>
                  <a:rPr kumimoji="0" lang="en-US" altLang="ja-JP" sz="571" kern="0" dirty="0">
                    <a:latin typeface="Meiryo UI" pitchFamily="50" charset="-128"/>
                    <a:ea typeface="Meiryo UI" pitchFamily="50" charset="-128"/>
                    <a:cs typeface="Meiryo UI" pitchFamily="50" charset="-128"/>
                    <a:hlinkClick r:id="rId353"/>
                  </a:rPr>
                  <a:t>Caffe2</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err="1">
                    <a:latin typeface="Meiryo UI" pitchFamily="50" charset="-128"/>
                    <a:ea typeface="Meiryo UI" pitchFamily="50" charset="-128"/>
                    <a:cs typeface="Meiryo UI" pitchFamily="50" charset="-128"/>
                    <a:hlinkClick r:id="rId354"/>
                  </a:rPr>
                  <a:t>Chainer</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a:latin typeface="Meiryo UI" pitchFamily="50" charset="-128"/>
                    <a:ea typeface="Meiryo UI" pitchFamily="50" charset="-128"/>
                    <a:cs typeface="Meiryo UI" pitchFamily="50" charset="-128"/>
                    <a:hlinkClick r:id="rId355"/>
                  </a:rPr>
                  <a:t>CNTK</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a:latin typeface="Meiryo UI" pitchFamily="50" charset="-128"/>
                    <a:ea typeface="Meiryo UI" pitchFamily="50" charset="-128"/>
                    <a:cs typeface="Meiryo UI" pitchFamily="50" charset="-128"/>
                    <a:hlinkClick r:id="rId356"/>
                  </a:rPr>
                  <a:t>Neon</a:t>
                </a:r>
                <a:endParaRPr kumimoji="0" lang="en-US" altLang="ja-JP" sz="571" kern="0" dirty="0">
                  <a:latin typeface="Meiryo UI" pitchFamily="50" charset="-128"/>
                  <a:ea typeface="Meiryo UI" pitchFamily="50" charset="-128"/>
                  <a:cs typeface="Meiryo UI" pitchFamily="50" charset="-128"/>
                  <a:hlinkClick r:id="rId357"/>
                </a:endParaRPr>
              </a:p>
              <a:p>
                <a:r>
                  <a:rPr kumimoji="0" lang="en-US" altLang="ja-JP" sz="571" kern="0" dirty="0" err="1">
                    <a:latin typeface="Meiryo UI" pitchFamily="50" charset="-128"/>
                    <a:ea typeface="Meiryo UI" pitchFamily="50" charset="-128"/>
                    <a:cs typeface="Meiryo UI" pitchFamily="50" charset="-128"/>
                    <a:hlinkClick r:id="rId358"/>
                  </a:rPr>
                  <a:t>PaddlePaddle</a:t>
                </a:r>
                <a:endParaRPr kumimoji="0" lang="en-US" altLang="ja-JP" sz="571" kern="0" dirty="0">
                  <a:latin typeface="Meiryo UI" pitchFamily="50" charset="-128"/>
                  <a:ea typeface="Meiryo UI" pitchFamily="50" charset="-128"/>
                  <a:cs typeface="Meiryo UI" pitchFamily="50" charset="-128"/>
                  <a:hlinkClick r:id="rId357"/>
                </a:endParaRPr>
              </a:p>
              <a:p>
                <a:r>
                  <a:rPr kumimoji="0" lang="en-US" altLang="ja-JP" sz="571" kern="0" dirty="0" err="1">
                    <a:latin typeface="Meiryo UI" pitchFamily="50" charset="-128"/>
                    <a:ea typeface="Meiryo UI" pitchFamily="50" charset="-128"/>
                    <a:cs typeface="Meiryo UI" pitchFamily="50" charset="-128"/>
                    <a:hlinkClick r:id="rId359"/>
                  </a:rPr>
                  <a:t>PyTorch</a:t>
                </a:r>
                <a:endParaRPr kumimoji="0" lang="en-US" altLang="ja-JP" sz="571" kern="0" dirty="0">
                  <a:latin typeface="Meiryo UI" pitchFamily="50" charset="-128"/>
                  <a:ea typeface="Meiryo UI" pitchFamily="50" charset="-128"/>
                  <a:cs typeface="Meiryo UI" pitchFamily="50" charset="-128"/>
                  <a:hlinkClick r:id="rId360"/>
                </a:endParaRPr>
              </a:p>
              <a:p>
                <a:r>
                  <a:rPr kumimoji="0" lang="en-US" altLang="ja-JP" sz="571" kern="0" dirty="0" err="1">
                    <a:latin typeface="Meiryo UI" pitchFamily="50" charset="-128"/>
                    <a:ea typeface="Meiryo UI" pitchFamily="50" charset="-128"/>
                    <a:cs typeface="Meiryo UI" pitchFamily="50" charset="-128"/>
                    <a:hlinkClick r:id="rId360"/>
                  </a:rPr>
                  <a:t>TensorFlow</a:t>
                </a:r>
                <a:endParaRPr kumimoji="0" lang="en-US" altLang="ja-JP" sz="571" kern="0" dirty="0">
                  <a:latin typeface="Meiryo UI" pitchFamily="50" charset="-128"/>
                  <a:ea typeface="Meiryo UI" pitchFamily="50" charset="-128"/>
                  <a:cs typeface="Meiryo UI" pitchFamily="50" charset="-128"/>
                </a:endParaRPr>
              </a:p>
            </p:txBody>
          </p:sp>
        </p:grpSp>
        <p:sp>
          <p:nvSpPr>
            <p:cNvPr id="8" name="テキスト ボックス 7"/>
            <p:cNvSpPr txBox="1"/>
            <p:nvPr/>
          </p:nvSpPr>
          <p:spPr>
            <a:xfrm>
              <a:off x="4126224" y="3184266"/>
              <a:ext cx="908904" cy="180178"/>
            </a:xfrm>
            <a:prstGeom prst="rect">
              <a:avLst/>
            </a:prstGeom>
            <a:noFill/>
          </p:spPr>
          <p:txBody>
            <a:bodyPr wrap="square" rtlCol="0">
              <a:spAutoFit/>
            </a:bodyPr>
            <a:lstStyle/>
            <a:p>
              <a:r>
                <a:rPr lang="en-US" altLang="ja-JP" sz="571" dirty="0">
                  <a:latin typeface="Meiryo UI" panose="020B0604030504040204" pitchFamily="50" charset="-128"/>
                  <a:ea typeface="Meiryo UI" panose="020B0604030504040204" pitchFamily="50" charset="-128"/>
                </a:rPr>
                <a:t>AI</a:t>
              </a:r>
              <a:endParaRPr lang="ja-JP" altLang="en-US" sz="571" dirty="0">
                <a:latin typeface="Meiryo UI" panose="020B0604030504040204" pitchFamily="50" charset="-128"/>
                <a:ea typeface="Meiryo UI" panose="020B0604030504040204" pitchFamily="50" charset="-128"/>
              </a:endParaRPr>
            </a:p>
          </p:txBody>
        </p:sp>
        <p:grpSp>
          <p:nvGrpSpPr>
            <p:cNvPr id="355" name="グループ化 354"/>
            <p:cNvGrpSpPr/>
            <p:nvPr/>
          </p:nvGrpSpPr>
          <p:grpSpPr>
            <a:xfrm>
              <a:off x="5071826" y="1900340"/>
              <a:ext cx="912215" cy="476912"/>
              <a:chOff x="5551760" y="1352444"/>
              <a:chExt cx="3470982" cy="1127829"/>
            </a:xfrm>
          </p:grpSpPr>
          <p:sp>
            <p:nvSpPr>
              <p:cNvPr id="356" name="正方形/長方形 355"/>
              <p:cNvSpPr/>
              <p:nvPr/>
            </p:nvSpPr>
            <p:spPr bwMode="gray">
              <a:xfrm>
                <a:off x="5551760" y="1529013"/>
                <a:ext cx="3470982" cy="951260"/>
              </a:xfrm>
              <a:prstGeom prst="rect">
                <a:avLst/>
              </a:prstGeom>
              <a:solidFill>
                <a:sysClr val="window" lastClr="FFFFFF"/>
              </a:solidFill>
              <a:ln w="9525">
                <a:solidFill>
                  <a:sysClr val="windowText" lastClr="000000"/>
                </a:solidFill>
                <a:miter lim="800000"/>
                <a:headEnd/>
                <a:tailEnd/>
              </a:ln>
            </p:spPr>
            <p:txBody>
              <a:bodyPr lIns="25714" rIns="25714" anchor="t"/>
              <a:lstStyle/>
              <a:p>
                <a:r>
                  <a:rPr kumimoji="0" lang="en-US" altLang="ja-JP" sz="571" kern="0" dirty="0">
                    <a:latin typeface="Meiryo UI" pitchFamily="50" charset="-128"/>
                    <a:ea typeface="Meiryo UI" pitchFamily="50" charset="-128"/>
                    <a:cs typeface="Meiryo UI" pitchFamily="50" charset="-128"/>
                    <a:hlinkClick r:id="rId361"/>
                  </a:rPr>
                  <a:t>Apache</a:t>
                </a:r>
                <a:r>
                  <a:rPr kumimoji="0" lang="ja-JP" altLang="en-US" sz="571" kern="0" dirty="0">
                    <a:latin typeface="Meiryo UI" pitchFamily="50" charset="-128"/>
                    <a:ea typeface="Meiryo UI" pitchFamily="50" charset="-128"/>
                    <a:cs typeface="Meiryo UI" pitchFamily="50" charset="-128"/>
                    <a:hlinkClick r:id="rId361"/>
                  </a:rPr>
                  <a:t> </a:t>
                </a:r>
                <a:r>
                  <a:rPr kumimoji="0" lang="en-US" altLang="ja-JP" sz="571" kern="0" dirty="0" err="1">
                    <a:latin typeface="Meiryo UI" pitchFamily="50" charset="-128"/>
                    <a:ea typeface="Meiryo UI" pitchFamily="50" charset="-128"/>
                    <a:cs typeface="Meiryo UI" pitchFamily="50" charset="-128"/>
                    <a:hlinkClick r:id="rId361"/>
                  </a:rPr>
                  <a:t>ActiveMQ</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a:latin typeface="Meiryo UI" pitchFamily="50" charset="-128"/>
                    <a:ea typeface="Meiryo UI" pitchFamily="50" charset="-128"/>
                    <a:cs typeface="Meiryo UI" pitchFamily="50" charset="-128"/>
                    <a:hlinkClick r:id="rId362"/>
                  </a:rPr>
                  <a:t>Apache </a:t>
                </a:r>
                <a:r>
                  <a:rPr kumimoji="0" lang="en-US" altLang="ja-JP" sz="571" kern="0" dirty="0" err="1">
                    <a:latin typeface="Meiryo UI" pitchFamily="50" charset="-128"/>
                    <a:ea typeface="Meiryo UI" pitchFamily="50" charset="-128"/>
                    <a:cs typeface="Meiryo UI" pitchFamily="50" charset="-128"/>
                    <a:hlinkClick r:id="rId362"/>
                  </a:rPr>
                  <a:t>kafka</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a:latin typeface="Meiryo UI" pitchFamily="50" charset="-128"/>
                    <a:ea typeface="Meiryo UI" pitchFamily="50" charset="-128"/>
                    <a:cs typeface="Meiryo UI" pitchFamily="50" charset="-128"/>
                    <a:hlinkClick r:id="rId363"/>
                  </a:rPr>
                  <a:t>NATS</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err="1">
                    <a:latin typeface="Meiryo UI" pitchFamily="50" charset="-128"/>
                    <a:ea typeface="Meiryo UI" pitchFamily="50" charset="-128"/>
                    <a:cs typeface="Meiryo UI" pitchFamily="50" charset="-128"/>
                    <a:hlinkClick r:id="rId364"/>
                  </a:rPr>
                  <a:t>RabbitMQ</a:t>
                </a:r>
                <a:endParaRPr kumimoji="0" lang="en-US" altLang="ja-JP" sz="571" kern="0" dirty="0">
                  <a:latin typeface="Meiryo UI" pitchFamily="50" charset="-128"/>
                  <a:ea typeface="Meiryo UI" pitchFamily="50" charset="-128"/>
                  <a:cs typeface="Meiryo UI" pitchFamily="50" charset="-128"/>
                </a:endParaRPr>
              </a:p>
              <a:p>
                <a:pPr defTabSz="466484">
                  <a:defRPr/>
                </a:pPr>
                <a:endParaRPr kumimoji="0" lang="en-US" altLang="ja-JP" sz="571" kern="0" dirty="0">
                  <a:solidFill>
                    <a:srgbClr val="000000"/>
                  </a:solidFill>
                  <a:latin typeface="Meiryo UI" pitchFamily="50" charset="-128"/>
                  <a:ea typeface="Meiryo UI" pitchFamily="50" charset="-128"/>
                  <a:cs typeface="Meiryo UI" pitchFamily="50" charset="-128"/>
                </a:endParaRPr>
              </a:p>
            </p:txBody>
          </p:sp>
          <p:sp>
            <p:nvSpPr>
              <p:cNvPr id="357" name="テキスト ボックス 356"/>
              <p:cNvSpPr txBox="1"/>
              <p:nvPr/>
            </p:nvSpPr>
            <p:spPr bwMode="gray">
              <a:xfrm>
                <a:off x="5551763" y="1352444"/>
                <a:ext cx="3470979" cy="218182"/>
              </a:xfrm>
              <a:prstGeom prst="rect">
                <a:avLst/>
              </a:prstGeom>
              <a:solidFill>
                <a:srgbClr val="FFE5E5"/>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pPr defTabSz="653156">
                  <a:buClr>
                    <a:srgbClr val="44546A"/>
                  </a:buClr>
                  <a:defRPr/>
                </a:pPr>
                <a:r>
                  <a:rPr kumimoji="0" lang="ja-JP" altLang="en-US" sz="571" kern="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メッセージング</a:t>
                </a:r>
              </a:p>
            </p:txBody>
          </p:sp>
        </p:grpSp>
        <p:grpSp>
          <p:nvGrpSpPr>
            <p:cNvPr id="257" name="グループ化 256"/>
            <p:cNvGrpSpPr/>
            <p:nvPr/>
          </p:nvGrpSpPr>
          <p:grpSpPr>
            <a:xfrm>
              <a:off x="3124527" y="2404720"/>
              <a:ext cx="941067" cy="278967"/>
              <a:chOff x="5584119" y="1407243"/>
              <a:chExt cx="3209916" cy="468708"/>
            </a:xfrm>
          </p:grpSpPr>
          <p:sp>
            <p:nvSpPr>
              <p:cNvPr id="269" name="正方形/長方形 268"/>
              <p:cNvSpPr/>
              <p:nvPr/>
            </p:nvSpPr>
            <p:spPr bwMode="gray">
              <a:xfrm>
                <a:off x="5584119" y="1494520"/>
                <a:ext cx="3209916" cy="381431"/>
              </a:xfrm>
              <a:prstGeom prst="rect">
                <a:avLst/>
              </a:prstGeom>
              <a:solidFill>
                <a:sysClr val="window" lastClr="FFFFFF"/>
              </a:solidFill>
              <a:ln w="9525">
                <a:solidFill>
                  <a:sysClr val="windowText" lastClr="000000"/>
                </a:solidFill>
                <a:miter lim="800000"/>
                <a:headEnd/>
                <a:tailEnd/>
              </a:ln>
            </p:spPr>
            <p:txBody>
              <a:bodyPr lIns="25714" rIns="25714" anchor="t"/>
              <a:lstStyle/>
              <a:p>
                <a:r>
                  <a:rPr kumimoji="0" lang="en-US" altLang="ja-JP" sz="571" kern="0" dirty="0" err="1">
                    <a:latin typeface="Meiryo UI" pitchFamily="50" charset="-128"/>
                    <a:ea typeface="Meiryo UI" pitchFamily="50" charset="-128"/>
                    <a:cs typeface="Meiryo UI" pitchFamily="50" charset="-128"/>
                    <a:hlinkClick r:id="rId365"/>
                  </a:rPr>
                  <a:t>Grafana</a:t>
                </a:r>
                <a:endParaRPr kumimoji="0" lang="en-US" altLang="ja-JP" sz="571" kern="0" dirty="0">
                  <a:latin typeface="Meiryo UI" pitchFamily="50" charset="-128"/>
                  <a:ea typeface="Meiryo UI" pitchFamily="50" charset="-128"/>
                  <a:cs typeface="Meiryo UI" pitchFamily="50" charset="-128"/>
                  <a:hlinkClick r:id="rId43"/>
                </a:endParaRPr>
              </a:p>
              <a:p>
                <a:r>
                  <a:rPr kumimoji="0" lang="en-US" altLang="ja-JP" sz="571" kern="0" dirty="0" err="1">
                    <a:latin typeface="Meiryo UI" pitchFamily="50" charset="-128"/>
                    <a:ea typeface="Meiryo UI" pitchFamily="50" charset="-128"/>
                    <a:cs typeface="Meiryo UI" pitchFamily="50" charset="-128"/>
                    <a:hlinkClick r:id="rId43"/>
                  </a:rPr>
                  <a:t>Kibana</a:t>
                </a:r>
                <a:endParaRPr kumimoji="0" lang="en-US" altLang="ja-JP" sz="571" kern="0" dirty="0">
                  <a:latin typeface="Meiryo UI" pitchFamily="50" charset="-128"/>
                  <a:ea typeface="Meiryo UI" pitchFamily="50" charset="-128"/>
                  <a:cs typeface="Meiryo UI" pitchFamily="50" charset="-128"/>
                </a:endParaRPr>
              </a:p>
              <a:p>
                <a:pPr defTabSz="466484">
                  <a:defRPr/>
                </a:pPr>
                <a:endParaRPr kumimoji="0" lang="en-US" altLang="ja-JP" sz="571" kern="0" dirty="0">
                  <a:solidFill>
                    <a:srgbClr val="000000"/>
                  </a:solidFill>
                  <a:latin typeface="Meiryo UI" pitchFamily="50" charset="-128"/>
                  <a:ea typeface="Meiryo UI" pitchFamily="50" charset="-128"/>
                  <a:cs typeface="Meiryo UI" pitchFamily="50" charset="-128"/>
                </a:endParaRPr>
              </a:p>
            </p:txBody>
          </p:sp>
          <p:sp>
            <p:nvSpPr>
              <p:cNvPr id="270" name="テキスト ボックス 269"/>
              <p:cNvSpPr txBox="1"/>
              <p:nvPr/>
            </p:nvSpPr>
            <p:spPr bwMode="gray">
              <a:xfrm>
                <a:off x="5584119" y="1407243"/>
                <a:ext cx="3209916" cy="139537"/>
              </a:xfrm>
              <a:prstGeom prst="rect">
                <a:avLst/>
              </a:prstGeom>
              <a:solidFill>
                <a:srgbClr val="FFE5E5"/>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pPr defTabSz="653156">
                  <a:buClr>
                    <a:srgbClr val="44546A"/>
                  </a:buClr>
                  <a:defRPr/>
                </a:pPr>
                <a:r>
                  <a:rPr kumimoji="0" lang="ja-JP" altLang="en-US" sz="571" kern="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ダッシュボード</a:t>
                </a:r>
              </a:p>
            </p:txBody>
          </p:sp>
        </p:grpSp>
        <p:sp>
          <p:nvSpPr>
            <p:cNvPr id="17" name="テキスト ボックス 16"/>
            <p:cNvSpPr txBox="1"/>
            <p:nvPr/>
          </p:nvSpPr>
          <p:spPr>
            <a:xfrm>
              <a:off x="45281" y="6689913"/>
              <a:ext cx="1043876" cy="147284"/>
            </a:xfrm>
            <a:prstGeom prst="rect">
              <a:avLst/>
            </a:prstGeom>
            <a:noFill/>
          </p:spPr>
          <p:txBody>
            <a:bodyPr wrap="none" rtlCol="0">
              <a:spAutoFit/>
            </a:bodyPr>
            <a:lstStyle/>
            <a:p>
              <a:r>
                <a:rPr lang="ja-JP" altLang="en-US" sz="357" dirty="0">
                  <a:latin typeface="Meiryo UI" panose="020B0604030504040204" pitchFamily="50" charset="-128"/>
                  <a:ea typeface="Meiryo UI" panose="020B0604030504040204" pitchFamily="50" charset="-128"/>
                </a:rPr>
                <a:t>カテゴリを重複して掲載している</a:t>
              </a:r>
              <a:r>
                <a:rPr lang="en-US" altLang="ja-JP" sz="357" dirty="0">
                  <a:latin typeface="Meiryo UI" panose="020B0604030504040204" pitchFamily="50" charset="-128"/>
                  <a:ea typeface="Meiryo UI" panose="020B0604030504040204" pitchFamily="50" charset="-128"/>
                </a:rPr>
                <a:t>OSS</a:t>
              </a:r>
              <a:r>
                <a:rPr lang="ja-JP" altLang="en-US" sz="357" dirty="0">
                  <a:latin typeface="Meiryo UI" panose="020B0604030504040204" pitchFamily="50" charset="-128"/>
                  <a:ea typeface="Meiryo UI" panose="020B0604030504040204" pitchFamily="50" charset="-128"/>
                </a:rPr>
                <a:t>もあります。</a:t>
              </a:r>
            </a:p>
          </p:txBody>
        </p:sp>
      </p:grpSp>
    </p:spTree>
    <p:extLst>
      <p:ext uri="{BB962C8B-B14F-4D97-AF65-F5344CB8AC3E}">
        <p14:creationId xmlns:p14="http://schemas.microsoft.com/office/powerpoint/2010/main" val="21703589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グループ化 14"/>
          <p:cNvGrpSpPr/>
          <p:nvPr/>
        </p:nvGrpSpPr>
        <p:grpSpPr>
          <a:xfrm>
            <a:off x="1569284" y="60809"/>
            <a:ext cx="9051931" cy="6776391"/>
            <a:chOff x="45281" y="60806"/>
            <a:chExt cx="9051931" cy="6776391"/>
          </a:xfrm>
        </p:grpSpPr>
        <p:sp>
          <p:nvSpPr>
            <p:cNvPr id="236" name="Freeform 262"/>
            <p:cNvSpPr>
              <a:spLocks noChangeArrowheads="1"/>
            </p:cNvSpPr>
            <p:nvPr/>
          </p:nvSpPr>
          <p:spPr bwMode="auto">
            <a:xfrm>
              <a:off x="3052460" y="370910"/>
              <a:ext cx="3002005" cy="2748971"/>
            </a:xfrm>
            <a:custGeom>
              <a:avLst/>
              <a:gdLst>
                <a:gd name="T0" fmla="*/ 2657 w 2658"/>
                <a:gd name="T1" fmla="*/ 3074 h 3075"/>
                <a:gd name="T2" fmla="*/ 0 w 2658"/>
                <a:gd name="T3" fmla="*/ 3074 h 3075"/>
                <a:gd name="T4" fmla="*/ 0 w 2658"/>
                <a:gd name="T5" fmla="*/ 0 h 3075"/>
                <a:gd name="T6" fmla="*/ 2657 w 2658"/>
                <a:gd name="T7" fmla="*/ 0 h 3075"/>
                <a:gd name="T8" fmla="*/ 2657 w 2658"/>
                <a:gd name="T9" fmla="*/ 3074 h 3075"/>
              </a:gdLst>
              <a:ahLst/>
              <a:cxnLst>
                <a:cxn ang="0">
                  <a:pos x="T0" y="T1"/>
                </a:cxn>
                <a:cxn ang="0">
                  <a:pos x="T2" y="T3"/>
                </a:cxn>
                <a:cxn ang="0">
                  <a:pos x="T4" y="T5"/>
                </a:cxn>
                <a:cxn ang="0">
                  <a:pos x="T6" y="T7"/>
                </a:cxn>
                <a:cxn ang="0">
                  <a:pos x="T8" y="T9"/>
                </a:cxn>
              </a:cxnLst>
              <a:rect l="0" t="0" r="r" b="b"/>
              <a:pathLst>
                <a:path w="2658" h="3075">
                  <a:moveTo>
                    <a:pt x="2657" y="3074"/>
                  </a:moveTo>
                  <a:lnTo>
                    <a:pt x="0" y="3074"/>
                  </a:lnTo>
                  <a:lnTo>
                    <a:pt x="0" y="0"/>
                  </a:lnTo>
                  <a:lnTo>
                    <a:pt x="2657" y="0"/>
                  </a:lnTo>
                  <a:lnTo>
                    <a:pt x="2657" y="3074"/>
                  </a:lnTo>
                </a:path>
              </a:pathLst>
            </a:custGeom>
            <a:solidFill>
              <a:schemeClr val="accent2">
                <a:lumMod val="20000"/>
                <a:lumOff val="80000"/>
              </a:schemeClr>
            </a:solidFill>
            <a:ln w="9525" cap="flat">
              <a:solidFill>
                <a:schemeClr val="tx1"/>
              </a:solidFill>
              <a:round/>
              <a:headEnd/>
              <a:tailEnd/>
            </a:ln>
            <a:effectLst/>
          </p:spPr>
          <p:txBody>
            <a:bodyPr wrap="none" lIns="82943" tIns="41471" rIns="82943" bIns="41471" anchor="t"/>
            <a:lstStyle/>
            <a:p>
              <a:r>
                <a:rPr lang="ja-JP" altLang="en-US" sz="571" dirty="0">
                  <a:latin typeface="Meiryo UI" panose="020B0604030504040204" pitchFamily="50" charset="-128"/>
                  <a:ea typeface="Meiryo UI" panose="020B0604030504040204" pitchFamily="50" charset="-128"/>
                  <a:cs typeface="Meiryo UI" panose="020B0604030504040204" pitchFamily="50" charset="-128"/>
                </a:rPr>
                <a:t>ビッグデータ</a:t>
              </a:r>
            </a:p>
          </p:txBody>
        </p:sp>
        <p:sp>
          <p:nvSpPr>
            <p:cNvPr id="14" name="Freeform 297"/>
            <p:cNvSpPr>
              <a:spLocks noChangeArrowheads="1"/>
            </p:cNvSpPr>
            <p:nvPr/>
          </p:nvSpPr>
          <p:spPr bwMode="auto">
            <a:xfrm>
              <a:off x="6171524" y="905325"/>
              <a:ext cx="2849569" cy="2985056"/>
            </a:xfrm>
            <a:custGeom>
              <a:avLst/>
              <a:gdLst>
                <a:gd name="T0" fmla="*/ 8098 w 8099"/>
                <a:gd name="T1" fmla="*/ 5292 h 5293"/>
                <a:gd name="T2" fmla="*/ 0 w 8099"/>
                <a:gd name="T3" fmla="*/ 5292 h 5293"/>
                <a:gd name="T4" fmla="*/ 0 w 8099"/>
                <a:gd name="T5" fmla="*/ 0 h 5293"/>
                <a:gd name="T6" fmla="*/ 8098 w 8099"/>
                <a:gd name="T7" fmla="*/ 0 h 5293"/>
                <a:gd name="T8" fmla="*/ 8098 w 8099"/>
                <a:gd name="T9" fmla="*/ 5292 h 5293"/>
              </a:gdLst>
              <a:ahLst/>
              <a:cxnLst>
                <a:cxn ang="0">
                  <a:pos x="T0" y="T1"/>
                </a:cxn>
                <a:cxn ang="0">
                  <a:pos x="T2" y="T3"/>
                </a:cxn>
                <a:cxn ang="0">
                  <a:pos x="T4" y="T5"/>
                </a:cxn>
                <a:cxn ang="0">
                  <a:pos x="T6" y="T7"/>
                </a:cxn>
                <a:cxn ang="0">
                  <a:pos x="T8" y="T9"/>
                </a:cxn>
              </a:cxnLst>
              <a:rect l="0" t="0" r="r" b="b"/>
              <a:pathLst>
                <a:path w="8099" h="5293">
                  <a:moveTo>
                    <a:pt x="8098" y="5292"/>
                  </a:moveTo>
                  <a:lnTo>
                    <a:pt x="0" y="5292"/>
                  </a:lnTo>
                  <a:lnTo>
                    <a:pt x="0" y="0"/>
                  </a:lnTo>
                  <a:lnTo>
                    <a:pt x="8098" y="0"/>
                  </a:lnTo>
                  <a:lnTo>
                    <a:pt x="8098" y="5292"/>
                  </a:lnTo>
                </a:path>
              </a:pathLst>
            </a:custGeom>
            <a:solidFill>
              <a:srgbClr val="C6BFDF"/>
            </a:solidFill>
            <a:ln w="9525" cap="flat">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t"/>
            <a:lstStyle/>
            <a:p>
              <a:r>
                <a:rPr lang="ja-JP" altLang="en-US" sz="571" dirty="0">
                  <a:latin typeface="Meiryo UI" panose="020B0604030504040204" pitchFamily="50" charset="-128"/>
                  <a:ea typeface="Meiryo UI" panose="020B0604030504040204" pitchFamily="50" charset="-128"/>
                  <a:cs typeface="Meiryo UI" panose="020B0604030504040204" pitchFamily="50" charset="-128"/>
                </a:rPr>
                <a:t>開発支援</a:t>
              </a:r>
            </a:p>
          </p:txBody>
        </p:sp>
        <p:sp>
          <p:nvSpPr>
            <p:cNvPr id="18" name="Freeform 1"/>
            <p:cNvSpPr>
              <a:spLocks noChangeArrowheads="1"/>
            </p:cNvSpPr>
            <p:nvPr/>
          </p:nvSpPr>
          <p:spPr bwMode="auto">
            <a:xfrm>
              <a:off x="45783" y="60806"/>
              <a:ext cx="9051429" cy="6762857"/>
            </a:xfrm>
            <a:custGeom>
              <a:avLst/>
              <a:gdLst>
                <a:gd name="T0" fmla="*/ 110 w 26729"/>
                <a:gd name="T1" fmla="*/ 11 h 16277"/>
                <a:gd name="T2" fmla="*/ 110 w 26729"/>
                <a:gd name="T3" fmla="*/ 1 h 16277"/>
                <a:gd name="T4" fmla="*/ 56 w 26729"/>
                <a:gd name="T5" fmla="*/ 14 h 16277"/>
                <a:gd name="T6" fmla="*/ 18 w 26729"/>
                <a:gd name="T7" fmla="*/ 47 h 16277"/>
                <a:gd name="T8" fmla="*/ 1 w 26729"/>
                <a:gd name="T9" fmla="*/ 110 h 16277"/>
                <a:gd name="T10" fmla="*/ 1 w 26729"/>
                <a:gd name="T11" fmla="*/ 16166 h 16277"/>
                <a:gd name="T12" fmla="*/ 14 w 26729"/>
                <a:gd name="T13" fmla="*/ 16220 h 16277"/>
                <a:gd name="T14" fmla="*/ 47 w 26729"/>
                <a:gd name="T15" fmla="*/ 16258 h 16277"/>
                <a:gd name="T16" fmla="*/ 110 w 26729"/>
                <a:gd name="T17" fmla="*/ 16276 h 16277"/>
                <a:gd name="T18" fmla="*/ 26618 w 26729"/>
                <a:gd name="T19" fmla="*/ 16276 h 16277"/>
                <a:gd name="T20" fmla="*/ 26672 w 26729"/>
                <a:gd name="T21" fmla="*/ 16262 h 16277"/>
                <a:gd name="T22" fmla="*/ 26711 w 26729"/>
                <a:gd name="T23" fmla="*/ 16229 h 16277"/>
                <a:gd name="T24" fmla="*/ 26728 w 26729"/>
                <a:gd name="T25" fmla="*/ 16166 h 16277"/>
                <a:gd name="T26" fmla="*/ 26728 w 26729"/>
                <a:gd name="T27" fmla="*/ 110 h 16277"/>
                <a:gd name="T28" fmla="*/ 26714 w 26729"/>
                <a:gd name="T29" fmla="*/ 56 h 16277"/>
                <a:gd name="T30" fmla="*/ 26682 w 26729"/>
                <a:gd name="T31" fmla="*/ 18 h 16277"/>
                <a:gd name="T32" fmla="*/ 26618 w 26729"/>
                <a:gd name="T33" fmla="*/ 1 h 16277"/>
                <a:gd name="T34" fmla="*/ 110 w 26729"/>
                <a:gd name="T35" fmla="*/ 1 h 16277"/>
                <a:gd name="T36" fmla="*/ 110 w 26729"/>
                <a:gd name="T37" fmla="*/ 11 h 16277"/>
                <a:gd name="T38" fmla="*/ 110 w 26729"/>
                <a:gd name="T39" fmla="*/ 20 h 16277"/>
                <a:gd name="T40" fmla="*/ 26618 w 26729"/>
                <a:gd name="T41" fmla="*/ 20 h 16277"/>
                <a:gd name="T42" fmla="*/ 26670 w 26729"/>
                <a:gd name="T43" fmla="*/ 34 h 16277"/>
                <a:gd name="T44" fmla="*/ 26703 w 26729"/>
                <a:gd name="T45" fmla="*/ 81 h 16277"/>
                <a:gd name="T46" fmla="*/ 26708 w 26729"/>
                <a:gd name="T47" fmla="*/ 102 h 16277"/>
                <a:gd name="T48" fmla="*/ 26708 w 26729"/>
                <a:gd name="T49" fmla="*/ 108 h 16277"/>
                <a:gd name="T50" fmla="*/ 26708 w 26729"/>
                <a:gd name="T51" fmla="*/ 110 h 16277"/>
                <a:gd name="T52" fmla="*/ 26708 w 26729"/>
                <a:gd name="T53" fmla="*/ 16166 h 16277"/>
                <a:gd name="T54" fmla="*/ 26694 w 26729"/>
                <a:gd name="T55" fmla="*/ 16218 h 16277"/>
                <a:gd name="T56" fmla="*/ 26647 w 26729"/>
                <a:gd name="T57" fmla="*/ 16251 h 16277"/>
                <a:gd name="T58" fmla="*/ 26627 w 26729"/>
                <a:gd name="T59" fmla="*/ 16255 h 16277"/>
                <a:gd name="T60" fmla="*/ 26620 w 26729"/>
                <a:gd name="T61" fmla="*/ 16255 h 16277"/>
                <a:gd name="T62" fmla="*/ 26619 w 26729"/>
                <a:gd name="T63" fmla="*/ 16255 h 16277"/>
                <a:gd name="T64" fmla="*/ 26618 w 26729"/>
                <a:gd name="T65" fmla="*/ 16255 h 16277"/>
                <a:gd name="T66" fmla="*/ 110 w 26729"/>
                <a:gd name="T67" fmla="*/ 16255 h 16277"/>
                <a:gd name="T68" fmla="*/ 58 w 26729"/>
                <a:gd name="T69" fmla="*/ 16242 h 16277"/>
                <a:gd name="T70" fmla="*/ 26 w 26729"/>
                <a:gd name="T71" fmla="*/ 16195 h 16277"/>
                <a:gd name="T72" fmla="*/ 21 w 26729"/>
                <a:gd name="T73" fmla="*/ 16174 h 16277"/>
                <a:gd name="T74" fmla="*/ 21 w 26729"/>
                <a:gd name="T75" fmla="*/ 16168 h 16277"/>
                <a:gd name="T76" fmla="*/ 20 w 26729"/>
                <a:gd name="T77" fmla="*/ 16167 h 16277"/>
                <a:gd name="T78" fmla="*/ 20 w 26729"/>
                <a:gd name="T79" fmla="*/ 16166 h 16277"/>
                <a:gd name="T80" fmla="*/ 20 w 26729"/>
                <a:gd name="T81" fmla="*/ 110 h 16277"/>
                <a:gd name="T82" fmla="*/ 34 w 26729"/>
                <a:gd name="T83" fmla="*/ 58 h 16277"/>
                <a:gd name="T84" fmla="*/ 81 w 26729"/>
                <a:gd name="T85" fmla="*/ 26 h 16277"/>
                <a:gd name="T86" fmla="*/ 102 w 26729"/>
                <a:gd name="T87" fmla="*/ 21 h 16277"/>
                <a:gd name="T88" fmla="*/ 108 w 26729"/>
                <a:gd name="T89" fmla="*/ 21 h 16277"/>
                <a:gd name="T90" fmla="*/ 110 w 26729"/>
                <a:gd name="T91" fmla="*/ 20 h 16277"/>
                <a:gd name="T92" fmla="*/ 110 w 26729"/>
                <a:gd name="T93" fmla="*/ 11 h 16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6729" h="16277">
                  <a:moveTo>
                    <a:pt x="110" y="11"/>
                  </a:moveTo>
                  <a:lnTo>
                    <a:pt x="110" y="1"/>
                  </a:lnTo>
                  <a:cubicBezTo>
                    <a:pt x="109" y="1"/>
                    <a:pt x="83" y="0"/>
                    <a:pt x="56" y="14"/>
                  </a:cubicBezTo>
                  <a:cubicBezTo>
                    <a:pt x="42" y="21"/>
                    <a:pt x="28" y="31"/>
                    <a:pt x="18" y="47"/>
                  </a:cubicBezTo>
                  <a:cubicBezTo>
                    <a:pt x="8" y="63"/>
                    <a:pt x="0" y="84"/>
                    <a:pt x="1" y="110"/>
                  </a:cubicBezTo>
                  <a:lnTo>
                    <a:pt x="1" y="16166"/>
                  </a:lnTo>
                  <a:cubicBezTo>
                    <a:pt x="1" y="16167"/>
                    <a:pt x="0" y="16193"/>
                    <a:pt x="14" y="16220"/>
                  </a:cubicBezTo>
                  <a:cubicBezTo>
                    <a:pt x="21" y="16234"/>
                    <a:pt x="31" y="16248"/>
                    <a:pt x="47" y="16258"/>
                  </a:cubicBezTo>
                  <a:cubicBezTo>
                    <a:pt x="63" y="16268"/>
                    <a:pt x="84" y="16276"/>
                    <a:pt x="110" y="16276"/>
                  </a:cubicBezTo>
                  <a:lnTo>
                    <a:pt x="26618" y="16276"/>
                  </a:lnTo>
                  <a:cubicBezTo>
                    <a:pt x="26620" y="16275"/>
                    <a:pt x="26645" y="16276"/>
                    <a:pt x="26672" y="16262"/>
                  </a:cubicBezTo>
                  <a:cubicBezTo>
                    <a:pt x="26686" y="16255"/>
                    <a:pt x="26700" y="16245"/>
                    <a:pt x="26711" y="16229"/>
                  </a:cubicBezTo>
                  <a:cubicBezTo>
                    <a:pt x="26721" y="16213"/>
                    <a:pt x="26728" y="16192"/>
                    <a:pt x="26728" y="16166"/>
                  </a:cubicBezTo>
                  <a:lnTo>
                    <a:pt x="26728" y="110"/>
                  </a:lnTo>
                  <a:cubicBezTo>
                    <a:pt x="26727" y="109"/>
                    <a:pt x="26728" y="83"/>
                    <a:pt x="26714" y="56"/>
                  </a:cubicBezTo>
                  <a:cubicBezTo>
                    <a:pt x="26708" y="42"/>
                    <a:pt x="26697" y="28"/>
                    <a:pt x="26682" y="18"/>
                  </a:cubicBezTo>
                  <a:cubicBezTo>
                    <a:pt x="26666" y="8"/>
                    <a:pt x="26645" y="0"/>
                    <a:pt x="26618" y="1"/>
                  </a:cubicBezTo>
                  <a:lnTo>
                    <a:pt x="110" y="1"/>
                  </a:lnTo>
                  <a:lnTo>
                    <a:pt x="110" y="11"/>
                  </a:lnTo>
                  <a:lnTo>
                    <a:pt x="110" y="20"/>
                  </a:lnTo>
                  <a:lnTo>
                    <a:pt x="26618" y="20"/>
                  </a:lnTo>
                  <a:cubicBezTo>
                    <a:pt x="26642" y="21"/>
                    <a:pt x="26658" y="26"/>
                    <a:pt x="26670" y="34"/>
                  </a:cubicBezTo>
                  <a:cubicBezTo>
                    <a:pt x="26689" y="47"/>
                    <a:pt x="26698" y="65"/>
                    <a:pt x="26703" y="81"/>
                  </a:cubicBezTo>
                  <a:cubicBezTo>
                    <a:pt x="26706" y="89"/>
                    <a:pt x="26707" y="97"/>
                    <a:pt x="26708" y="102"/>
                  </a:cubicBezTo>
                  <a:cubicBezTo>
                    <a:pt x="26708" y="104"/>
                    <a:pt x="26708" y="106"/>
                    <a:pt x="26708" y="108"/>
                  </a:cubicBezTo>
                  <a:lnTo>
                    <a:pt x="26708" y="110"/>
                  </a:lnTo>
                  <a:lnTo>
                    <a:pt x="26708" y="16166"/>
                  </a:lnTo>
                  <a:cubicBezTo>
                    <a:pt x="26708" y="16190"/>
                    <a:pt x="26702" y="16206"/>
                    <a:pt x="26694" y="16218"/>
                  </a:cubicBezTo>
                  <a:cubicBezTo>
                    <a:pt x="26682" y="16237"/>
                    <a:pt x="26663" y="16246"/>
                    <a:pt x="26647" y="16251"/>
                  </a:cubicBezTo>
                  <a:cubicBezTo>
                    <a:pt x="26639" y="16253"/>
                    <a:pt x="26631" y="16254"/>
                    <a:pt x="26627" y="16255"/>
                  </a:cubicBezTo>
                  <a:cubicBezTo>
                    <a:pt x="26624" y="16255"/>
                    <a:pt x="26622" y="16255"/>
                    <a:pt x="26620" y="16255"/>
                  </a:cubicBezTo>
                  <a:lnTo>
                    <a:pt x="26619" y="16255"/>
                  </a:lnTo>
                  <a:lnTo>
                    <a:pt x="26618" y="16255"/>
                  </a:lnTo>
                  <a:lnTo>
                    <a:pt x="110" y="16255"/>
                  </a:lnTo>
                  <a:cubicBezTo>
                    <a:pt x="86" y="16255"/>
                    <a:pt x="71" y="16250"/>
                    <a:pt x="58" y="16242"/>
                  </a:cubicBezTo>
                  <a:cubicBezTo>
                    <a:pt x="39" y="16229"/>
                    <a:pt x="30" y="16211"/>
                    <a:pt x="26" y="16195"/>
                  </a:cubicBezTo>
                  <a:cubicBezTo>
                    <a:pt x="23" y="16187"/>
                    <a:pt x="22" y="16179"/>
                    <a:pt x="21" y="16174"/>
                  </a:cubicBezTo>
                  <a:cubicBezTo>
                    <a:pt x="21" y="16172"/>
                    <a:pt x="21" y="16170"/>
                    <a:pt x="21" y="16168"/>
                  </a:cubicBezTo>
                  <a:lnTo>
                    <a:pt x="20" y="16167"/>
                  </a:lnTo>
                  <a:lnTo>
                    <a:pt x="20" y="16166"/>
                  </a:lnTo>
                  <a:lnTo>
                    <a:pt x="20" y="110"/>
                  </a:lnTo>
                  <a:cubicBezTo>
                    <a:pt x="21" y="86"/>
                    <a:pt x="26" y="71"/>
                    <a:pt x="34" y="58"/>
                  </a:cubicBezTo>
                  <a:cubicBezTo>
                    <a:pt x="47" y="39"/>
                    <a:pt x="65" y="30"/>
                    <a:pt x="81" y="26"/>
                  </a:cubicBezTo>
                  <a:cubicBezTo>
                    <a:pt x="89" y="23"/>
                    <a:pt x="96" y="22"/>
                    <a:pt x="102" y="21"/>
                  </a:cubicBezTo>
                  <a:cubicBezTo>
                    <a:pt x="104" y="21"/>
                    <a:pt x="106" y="21"/>
                    <a:pt x="108" y="21"/>
                  </a:cubicBezTo>
                  <a:lnTo>
                    <a:pt x="110" y="20"/>
                  </a:lnTo>
                  <a:lnTo>
                    <a:pt x="110" y="11"/>
                  </a:lnTo>
                </a:path>
              </a:pathLst>
            </a:custGeom>
            <a:solidFill>
              <a:srgbClr val="00A6E7"/>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t"/>
            <a:lstStyle/>
            <a:p>
              <a:pPr algn="l"/>
              <a:r>
                <a:rPr lang="en-US" altLang="ja-JP" sz="1286" dirty="0">
                  <a:latin typeface="Meiryo UI" panose="020B0604030504040204" pitchFamily="50" charset="-128"/>
                  <a:ea typeface="Meiryo UI" panose="020B0604030504040204" pitchFamily="50" charset="-128"/>
                  <a:cs typeface="Meiryo UI" panose="020B0604030504040204" pitchFamily="50" charset="-128"/>
                </a:rPr>
                <a:t>OSS</a:t>
              </a:r>
              <a:r>
                <a:rPr lang="ja-JP" altLang="en-US" sz="1286" dirty="0">
                  <a:latin typeface="Meiryo UI" panose="020B0604030504040204" pitchFamily="50" charset="-128"/>
                  <a:ea typeface="Meiryo UI" panose="020B0604030504040204" pitchFamily="50" charset="-128"/>
                  <a:cs typeface="Meiryo UI" panose="020B0604030504040204" pitchFamily="50" charset="-128"/>
                </a:rPr>
                <a:t>鳥瞰図 </a:t>
              </a:r>
              <a:r>
                <a:rPr lang="en-US" altLang="ja-JP" sz="1286" dirty="0">
                  <a:latin typeface="Meiryo UI" panose="020B0604030504040204" pitchFamily="50" charset="-128"/>
                  <a:ea typeface="Meiryo UI" panose="020B0604030504040204" pitchFamily="50" charset="-128"/>
                  <a:cs typeface="Meiryo UI" panose="020B0604030504040204" pitchFamily="50" charset="-128"/>
                </a:rPr>
                <a:t>2019</a:t>
              </a:r>
              <a:r>
                <a:rPr lang="ja-JP" altLang="en-US" sz="1286" dirty="0">
                  <a:latin typeface="Meiryo UI" panose="020B0604030504040204" pitchFamily="50" charset="-128"/>
                  <a:ea typeface="Meiryo UI" panose="020B0604030504040204" pitchFamily="50" charset="-128"/>
                  <a:cs typeface="Meiryo UI" panose="020B0604030504040204" pitchFamily="50" charset="-128"/>
                </a:rPr>
                <a:t>年版　</a:t>
              </a:r>
              <a:r>
                <a:rPr lang="en-US" altLang="ja-JP" sz="1286" dirty="0">
                  <a:latin typeface="Meiryo UI" panose="020B0604030504040204" pitchFamily="50" charset="-128"/>
                  <a:ea typeface="Meiryo UI" panose="020B0604030504040204" pitchFamily="50" charset="-128"/>
                  <a:cs typeface="Meiryo UI" panose="020B0604030504040204" pitchFamily="50" charset="-128"/>
                </a:rPr>
                <a:t>(2019/4/19)</a:t>
              </a:r>
              <a:endParaRPr lang="ja-JP" altLang="en-US" sz="1286"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5" name="Freeform 50"/>
            <p:cNvSpPr>
              <a:spLocks noChangeArrowheads="1"/>
            </p:cNvSpPr>
            <p:nvPr/>
          </p:nvSpPr>
          <p:spPr bwMode="auto">
            <a:xfrm>
              <a:off x="104173" y="368659"/>
              <a:ext cx="2862826" cy="1805844"/>
            </a:xfrm>
            <a:custGeom>
              <a:avLst/>
              <a:gdLst>
                <a:gd name="T0" fmla="*/ 8335 w 8336"/>
                <a:gd name="T1" fmla="*/ 4819 h 4820"/>
                <a:gd name="T2" fmla="*/ 0 w 8336"/>
                <a:gd name="T3" fmla="*/ 4819 h 4820"/>
                <a:gd name="T4" fmla="*/ 0 w 8336"/>
                <a:gd name="T5" fmla="*/ 0 h 4820"/>
                <a:gd name="T6" fmla="*/ 8335 w 8336"/>
                <a:gd name="T7" fmla="*/ 0 h 4820"/>
                <a:gd name="T8" fmla="*/ 8335 w 8336"/>
                <a:gd name="T9" fmla="*/ 4819 h 4820"/>
              </a:gdLst>
              <a:ahLst/>
              <a:cxnLst>
                <a:cxn ang="0">
                  <a:pos x="T0" y="T1"/>
                </a:cxn>
                <a:cxn ang="0">
                  <a:pos x="T2" y="T3"/>
                </a:cxn>
                <a:cxn ang="0">
                  <a:pos x="T4" y="T5"/>
                </a:cxn>
                <a:cxn ang="0">
                  <a:pos x="T6" y="T7"/>
                </a:cxn>
                <a:cxn ang="0">
                  <a:pos x="T8" y="T9"/>
                </a:cxn>
              </a:cxnLst>
              <a:rect l="0" t="0" r="r" b="b"/>
              <a:pathLst>
                <a:path w="8336" h="4820">
                  <a:moveTo>
                    <a:pt x="8335" y="4819"/>
                  </a:moveTo>
                  <a:lnTo>
                    <a:pt x="0" y="4819"/>
                  </a:lnTo>
                  <a:lnTo>
                    <a:pt x="0" y="0"/>
                  </a:lnTo>
                  <a:lnTo>
                    <a:pt x="8335" y="0"/>
                  </a:lnTo>
                  <a:lnTo>
                    <a:pt x="8335" y="4819"/>
                  </a:lnTo>
                </a:path>
              </a:pathLst>
            </a:custGeom>
            <a:solidFill>
              <a:srgbClr val="FCD697"/>
            </a:solidFill>
            <a:ln w="9525" cap="flat">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t"/>
            <a:lstStyle/>
            <a:p>
              <a:r>
                <a:rPr lang="ja-JP" altLang="en-US" sz="571" dirty="0">
                  <a:latin typeface="Meiryo UI" panose="020B0604030504040204" pitchFamily="50" charset="-128"/>
                  <a:ea typeface="Meiryo UI" panose="020B0604030504040204" pitchFamily="50" charset="-128"/>
                  <a:cs typeface="Meiryo UI" panose="020B0604030504040204" pitchFamily="50" charset="-128"/>
                </a:rPr>
                <a:t>デスクトップ・業務アプリケーション</a:t>
              </a:r>
            </a:p>
          </p:txBody>
        </p:sp>
        <p:sp>
          <p:nvSpPr>
            <p:cNvPr id="7" name="Freeform 196"/>
            <p:cNvSpPr>
              <a:spLocks noChangeArrowheads="1"/>
            </p:cNvSpPr>
            <p:nvPr/>
          </p:nvSpPr>
          <p:spPr bwMode="auto">
            <a:xfrm>
              <a:off x="104174" y="4250858"/>
              <a:ext cx="1921323" cy="2425521"/>
            </a:xfrm>
            <a:custGeom>
              <a:avLst/>
              <a:gdLst>
                <a:gd name="T0" fmla="*/ 8335 w 8336"/>
                <a:gd name="T1" fmla="*/ 3826 h 3827"/>
                <a:gd name="T2" fmla="*/ 0 w 8336"/>
                <a:gd name="T3" fmla="*/ 3826 h 3827"/>
                <a:gd name="T4" fmla="*/ 0 w 8336"/>
                <a:gd name="T5" fmla="*/ 0 h 3827"/>
                <a:gd name="T6" fmla="*/ 8335 w 8336"/>
                <a:gd name="T7" fmla="*/ 0 h 3827"/>
                <a:gd name="T8" fmla="*/ 8335 w 8336"/>
                <a:gd name="T9" fmla="*/ 3826 h 3827"/>
              </a:gdLst>
              <a:ahLst/>
              <a:cxnLst>
                <a:cxn ang="0">
                  <a:pos x="T0" y="T1"/>
                </a:cxn>
                <a:cxn ang="0">
                  <a:pos x="T2" y="T3"/>
                </a:cxn>
                <a:cxn ang="0">
                  <a:pos x="T4" y="T5"/>
                </a:cxn>
                <a:cxn ang="0">
                  <a:pos x="T6" y="T7"/>
                </a:cxn>
                <a:cxn ang="0">
                  <a:pos x="T8" y="T9"/>
                </a:cxn>
              </a:cxnLst>
              <a:rect l="0" t="0" r="r" b="b"/>
              <a:pathLst>
                <a:path w="8336" h="3827">
                  <a:moveTo>
                    <a:pt x="8335" y="3826"/>
                  </a:moveTo>
                  <a:lnTo>
                    <a:pt x="0" y="3826"/>
                  </a:lnTo>
                  <a:lnTo>
                    <a:pt x="0" y="0"/>
                  </a:lnTo>
                  <a:lnTo>
                    <a:pt x="8335" y="0"/>
                  </a:lnTo>
                  <a:lnTo>
                    <a:pt x="8335" y="3826"/>
                  </a:lnTo>
                </a:path>
              </a:pathLst>
            </a:custGeom>
            <a:solidFill>
              <a:srgbClr val="F3F8FC"/>
            </a:solidFill>
            <a:ln w="9525" cap="flat">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t"/>
            <a:lstStyle/>
            <a:p>
              <a:r>
                <a:rPr lang="ja-JP" altLang="en-US" sz="571" dirty="0">
                  <a:latin typeface="Meiryo UI" panose="020B0604030504040204" pitchFamily="50" charset="-128"/>
                  <a:ea typeface="Meiryo UI" panose="020B0604030504040204" pitchFamily="50" charset="-128"/>
                  <a:cs typeface="Meiryo UI" panose="020B0604030504040204" pitchFamily="50" charset="-128"/>
                </a:rPr>
                <a:t>運用管理</a:t>
              </a:r>
            </a:p>
          </p:txBody>
        </p:sp>
        <p:sp>
          <p:nvSpPr>
            <p:cNvPr id="10" name="Freeform 368"/>
            <p:cNvSpPr>
              <a:spLocks noChangeArrowheads="1"/>
            </p:cNvSpPr>
            <p:nvPr/>
          </p:nvSpPr>
          <p:spPr bwMode="auto">
            <a:xfrm>
              <a:off x="6162508" y="3923616"/>
              <a:ext cx="2858585" cy="1739236"/>
            </a:xfrm>
            <a:custGeom>
              <a:avLst/>
              <a:gdLst>
                <a:gd name="T0" fmla="*/ 8098 w 8099"/>
                <a:gd name="T1" fmla="*/ 4327 h 4328"/>
                <a:gd name="T2" fmla="*/ 0 w 8099"/>
                <a:gd name="T3" fmla="*/ 4327 h 4328"/>
                <a:gd name="T4" fmla="*/ 0 w 8099"/>
                <a:gd name="T5" fmla="*/ 0 h 4328"/>
                <a:gd name="T6" fmla="*/ 8098 w 8099"/>
                <a:gd name="T7" fmla="*/ 0 h 4328"/>
                <a:gd name="T8" fmla="*/ 8098 w 8099"/>
                <a:gd name="T9" fmla="*/ 4327 h 4328"/>
              </a:gdLst>
              <a:ahLst/>
              <a:cxnLst>
                <a:cxn ang="0">
                  <a:pos x="T0" y="T1"/>
                </a:cxn>
                <a:cxn ang="0">
                  <a:pos x="T2" y="T3"/>
                </a:cxn>
                <a:cxn ang="0">
                  <a:pos x="T4" y="T5"/>
                </a:cxn>
                <a:cxn ang="0">
                  <a:pos x="T6" y="T7"/>
                </a:cxn>
                <a:cxn ang="0">
                  <a:pos x="T8" y="T9"/>
                </a:cxn>
              </a:cxnLst>
              <a:rect l="0" t="0" r="r" b="b"/>
              <a:pathLst>
                <a:path w="8099" h="4328">
                  <a:moveTo>
                    <a:pt x="8098" y="4327"/>
                  </a:moveTo>
                  <a:lnTo>
                    <a:pt x="0" y="4327"/>
                  </a:lnTo>
                  <a:lnTo>
                    <a:pt x="0" y="0"/>
                  </a:lnTo>
                  <a:lnTo>
                    <a:pt x="8098" y="0"/>
                  </a:lnTo>
                  <a:lnTo>
                    <a:pt x="8098" y="4327"/>
                  </a:lnTo>
                </a:path>
              </a:pathLst>
            </a:custGeom>
            <a:solidFill>
              <a:srgbClr val="F0BFA6"/>
            </a:solidFill>
            <a:ln w="9525" cap="flat">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t"/>
            <a:lstStyle/>
            <a:p>
              <a:r>
                <a:rPr lang="ja-JP" altLang="en-US" sz="571" dirty="0">
                  <a:latin typeface="Meiryo UI" panose="020B0604030504040204" pitchFamily="50" charset="-128"/>
                  <a:ea typeface="Meiryo UI" panose="020B0604030504040204" pitchFamily="50" charset="-128"/>
                  <a:cs typeface="Meiryo UI" panose="020B0604030504040204" pitchFamily="50" charset="-128"/>
                </a:rPr>
                <a:t>セキュリティ</a:t>
              </a:r>
            </a:p>
          </p:txBody>
        </p:sp>
        <p:sp>
          <p:nvSpPr>
            <p:cNvPr id="11" name="Freeform 429"/>
            <p:cNvSpPr>
              <a:spLocks noChangeArrowheads="1"/>
            </p:cNvSpPr>
            <p:nvPr/>
          </p:nvSpPr>
          <p:spPr bwMode="auto">
            <a:xfrm>
              <a:off x="6162508" y="5686812"/>
              <a:ext cx="2858585" cy="1084600"/>
            </a:xfrm>
            <a:custGeom>
              <a:avLst/>
              <a:gdLst>
                <a:gd name="T0" fmla="*/ 8098 w 8099"/>
                <a:gd name="T1" fmla="*/ 3044 h 3045"/>
                <a:gd name="T2" fmla="*/ 0 w 8099"/>
                <a:gd name="T3" fmla="*/ 3044 h 3045"/>
                <a:gd name="T4" fmla="*/ 0 w 8099"/>
                <a:gd name="T5" fmla="*/ 0 h 3045"/>
                <a:gd name="T6" fmla="*/ 8098 w 8099"/>
                <a:gd name="T7" fmla="*/ 0 h 3045"/>
                <a:gd name="T8" fmla="*/ 8098 w 8099"/>
                <a:gd name="T9" fmla="*/ 3044 h 3045"/>
              </a:gdLst>
              <a:ahLst/>
              <a:cxnLst>
                <a:cxn ang="0">
                  <a:pos x="T0" y="T1"/>
                </a:cxn>
                <a:cxn ang="0">
                  <a:pos x="T2" y="T3"/>
                </a:cxn>
                <a:cxn ang="0">
                  <a:pos x="T4" y="T5"/>
                </a:cxn>
                <a:cxn ang="0">
                  <a:pos x="T6" y="T7"/>
                </a:cxn>
                <a:cxn ang="0">
                  <a:pos x="T8" y="T9"/>
                </a:cxn>
              </a:cxnLst>
              <a:rect l="0" t="0" r="r" b="b"/>
              <a:pathLst>
                <a:path w="8099" h="3045">
                  <a:moveTo>
                    <a:pt x="8098" y="3044"/>
                  </a:moveTo>
                  <a:lnTo>
                    <a:pt x="0" y="3044"/>
                  </a:lnTo>
                  <a:lnTo>
                    <a:pt x="0" y="0"/>
                  </a:lnTo>
                  <a:lnTo>
                    <a:pt x="8098" y="0"/>
                  </a:lnTo>
                  <a:lnTo>
                    <a:pt x="8098" y="3044"/>
                  </a:lnTo>
                </a:path>
              </a:pathLst>
            </a:custGeom>
            <a:solidFill>
              <a:srgbClr val="E6E6E7"/>
            </a:solidFill>
            <a:ln w="9525" cap="flat">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t"/>
            <a:lstStyle/>
            <a:p>
              <a:r>
                <a:rPr lang="ja-JP" altLang="en-US" sz="571" dirty="0">
                  <a:latin typeface="Meiryo UI" panose="020B0604030504040204" pitchFamily="50" charset="-128"/>
                  <a:ea typeface="Meiryo UI" panose="020B0604030504040204" pitchFamily="50" charset="-128"/>
                  <a:cs typeface="Meiryo UI" panose="020B0604030504040204" pitchFamily="50" charset="-128"/>
                </a:rPr>
                <a:t>ファイルサーバー、メールサーバーなど</a:t>
              </a:r>
              <a:r>
                <a:rPr lang="ja-JP" altLang="en-US" sz="571" dirty="0">
                  <a:solidFill>
                    <a:schemeClr val="accent2"/>
                  </a:solidFill>
                  <a:latin typeface="Meiryo UI" panose="020B0604030504040204" pitchFamily="50" charset="-128"/>
                  <a:ea typeface="Meiryo UI" panose="020B0604030504040204" pitchFamily="50" charset="-128"/>
                  <a:cs typeface="Meiryo UI" panose="020B0604030504040204" pitchFamily="50" charset="-128"/>
                </a:rPr>
                <a:t>　　</a:t>
              </a:r>
              <a:endParaRPr lang="en-US" altLang="ja-JP" sz="571" dirty="0">
                <a:solidFill>
                  <a:schemeClr val="accent2"/>
                </a:solidFill>
                <a:latin typeface="Meiryo UI" panose="020B0604030504040204" pitchFamily="50" charset="-128"/>
                <a:ea typeface="Meiryo UI" panose="020B0604030504040204" pitchFamily="50" charset="-128"/>
                <a:cs typeface="Meiryo UI" panose="020B0604030504040204" pitchFamily="50" charset="-128"/>
              </a:endParaRPr>
            </a:p>
            <a:p>
              <a:endParaRPr lang="en-US" altLang="ja-JP" sz="571" dirty="0">
                <a:solidFill>
                  <a:schemeClr val="accent2"/>
                </a:solidFill>
                <a:latin typeface="Meiryo UI" panose="020B0604030504040204" pitchFamily="50" charset="-128"/>
                <a:ea typeface="Meiryo UI" panose="020B0604030504040204" pitchFamily="50" charset="-128"/>
                <a:cs typeface="Meiryo UI" panose="020B0604030504040204" pitchFamily="50" charset="-128"/>
              </a:endParaRPr>
            </a:p>
            <a:p>
              <a:endParaRPr lang="ja-JP" altLang="en-US" sz="571" dirty="0">
                <a:solidFill>
                  <a:schemeClr val="accent2"/>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3" name="Freeform 6"/>
            <p:cNvSpPr>
              <a:spLocks noChangeArrowheads="1"/>
            </p:cNvSpPr>
            <p:nvPr/>
          </p:nvSpPr>
          <p:spPr bwMode="auto">
            <a:xfrm>
              <a:off x="2050167" y="4253507"/>
              <a:ext cx="916833" cy="2216368"/>
            </a:xfrm>
            <a:custGeom>
              <a:avLst/>
              <a:gdLst>
                <a:gd name="T0" fmla="*/ 2735 w 2736"/>
                <a:gd name="T1" fmla="*/ 4819 h 4820"/>
                <a:gd name="T2" fmla="*/ 0 w 2736"/>
                <a:gd name="T3" fmla="*/ 4819 h 4820"/>
                <a:gd name="T4" fmla="*/ 0 w 2736"/>
                <a:gd name="T5" fmla="*/ 0 h 4820"/>
                <a:gd name="T6" fmla="*/ 2735 w 2736"/>
                <a:gd name="T7" fmla="*/ 0 h 4820"/>
                <a:gd name="T8" fmla="*/ 2735 w 2736"/>
                <a:gd name="T9" fmla="*/ 4819 h 4820"/>
              </a:gdLst>
              <a:ahLst/>
              <a:cxnLst>
                <a:cxn ang="0">
                  <a:pos x="T0" y="T1"/>
                </a:cxn>
                <a:cxn ang="0">
                  <a:pos x="T2" y="T3"/>
                </a:cxn>
                <a:cxn ang="0">
                  <a:pos x="T4" y="T5"/>
                </a:cxn>
                <a:cxn ang="0">
                  <a:pos x="T6" y="T7"/>
                </a:cxn>
                <a:cxn ang="0">
                  <a:pos x="T8" y="T9"/>
                </a:cxn>
              </a:cxnLst>
              <a:rect l="0" t="0" r="r" b="b"/>
              <a:pathLst>
                <a:path w="2736" h="4820">
                  <a:moveTo>
                    <a:pt x="2735" y="4819"/>
                  </a:moveTo>
                  <a:lnTo>
                    <a:pt x="0" y="4819"/>
                  </a:lnTo>
                  <a:lnTo>
                    <a:pt x="0" y="0"/>
                  </a:lnTo>
                  <a:lnTo>
                    <a:pt x="2735" y="0"/>
                  </a:lnTo>
                  <a:lnTo>
                    <a:pt x="2735" y="4819"/>
                  </a:lnTo>
                </a:path>
              </a:pathLst>
            </a:custGeom>
            <a:solidFill>
              <a:srgbClr val="F4F7F3"/>
            </a:solidFill>
            <a:ln w="9525" cap="flat">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t"/>
            <a:lstStyle/>
            <a:p>
              <a:r>
                <a:rPr lang="en-US" altLang="ja-JP" sz="571" dirty="0">
                  <a:latin typeface="Meiryo UI" panose="020B0604030504040204" pitchFamily="50" charset="-128"/>
                  <a:ea typeface="Meiryo UI" panose="020B0604030504040204" pitchFamily="50" charset="-128"/>
                  <a:cs typeface="Meiryo UI" panose="020B0604030504040204" pitchFamily="50" charset="-128"/>
                </a:rPr>
                <a:t>Web</a:t>
              </a:r>
              <a:r>
                <a:rPr lang="ja-JP" altLang="en-US" sz="571" dirty="0">
                  <a:latin typeface="Meiryo UI" panose="020B0604030504040204" pitchFamily="50" charset="-128"/>
                  <a:ea typeface="Meiryo UI" panose="020B0604030504040204" pitchFamily="50" charset="-128"/>
                  <a:cs typeface="Meiryo UI" panose="020B0604030504040204" pitchFamily="50" charset="-128"/>
                </a:rPr>
                <a:t>サイト構築</a:t>
              </a:r>
            </a:p>
          </p:txBody>
        </p:sp>
        <p:sp>
          <p:nvSpPr>
            <p:cNvPr id="16" name="Freeform 33"/>
            <p:cNvSpPr>
              <a:spLocks noChangeArrowheads="1"/>
            </p:cNvSpPr>
            <p:nvPr/>
          </p:nvSpPr>
          <p:spPr bwMode="auto">
            <a:xfrm>
              <a:off x="3047157" y="3964804"/>
              <a:ext cx="3000177" cy="2816330"/>
            </a:xfrm>
            <a:custGeom>
              <a:avLst/>
              <a:gdLst>
                <a:gd name="T0" fmla="*/ 0 w 3904"/>
                <a:gd name="T1" fmla="*/ 3595 h 3596"/>
                <a:gd name="T2" fmla="*/ 3903 w 3904"/>
                <a:gd name="T3" fmla="*/ 3595 h 3596"/>
                <a:gd name="T4" fmla="*/ 3903 w 3904"/>
                <a:gd name="T5" fmla="*/ 0 h 3596"/>
                <a:gd name="T6" fmla="*/ 0 w 3904"/>
                <a:gd name="T7" fmla="*/ 0 h 3596"/>
                <a:gd name="T8" fmla="*/ 0 w 3904"/>
                <a:gd name="T9" fmla="*/ 3595 h 3596"/>
              </a:gdLst>
              <a:ahLst/>
              <a:cxnLst>
                <a:cxn ang="0">
                  <a:pos x="T0" y="T1"/>
                </a:cxn>
                <a:cxn ang="0">
                  <a:pos x="T2" y="T3"/>
                </a:cxn>
                <a:cxn ang="0">
                  <a:pos x="T4" y="T5"/>
                </a:cxn>
                <a:cxn ang="0">
                  <a:pos x="T6" y="T7"/>
                </a:cxn>
                <a:cxn ang="0">
                  <a:pos x="T8" y="T9"/>
                </a:cxn>
              </a:cxnLst>
              <a:rect l="0" t="0" r="r" b="b"/>
              <a:pathLst>
                <a:path w="3904" h="3596">
                  <a:moveTo>
                    <a:pt x="0" y="3595"/>
                  </a:moveTo>
                  <a:lnTo>
                    <a:pt x="3903" y="3595"/>
                  </a:lnTo>
                  <a:lnTo>
                    <a:pt x="3903" y="0"/>
                  </a:lnTo>
                  <a:lnTo>
                    <a:pt x="0" y="0"/>
                  </a:lnTo>
                  <a:lnTo>
                    <a:pt x="0" y="3595"/>
                  </a:lnTo>
                </a:path>
              </a:pathLst>
            </a:custGeom>
            <a:solidFill>
              <a:srgbClr val="BAD9EA"/>
            </a:solidFill>
            <a:ln w="9525" cap="flat">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t"/>
            <a:lstStyle/>
            <a:p>
              <a:r>
                <a:rPr lang="en-US" altLang="ja-JP" sz="571" dirty="0">
                  <a:latin typeface="Meiryo UI" panose="020B0604030504040204" pitchFamily="50" charset="-128"/>
                  <a:ea typeface="Meiryo UI" panose="020B0604030504040204" pitchFamily="50" charset="-128"/>
                  <a:cs typeface="Meiryo UI" panose="020B0604030504040204" pitchFamily="50" charset="-128"/>
                </a:rPr>
                <a:t>OS</a:t>
              </a:r>
              <a:r>
                <a:rPr lang="ja-JP" altLang="en-US" sz="571" dirty="0" err="1">
                  <a:latin typeface="Meiryo UI" panose="020B0604030504040204" pitchFamily="50" charset="-128"/>
                  <a:ea typeface="Meiryo UI" panose="020B0604030504040204" pitchFamily="50" charset="-128"/>
                  <a:cs typeface="Meiryo UI" panose="020B0604030504040204" pitchFamily="50" charset="-128"/>
                </a:rPr>
                <a:t>、</a:t>
              </a:r>
              <a:r>
                <a:rPr lang="ja-JP" altLang="en-US" sz="571" dirty="0">
                  <a:latin typeface="Meiryo UI" panose="020B0604030504040204" pitchFamily="50" charset="-128"/>
                  <a:ea typeface="Meiryo UI" panose="020B0604030504040204" pitchFamily="50" charset="-128"/>
                  <a:cs typeface="Meiryo UI" panose="020B0604030504040204" pitchFamily="50" charset="-128"/>
                </a:rPr>
                <a:t>仮想化、クラウド</a:t>
              </a:r>
            </a:p>
          </p:txBody>
        </p:sp>
        <p:grpSp>
          <p:nvGrpSpPr>
            <p:cNvPr id="4" name="グループ化 3"/>
            <p:cNvGrpSpPr/>
            <p:nvPr/>
          </p:nvGrpSpPr>
          <p:grpSpPr>
            <a:xfrm>
              <a:off x="1101829" y="548060"/>
              <a:ext cx="884377" cy="214641"/>
              <a:chOff x="1518262" y="786348"/>
              <a:chExt cx="1249247" cy="300498"/>
            </a:xfrm>
          </p:grpSpPr>
          <p:sp>
            <p:nvSpPr>
              <p:cNvPr id="35" name="正方形/長方形 34"/>
              <p:cNvSpPr/>
              <p:nvPr/>
            </p:nvSpPr>
            <p:spPr bwMode="gray">
              <a:xfrm>
                <a:off x="1518262" y="890223"/>
                <a:ext cx="1249247" cy="196623"/>
              </a:xfrm>
              <a:prstGeom prst="rect">
                <a:avLst/>
              </a:prstGeom>
              <a:solidFill>
                <a:schemeClr val="bg1"/>
              </a:solidFill>
              <a:ln w="9525">
                <a:solidFill>
                  <a:schemeClr val="tx1"/>
                </a:solidFill>
                <a:miter lim="800000"/>
                <a:headEnd/>
                <a:tailEnd/>
              </a:ln>
            </p:spPr>
            <p:txBody>
              <a:bodyPr lIns="25714" rIns="25714" anchor="t"/>
              <a:lstStyle/>
              <a:p>
                <a:r>
                  <a:rPr kumimoji="0" lang="en-US" altLang="ja-JP" sz="571" kern="0" dirty="0">
                    <a:latin typeface="Meiryo UI" pitchFamily="50" charset="-128"/>
                    <a:ea typeface="Meiryo UI" pitchFamily="50" charset="-128"/>
                    <a:cs typeface="Meiryo UI" pitchFamily="50" charset="-128"/>
                    <a:hlinkClick r:id="rId2"/>
                  </a:rPr>
                  <a:t>Pentaho</a:t>
                </a:r>
                <a:endParaRPr kumimoji="0" lang="en-US" altLang="ja-JP" sz="571" kern="0" dirty="0">
                  <a:latin typeface="Meiryo UI" pitchFamily="50" charset="-128"/>
                  <a:ea typeface="Meiryo UI" pitchFamily="50" charset="-128"/>
                  <a:cs typeface="Meiryo UI" pitchFamily="50" charset="-128"/>
                </a:endParaRPr>
              </a:p>
            </p:txBody>
          </p:sp>
          <p:sp>
            <p:nvSpPr>
              <p:cNvPr id="36" name="テキスト ボックス 35"/>
              <p:cNvSpPr txBox="1"/>
              <p:nvPr/>
            </p:nvSpPr>
            <p:spPr bwMode="gray">
              <a:xfrm>
                <a:off x="1518262" y="786348"/>
                <a:ext cx="1249247" cy="145232"/>
              </a:xfrm>
              <a:prstGeom prst="rect">
                <a:avLst/>
              </a:prstGeom>
              <a:solidFill>
                <a:srgbClr val="FEEBCD"/>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en-US" altLang="ja-JP" sz="571" dirty="0">
                    <a:latin typeface="Meiryo UI" panose="020B0604030504040204" pitchFamily="50" charset="-128"/>
                    <a:ea typeface="Meiryo UI" panose="020B0604030504040204" pitchFamily="50" charset="-128"/>
                    <a:cs typeface="Meiryo UI" panose="020B0604030504040204" pitchFamily="50" charset="-128"/>
                  </a:rPr>
                  <a:t>BA</a:t>
                </a:r>
                <a:r>
                  <a:rPr lang="ja-JP" altLang="en-US" sz="571" dirty="0">
                    <a:latin typeface="Meiryo UI" panose="020B0604030504040204" pitchFamily="50" charset="-128"/>
                    <a:ea typeface="Meiryo UI" panose="020B0604030504040204" pitchFamily="50" charset="-128"/>
                    <a:cs typeface="Meiryo UI" panose="020B0604030504040204" pitchFamily="50" charset="-128"/>
                  </a:rPr>
                  <a:t>・</a:t>
                </a:r>
                <a:r>
                  <a:rPr lang="en-US" altLang="ja-JP" sz="571" dirty="0">
                    <a:latin typeface="Meiryo UI" panose="020B0604030504040204" pitchFamily="50" charset="-128"/>
                    <a:ea typeface="Meiryo UI" panose="020B0604030504040204" pitchFamily="50" charset="-128"/>
                    <a:cs typeface="Meiryo UI" panose="020B0604030504040204" pitchFamily="50" charset="-128"/>
                  </a:rPr>
                  <a:t>BI</a:t>
                </a:r>
                <a:endParaRPr lang="ja-JP" altLang="en-US" sz="571" dirty="0">
                  <a:latin typeface="Meiryo UI" panose="020B0604030504040204" pitchFamily="50" charset="-128"/>
                  <a:ea typeface="Meiryo UI" panose="020B0604030504040204" pitchFamily="50" charset="-128"/>
                  <a:cs typeface="Meiryo UI" panose="020B0604030504040204" pitchFamily="50" charset="-128"/>
                </a:endParaRPr>
              </a:p>
            </p:txBody>
          </p:sp>
        </p:grpSp>
        <p:grpSp>
          <p:nvGrpSpPr>
            <p:cNvPr id="2" name="グループ化 1"/>
            <p:cNvGrpSpPr/>
            <p:nvPr/>
          </p:nvGrpSpPr>
          <p:grpSpPr>
            <a:xfrm>
              <a:off x="2037341" y="912844"/>
              <a:ext cx="892319" cy="525609"/>
              <a:chOff x="2843368" y="786348"/>
              <a:chExt cx="1249247" cy="697598"/>
            </a:xfrm>
          </p:grpSpPr>
          <p:sp>
            <p:nvSpPr>
              <p:cNvPr id="38" name="正方形/長方形 37"/>
              <p:cNvSpPr/>
              <p:nvPr/>
            </p:nvSpPr>
            <p:spPr bwMode="gray">
              <a:xfrm>
                <a:off x="2843368" y="931507"/>
                <a:ext cx="1249247" cy="552439"/>
              </a:xfrm>
              <a:prstGeom prst="rect">
                <a:avLst/>
              </a:prstGeom>
              <a:solidFill>
                <a:schemeClr val="bg1"/>
              </a:solidFill>
              <a:ln w="9525">
                <a:solidFill>
                  <a:schemeClr val="tx1"/>
                </a:solidFill>
                <a:miter lim="800000"/>
                <a:headEnd/>
                <a:tailEnd/>
              </a:ln>
            </p:spPr>
            <p:txBody>
              <a:bodyPr lIns="25714" rIns="25714" anchor="t"/>
              <a:lstStyle/>
              <a:p>
                <a:r>
                  <a:rPr kumimoji="0" lang="en-US" altLang="ja-JP" sz="571" kern="0" dirty="0" err="1">
                    <a:latin typeface="Meiryo UI" pitchFamily="50" charset="-128"/>
                    <a:ea typeface="Meiryo UI" pitchFamily="50" charset="-128"/>
                    <a:cs typeface="Meiryo UI" pitchFamily="50" charset="-128"/>
                    <a:hlinkClick r:id="rId3"/>
                  </a:rPr>
                  <a:t>Compiere</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a:latin typeface="Meiryo UI" pitchFamily="50" charset="-128"/>
                    <a:ea typeface="Meiryo UI" pitchFamily="50" charset="-128"/>
                    <a:cs typeface="Meiryo UI" pitchFamily="50" charset="-128"/>
                    <a:hlinkClick r:id="rId4"/>
                  </a:rPr>
                  <a:t>ERP5</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err="1">
                    <a:latin typeface="Meiryo UI" pitchFamily="50" charset="-128"/>
                    <a:ea typeface="Meiryo UI" pitchFamily="50" charset="-128"/>
                    <a:cs typeface="Meiryo UI" pitchFamily="50" charset="-128"/>
                    <a:hlinkClick r:id="rId5"/>
                  </a:rPr>
                  <a:t>iDempiere</a:t>
                </a:r>
                <a:endParaRPr kumimoji="0" lang="en-US" altLang="ja-JP" sz="571" kern="0" dirty="0">
                  <a:latin typeface="Meiryo UI" pitchFamily="50" charset="-128"/>
                  <a:ea typeface="Meiryo UI" pitchFamily="50" charset="-128"/>
                  <a:cs typeface="Meiryo UI" pitchFamily="50" charset="-128"/>
                  <a:hlinkClick r:id="rId6"/>
                </a:endParaRPr>
              </a:p>
              <a:p>
                <a:r>
                  <a:rPr kumimoji="0" lang="en-US" altLang="ja-JP" sz="571" kern="0" dirty="0" err="1">
                    <a:latin typeface="Meiryo UI" pitchFamily="50" charset="-128"/>
                    <a:ea typeface="Meiryo UI" pitchFamily="50" charset="-128"/>
                    <a:cs typeface="Meiryo UI" pitchFamily="50" charset="-128"/>
                    <a:hlinkClick r:id="rId6"/>
                  </a:rPr>
                  <a:t>Openbravo</a:t>
                </a:r>
                <a:endParaRPr kumimoji="0" lang="en-US" altLang="ja-JP" sz="571" kern="0" dirty="0">
                  <a:latin typeface="Meiryo UI" pitchFamily="50" charset="-128"/>
                  <a:ea typeface="Meiryo UI" pitchFamily="50" charset="-128"/>
                  <a:cs typeface="Meiryo UI" pitchFamily="50" charset="-128"/>
                </a:endParaRPr>
              </a:p>
            </p:txBody>
          </p:sp>
          <p:sp>
            <p:nvSpPr>
              <p:cNvPr id="39" name="テキスト ボックス 38"/>
              <p:cNvSpPr txBox="1"/>
              <p:nvPr/>
            </p:nvSpPr>
            <p:spPr bwMode="gray">
              <a:xfrm>
                <a:off x="2843368" y="786348"/>
                <a:ext cx="1249247" cy="145231"/>
              </a:xfrm>
              <a:prstGeom prst="rect">
                <a:avLst/>
              </a:prstGeom>
              <a:solidFill>
                <a:srgbClr val="FEEBCD"/>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en-US" altLang="ja-JP" sz="571">
                    <a:latin typeface="Meiryo UI" panose="020B0604030504040204" pitchFamily="50" charset="-128"/>
                    <a:ea typeface="Meiryo UI" panose="020B0604030504040204" pitchFamily="50" charset="-128"/>
                    <a:cs typeface="Meiryo UI" panose="020B0604030504040204" pitchFamily="50" charset="-128"/>
                  </a:rPr>
                  <a:t>ERP</a:t>
                </a:r>
                <a:endParaRPr lang="ja-JP" altLang="en-US" sz="571" dirty="0">
                  <a:latin typeface="Meiryo UI" panose="020B0604030504040204" pitchFamily="50" charset="-128"/>
                  <a:ea typeface="Meiryo UI" panose="020B0604030504040204" pitchFamily="50" charset="-128"/>
                  <a:cs typeface="Meiryo UI" panose="020B0604030504040204" pitchFamily="50" charset="-128"/>
                </a:endParaRPr>
              </a:p>
            </p:txBody>
          </p:sp>
        </p:grpSp>
        <p:grpSp>
          <p:nvGrpSpPr>
            <p:cNvPr id="40" name="グループ化 39"/>
            <p:cNvGrpSpPr/>
            <p:nvPr/>
          </p:nvGrpSpPr>
          <p:grpSpPr>
            <a:xfrm>
              <a:off x="1100034" y="1041557"/>
              <a:ext cx="886002" cy="295596"/>
              <a:chOff x="5686213" y="1408586"/>
              <a:chExt cx="3218525" cy="375614"/>
            </a:xfrm>
          </p:grpSpPr>
          <p:sp>
            <p:nvSpPr>
              <p:cNvPr id="41" name="正方形/長方形 40"/>
              <p:cNvSpPr/>
              <p:nvPr/>
            </p:nvSpPr>
            <p:spPr bwMode="gray">
              <a:xfrm>
                <a:off x="5686213" y="1518597"/>
                <a:ext cx="3218525" cy="265603"/>
              </a:xfrm>
              <a:prstGeom prst="rect">
                <a:avLst/>
              </a:prstGeom>
              <a:solidFill>
                <a:schemeClr val="bg1"/>
              </a:solidFill>
              <a:ln w="9525">
                <a:solidFill>
                  <a:schemeClr val="tx1"/>
                </a:solidFill>
                <a:miter lim="800000"/>
                <a:headEnd/>
                <a:tailEnd/>
              </a:ln>
            </p:spPr>
            <p:txBody>
              <a:bodyPr lIns="25714" rIns="25714" anchor="t"/>
              <a:lstStyle/>
              <a:p>
                <a:r>
                  <a:rPr kumimoji="0" lang="en-US" altLang="ja-JP" sz="571" kern="0" dirty="0">
                    <a:latin typeface="Meiryo UI" pitchFamily="50" charset="-128"/>
                    <a:ea typeface="Meiryo UI" pitchFamily="50" charset="-128"/>
                    <a:cs typeface="Meiryo UI" pitchFamily="50" charset="-128"/>
                    <a:hlinkClick r:id="rId7"/>
                  </a:rPr>
                  <a:t>Apache OpenOffice</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a:latin typeface="Meiryo UI" pitchFamily="50" charset="-128"/>
                    <a:ea typeface="Meiryo UI" pitchFamily="50" charset="-128"/>
                    <a:cs typeface="Meiryo UI" pitchFamily="50" charset="-128"/>
                    <a:hlinkClick r:id="rId8"/>
                  </a:rPr>
                  <a:t>LibreOffice</a:t>
                </a:r>
                <a:endParaRPr kumimoji="0" lang="en-US" altLang="ja-JP" sz="571" kern="0" dirty="0">
                  <a:latin typeface="Meiryo UI" pitchFamily="50" charset="-128"/>
                  <a:ea typeface="Meiryo UI" pitchFamily="50" charset="-128"/>
                  <a:cs typeface="Meiryo UI" pitchFamily="50" charset="-128"/>
                </a:endParaRPr>
              </a:p>
            </p:txBody>
          </p:sp>
          <p:sp>
            <p:nvSpPr>
              <p:cNvPr id="42" name="テキスト ボックス 41"/>
              <p:cNvSpPr txBox="1"/>
              <p:nvPr/>
            </p:nvSpPr>
            <p:spPr bwMode="gray">
              <a:xfrm>
                <a:off x="5686213" y="1408586"/>
                <a:ext cx="3218040" cy="129160"/>
              </a:xfrm>
              <a:prstGeom prst="rect">
                <a:avLst/>
              </a:prstGeom>
              <a:solidFill>
                <a:srgbClr val="FEEBCD"/>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ja-JP" altLang="en-US" sz="571" dirty="0">
                    <a:latin typeface="Meiryo UI" panose="020B0604030504040204" pitchFamily="50" charset="-128"/>
                    <a:ea typeface="Meiryo UI" panose="020B0604030504040204" pitchFamily="50" charset="-128"/>
                    <a:cs typeface="Meiryo UI" panose="020B0604030504040204" pitchFamily="50" charset="-128"/>
                  </a:rPr>
                  <a:t>オフィススイート</a:t>
                </a:r>
              </a:p>
            </p:txBody>
          </p:sp>
        </p:grpSp>
        <p:grpSp>
          <p:nvGrpSpPr>
            <p:cNvPr id="6" name="グループ化 5"/>
            <p:cNvGrpSpPr/>
            <p:nvPr/>
          </p:nvGrpSpPr>
          <p:grpSpPr>
            <a:xfrm>
              <a:off x="1100034" y="1383221"/>
              <a:ext cx="888090" cy="731493"/>
              <a:chOff x="183020" y="2502725"/>
              <a:chExt cx="1249537" cy="1101116"/>
            </a:xfrm>
          </p:grpSpPr>
          <p:sp>
            <p:nvSpPr>
              <p:cNvPr id="44" name="正方形/長方形 43"/>
              <p:cNvSpPr/>
              <p:nvPr/>
            </p:nvSpPr>
            <p:spPr bwMode="gray">
              <a:xfrm>
                <a:off x="183310" y="2623900"/>
                <a:ext cx="1249247" cy="979941"/>
              </a:xfrm>
              <a:prstGeom prst="rect">
                <a:avLst/>
              </a:prstGeom>
              <a:solidFill>
                <a:schemeClr val="bg1"/>
              </a:solidFill>
              <a:ln w="9525">
                <a:solidFill>
                  <a:schemeClr val="tx1"/>
                </a:solidFill>
                <a:miter lim="800000"/>
                <a:headEnd/>
                <a:tailEnd/>
              </a:ln>
            </p:spPr>
            <p:txBody>
              <a:bodyPr lIns="25714" rIns="25714" anchor="t"/>
              <a:lstStyle/>
              <a:p>
                <a:pPr defTabSz="653156">
                  <a:defRPr/>
                </a:pPr>
                <a:r>
                  <a:rPr kumimoji="0" lang="en-US" altLang="ja-JP" sz="571" kern="0" dirty="0" err="1">
                    <a:latin typeface="Meiryo UI" pitchFamily="50" charset="-128"/>
                    <a:ea typeface="Meiryo UI" pitchFamily="50" charset="-128"/>
                    <a:cs typeface="Meiryo UI" pitchFamily="50" charset="-128"/>
                    <a:hlinkClick r:id="rId9"/>
                  </a:rPr>
                  <a:t>Asakusa</a:t>
                </a:r>
                <a:r>
                  <a:rPr kumimoji="0" lang="en-US" altLang="ja-JP" sz="571" kern="0" dirty="0">
                    <a:latin typeface="Meiryo UI" pitchFamily="50" charset="-128"/>
                    <a:ea typeface="Meiryo UI" pitchFamily="50" charset="-128"/>
                    <a:cs typeface="Meiryo UI" pitchFamily="50" charset="-128"/>
                    <a:hlinkClick r:id="rId9"/>
                  </a:rPr>
                  <a:t> Framework</a:t>
                </a:r>
                <a:endParaRPr kumimoji="0" lang="en-US" altLang="ja-JP" sz="571" kern="0" dirty="0">
                  <a:latin typeface="Meiryo UI" pitchFamily="50" charset="-128"/>
                  <a:ea typeface="Meiryo UI" pitchFamily="50" charset="-128"/>
                  <a:cs typeface="Meiryo UI" pitchFamily="50" charset="-128"/>
                  <a:hlinkClick r:id="rId10"/>
                </a:endParaRPr>
              </a:p>
              <a:p>
                <a:pPr>
                  <a:defRPr/>
                </a:pPr>
                <a:r>
                  <a:rPr kumimoji="0" lang="en-US" altLang="ja-JP" sz="571" kern="0" dirty="0">
                    <a:latin typeface="Meiryo UI" pitchFamily="50" charset="-128"/>
                    <a:ea typeface="Meiryo UI" pitchFamily="50" charset="-128"/>
                    <a:cs typeface="Meiryo UI" pitchFamily="50" charset="-128"/>
                    <a:hlinkClick r:id="rId11"/>
                  </a:rPr>
                  <a:t>Audacity</a:t>
                </a:r>
                <a:endParaRPr kumimoji="0" lang="en-US" altLang="ja-JP" sz="571" kern="0" dirty="0">
                  <a:latin typeface="Meiryo UI" pitchFamily="50" charset="-128"/>
                  <a:ea typeface="Meiryo UI" pitchFamily="50" charset="-128"/>
                  <a:cs typeface="Meiryo UI" pitchFamily="50" charset="-128"/>
                  <a:hlinkClick r:id="rId12"/>
                </a:endParaRPr>
              </a:p>
              <a:p>
                <a:pPr defTabSz="653156">
                  <a:defRPr/>
                </a:pPr>
                <a:r>
                  <a:rPr kumimoji="0" lang="en-US" altLang="ja-JP" sz="571" kern="0" dirty="0">
                    <a:latin typeface="Meiryo UI" pitchFamily="50" charset="-128"/>
                    <a:ea typeface="Meiryo UI" pitchFamily="50" charset="-128"/>
                    <a:cs typeface="Meiryo UI" pitchFamily="50" charset="-128"/>
                    <a:hlinkClick r:id="rId10"/>
                  </a:rPr>
                  <a:t>Blender</a:t>
                </a:r>
                <a:endParaRPr kumimoji="0" lang="en-US" altLang="ja-JP" sz="571" kern="0" dirty="0">
                  <a:latin typeface="Meiryo UI" pitchFamily="50" charset="-128"/>
                  <a:ea typeface="Meiryo UI" pitchFamily="50" charset="-128"/>
                  <a:cs typeface="Meiryo UI" pitchFamily="50" charset="-128"/>
                </a:endParaRPr>
              </a:p>
              <a:p>
                <a:pPr defTabSz="653156">
                  <a:defRPr/>
                </a:pPr>
                <a:r>
                  <a:rPr kumimoji="0" lang="en-US" altLang="ja-JP" sz="571" kern="0" dirty="0" err="1">
                    <a:latin typeface="Meiryo UI" pitchFamily="50" charset="-128"/>
                    <a:ea typeface="Meiryo UI" pitchFamily="50" charset="-128"/>
                    <a:cs typeface="Meiryo UI" pitchFamily="50" charset="-128"/>
                    <a:hlinkClick r:id="rId13"/>
                  </a:rPr>
                  <a:t>Dia</a:t>
                </a:r>
                <a:endParaRPr kumimoji="0" lang="en-US" altLang="ja-JP" sz="571" kern="0" dirty="0">
                  <a:latin typeface="Meiryo UI" pitchFamily="50" charset="-128"/>
                  <a:ea typeface="Meiryo UI" pitchFamily="50" charset="-128"/>
                  <a:cs typeface="Meiryo UI" pitchFamily="50" charset="-128"/>
                </a:endParaRPr>
              </a:p>
              <a:p>
                <a:pPr defTabSz="653156">
                  <a:defRPr/>
                </a:pPr>
                <a:r>
                  <a:rPr lang="en-US" altLang="ja-JP" sz="571" dirty="0">
                    <a:latin typeface="Meiryo UI" panose="020B0604030504040204" pitchFamily="50" charset="-128"/>
                    <a:ea typeface="Meiryo UI" panose="020B0604030504040204" pitchFamily="50" charset="-128"/>
                    <a:hlinkClick r:id="rId14"/>
                  </a:rPr>
                  <a:t>e</a:t>
                </a:r>
                <a:r>
                  <a:rPr lang="ja-JP" altLang="ja-JP" sz="571" dirty="0">
                    <a:latin typeface="Meiryo UI" panose="020B0604030504040204" pitchFamily="50" charset="-128"/>
                    <a:ea typeface="Meiryo UI" panose="020B0604030504040204" pitchFamily="50" charset="-128"/>
                    <a:hlinkClick r:id="rId14"/>
                  </a:rPr>
                  <a:t>コミマップ</a:t>
                </a:r>
                <a:endParaRPr kumimoji="0" lang="en-US" altLang="ja-JP" sz="100" kern="0" dirty="0">
                  <a:latin typeface="Meiryo UI" pitchFamily="50" charset="-128"/>
                  <a:ea typeface="Meiryo UI" pitchFamily="50" charset="-128"/>
                  <a:cs typeface="Meiryo UI" pitchFamily="50" charset="-128"/>
                </a:endParaRPr>
              </a:p>
              <a:p>
                <a:pPr defTabSz="653156">
                  <a:defRPr/>
                </a:pPr>
                <a:r>
                  <a:rPr kumimoji="0" lang="en-US" altLang="ja-JP" sz="571" kern="0" dirty="0">
                    <a:latin typeface="Meiryo UI" pitchFamily="50" charset="-128"/>
                    <a:ea typeface="Meiryo UI" pitchFamily="50" charset="-128"/>
                    <a:cs typeface="Meiryo UI" pitchFamily="50" charset="-128"/>
                    <a:hlinkClick r:id="rId15"/>
                  </a:rPr>
                  <a:t>QGIS</a:t>
                </a:r>
                <a:endParaRPr kumimoji="0" lang="en-US" altLang="ja-JP" sz="571" u="sng" kern="0" dirty="0">
                  <a:latin typeface="Meiryo UI" pitchFamily="50" charset="-128"/>
                  <a:ea typeface="Meiryo UI" pitchFamily="50" charset="-128"/>
                  <a:cs typeface="Meiryo UI" pitchFamily="50" charset="-128"/>
                </a:endParaRPr>
              </a:p>
              <a:p>
                <a:pPr defTabSz="653156">
                  <a:defRPr/>
                </a:pPr>
                <a:r>
                  <a:rPr kumimoji="0" lang="en-US" altLang="ja-JP" sz="571" kern="0" dirty="0">
                    <a:latin typeface="Meiryo UI" pitchFamily="50" charset="-128"/>
                    <a:ea typeface="Meiryo UI" pitchFamily="50" charset="-128"/>
                    <a:cs typeface="Meiryo UI" pitchFamily="50" charset="-128"/>
                    <a:hlinkClick r:id="rId16"/>
                  </a:rPr>
                  <a:t>WEKA</a:t>
                </a:r>
                <a:endParaRPr kumimoji="0" lang="en-US" altLang="ja-JP" sz="571" kern="0" dirty="0">
                  <a:latin typeface="Meiryo UI" pitchFamily="50" charset="-128"/>
                  <a:ea typeface="Meiryo UI" pitchFamily="50" charset="-128"/>
                  <a:cs typeface="Meiryo UI" pitchFamily="50" charset="-128"/>
                </a:endParaRPr>
              </a:p>
            </p:txBody>
          </p:sp>
          <p:sp>
            <p:nvSpPr>
              <p:cNvPr id="45" name="テキスト ボックス 44"/>
              <p:cNvSpPr txBox="1"/>
              <p:nvPr/>
            </p:nvSpPr>
            <p:spPr bwMode="gray">
              <a:xfrm>
                <a:off x="183020" y="2502725"/>
                <a:ext cx="1249247" cy="145161"/>
              </a:xfrm>
              <a:prstGeom prst="rect">
                <a:avLst/>
              </a:prstGeom>
              <a:solidFill>
                <a:srgbClr val="FEEBCD"/>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ja-JP" altLang="en-US" sz="571" dirty="0">
                    <a:latin typeface="Meiryo UI" panose="020B0604030504040204" pitchFamily="50" charset="-128"/>
                    <a:ea typeface="Meiryo UI" panose="020B0604030504040204" pitchFamily="50" charset="-128"/>
                    <a:cs typeface="Meiryo UI" panose="020B0604030504040204" pitchFamily="50" charset="-128"/>
                  </a:rPr>
                  <a:t>専門ソフトウェア</a:t>
                </a:r>
                <a:r>
                  <a:rPr lang="en-US" altLang="ja-JP" sz="571" dirty="0">
                    <a:latin typeface="Meiryo UI" panose="020B0604030504040204" pitchFamily="50" charset="-128"/>
                    <a:ea typeface="Meiryo UI" panose="020B0604030504040204" pitchFamily="50" charset="-128"/>
                    <a:cs typeface="Meiryo UI" panose="020B0604030504040204" pitchFamily="50" charset="-128"/>
                  </a:rPr>
                  <a:t>(CAD</a:t>
                </a:r>
                <a:r>
                  <a:rPr lang="ja-JP" altLang="en-US" sz="571" dirty="0">
                    <a:latin typeface="Meiryo UI" panose="020B0604030504040204" pitchFamily="50" charset="-128"/>
                    <a:ea typeface="Meiryo UI" panose="020B0604030504040204" pitchFamily="50" charset="-128"/>
                    <a:cs typeface="Meiryo UI" panose="020B0604030504040204" pitchFamily="50" charset="-128"/>
                  </a:rPr>
                  <a:t>など</a:t>
                </a:r>
                <a:r>
                  <a:rPr lang="en-US" altLang="ja-JP" sz="571" dirty="0">
                    <a:latin typeface="Meiryo UI" panose="020B0604030504040204" pitchFamily="50" charset="-128"/>
                    <a:ea typeface="Meiryo UI" panose="020B0604030504040204" pitchFamily="50" charset="-128"/>
                    <a:cs typeface="Meiryo UI" panose="020B0604030504040204" pitchFamily="50" charset="-128"/>
                  </a:rPr>
                  <a:t>)</a:t>
                </a:r>
                <a:endParaRPr lang="ja-JP" altLang="en-US" sz="571" dirty="0">
                  <a:latin typeface="Meiryo UI" panose="020B0604030504040204" pitchFamily="50" charset="-128"/>
                  <a:ea typeface="Meiryo UI" panose="020B0604030504040204" pitchFamily="50" charset="-128"/>
                  <a:cs typeface="Meiryo UI" panose="020B0604030504040204" pitchFamily="50" charset="-128"/>
                </a:endParaRPr>
              </a:p>
            </p:txBody>
          </p:sp>
        </p:grpSp>
        <p:grpSp>
          <p:nvGrpSpPr>
            <p:cNvPr id="3" name="グループ化 2"/>
            <p:cNvGrpSpPr/>
            <p:nvPr/>
          </p:nvGrpSpPr>
          <p:grpSpPr>
            <a:xfrm>
              <a:off x="2034258" y="548057"/>
              <a:ext cx="892319" cy="314547"/>
              <a:chOff x="1513251" y="1435438"/>
              <a:chExt cx="1249247" cy="464147"/>
            </a:xfrm>
          </p:grpSpPr>
          <p:sp>
            <p:nvSpPr>
              <p:cNvPr id="47" name="正方形/長方形 46"/>
              <p:cNvSpPr/>
              <p:nvPr/>
            </p:nvSpPr>
            <p:spPr bwMode="gray">
              <a:xfrm>
                <a:off x="1513251" y="1566871"/>
                <a:ext cx="1249247" cy="332714"/>
              </a:xfrm>
              <a:prstGeom prst="rect">
                <a:avLst/>
              </a:prstGeom>
              <a:solidFill>
                <a:schemeClr val="bg1"/>
              </a:solidFill>
              <a:ln w="9525">
                <a:solidFill>
                  <a:schemeClr val="tx1"/>
                </a:solidFill>
                <a:miter lim="800000"/>
                <a:headEnd/>
                <a:tailEnd/>
              </a:ln>
            </p:spPr>
            <p:txBody>
              <a:bodyPr lIns="25714" rIns="25714" anchor="t"/>
              <a:lstStyle/>
              <a:p>
                <a:r>
                  <a:rPr kumimoji="0" lang="en-US" altLang="ja-JP" sz="571" kern="0" dirty="0" err="1">
                    <a:latin typeface="Meiryo UI" pitchFamily="50" charset="-128"/>
                    <a:ea typeface="Meiryo UI" pitchFamily="50" charset="-128"/>
                    <a:cs typeface="Meiryo UI" pitchFamily="50" charset="-128"/>
                    <a:hlinkClick r:id="rId17"/>
                  </a:rPr>
                  <a:t>OpenPSA</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err="1">
                    <a:latin typeface="Meiryo UI" pitchFamily="50" charset="-128"/>
                    <a:ea typeface="Meiryo UI" pitchFamily="50" charset="-128"/>
                    <a:cs typeface="Meiryo UI" pitchFamily="50" charset="-128"/>
                    <a:hlinkClick r:id="rId18"/>
                  </a:rPr>
                  <a:t>SugarCRM</a:t>
                </a:r>
                <a:endParaRPr kumimoji="0" lang="en-US" altLang="ja-JP" sz="571" kern="0" dirty="0">
                  <a:latin typeface="Meiryo UI" pitchFamily="50" charset="-128"/>
                  <a:ea typeface="Meiryo UI" pitchFamily="50" charset="-128"/>
                  <a:cs typeface="Meiryo UI" pitchFamily="50" charset="-128"/>
                </a:endParaRPr>
              </a:p>
            </p:txBody>
          </p:sp>
          <p:sp>
            <p:nvSpPr>
              <p:cNvPr id="48" name="テキスト ボックス 47"/>
              <p:cNvSpPr txBox="1"/>
              <p:nvPr/>
            </p:nvSpPr>
            <p:spPr bwMode="gray">
              <a:xfrm>
                <a:off x="1513251" y="1435438"/>
                <a:ext cx="1249247" cy="147066"/>
              </a:xfrm>
              <a:prstGeom prst="rect">
                <a:avLst/>
              </a:prstGeom>
              <a:solidFill>
                <a:srgbClr val="FEEBCD"/>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en-US" altLang="ja-JP" sz="571">
                    <a:latin typeface="Meiryo UI" panose="020B0604030504040204" pitchFamily="50" charset="-128"/>
                    <a:ea typeface="Meiryo UI" panose="020B0604030504040204" pitchFamily="50" charset="-128"/>
                    <a:cs typeface="Meiryo UI" panose="020B0604030504040204" pitchFamily="50" charset="-128"/>
                  </a:rPr>
                  <a:t>CRM</a:t>
                </a:r>
                <a:endParaRPr lang="ja-JP" altLang="en-US" sz="571" dirty="0">
                  <a:latin typeface="Meiryo UI" panose="020B0604030504040204" pitchFamily="50" charset="-128"/>
                  <a:ea typeface="Meiryo UI" panose="020B0604030504040204" pitchFamily="50" charset="-128"/>
                  <a:cs typeface="Meiryo UI" panose="020B0604030504040204" pitchFamily="50" charset="-128"/>
                </a:endParaRPr>
              </a:p>
            </p:txBody>
          </p:sp>
        </p:grpSp>
        <p:grpSp>
          <p:nvGrpSpPr>
            <p:cNvPr id="12" name="グループ化 11"/>
            <p:cNvGrpSpPr/>
            <p:nvPr/>
          </p:nvGrpSpPr>
          <p:grpSpPr>
            <a:xfrm>
              <a:off x="1099133" y="785049"/>
              <a:ext cx="887075" cy="216516"/>
              <a:chOff x="1528253" y="1740333"/>
              <a:chExt cx="1248650" cy="335737"/>
            </a:xfrm>
          </p:grpSpPr>
          <p:sp>
            <p:nvSpPr>
              <p:cNvPr id="50" name="正方形/長方形 49"/>
              <p:cNvSpPr/>
              <p:nvPr/>
            </p:nvSpPr>
            <p:spPr bwMode="gray">
              <a:xfrm>
                <a:off x="1529523" y="1860596"/>
                <a:ext cx="1247379" cy="215474"/>
              </a:xfrm>
              <a:prstGeom prst="rect">
                <a:avLst/>
              </a:prstGeom>
              <a:solidFill>
                <a:schemeClr val="bg1"/>
              </a:solidFill>
              <a:ln w="9525">
                <a:solidFill>
                  <a:schemeClr val="tx1"/>
                </a:solidFill>
                <a:miter lim="800000"/>
                <a:headEnd/>
                <a:tailEnd/>
              </a:ln>
            </p:spPr>
            <p:txBody>
              <a:bodyPr lIns="25714" rIns="25714" anchor="t"/>
              <a:lstStyle/>
              <a:p>
                <a:r>
                  <a:rPr kumimoji="0" lang="en-US" altLang="ja-JP" sz="571" kern="0" dirty="0" err="1">
                    <a:latin typeface="Meiryo UI" pitchFamily="50" charset="-128"/>
                    <a:ea typeface="Meiryo UI" pitchFamily="50" charset="-128"/>
                    <a:cs typeface="Meiryo UI" pitchFamily="50" charset="-128"/>
                    <a:hlinkClick r:id="rId19"/>
                  </a:rPr>
                  <a:t>Zimbra</a:t>
                </a:r>
                <a:endParaRPr kumimoji="0" lang="en-US" altLang="ja-JP" sz="571" kern="0" dirty="0">
                  <a:latin typeface="Meiryo UI" pitchFamily="50" charset="-128"/>
                  <a:ea typeface="Meiryo UI" pitchFamily="50" charset="-128"/>
                  <a:cs typeface="Meiryo UI" pitchFamily="50" charset="-128"/>
                </a:endParaRPr>
              </a:p>
            </p:txBody>
          </p:sp>
          <p:sp>
            <p:nvSpPr>
              <p:cNvPr id="51" name="テキスト ボックス 50"/>
              <p:cNvSpPr txBox="1"/>
              <p:nvPr/>
            </p:nvSpPr>
            <p:spPr bwMode="gray">
              <a:xfrm>
                <a:off x="1528253" y="1740333"/>
                <a:ext cx="1248650" cy="153698"/>
              </a:xfrm>
              <a:prstGeom prst="rect">
                <a:avLst/>
              </a:prstGeom>
              <a:solidFill>
                <a:srgbClr val="FEEBCD"/>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ja-JP" altLang="en-US" sz="571" dirty="0">
                    <a:latin typeface="Meiryo UI" panose="020B0604030504040204" pitchFamily="50" charset="-128"/>
                    <a:ea typeface="Meiryo UI" panose="020B0604030504040204" pitchFamily="50" charset="-128"/>
                    <a:cs typeface="Meiryo UI" panose="020B0604030504040204" pitchFamily="50" charset="-128"/>
                  </a:rPr>
                  <a:t>グループウェア</a:t>
                </a:r>
              </a:p>
            </p:txBody>
          </p:sp>
        </p:grpSp>
        <p:grpSp>
          <p:nvGrpSpPr>
            <p:cNvPr id="27" name="グループ化 26"/>
            <p:cNvGrpSpPr/>
            <p:nvPr/>
          </p:nvGrpSpPr>
          <p:grpSpPr>
            <a:xfrm>
              <a:off x="2036788" y="1898785"/>
              <a:ext cx="889789" cy="206906"/>
              <a:chOff x="2833469" y="2105575"/>
              <a:chExt cx="1249248" cy="289668"/>
            </a:xfrm>
          </p:grpSpPr>
          <p:sp>
            <p:nvSpPr>
              <p:cNvPr id="53" name="正方形/長方形 52"/>
              <p:cNvSpPr/>
              <p:nvPr/>
            </p:nvSpPr>
            <p:spPr bwMode="gray">
              <a:xfrm>
                <a:off x="2833469" y="2209046"/>
                <a:ext cx="1249248" cy="186197"/>
              </a:xfrm>
              <a:prstGeom prst="rect">
                <a:avLst/>
              </a:prstGeom>
              <a:solidFill>
                <a:schemeClr val="bg1"/>
              </a:solidFill>
              <a:ln w="9525">
                <a:solidFill>
                  <a:schemeClr val="tx1"/>
                </a:solidFill>
                <a:miter lim="800000"/>
                <a:headEnd/>
                <a:tailEnd/>
              </a:ln>
            </p:spPr>
            <p:txBody>
              <a:bodyPr lIns="25714" rIns="25714" anchor="t"/>
              <a:lstStyle/>
              <a:p>
                <a:r>
                  <a:rPr kumimoji="0" lang="en-US" altLang="ja-JP" sz="571" kern="0" dirty="0" err="1">
                    <a:latin typeface="Meiryo UI" pitchFamily="50" charset="-128"/>
                    <a:ea typeface="Meiryo UI" pitchFamily="50" charset="-128"/>
                    <a:cs typeface="Meiryo UI" pitchFamily="50" charset="-128"/>
                    <a:hlinkClick r:id="rId20"/>
                  </a:rPr>
                  <a:t>MosP</a:t>
                </a:r>
                <a:endParaRPr kumimoji="0" lang="en-US" altLang="ja-JP" sz="571" kern="0" dirty="0">
                  <a:latin typeface="Meiryo UI" pitchFamily="50" charset="-128"/>
                  <a:ea typeface="Meiryo UI" pitchFamily="50" charset="-128"/>
                  <a:cs typeface="Meiryo UI" pitchFamily="50" charset="-128"/>
                </a:endParaRPr>
              </a:p>
            </p:txBody>
          </p:sp>
          <p:sp>
            <p:nvSpPr>
              <p:cNvPr id="54" name="テキスト ボックス 53"/>
              <p:cNvSpPr txBox="1"/>
              <p:nvPr/>
            </p:nvSpPr>
            <p:spPr bwMode="gray">
              <a:xfrm>
                <a:off x="2833469" y="2105575"/>
                <a:ext cx="1249247" cy="145232"/>
              </a:xfrm>
              <a:prstGeom prst="rect">
                <a:avLst/>
              </a:prstGeom>
              <a:solidFill>
                <a:srgbClr val="FEEBCD"/>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ja-JP" altLang="en-US" sz="571" dirty="0">
                    <a:latin typeface="Meiryo UI" panose="020B0604030504040204" pitchFamily="50" charset="-128"/>
                    <a:ea typeface="Meiryo UI" panose="020B0604030504040204" pitchFamily="50" charset="-128"/>
                    <a:cs typeface="Meiryo UI" panose="020B0604030504040204" pitchFamily="50" charset="-128"/>
                  </a:rPr>
                  <a:t>人事・給与</a:t>
                </a:r>
              </a:p>
            </p:txBody>
          </p:sp>
        </p:grpSp>
        <p:grpSp>
          <p:nvGrpSpPr>
            <p:cNvPr id="55" name="グループ化 54"/>
            <p:cNvGrpSpPr/>
            <p:nvPr/>
          </p:nvGrpSpPr>
          <p:grpSpPr>
            <a:xfrm>
              <a:off x="2036788" y="1476360"/>
              <a:ext cx="889788" cy="388243"/>
              <a:chOff x="5712997" y="1408586"/>
              <a:chExt cx="3201234" cy="493341"/>
            </a:xfrm>
          </p:grpSpPr>
          <p:sp>
            <p:nvSpPr>
              <p:cNvPr id="56" name="正方形/長方形 55"/>
              <p:cNvSpPr/>
              <p:nvPr/>
            </p:nvSpPr>
            <p:spPr bwMode="gray">
              <a:xfrm>
                <a:off x="5713747" y="1509584"/>
                <a:ext cx="3200484" cy="392343"/>
              </a:xfrm>
              <a:prstGeom prst="rect">
                <a:avLst/>
              </a:prstGeom>
              <a:solidFill>
                <a:schemeClr val="bg1"/>
              </a:solidFill>
              <a:ln w="9525">
                <a:solidFill>
                  <a:schemeClr val="tx1"/>
                </a:solidFill>
                <a:miter lim="800000"/>
                <a:headEnd/>
                <a:tailEnd/>
              </a:ln>
            </p:spPr>
            <p:txBody>
              <a:bodyPr lIns="25714" rIns="25714" anchor="t"/>
              <a:lstStyle/>
              <a:p>
                <a:r>
                  <a:rPr kumimoji="0" lang="en-US" altLang="ja-JP" sz="571" kern="0" dirty="0">
                    <a:latin typeface="Meiryo UI" pitchFamily="50" charset="-128"/>
                    <a:ea typeface="Meiryo UI" pitchFamily="50" charset="-128"/>
                    <a:cs typeface="Meiryo UI" pitchFamily="50" charset="-128"/>
                    <a:hlinkClick r:id="rId21"/>
                  </a:rPr>
                  <a:t>Asterisk</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err="1">
                    <a:latin typeface="Meiryo UI" pitchFamily="50" charset="-128"/>
                    <a:ea typeface="Meiryo UI" pitchFamily="50" charset="-128"/>
                    <a:cs typeface="Meiryo UI" pitchFamily="50" charset="-128"/>
                    <a:hlinkClick r:id="rId22"/>
                  </a:rPr>
                  <a:t>LimeSurvey</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a:latin typeface="Meiryo UI" pitchFamily="50" charset="-128"/>
                    <a:ea typeface="Meiryo UI" pitchFamily="50" charset="-128"/>
                    <a:cs typeface="Meiryo UI" pitchFamily="50" charset="-128"/>
                    <a:hlinkClick r:id="rId23"/>
                  </a:rPr>
                  <a:t>OTRS</a:t>
                </a:r>
                <a:endParaRPr kumimoji="0" lang="en-US" altLang="ja-JP" sz="571" kern="0" dirty="0">
                  <a:latin typeface="Meiryo UI" pitchFamily="50" charset="-128"/>
                  <a:ea typeface="Meiryo UI" pitchFamily="50" charset="-128"/>
                  <a:cs typeface="Meiryo UI" pitchFamily="50" charset="-128"/>
                </a:endParaRPr>
              </a:p>
            </p:txBody>
          </p:sp>
          <p:sp>
            <p:nvSpPr>
              <p:cNvPr id="57" name="テキスト ボックス 56"/>
              <p:cNvSpPr txBox="1"/>
              <p:nvPr/>
            </p:nvSpPr>
            <p:spPr bwMode="gray">
              <a:xfrm>
                <a:off x="5712997" y="1408586"/>
                <a:ext cx="3198690" cy="131819"/>
              </a:xfrm>
              <a:prstGeom prst="rect">
                <a:avLst/>
              </a:prstGeom>
              <a:solidFill>
                <a:srgbClr val="FEEBCD"/>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ja-JP" altLang="en-US" sz="571" dirty="0">
                    <a:latin typeface="Meiryo UI" panose="020B0604030504040204" pitchFamily="50" charset="-128"/>
                    <a:ea typeface="Meiryo UI" panose="020B0604030504040204" pitchFamily="50" charset="-128"/>
                    <a:cs typeface="Meiryo UI" panose="020B0604030504040204" pitchFamily="50" charset="-128"/>
                  </a:rPr>
                  <a:t>オペレーション・製造管理</a:t>
                </a:r>
              </a:p>
            </p:txBody>
          </p:sp>
        </p:grpSp>
        <p:grpSp>
          <p:nvGrpSpPr>
            <p:cNvPr id="61" name="グループ化 60"/>
            <p:cNvGrpSpPr/>
            <p:nvPr/>
          </p:nvGrpSpPr>
          <p:grpSpPr>
            <a:xfrm>
              <a:off x="2076002" y="4413325"/>
              <a:ext cx="855598" cy="1668957"/>
              <a:chOff x="5688124" y="1408586"/>
              <a:chExt cx="3107010" cy="2353286"/>
            </a:xfrm>
          </p:grpSpPr>
          <p:sp>
            <p:nvSpPr>
              <p:cNvPr id="62" name="正方形/長方形 61"/>
              <p:cNvSpPr/>
              <p:nvPr/>
            </p:nvSpPr>
            <p:spPr bwMode="gray">
              <a:xfrm>
                <a:off x="5688124" y="1546560"/>
                <a:ext cx="3107007" cy="2215312"/>
              </a:xfrm>
              <a:prstGeom prst="rect">
                <a:avLst/>
              </a:prstGeom>
              <a:solidFill>
                <a:schemeClr val="bg1"/>
              </a:solidFill>
              <a:ln w="9525">
                <a:solidFill>
                  <a:schemeClr val="tx1"/>
                </a:solidFill>
                <a:miter lim="800000"/>
                <a:headEnd/>
                <a:tailEnd/>
              </a:ln>
            </p:spPr>
            <p:txBody>
              <a:bodyPr lIns="25714" rIns="25714" anchor="t"/>
              <a:lstStyle/>
              <a:p>
                <a:r>
                  <a:rPr kumimoji="0" lang="en-US" altLang="ja-JP" sz="571" kern="0" dirty="0">
                    <a:latin typeface="Meiryo UI" pitchFamily="50" charset="-128"/>
                    <a:ea typeface="Meiryo UI" pitchFamily="50" charset="-128"/>
                    <a:cs typeface="Meiryo UI" pitchFamily="50" charset="-128"/>
                    <a:hlinkClick r:id="rId24"/>
                  </a:rPr>
                  <a:t>Alfresco</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a:latin typeface="Meiryo UI" pitchFamily="50" charset="-128"/>
                    <a:ea typeface="Meiryo UI" pitchFamily="50" charset="-128"/>
                    <a:cs typeface="Meiryo UI" pitchFamily="50" charset="-128"/>
                    <a:hlinkClick r:id="rId25"/>
                  </a:rPr>
                  <a:t>Drupal</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err="1">
                    <a:latin typeface="Meiryo UI" pitchFamily="50" charset="-128"/>
                    <a:ea typeface="Meiryo UI" pitchFamily="50" charset="-128"/>
                    <a:cs typeface="Meiryo UI" pitchFamily="50" charset="-128"/>
                    <a:hlinkClick r:id="rId26"/>
                  </a:rPr>
                  <a:t>eZ</a:t>
                </a:r>
                <a:r>
                  <a:rPr kumimoji="0" lang="en-US" altLang="ja-JP" sz="571" kern="0" dirty="0">
                    <a:latin typeface="Meiryo UI" pitchFamily="50" charset="-128"/>
                    <a:ea typeface="Meiryo UI" pitchFamily="50" charset="-128"/>
                    <a:cs typeface="Meiryo UI" pitchFamily="50" charset="-128"/>
                    <a:hlinkClick r:id="rId26"/>
                  </a:rPr>
                  <a:t> Publish</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err="1">
                    <a:latin typeface="Meiryo UI" pitchFamily="50" charset="-128"/>
                    <a:ea typeface="Meiryo UI" pitchFamily="50" charset="-128"/>
                    <a:cs typeface="Meiryo UI" pitchFamily="50" charset="-128"/>
                    <a:hlinkClick r:id="rId27"/>
                  </a:rPr>
                  <a:t>Geeklog</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err="1">
                    <a:latin typeface="Meiryo UI" pitchFamily="50" charset="-128"/>
                    <a:ea typeface="Meiryo UI" pitchFamily="50" charset="-128"/>
                    <a:cs typeface="Meiryo UI" pitchFamily="50" charset="-128"/>
                    <a:hlinkClick r:id="rId28"/>
                  </a:rPr>
                  <a:t>Iroha</a:t>
                </a:r>
                <a:r>
                  <a:rPr kumimoji="0" lang="en-US" altLang="ja-JP" sz="571" kern="0" dirty="0">
                    <a:latin typeface="Meiryo UI" pitchFamily="50" charset="-128"/>
                    <a:ea typeface="Meiryo UI" pitchFamily="50" charset="-128"/>
                    <a:cs typeface="Meiryo UI" pitchFamily="50" charset="-128"/>
                    <a:hlinkClick r:id="rId28"/>
                  </a:rPr>
                  <a:t> board</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a:latin typeface="Meiryo UI" pitchFamily="50" charset="-128"/>
                    <a:ea typeface="Meiryo UI" pitchFamily="50" charset="-128"/>
                    <a:cs typeface="Meiryo UI" pitchFamily="50" charset="-128"/>
                    <a:hlinkClick r:id="rId29"/>
                  </a:rPr>
                  <a:t>Joomla!</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err="1">
                    <a:latin typeface="Meiryo UI" pitchFamily="50" charset="-128"/>
                    <a:ea typeface="Meiryo UI" pitchFamily="50" charset="-128"/>
                    <a:cs typeface="Meiryo UI" pitchFamily="50" charset="-128"/>
                    <a:hlinkClick r:id="rId30"/>
                  </a:rPr>
                  <a:t>Liferay</a:t>
                </a:r>
                <a:r>
                  <a:rPr kumimoji="0" lang="en-US" altLang="ja-JP" sz="571" kern="0" dirty="0">
                    <a:latin typeface="Meiryo UI" pitchFamily="50" charset="-128"/>
                    <a:ea typeface="Meiryo UI" pitchFamily="50" charset="-128"/>
                    <a:cs typeface="Meiryo UI" pitchFamily="50" charset="-128"/>
                    <a:hlinkClick r:id="rId30"/>
                  </a:rPr>
                  <a:t> Portal</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err="1">
                    <a:latin typeface="Meiryo UI" pitchFamily="50" charset="-128"/>
                    <a:ea typeface="Meiryo UI" pitchFamily="50" charset="-128"/>
                    <a:cs typeface="Meiryo UI" pitchFamily="50" charset="-128"/>
                    <a:hlinkClick r:id="rId31"/>
                  </a:rPr>
                  <a:t>moodle</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a:latin typeface="Meiryo UI" pitchFamily="50" charset="-128"/>
                    <a:ea typeface="Meiryo UI" pitchFamily="50" charset="-128"/>
                    <a:cs typeface="Meiryo UI" pitchFamily="50" charset="-128"/>
                    <a:hlinkClick r:id="rId32"/>
                  </a:rPr>
                  <a:t>Movable Type Open Source</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err="1">
                    <a:latin typeface="Meiryo UI" pitchFamily="50" charset="-128"/>
                    <a:ea typeface="Meiryo UI" pitchFamily="50" charset="-128"/>
                    <a:cs typeface="Meiryo UI" pitchFamily="50" charset="-128"/>
                    <a:hlinkClick r:id="rId33"/>
                  </a:rPr>
                  <a:t>NetCommons</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err="1">
                    <a:latin typeface="Meiryo UI" pitchFamily="50" charset="-128"/>
                    <a:ea typeface="Meiryo UI" pitchFamily="50" charset="-128"/>
                    <a:cs typeface="Meiryo UI" pitchFamily="50" charset="-128"/>
                    <a:hlinkClick r:id="rId34"/>
                  </a:rPr>
                  <a:t>OpenPNE</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err="1">
                    <a:latin typeface="Meiryo UI" pitchFamily="50" charset="-128"/>
                    <a:ea typeface="Meiryo UI" pitchFamily="50" charset="-128"/>
                    <a:cs typeface="Meiryo UI" pitchFamily="50" charset="-128"/>
                    <a:hlinkClick r:id="rId35"/>
                  </a:rPr>
                  <a:t>Plone</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a:latin typeface="Meiryo UI" pitchFamily="50" charset="-128"/>
                    <a:ea typeface="Meiryo UI" pitchFamily="50" charset="-128"/>
                    <a:cs typeface="Meiryo UI" pitchFamily="50" charset="-128"/>
                    <a:hlinkClick r:id="rId36"/>
                  </a:rPr>
                  <a:t>SHIRASAGI</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a:latin typeface="Meiryo UI" pitchFamily="50" charset="-128"/>
                    <a:ea typeface="Meiryo UI" pitchFamily="50" charset="-128"/>
                    <a:cs typeface="Meiryo UI" pitchFamily="50" charset="-128"/>
                    <a:hlinkClick r:id="rId37"/>
                  </a:rPr>
                  <a:t>WordPress</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err="1">
                    <a:latin typeface="Meiryo UI" pitchFamily="50" charset="-128"/>
                    <a:ea typeface="Meiryo UI" pitchFamily="50" charset="-128"/>
                    <a:cs typeface="Meiryo UI" pitchFamily="50" charset="-128"/>
                    <a:hlinkClick r:id="rId38"/>
                  </a:rPr>
                  <a:t>Xoops</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a:latin typeface="Meiryo UI" pitchFamily="50" charset="-128"/>
                    <a:ea typeface="Meiryo UI" pitchFamily="50" charset="-128"/>
                    <a:cs typeface="Meiryo UI" pitchFamily="50" charset="-128"/>
                    <a:hlinkClick r:id="rId39"/>
                  </a:rPr>
                  <a:t>XOOPS cube</a:t>
                </a:r>
                <a:endParaRPr kumimoji="0" lang="en-US" altLang="ja-JP" sz="571" kern="0" dirty="0">
                  <a:latin typeface="Meiryo UI" pitchFamily="50" charset="-128"/>
                  <a:ea typeface="Meiryo UI" pitchFamily="50" charset="-128"/>
                  <a:cs typeface="Meiryo UI" pitchFamily="50" charset="-128"/>
                </a:endParaRPr>
              </a:p>
            </p:txBody>
          </p:sp>
          <p:sp>
            <p:nvSpPr>
              <p:cNvPr id="63" name="テキスト ボックス 62"/>
              <p:cNvSpPr txBox="1"/>
              <p:nvPr/>
            </p:nvSpPr>
            <p:spPr bwMode="gray">
              <a:xfrm>
                <a:off x="5688124" y="1408586"/>
                <a:ext cx="3107010" cy="173714"/>
              </a:xfrm>
              <a:prstGeom prst="rect">
                <a:avLst/>
              </a:prstGeom>
              <a:solidFill>
                <a:srgbClr val="D0DDCD"/>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en-US" altLang="ja-JP" sz="571" dirty="0">
                    <a:latin typeface="Meiryo UI" panose="020B0604030504040204" pitchFamily="50" charset="-128"/>
                    <a:ea typeface="Meiryo UI" panose="020B0604030504040204" pitchFamily="50" charset="-128"/>
                    <a:cs typeface="Meiryo UI" panose="020B0604030504040204" pitchFamily="50" charset="-128"/>
                  </a:rPr>
                  <a:t>CMS</a:t>
                </a:r>
                <a:r>
                  <a:rPr lang="ja-JP" altLang="en-US" sz="571" dirty="0">
                    <a:latin typeface="Meiryo UI" panose="020B0604030504040204" pitchFamily="50" charset="-128"/>
                    <a:ea typeface="Meiryo UI" panose="020B0604030504040204" pitchFamily="50" charset="-128"/>
                    <a:cs typeface="Meiryo UI" panose="020B0604030504040204" pitchFamily="50" charset="-128"/>
                  </a:rPr>
                  <a:t>・ポータル</a:t>
                </a:r>
              </a:p>
            </p:txBody>
          </p:sp>
        </p:grpSp>
        <p:grpSp>
          <p:nvGrpSpPr>
            <p:cNvPr id="67" name="グループ化 66"/>
            <p:cNvGrpSpPr/>
            <p:nvPr/>
          </p:nvGrpSpPr>
          <p:grpSpPr>
            <a:xfrm>
              <a:off x="4120372" y="1178275"/>
              <a:ext cx="904088" cy="532758"/>
              <a:chOff x="-1922784" y="6174792"/>
              <a:chExt cx="3240360" cy="527082"/>
            </a:xfrm>
          </p:grpSpPr>
          <p:sp>
            <p:nvSpPr>
              <p:cNvPr id="68" name="正方形/長方形 67"/>
              <p:cNvSpPr/>
              <p:nvPr/>
            </p:nvSpPr>
            <p:spPr bwMode="gray">
              <a:xfrm>
                <a:off x="-1921193" y="6254748"/>
                <a:ext cx="3238769" cy="447126"/>
              </a:xfrm>
              <a:prstGeom prst="rect">
                <a:avLst/>
              </a:prstGeom>
              <a:solidFill>
                <a:schemeClr val="bg1"/>
              </a:solidFill>
              <a:ln w="9525">
                <a:solidFill>
                  <a:schemeClr val="tx1"/>
                </a:solidFill>
                <a:miter lim="800000"/>
                <a:headEnd/>
                <a:tailEnd/>
              </a:ln>
            </p:spPr>
            <p:txBody>
              <a:bodyPr lIns="25714" rIns="25714" numCol="1" anchor="t"/>
              <a:lstStyle/>
              <a:p>
                <a:r>
                  <a:rPr kumimoji="0" lang="en-US" altLang="ja-JP" sz="571" kern="0" dirty="0">
                    <a:latin typeface="Meiryo UI" pitchFamily="50" charset="-128"/>
                    <a:ea typeface="Meiryo UI" pitchFamily="50" charset="-128"/>
                    <a:cs typeface="Meiryo UI" pitchFamily="50" charset="-128"/>
                    <a:hlinkClick r:id="rId40"/>
                  </a:rPr>
                  <a:t>Apache </a:t>
                </a:r>
                <a:r>
                  <a:rPr kumimoji="0" lang="en-US" altLang="ja-JP" sz="571" kern="0" dirty="0" err="1">
                    <a:latin typeface="Meiryo UI" pitchFamily="50" charset="-128"/>
                    <a:ea typeface="Meiryo UI" pitchFamily="50" charset="-128"/>
                    <a:cs typeface="Meiryo UI" pitchFamily="50" charset="-128"/>
                    <a:hlinkClick r:id="rId40"/>
                  </a:rPr>
                  <a:t>ManifoldCF</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a:latin typeface="Meiryo UI" pitchFamily="50" charset="-128"/>
                    <a:ea typeface="Meiryo UI" pitchFamily="50" charset="-128"/>
                    <a:cs typeface="Meiryo UI" pitchFamily="50" charset="-128"/>
                    <a:hlinkClick r:id="rId41"/>
                  </a:rPr>
                  <a:t>Apache </a:t>
                </a:r>
                <a:r>
                  <a:rPr kumimoji="0" lang="en-US" altLang="ja-JP" sz="571" kern="0" dirty="0" err="1">
                    <a:latin typeface="Meiryo UI" pitchFamily="50" charset="-128"/>
                    <a:ea typeface="Meiryo UI" pitchFamily="50" charset="-128"/>
                    <a:cs typeface="Meiryo UI" pitchFamily="50" charset="-128"/>
                    <a:hlinkClick r:id="rId41"/>
                  </a:rPr>
                  <a:t>Solr</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err="1">
                    <a:latin typeface="Meiryo UI" pitchFamily="50" charset="-128"/>
                    <a:ea typeface="Meiryo UI" pitchFamily="50" charset="-128"/>
                    <a:cs typeface="Meiryo UI" pitchFamily="50" charset="-128"/>
                    <a:hlinkClick r:id="rId42"/>
                  </a:rPr>
                  <a:t>Elasticsearch</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a:latin typeface="Meiryo UI" pitchFamily="50" charset="-128"/>
                    <a:ea typeface="Meiryo UI" pitchFamily="50" charset="-128"/>
                    <a:cs typeface="Meiryo UI" pitchFamily="50" charset="-128"/>
                    <a:hlinkClick r:id="rId43"/>
                  </a:rPr>
                  <a:t>Elastic Beats</a:t>
                </a:r>
              </a:p>
              <a:p>
                <a:endParaRPr kumimoji="0" lang="en-US" altLang="ja-JP" sz="571" u="sng"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p:txBody>
          </p:sp>
          <p:sp>
            <p:nvSpPr>
              <p:cNvPr id="69" name="テキスト ボックス 68"/>
              <p:cNvSpPr txBox="1"/>
              <p:nvPr/>
            </p:nvSpPr>
            <p:spPr bwMode="gray">
              <a:xfrm>
                <a:off x="-1922784" y="6174792"/>
                <a:ext cx="3240360" cy="89668"/>
              </a:xfrm>
              <a:prstGeom prst="rect">
                <a:avLst/>
              </a:prstGeom>
              <a:solidFill>
                <a:srgbClr val="FFE5E5"/>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numCol="1" anchor="ctr"/>
              <a:lstStyle>
                <a:defPPr>
                  <a:defRPr lang="ja-JP"/>
                </a:defPPr>
              </a:lstStyle>
              <a:p>
                <a:r>
                  <a:rPr lang="ja-JP" altLang="en-US" sz="571" dirty="0">
                    <a:latin typeface="Meiryo UI" panose="020B0604030504040204" pitchFamily="50" charset="-128"/>
                    <a:ea typeface="Meiryo UI" panose="020B0604030504040204" pitchFamily="50" charset="-128"/>
                    <a:cs typeface="Meiryo UI" panose="020B0604030504040204" pitchFamily="50" charset="-128"/>
                  </a:rPr>
                  <a:t>検索エンジン</a:t>
                </a:r>
              </a:p>
            </p:txBody>
          </p:sp>
        </p:grpSp>
        <p:grpSp>
          <p:nvGrpSpPr>
            <p:cNvPr id="70" name="グループ化 69"/>
            <p:cNvGrpSpPr/>
            <p:nvPr/>
          </p:nvGrpSpPr>
          <p:grpSpPr>
            <a:xfrm>
              <a:off x="2076001" y="6136213"/>
              <a:ext cx="855599" cy="263345"/>
              <a:chOff x="5688124" y="1408586"/>
              <a:chExt cx="3240360" cy="334635"/>
            </a:xfrm>
          </p:grpSpPr>
          <p:sp>
            <p:nvSpPr>
              <p:cNvPr id="71" name="正方形/長方形 70"/>
              <p:cNvSpPr/>
              <p:nvPr/>
            </p:nvSpPr>
            <p:spPr bwMode="gray">
              <a:xfrm>
                <a:off x="5688124" y="1540339"/>
                <a:ext cx="3240360" cy="202882"/>
              </a:xfrm>
              <a:prstGeom prst="rect">
                <a:avLst/>
              </a:prstGeom>
              <a:solidFill>
                <a:schemeClr val="bg1"/>
              </a:solidFill>
              <a:ln w="9525">
                <a:solidFill>
                  <a:schemeClr val="tx1"/>
                </a:solidFill>
                <a:miter lim="800000"/>
                <a:headEnd/>
                <a:tailEnd/>
              </a:ln>
            </p:spPr>
            <p:txBody>
              <a:bodyPr lIns="25714" rIns="25714" anchor="t"/>
              <a:lstStyle/>
              <a:p>
                <a:r>
                  <a:rPr kumimoji="0" lang="en-US" altLang="ja-JP" sz="571" kern="0" dirty="0">
                    <a:latin typeface="Meiryo UI" pitchFamily="50" charset="-128"/>
                    <a:ea typeface="Meiryo UI" pitchFamily="50" charset="-128"/>
                    <a:cs typeface="Meiryo UI" pitchFamily="50" charset="-128"/>
                    <a:hlinkClick r:id="rId44"/>
                  </a:rPr>
                  <a:t>EC-CUBE</a:t>
                </a:r>
                <a:endParaRPr kumimoji="0" lang="en-US" altLang="ja-JP" sz="571" kern="0" dirty="0">
                  <a:latin typeface="Meiryo UI" pitchFamily="50" charset="-128"/>
                  <a:ea typeface="Meiryo UI" pitchFamily="50" charset="-128"/>
                  <a:cs typeface="Meiryo UI" pitchFamily="50" charset="-128"/>
                </a:endParaRPr>
              </a:p>
              <a:p>
                <a:endParaRPr kumimoji="0" lang="en-US" altLang="ja-JP" sz="571" kern="0" dirty="0">
                  <a:latin typeface="Meiryo UI" pitchFamily="50" charset="-128"/>
                  <a:ea typeface="Meiryo UI" pitchFamily="50" charset="-128"/>
                  <a:cs typeface="Meiryo UI" pitchFamily="50" charset="-128"/>
                </a:endParaRPr>
              </a:p>
            </p:txBody>
          </p:sp>
          <p:sp>
            <p:nvSpPr>
              <p:cNvPr id="72" name="テキスト ボックス 71"/>
              <p:cNvSpPr txBox="1"/>
              <p:nvPr/>
            </p:nvSpPr>
            <p:spPr bwMode="gray">
              <a:xfrm>
                <a:off x="5688124" y="1408586"/>
                <a:ext cx="3240360" cy="131819"/>
              </a:xfrm>
              <a:prstGeom prst="rect">
                <a:avLst/>
              </a:prstGeom>
              <a:solidFill>
                <a:srgbClr val="D0DDCD"/>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en-US" altLang="ja-JP" sz="571" dirty="0">
                    <a:latin typeface="Meiryo UI" panose="020B0604030504040204" pitchFamily="50" charset="-128"/>
                    <a:ea typeface="Meiryo UI" panose="020B0604030504040204" pitchFamily="50" charset="-128"/>
                    <a:cs typeface="Meiryo UI" panose="020B0604030504040204" pitchFamily="50" charset="-128"/>
                  </a:rPr>
                  <a:t>e</a:t>
                </a:r>
                <a:r>
                  <a:rPr lang="ja-JP" altLang="en-US" sz="571" dirty="0">
                    <a:latin typeface="Meiryo UI" panose="020B0604030504040204" pitchFamily="50" charset="-128"/>
                    <a:ea typeface="Meiryo UI" panose="020B0604030504040204" pitchFamily="50" charset="-128"/>
                    <a:cs typeface="Meiryo UI" panose="020B0604030504040204" pitchFamily="50" charset="-128"/>
                  </a:rPr>
                  <a:t>コマース</a:t>
                </a:r>
              </a:p>
            </p:txBody>
          </p:sp>
        </p:grpSp>
        <p:grpSp>
          <p:nvGrpSpPr>
            <p:cNvPr id="76" name="グループ化 75"/>
            <p:cNvGrpSpPr/>
            <p:nvPr/>
          </p:nvGrpSpPr>
          <p:grpSpPr>
            <a:xfrm>
              <a:off x="6194775" y="2329934"/>
              <a:ext cx="879986" cy="1501191"/>
              <a:chOff x="5658448" y="1295990"/>
              <a:chExt cx="3195574" cy="1479898"/>
            </a:xfrm>
          </p:grpSpPr>
          <p:sp>
            <p:nvSpPr>
              <p:cNvPr id="77" name="正方形/長方形 76"/>
              <p:cNvSpPr/>
              <p:nvPr/>
            </p:nvSpPr>
            <p:spPr bwMode="gray">
              <a:xfrm>
                <a:off x="5658448" y="1422842"/>
                <a:ext cx="3195574" cy="1353046"/>
              </a:xfrm>
              <a:prstGeom prst="rect">
                <a:avLst/>
              </a:prstGeom>
              <a:solidFill>
                <a:schemeClr val="bg1"/>
              </a:solidFill>
              <a:ln w="9525">
                <a:solidFill>
                  <a:schemeClr val="tx1"/>
                </a:solidFill>
                <a:miter lim="800000"/>
                <a:headEnd/>
                <a:tailEnd/>
              </a:ln>
            </p:spPr>
            <p:txBody>
              <a:bodyPr lIns="25714" rIns="25714" anchor="t"/>
              <a:lstStyle/>
              <a:p>
                <a:r>
                  <a:rPr kumimoji="0" lang="en-US" altLang="ja-JP" sz="571" kern="0" dirty="0">
                    <a:latin typeface="Meiryo UI" pitchFamily="50" charset="-128"/>
                    <a:ea typeface="Meiryo UI" pitchFamily="50" charset="-128"/>
                    <a:cs typeface="Meiryo UI" pitchFamily="50" charset="-128"/>
                    <a:hlinkClick r:id="rId45"/>
                  </a:rPr>
                  <a:t>Apache Ant</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a:latin typeface="Meiryo UI" pitchFamily="50" charset="-128"/>
                    <a:ea typeface="Meiryo UI" pitchFamily="50" charset="-128"/>
                    <a:cs typeface="Meiryo UI" pitchFamily="50" charset="-128"/>
                    <a:hlinkClick r:id="rId46"/>
                  </a:rPr>
                  <a:t>Apache Maven</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a:latin typeface="Meiryo UI" pitchFamily="50" charset="-128"/>
                    <a:ea typeface="Meiryo UI" pitchFamily="50" charset="-128"/>
                    <a:cs typeface="Meiryo UI" pitchFamily="50" charset="-128"/>
                    <a:hlinkClick r:id="rId47"/>
                  </a:rPr>
                  <a:t>Apache Studio</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err="1">
                    <a:latin typeface="Meiryo UI" pitchFamily="50" charset="-128"/>
                    <a:ea typeface="Meiryo UI" pitchFamily="50" charset="-128"/>
                    <a:cs typeface="Meiryo UI" pitchFamily="50" charset="-128"/>
                    <a:hlinkClick r:id="rId48"/>
                  </a:rPr>
                  <a:t>CheckStyle</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err="1">
                    <a:latin typeface="Meiryo UI" pitchFamily="50" charset="-128"/>
                    <a:ea typeface="Meiryo UI" pitchFamily="50" charset="-128"/>
                    <a:cs typeface="Meiryo UI" pitchFamily="50" charset="-128"/>
                    <a:hlinkClick r:id="rId49"/>
                  </a:rPr>
                  <a:t>Cobertura</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a:latin typeface="Meiryo UI" pitchFamily="50" charset="-128"/>
                    <a:ea typeface="Meiryo UI" pitchFamily="50" charset="-128"/>
                    <a:cs typeface="Meiryo UI" pitchFamily="50" charset="-128"/>
                    <a:hlinkClick r:id="rId50"/>
                  </a:rPr>
                  <a:t>Eclipse</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err="1">
                    <a:latin typeface="Meiryo UI" pitchFamily="50" charset="-128"/>
                    <a:ea typeface="Meiryo UI" pitchFamily="50" charset="-128"/>
                    <a:cs typeface="Meiryo UI" pitchFamily="50" charset="-128"/>
                    <a:hlinkClick r:id="rId51"/>
                  </a:rPr>
                  <a:t>ESLint</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err="1">
                    <a:latin typeface="Meiryo UI" pitchFamily="50" charset="-128"/>
                    <a:ea typeface="Meiryo UI" pitchFamily="50" charset="-128"/>
                    <a:cs typeface="Meiryo UI" pitchFamily="50" charset="-128"/>
                    <a:hlinkClick r:id="rId52"/>
                  </a:rPr>
                  <a:t>Gdb</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err="1">
                    <a:latin typeface="Meiryo UI" pitchFamily="50" charset="-128"/>
                    <a:ea typeface="Meiryo UI" pitchFamily="50" charset="-128"/>
                    <a:cs typeface="Meiryo UI" pitchFamily="50" charset="-128"/>
                    <a:hlinkClick r:id="rId53"/>
                  </a:rPr>
                  <a:t>GitBucket</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err="1">
                    <a:latin typeface="Meiryo UI" pitchFamily="50" charset="-128"/>
                    <a:ea typeface="Meiryo UI" pitchFamily="50" charset="-128"/>
                    <a:cs typeface="Meiryo UI" pitchFamily="50" charset="-128"/>
                    <a:hlinkClick r:id="rId54"/>
                  </a:rPr>
                  <a:t>Gitlab</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err="1">
                    <a:latin typeface="Meiryo UI" pitchFamily="50" charset="-128"/>
                    <a:ea typeface="Meiryo UI" pitchFamily="50" charset="-128"/>
                    <a:cs typeface="Meiryo UI" pitchFamily="50" charset="-128"/>
                    <a:hlinkClick r:id="rId55"/>
                  </a:rPr>
                  <a:t>Gradle</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a:latin typeface="Meiryo UI" pitchFamily="50" charset="-128"/>
                    <a:ea typeface="Meiryo UI" pitchFamily="50" charset="-128"/>
                    <a:cs typeface="Meiryo UI" pitchFamily="50" charset="-128"/>
                    <a:hlinkClick r:id="rId56"/>
                  </a:rPr>
                  <a:t>Helm</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a:latin typeface="Meiryo UI" pitchFamily="50" charset="-128"/>
                    <a:ea typeface="Meiryo UI" pitchFamily="50" charset="-128"/>
                    <a:cs typeface="Meiryo UI" pitchFamily="50" charset="-128"/>
                    <a:hlinkClick r:id="rId57"/>
                  </a:rPr>
                  <a:t>NetBeans</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a:latin typeface="Meiryo UI" pitchFamily="50" charset="-128"/>
                    <a:ea typeface="Meiryo UI" pitchFamily="50" charset="-128"/>
                    <a:cs typeface="Meiryo UI" pitchFamily="50" charset="-128"/>
                    <a:hlinkClick r:id="rId58"/>
                  </a:rPr>
                  <a:t>Swagger</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a:latin typeface="Meiryo UI" pitchFamily="50" charset="-128"/>
                    <a:ea typeface="Meiryo UI" pitchFamily="50" charset="-128"/>
                    <a:cs typeface="Meiryo UI" pitchFamily="50" charset="-128"/>
                    <a:hlinkClick r:id="rId59"/>
                  </a:rPr>
                  <a:t>TUBAME</a:t>
                </a:r>
                <a:endParaRPr kumimoji="0" lang="en-US" altLang="ja-JP" sz="571" kern="0" dirty="0">
                  <a:latin typeface="Meiryo UI" pitchFamily="50" charset="-128"/>
                  <a:ea typeface="Meiryo UI" pitchFamily="50" charset="-128"/>
                  <a:cs typeface="Meiryo UI" pitchFamily="50" charset="-128"/>
                </a:endParaRPr>
              </a:p>
            </p:txBody>
          </p:sp>
          <p:sp>
            <p:nvSpPr>
              <p:cNvPr id="78" name="テキスト ボックス 77"/>
              <p:cNvSpPr txBox="1"/>
              <p:nvPr/>
            </p:nvSpPr>
            <p:spPr bwMode="gray">
              <a:xfrm>
                <a:off x="5658448" y="1295990"/>
                <a:ext cx="3195574" cy="146784"/>
              </a:xfrm>
              <a:prstGeom prst="rect">
                <a:avLst/>
              </a:prstGeom>
              <a:solidFill>
                <a:srgbClr val="E3E0F0"/>
              </a:solidFill>
              <a:ln w="9525" cap="flat">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ja-JP" altLang="en-US" sz="571" dirty="0">
                    <a:latin typeface="Meiryo UI" panose="020B0604030504040204" pitchFamily="50" charset="-128"/>
                    <a:ea typeface="Meiryo UI" panose="020B0604030504040204" pitchFamily="50" charset="-128"/>
                    <a:cs typeface="Meiryo UI" panose="020B0604030504040204" pitchFamily="50" charset="-128"/>
                  </a:rPr>
                  <a:t>統合開発環境・ビルド支援</a:t>
                </a:r>
              </a:p>
            </p:txBody>
          </p:sp>
        </p:grpSp>
        <p:grpSp>
          <p:nvGrpSpPr>
            <p:cNvPr id="79" name="グループ化 78"/>
            <p:cNvGrpSpPr/>
            <p:nvPr/>
          </p:nvGrpSpPr>
          <p:grpSpPr>
            <a:xfrm>
              <a:off x="8086302" y="3260524"/>
              <a:ext cx="865783" cy="488040"/>
              <a:chOff x="5687527" y="1521677"/>
              <a:chExt cx="3240361" cy="636087"/>
            </a:xfrm>
          </p:grpSpPr>
          <p:sp>
            <p:nvSpPr>
              <p:cNvPr id="80" name="正方形/長方形 79"/>
              <p:cNvSpPr/>
              <p:nvPr/>
            </p:nvSpPr>
            <p:spPr bwMode="gray">
              <a:xfrm>
                <a:off x="5688123" y="1648778"/>
                <a:ext cx="3239765" cy="508986"/>
              </a:xfrm>
              <a:prstGeom prst="rect">
                <a:avLst/>
              </a:prstGeom>
              <a:solidFill>
                <a:schemeClr val="bg1"/>
              </a:solidFill>
              <a:ln w="9525">
                <a:solidFill>
                  <a:schemeClr val="tx1"/>
                </a:solidFill>
                <a:miter lim="800000"/>
                <a:headEnd/>
                <a:tailEnd/>
              </a:ln>
            </p:spPr>
            <p:txBody>
              <a:bodyPr lIns="25714" rIns="25714" anchor="t"/>
              <a:lstStyle/>
              <a:p>
                <a:r>
                  <a:rPr kumimoji="0" lang="en-US" altLang="ja-JP" sz="571" kern="0" dirty="0">
                    <a:latin typeface="Meiryo UI" pitchFamily="50" charset="-128"/>
                    <a:ea typeface="Meiryo UI" pitchFamily="50" charset="-128"/>
                    <a:cs typeface="Meiryo UI" pitchFamily="50" charset="-128"/>
                    <a:hlinkClick r:id="rId60"/>
                  </a:rPr>
                  <a:t>Apache Subversion</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a:latin typeface="Meiryo UI" pitchFamily="50" charset="-128"/>
                    <a:ea typeface="Meiryo UI" pitchFamily="50" charset="-128"/>
                    <a:cs typeface="Meiryo UI" pitchFamily="50" charset="-128"/>
                    <a:hlinkClick r:id="rId61"/>
                  </a:rPr>
                  <a:t>CVS</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err="1">
                    <a:latin typeface="Meiryo UI" pitchFamily="50" charset="-128"/>
                    <a:ea typeface="Meiryo UI" pitchFamily="50" charset="-128"/>
                    <a:cs typeface="Meiryo UI" pitchFamily="50" charset="-128"/>
                    <a:hlinkClick r:id="rId62"/>
                  </a:rPr>
                  <a:t>Git</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a:latin typeface="Meiryo UI" pitchFamily="50" charset="-128"/>
                    <a:ea typeface="Meiryo UI" pitchFamily="50" charset="-128"/>
                    <a:cs typeface="Meiryo UI" pitchFamily="50" charset="-128"/>
                    <a:hlinkClick r:id="rId63"/>
                  </a:rPr>
                  <a:t>Mercurial</a:t>
                </a:r>
                <a:endParaRPr kumimoji="0" lang="en-US" altLang="ja-JP" sz="571" kern="0" dirty="0">
                  <a:latin typeface="Meiryo UI" pitchFamily="50" charset="-128"/>
                  <a:ea typeface="Meiryo UI" pitchFamily="50" charset="-128"/>
                  <a:cs typeface="Meiryo UI" pitchFamily="50" charset="-128"/>
                </a:endParaRPr>
              </a:p>
            </p:txBody>
          </p:sp>
          <p:sp>
            <p:nvSpPr>
              <p:cNvPr id="81" name="テキスト ボックス 80"/>
              <p:cNvSpPr txBox="1"/>
              <p:nvPr/>
            </p:nvSpPr>
            <p:spPr bwMode="gray">
              <a:xfrm>
                <a:off x="5687527" y="1521677"/>
                <a:ext cx="3240360" cy="131819"/>
              </a:xfrm>
              <a:prstGeom prst="rect">
                <a:avLst/>
              </a:prstGeom>
              <a:solidFill>
                <a:srgbClr val="E3E0F0"/>
              </a:solidFill>
              <a:ln w="9525" cap="flat">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ja-JP" altLang="en-US" sz="571" dirty="0">
                    <a:latin typeface="Meiryo UI" panose="020B0604030504040204" pitchFamily="50" charset="-128"/>
                    <a:ea typeface="Meiryo UI" panose="020B0604030504040204" pitchFamily="50" charset="-128"/>
                    <a:cs typeface="Meiryo UI" panose="020B0604030504040204" pitchFamily="50" charset="-128"/>
                  </a:rPr>
                  <a:t>バージョン管理</a:t>
                </a:r>
              </a:p>
            </p:txBody>
          </p:sp>
        </p:grpSp>
        <p:grpSp>
          <p:nvGrpSpPr>
            <p:cNvPr id="82" name="グループ化 81"/>
            <p:cNvGrpSpPr/>
            <p:nvPr/>
          </p:nvGrpSpPr>
          <p:grpSpPr>
            <a:xfrm>
              <a:off x="8086302" y="1033431"/>
              <a:ext cx="865783" cy="2161029"/>
              <a:chOff x="5688124" y="1397823"/>
              <a:chExt cx="3222431" cy="2305454"/>
            </a:xfrm>
          </p:grpSpPr>
          <p:sp>
            <p:nvSpPr>
              <p:cNvPr id="83" name="正方形/長方形 82"/>
              <p:cNvSpPr/>
              <p:nvPr/>
            </p:nvSpPr>
            <p:spPr bwMode="gray">
              <a:xfrm>
                <a:off x="5688124" y="1500098"/>
                <a:ext cx="3222431" cy="2203179"/>
              </a:xfrm>
              <a:prstGeom prst="rect">
                <a:avLst/>
              </a:prstGeom>
              <a:solidFill>
                <a:schemeClr val="bg1"/>
              </a:solidFill>
              <a:ln w="9525">
                <a:solidFill>
                  <a:schemeClr val="tx1"/>
                </a:solidFill>
                <a:miter lim="800000"/>
                <a:headEnd/>
                <a:tailEnd/>
              </a:ln>
            </p:spPr>
            <p:txBody>
              <a:bodyPr lIns="25714" rIns="25714" anchor="t"/>
              <a:lstStyle/>
              <a:p>
                <a:r>
                  <a:rPr kumimoji="0" lang="en-US" altLang="ja-JP" sz="571" kern="0" dirty="0" err="1">
                    <a:latin typeface="Meiryo UI" pitchFamily="50" charset="-128"/>
                    <a:ea typeface="Meiryo UI" pitchFamily="50" charset="-128"/>
                    <a:cs typeface="Meiryo UI" pitchFamily="50" charset="-128"/>
                    <a:hlinkClick r:id="rId64"/>
                  </a:rPr>
                  <a:t>Akka</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a:latin typeface="Meiryo UI" pitchFamily="50" charset="-128"/>
                    <a:ea typeface="Meiryo UI" pitchFamily="50" charset="-128"/>
                    <a:cs typeface="Meiryo UI" pitchFamily="50" charset="-128"/>
                    <a:hlinkClick r:id="rId65"/>
                  </a:rPr>
                  <a:t>Angular</a:t>
                </a:r>
                <a:endParaRPr kumimoji="0" lang="en-US" altLang="ja-JP" sz="571" u="sng" kern="0" dirty="0">
                  <a:latin typeface="Meiryo UI" pitchFamily="50" charset="-128"/>
                  <a:ea typeface="Meiryo UI" pitchFamily="50" charset="-128"/>
                  <a:cs typeface="Meiryo UI" pitchFamily="50" charset="-128"/>
                </a:endParaRPr>
              </a:p>
              <a:p>
                <a:r>
                  <a:rPr kumimoji="0" lang="en-US" altLang="ja-JP" sz="571" u="sng" kern="0" dirty="0">
                    <a:latin typeface="Meiryo UI" pitchFamily="50" charset="-128"/>
                    <a:ea typeface="Meiryo UI" pitchFamily="50" charset="-128"/>
                    <a:cs typeface="Meiryo UI" pitchFamily="50" charset="-128"/>
                    <a:hlinkClick r:id="rId66"/>
                  </a:rPr>
                  <a:t>Apache Logging Log4j</a:t>
                </a:r>
                <a:endParaRPr kumimoji="0" lang="en-US" altLang="ja-JP" sz="571" u="sng" kern="0" dirty="0">
                  <a:latin typeface="Meiryo UI" pitchFamily="50" charset="-128"/>
                  <a:ea typeface="Meiryo UI" pitchFamily="50" charset="-128"/>
                  <a:cs typeface="Meiryo UI" pitchFamily="50" charset="-128"/>
                </a:endParaRPr>
              </a:p>
              <a:p>
                <a:r>
                  <a:rPr kumimoji="0" lang="en-US" altLang="ja-JP" sz="571" kern="0" dirty="0">
                    <a:latin typeface="Meiryo UI" pitchFamily="50" charset="-128"/>
                    <a:ea typeface="Meiryo UI" pitchFamily="50" charset="-128"/>
                    <a:cs typeface="Meiryo UI" pitchFamily="50" charset="-128"/>
                    <a:hlinkClick r:id="rId67"/>
                  </a:rPr>
                  <a:t>Apache </a:t>
                </a:r>
                <a:r>
                  <a:rPr kumimoji="0" lang="en-US" altLang="ja-JP" sz="571" kern="0" dirty="0" err="1">
                    <a:latin typeface="Meiryo UI" pitchFamily="50" charset="-128"/>
                    <a:ea typeface="Meiryo UI" pitchFamily="50" charset="-128"/>
                    <a:cs typeface="Meiryo UI" pitchFamily="50" charset="-128"/>
                    <a:hlinkClick r:id="rId67"/>
                  </a:rPr>
                  <a:t>PDFBox</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a:latin typeface="Meiryo UI" pitchFamily="50" charset="-128"/>
                    <a:ea typeface="Meiryo UI" pitchFamily="50" charset="-128"/>
                    <a:cs typeface="Meiryo UI" pitchFamily="50" charset="-128"/>
                    <a:hlinkClick r:id="rId68"/>
                  </a:rPr>
                  <a:t>Apache Struts</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a:latin typeface="Meiryo UI" pitchFamily="50" charset="-128"/>
                    <a:ea typeface="Meiryo UI" pitchFamily="50" charset="-128"/>
                    <a:cs typeface="Meiryo UI" pitchFamily="50" charset="-128"/>
                    <a:hlinkClick r:id="rId69"/>
                  </a:rPr>
                  <a:t>Apache Tapestry</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a:latin typeface="Meiryo UI" pitchFamily="50" charset="-128"/>
                    <a:ea typeface="Meiryo UI" pitchFamily="50" charset="-128"/>
                    <a:cs typeface="Meiryo UI" pitchFamily="50" charset="-128"/>
                    <a:hlinkClick r:id="rId70"/>
                  </a:rPr>
                  <a:t>ASM</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err="1">
                    <a:latin typeface="Meiryo UI" pitchFamily="50" charset="-128"/>
                    <a:ea typeface="Meiryo UI" pitchFamily="50" charset="-128"/>
                    <a:cs typeface="Meiryo UI" pitchFamily="50" charset="-128"/>
                    <a:hlinkClick r:id="rId71"/>
                  </a:rPr>
                  <a:t>CKEditor</a:t>
                </a:r>
                <a:endParaRPr kumimoji="0" lang="en-US" altLang="ja-JP" sz="571" kern="0" dirty="0">
                  <a:latin typeface="Meiryo UI" pitchFamily="50" charset="-128"/>
                  <a:ea typeface="Meiryo UI" pitchFamily="50" charset="-128"/>
                  <a:cs typeface="Meiryo UI" pitchFamily="50" charset="-128"/>
                  <a:hlinkClick r:id="rId72"/>
                </a:endParaRPr>
              </a:p>
              <a:p>
                <a:r>
                  <a:rPr kumimoji="0" lang="en-US" altLang="ja-JP" sz="571" kern="0" dirty="0">
                    <a:latin typeface="Meiryo UI" pitchFamily="50" charset="-128"/>
                    <a:ea typeface="Meiryo UI" pitchFamily="50" charset="-128"/>
                    <a:cs typeface="Meiryo UI" pitchFamily="50" charset="-128"/>
                    <a:hlinkClick r:id="rId73"/>
                  </a:rPr>
                  <a:t>d3.js</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a:latin typeface="Meiryo UI" pitchFamily="50" charset="-128"/>
                    <a:ea typeface="Meiryo UI" pitchFamily="50" charset="-128"/>
                    <a:cs typeface="Meiryo UI" pitchFamily="50" charset="-128"/>
                    <a:hlinkClick r:id="rId74"/>
                  </a:rPr>
                  <a:t>Django</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a:latin typeface="Meiryo UI" pitchFamily="50" charset="-128"/>
                    <a:ea typeface="Meiryo UI" pitchFamily="50" charset="-128"/>
                    <a:cs typeface="Meiryo UI" pitchFamily="50" charset="-128"/>
                    <a:hlinkClick r:id="rId75"/>
                  </a:rPr>
                  <a:t>DPDK</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err="1">
                    <a:latin typeface="Meiryo UI" pitchFamily="50" charset="-128"/>
                    <a:ea typeface="Meiryo UI" pitchFamily="50" charset="-128"/>
                    <a:cs typeface="Meiryo UI" pitchFamily="50" charset="-128"/>
                    <a:hlinkClick r:id="rId76"/>
                  </a:rPr>
                  <a:t>Ehcache</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err="1">
                    <a:latin typeface="Meiryo UI" pitchFamily="50" charset="-128"/>
                    <a:ea typeface="Meiryo UI" pitchFamily="50" charset="-128"/>
                    <a:cs typeface="Meiryo UI" pitchFamily="50" charset="-128"/>
                    <a:hlinkClick r:id="rId77"/>
                  </a:rPr>
                  <a:t>gRPC</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a:latin typeface="Meiryo UI" pitchFamily="50" charset="-128"/>
                    <a:ea typeface="Meiryo UI" pitchFamily="50" charset="-128"/>
                    <a:cs typeface="Meiryo UI" pitchFamily="50" charset="-128"/>
                    <a:hlinkClick r:id="rId78"/>
                  </a:rPr>
                  <a:t>Hibernate</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a:latin typeface="Meiryo UI" pitchFamily="50" charset="-128"/>
                    <a:ea typeface="Meiryo UI" pitchFamily="50" charset="-128"/>
                    <a:cs typeface="Meiryo UI" pitchFamily="50" charset="-128"/>
                    <a:hlinkClick r:id="rId79"/>
                  </a:rPr>
                  <a:t>Jetspeed2</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a:latin typeface="Meiryo UI" pitchFamily="50" charset="-128"/>
                    <a:ea typeface="Meiryo UI" pitchFamily="50" charset="-128"/>
                    <a:cs typeface="Meiryo UI" pitchFamily="50" charset="-128"/>
                    <a:hlinkClick r:id="rId80"/>
                  </a:rPr>
                  <a:t>jQuery</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err="1">
                    <a:latin typeface="Meiryo UI" pitchFamily="50" charset="-128"/>
                    <a:ea typeface="Meiryo UI" pitchFamily="50" charset="-128"/>
                    <a:cs typeface="Meiryo UI" pitchFamily="50" charset="-128"/>
                    <a:hlinkClick r:id="rId81"/>
                  </a:rPr>
                  <a:t>matplotlib</a:t>
                </a:r>
                <a:endParaRPr kumimoji="0" lang="en-US" altLang="ja-JP" sz="571" kern="0" dirty="0">
                  <a:latin typeface="Meiryo UI" pitchFamily="50" charset="-128"/>
                  <a:ea typeface="Meiryo UI" pitchFamily="50" charset="-128"/>
                  <a:cs typeface="Meiryo UI" pitchFamily="50" charset="-128"/>
                  <a:hlinkClick r:id="rId81"/>
                </a:endParaRPr>
              </a:p>
              <a:p>
                <a:r>
                  <a:rPr kumimoji="0" lang="en-US" altLang="ja-JP" sz="571" kern="0" dirty="0" err="1">
                    <a:latin typeface="Meiryo UI" pitchFamily="50" charset="-128"/>
                    <a:ea typeface="Meiryo UI" pitchFamily="50" charset="-128"/>
                    <a:cs typeface="Meiryo UI" pitchFamily="50" charset="-128"/>
                    <a:hlinkClick r:id="rId81"/>
                  </a:rPr>
                  <a:t>MyBatis</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a:latin typeface="Meiryo UI" pitchFamily="50" charset="-128"/>
                    <a:ea typeface="Meiryo UI" pitchFamily="50" charset="-128"/>
                    <a:cs typeface="Meiryo UI" pitchFamily="50" charset="-128"/>
                    <a:hlinkClick r:id="rId82"/>
                  </a:rPr>
                  <a:t>Node.js</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a:latin typeface="Meiryo UI" pitchFamily="50" charset="-128"/>
                    <a:ea typeface="Meiryo UI" pitchFamily="50" charset="-128"/>
                    <a:cs typeface="Meiryo UI" pitchFamily="50" charset="-128"/>
                    <a:hlinkClick r:id="rId83"/>
                  </a:rPr>
                  <a:t>Ruby on Rails</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a:latin typeface="Meiryo UI" pitchFamily="50" charset="-128"/>
                    <a:ea typeface="Meiryo UI" pitchFamily="50" charset="-128"/>
                    <a:cs typeface="Meiryo UI" pitchFamily="50" charset="-128"/>
                    <a:hlinkClick r:id="rId84"/>
                  </a:rPr>
                  <a:t>Spring</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a:latin typeface="Meiryo UI" pitchFamily="50" charset="-128"/>
                    <a:ea typeface="Meiryo UI" pitchFamily="50" charset="-128"/>
                    <a:cs typeface="Meiryo UI" pitchFamily="50" charset="-128"/>
                    <a:hlinkClick r:id="rId85"/>
                  </a:rPr>
                  <a:t>Vue.js</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err="1">
                    <a:latin typeface="Meiryo UI" pitchFamily="50" charset="-128"/>
                    <a:ea typeface="Meiryo UI" pitchFamily="50" charset="-128"/>
                    <a:cs typeface="Meiryo UI" pitchFamily="50" charset="-128"/>
                    <a:hlinkClick r:id="rId86"/>
                  </a:rPr>
                  <a:t>Zope</a:t>
                </a:r>
                <a:endParaRPr kumimoji="0" lang="en-US" altLang="ja-JP" sz="571" kern="0" dirty="0">
                  <a:latin typeface="Meiryo UI" pitchFamily="50" charset="-128"/>
                  <a:ea typeface="Meiryo UI" pitchFamily="50" charset="-128"/>
                  <a:cs typeface="Meiryo UI" pitchFamily="50" charset="-128"/>
                </a:endParaRPr>
              </a:p>
            </p:txBody>
          </p:sp>
          <p:sp>
            <p:nvSpPr>
              <p:cNvPr id="84" name="テキスト ボックス 83"/>
              <p:cNvSpPr txBox="1"/>
              <p:nvPr/>
            </p:nvSpPr>
            <p:spPr bwMode="gray">
              <a:xfrm>
                <a:off x="5688124" y="1397823"/>
                <a:ext cx="3222431" cy="131819"/>
              </a:xfrm>
              <a:prstGeom prst="rect">
                <a:avLst/>
              </a:prstGeom>
              <a:solidFill>
                <a:srgbClr val="E3E0F0"/>
              </a:solidFill>
              <a:ln w="9525" cap="flat">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ja-JP" altLang="en-US" sz="571" dirty="0">
                    <a:latin typeface="Meiryo UI" panose="020B0604030504040204" pitchFamily="50" charset="-128"/>
                    <a:ea typeface="Meiryo UI" panose="020B0604030504040204" pitchFamily="50" charset="-128"/>
                    <a:cs typeface="Meiryo UI" panose="020B0604030504040204" pitchFamily="50" charset="-128"/>
                  </a:rPr>
                  <a:t>開発フレームワーク</a:t>
                </a:r>
              </a:p>
            </p:txBody>
          </p:sp>
        </p:grpSp>
        <p:grpSp>
          <p:nvGrpSpPr>
            <p:cNvPr id="88" name="グループ化 87"/>
            <p:cNvGrpSpPr/>
            <p:nvPr/>
          </p:nvGrpSpPr>
          <p:grpSpPr>
            <a:xfrm>
              <a:off x="7139913" y="2814142"/>
              <a:ext cx="883171" cy="644461"/>
              <a:chOff x="6148335" y="1412739"/>
              <a:chExt cx="2484527" cy="818924"/>
            </a:xfrm>
          </p:grpSpPr>
          <p:sp>
            <p:nvSpPr>
              <p:cNvPr id="89" name="正方形/長方形 88"/>
              <p:cNvSpPr/>
              <p:nvPr/>
            </p:nvSpPr>
            <p:spPr bwMode="gray">
              <a:xfrm>
                <a:off x="6152128" y="1505826"/>
                <a:ext cx="2480734" cy="725837"/>
              </a:xfrm>
              <a:prstGeom prst="rect">
                <a:avLst/>
              </a:prstGeom>
              <a:solidFill>
                <a:schemeClr val="bg1"/>
              </a:solidFill>
              <a:ln w="9525">
                <a:solidFill>
                  <a:schemeClr val="tx1"/>
                </a:solidFill>
                <a:miter lim="800000"/>
                <a:headEnd/>
                <a:tailEnd/>
              </a:ln>
            </p:spPr>
            <p:txBody>
              <a:bodyPr lIns="25714" rIns="25714" anchor="t"/>
              <a:lstStyle/>
              <a:p>
                <a:r>
                  <a:rPr kumimoji="0" lang="en-US" altLang="ja-JP" sz="571" kern="0" dirty="0">
                    <a:latin typeface="Meiryo UI" pitchFamily="50" charset="-128"/>
                    <a:ea typeface="Meiryo UI" pitchFamily="50" charset="-128"/>
                    <a:cs typeface="Meiryo UI" pitchFamily="50" charset="-128"/>
                    <a:hlinkClick r:id="rId87"/>
                  </a:rPr>
                  <a:t>BIRT</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err="1">
                    <a:latin typeface="Meiryo UI" pitchFamily="50" charset="-128"/>
                    <a:ea typeface="Meiryo UI" pitchFamily="50" charset="-128"/>
                    <a:cs typeface="Meiryo UI" pitchFamily="50" charset="-128"/>
                    <a:hlinkClick r:id="rId88"/>
                  </a:rPr>
                  <a:t>Doxygen</a:t>
                </a:r>
                <a:endParaRPr kumimoji="0" lang="en-US" altLang="ja-JP" sz="571" kern="0" dirty="0">
                  <a:latin typeface="Meiryo UI" pitchFamily="50" charset="-128"/>
                  <a:ea typeface="Meiryo UI" pitchFamily="50" charset="-128"/>
                  <a:cs typeface="Meiryo UI" pitchFamily="50" charset="-128"/>
                  <a:hlinkClick r:id="rId89"/>
                </a:endParaRPr>
              </a:p>
              <a:p>
                <a:r>
                  <a:rPr kumimoji="0" lang="en-US" altLang="ja-JP" sz="571" kern="0" dirty="0" err="1">
                    <a:latin typeface="Meiryo UI" pitchFamily="50" charset="-128"/>
                    <a:ea typeface="Meiryo UI" pitchFamily="50" charset="-128"/>
                    <a:cs typeface="Meiryo UI" pitchFamily="50" charset="-128"/>
                    <a:hlinkClick r:id="rId89"/>
                  </a:rPr>
                  <a:t>iReport</a:t>
                </a:r>
                <a:r>
                  <a:rPr kumimoji="0" lang="en-US" altLang="ja-JP" sz="571" kern="0" dirty="0">
                    <a:latin typeface="Meiryo UI" pitchFamily="50" charset="-128"/>
                    <a:ea typeface="Meiryo UI" pitchFamily="50" charset="-128"/>
                    <a:cs typeface="Meiryo UI" pitchFamily="50" charset="-128"/>
                    <a:hlinkClick r:id="rId89"/>
                  </a:rPr>
                  <a:t> Open Source Edition</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err="1">
                    <a:latin typeface="Meiryo UI" pitchFamily="50" charset="-128"/>
                    <a:ea typeface="Meiryo UI" pitchFamily="50" charset="-128"/>
                    <a:cs typeface="Meiryo UI" pitchFamily="50" charset="-128"/>
                    <a:hlinkClick r:id="rId89"/>
                  </a:rPr>
                  <a:t>JasperReports</a:t>
                </a:r>
                <a:r>
                  <a:rPr kumimoji="0" lang="en-US" altLang="ja-JP" sz="571" kern="0" dirty="0">
                    <a:latin typeface="Meiryo UI" pitchFamily="50" charset="-128"/>
                    <a:ea typeface="Meiryo UI" pitchFamily="50" charset="-128"/>
                    <a:cs typeface="Meiryo UI" pitchFamily="50" charset="-128"/>
                    <a:hlinkClick r:id="rId89"/>
                  </a:rPr>
                  <a:t> Open Source Edition</a:t>
                </a:r>
                <a:endParaRPr kumimoji="0" lang="en-US" altLang="ja-JP" sz="571" kern="0" dirty="0">
                  <a:latin typeface="Meiryo UI" pitchFamily="50" charset="-128"/>
                  <a:ea typeface="Meiryo UI" pitchFamily="50" charset="-128"/>
                  <a:cs typeface="Meiryo UI" pitchFamily="50" charset="-128"/>
                </a:endParaRPr>
              </a:p>
            </p:txBody>
          </p:sp>
          <p:sp>
            <p:nvSpPr>
              <p:cNvPr id="90" name="テキスト ボックス 89"/>
              <p:cNvSpPr txBox="1"/>
              <p:nvPr/>
            </p:nvSpPr>
            <p:spPr bwMode="gray">
              <a:xfrm>
                <a:off x="6148335" y="1412739"/>
                <a:ext cx="2484525" cy="131561"/>
              </a:xfrm>
              <a:prstGeom prst="rect">
                <a:avLst/>
              </a:prstGeom>
              <a:solidFill>
                <a:srgbClr val="E3E0F0"/>
              </a:solidFill>
              <a:ln w="9525" cap="flat">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ja-JP" altLang="en-US" sz="571" dirty="0">
                    <a:latin typeface="Meiryo UI" panose="020B0604030504040204" pitchFamily="50" charset="-128"/>
                    <a:ea typeface="Meiryo UI" panose="020B0604030504040204" pitchFamily="50" charset="-128"/>
                    <a:cs typeface="Meiryo UI" panose="020B0604030504040204" pitchFamily="50" charset="-128"/>
                  </a:rPr>
                  <a:t>帳票ツール</a:t>
                </a:r>
              </a:p>
            </p:txBody>
          </p:sp>
        </p:grpSp>
        <p:grpSp>
          <p:nvGrpSpPr>
            <p:cNvPr id="92" name="グループ化 91"/>
            <p:cNvGrpSpPr/>
            <p:nvPr/>
          </p:nvGrpSpPr>
          <p:grpSpPr>
            <a:xfrm>
              <a:off x="6194775" y="1033432"/>
              <a:ext cx="880986" cy="1263568"/>
              <a:chOff x="5729278" y="1409463"/>
              <a:chExt cx="3199206" cy="1168339"/>
            </a:xfrm>
          </p:grpSpPr>
          <p:sp>
            <p:nvSpPr>
              <p:cNvPr id="93" name="正方形/長方形 92"/>
              <p:cNvSpPr/>
              <p:nvPr/>
            </p:nvSpPr>
            <p:spPr bwMode="gray">
              <a:xfrm>
                <a:off x="5729278" y="1492477"/>
                <a:ext cx="3199206" cy="1085325"/>
              </a:xfrm>
              <a:prstGeom prst="rect">
                <a:avLst/>
              </a:prstGeom>
              <a:solidFill>
                <a:schemeClr val="bg1"/>
              </a:solidFill>
              <a:ln w="9525">
                <a:solidFill>
                  <a:schemeClr val="tx1"/>
                </a:solidFill>
                <a:miter lim="800000"/>
                <a:headEnd/>
                <a:tailEnd/>
              </a:ln>
            </p:spPr>
            <p:txBody>
              <a:bodyPr lIns="25714" rIns="25714" anchor="t"/>
              <a:lstStyle/>
              <a:p>
                <a:r>
                  <a:rPr kumimoji="0" lang="en-US" altLang="ja-JP" sz="571" kern="0" dirty="0">
                    <a:latin typeface="Meiryo UI" pitchFamily="50" charset="-128"/>
                    <a:ea typeface="Meiryo UI" pitchFamily="50" charset="-128"/>
                    <a:cs typeface="Meiryo UI" pitchFamily="50" charset="-128"/>
                    <a:hlinkClick r:id="rId90"/>
                  </a:rPr>
                  <a:t>Amazon </a:t>
                </a:r>
                <a:r>
                  <a:rPr kumimoji="0" lang="en-US" altLang="ja-JP" sz="571" kern="0" dirty="0" err="1">
                    <a:latin typeface="Meiryo UI" pitchFamily="50" charset="-128"/>
                    <a:ea typeface="Meiryo UI" pitchFamily="50" charset="-128"/>
                    <a:cs typeface="Meiryo UI" pitchFamily="50" charset="-128"/>
                    <a:hlinkClick r:id="rId90"/>
                  </a:rPr>
                  <a:t>Corretto</a:t>
                </a:r>
                <a:endParaRPr kumimoji="0" lang="en-US" altLang="ja-JP" sz="571" kern="0" dirty="0">
                  <a:latin typeface="Meiryo UI" pitchFamily="50" charset="-128"/>
                  <a:ea typeface="Meiryo UI" pitchFamily="50" charset="-128"/>
                  <a:cs typeface="Meiryo UI" pitchFamily="50" charset="-128"/>
                  <a:hlinkClick r:id="rId90"/>
                </a:endParaRPr>
              </a:p>
              <a:p>
                <a:r>
                  <a:rPr kumimoji="0" lang="en-US" altLang="ja-JP" sz="571" kern="0" dirty="0" err="1">
                    <a:latin typeface="Meiryo UI" pitchFamily="50" charset="-128"/>
                    <a:ea typeface="Meiryo UI" pitchFamily="50" charset="-128"/>
                    <a:cs typeface="Meiryo UI" pitchFamily="50" charset="-128"/>
                    <a:hlinkClick r:id="rId91"/>
                  </a:rPr>
                  <a:t>Erlang</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err="1">
                    <a:latin typeface="Meiryo UI" pitchFamily="50" charset="-128"/>
                    <a:ea typeface="Meiryo UI" pitchFamily="50" charset="-128"/>
                    <a:cs typeface="Meiryo UI" pitchFamily="50" charset="-128"/>
                    <a:hlinkClick r:id="rId90"/>
                  </a:rPr>
                  <a:t>Gcc</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a:latin typeface="Meiryo UI" pitchFamily="50" charset="-128"/>
                    <a:ea typeface="Meiryo UI" pitchFamily="50" charset="-128"/>
                    <a:cs typeface="Meiryo UI" pitchFamily="50" charset="-128"/>
                    <a:hlinkClick r:id="rId92"/>
                  </a:rPr>
                  <a:t>Go(</a:t>
                </a:r>
                <a:r>
                  <a:rPr kumimoji="0" lang="en-US" altLang="ja-JP" sz="571" kern="0" dirty="0" err="1">
                    <a:latin typeface="Meiryo UI" pitchFamily="50" charset="-128"/>
                    <a:ea typeface="Meiryo UI" pitchFamily="50" charset="-128"/>
                    <a:cs typeface="Meiryo UI" pitchFamily="50" charset="-128"/>
                    <a:hlinkClick r:id="rId92"/>
                  </a:rPr>
                  <a:t>Golang</a:t>
                </a:r>
                <a:r>
                  <a:rPr kumimoji="0" lang="en-US" altLang="ja-JP" sz="571" kern="0" dirty="0">
                    <a:latin typeface="Meiryo UI" pitchFamily="50" charset="-128"/>
                    <a:ea typeface="Meiryo UI" pitchFamily="50" charset="-128"/>
                    <a:cs typeface="Meiryo UI" pitchFamily="50" charset="-128"/>
                    <a:hlinkClick r:id="rId92"/>
                  </a:rPr>
                  <a:t>)</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err="1">
                    <a:latin typeface="Meiryo UI" pitchFamily="50" charset="-128"/>
                    <a:ea typeface="Meiryo UI" pitchFamily="50" charset="-128"/>
                    <a:cs typeface="Meiryo UI" pitchFamily="50" charset="-128"/>
                    <a:hlinkClick r:id="rId93"/>
                  </a:rPr>
                  <a:t>OpenCOBOL</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err="1">
                    <a:latin typeface="Meiryo UI" pitchFamily="50" charset="-128"/>
                    <a:ea typeface="Meiryo UI" pitchFamily="50" charset="-128"/>
                    <a:cs typeface="Meiryo UI" pitchFamily="50" charset="-128"/>
                    <a:hlinkClick r:id="rId94"/>
                  </a:rPr>
                  <a:t>OpenJDK</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a:latin typeface="Meiryo UI" pitchFamily="50" charset="-128"/>
                    <a:ea typeface="Meiryo UI" pitchFamily="50" charset="-128"/>
                    <a:cs typeface="Meiryo UI" pitchFamily="50" charset="-128"/>
                    <a:hlinkClick r:id="rId95"/>
                  </a:rPr>
                  <a:t>Perl</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a:latin typeface="Meiryo UI" pitchFamily="50" charset="-128"/>
                    <a:ea typeface="Meiryo UI" pitchFamily="50" charset="-128"/>
                    <a:cs typeface="Meiryo UI" pitchFamily="50" charset="-128"/>
                    <a:hlinkClick r:id="rId96"/>
                  </a:rPr>
                  <a:t>PHP</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a:latin typeface="Meiryo UI" pitchFamily="50" charset="-128"/>
                    <a:ea typeface="Meiryo UI" pitchFamily="50" charset="-128"/>
                    <a:cs typeface="Meiryo UI" pitchFamily="50" charset="-128"/>
                    <a:hlinkClick r:id="rId97"/>
                  </a:rPr>
                  <a:t>PowerShell</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a:latin typeface="Meiryo UI" pitchFamily="50" charset="-128"/>
                    <a:ea typeface="Meiryo UI" pitchFamily="50" charset="-128"/>
                    <a:cs typeface="Meiryo UI" pitchFamily="50" charset="-128"/>
                    <a:hlinkClick r:id="rId98"/>
                  </a:rPr>
                  <a:t>Python</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a:latin typeface="Meiryo UI" pitchFamily="50" charset="-128"/>
                    <a:ea typeface="Meiryo UI" pitchFamily="50" charset="-128"/>
                    <a:cs typeface="Meiryo UI" pitchFamily="50" charset="-128"/>
                    <a:hlinkClick r:id="rId99"/>
                  </a:rPr>
                  <a:t>Ruby</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a:latin typeface="Meiryo UI" pitchFamily="50" charset="-128"/>
                    <a:ea typeface="Meiryo UI" pitchFamily="50" charset="-128"/>
                    <a:cs typeface="Meiryo UI" pitchFamily="50" charset="-128"/>
                    <a:hlinkClick r:id="rId100"/>
                  </a:rPr>
                  <a:t>Scala</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a:latin typeface="Meiryo UI" pitchFamily="50" charset="-128"/>
                    <a:ea typeface="Meiryo UI" pitchFamily="50" charset="-128"/>
                    <a:cs typeface="Meiryo UI" pitchFamily="50" charset="-128"/>
                    <a:hlinkClick r:id="rId101"/>
                  </a:rPr>
                  <a:t>typescript</a:t>
                </a:r>
                <a:endParaRPr kumimoji="0" lang="en-US" altLang="ja-JP" sz="571" kern="0" dirty="0">
                  <a:latin typeface="Meiryo UI" pitchFamily="50" charset="-128"/>
                  <a:ea typeface="Meiryo UI" pitchFamily="50" charset="-128"/>
                  <a:cs typeface="Meiryo UI" pitchFamily="50" charset="-128"/>
                </a:endParaRPr>
              </a:p>
            </p:txBody>
          </p:sp>
          <p:sp>
            <p:nvSpPr>
              <p:cNvPr id="94" name="テキスト ボックス 93"/>
              <p:cNvSpPr txBox="1"/>
              <p:nvPr/>
            </p:nvSpPr>
            <p:spPr bwMode="gray">
              <a:xfrm>
                <a:off x="5729278" y="1409463"/>
                <a:ext cx="3199206" cy="107303"/>
              </a:xfrm>
              <a:prstGeom prst="rect">
                <a:avLst/>
              </a:prstGeom>
              <a:solidFill>
                <a:srgbClr val="E3E0F0"/>
              </a:solidFill>
              <a:ln w="9525" cap="flat">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ja-JP" altLang="en-US" sz="571" dirty="0">
                    <a:latin typeface="Meiryo UI" panose="020B0604030504040204" pitchFamily="50" charset="-128"/>
                    <a:ea typeface="Meiryo UI" panose="020B0604030504040204" pitchFamily="50" charset="-128"/>
                    <a:cs typeface="Meiryo UI" panose="020B0604030504040204" pitchFamily="50" charset="-128"/>
                  </a:rPr>
                  <a:t>開発言語</a:t>
                </a:r>
              </a:p>
            </p:txBody>
          </p:sp>
        </p:grpSp>
        <p:grpSp>
          <p:nvGrpSpPr>
            <p:cNvPr id="95" name="グループ化 94"/>
            <p:cNvGrpSpPr/>
            <p:nvPr/>
          </p:nvGrpSpPr>
          <p:grpSpPr>
            <a:xfrm>
              <a:off x="7141502" y="1034469"/>
              <a:ext cx="881581" cy="547971"/>
              <a:chOff x="5730367" y="1408586"/>
              <a:chExt cx="3198117" cy="579666"/>
            </a:xfrm>
          </p:grpSpPr>
          <p:sp>
            <p:nvSpPr>
              <p:cNvPr id="96" name="正方形/長方形 95"/>
              <p:cNvSpPr/>
              <p:nvPr/>
            </p:nvSpPr>
            <p:spPr bwMode="gray">
              <a:xfrm>
                <a:off x="5730367" y="1540341"/>
                <a:ext cx="3198117" cy="447911"/>
              </a:xfrm>
              <a:prstGeom prst="rect">
                <a:avLst/>
              </a:prstGeom>
              <a:solidFill>
                <a:schemeClr val="bg1"/>
              </a:solidFill>
              <a:ln w="9525">
                <a:solidFill>
                  <a:schemeClr val="tx1"/>
                </a:solidFill>
                <a:miter lim="800000"/>
                <a:headEnd/>
                <a:tailEnd/>
              </a:ln>
            </p:spPr>
            <p:txBody>
              <a:bodyPr lIns="25714" rIns="25714" anchor="t"/>
              <a:lstStyle/>
              <a:p>
                <a:r>
                  <a:rPr kumimoji="0" lang="en-US" altLang="ja-JP" sz="571" kern="0" dirty="0">
                    <a:latin typeface="Meiryo UI" pitchFamily="50" charset="-128"/>
                    <a:ea typeface="Meiryo UI" pitchFamily="50" charset="-128"/>
                    <a:cs typeface="Meiryo UI" pitchFamily="50" charset="-128"/>
                    <a:hlinkClick r:id="rId102"/>
                  </a:rPr>
                  <a:t>.NET core</a:t>
                </a:r>
                <a:endParaRPr kumimoji="0" lang="en-US" altLang="ja-JP" sz="571" kern="0" dirty="0">
                  <a:latin typeface="Meiryo UI" pitchFamily="50" charset="-128"/>
                  <a:ea typeface="Meiryo UI" pitchFamily="50" charset="-128"/>
                  <a:cs typeface="Meiryo UI" pitchFamily="50" charset="-128"/>
                  <a:hlinkClick r:id="rId103"/>
                </a:endParaRPr>
              </a:p>
              <a:p>
                <a:r>
                  <a:rPr kumimoji="0" lang="en-US" altLang="ja-JP" sz="571" kern="0" dirty="0">
                    <a:latin typeface="Meiryo UI" pitchFamily="50" charset="-128"/>
                    <a:ea typeface="Meiryo UI" pitchFamily="50" charset="-128"/>
                    <a:cs typeface="Meiryo UI" pitchFamily="50" charset="-128"/>
                    <a:hlinkClick r:id="rId103"/>
                  </a:rPr>
                  <a:t>Bugzilla</a:t>
                </a:r>
                <a:endPar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r>
                  <a:rPr kumimoji="0" lang="en-US" altLang="ja-JP" sz="571" kern="0" dirty="0" err="1">
                    <a:latin typeface="Meiryo UI" pitchFamily="50" charset="-128"/>
                    <a:ea typeface="Meiryo UI" pitchFamily="50" charset="-128"/>
                    <a:cs typeface="Meiryo UI" pitchFamily="50" charset="-128"/>
                    <a:hlinkClick r:id="rId104"/>
                  </a:rPr>
                  <a:t>Redmine</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err="1">
                    <a:latin typeface="Meiryo UI" pitchFamily="50" charset="-128"/>
                    <a:ea typeface="Meiryo UI" pitchFamily="50" charset="-128"/>
                    <a:cs typeface="Meiryo UI" pitchFamily="50" charset="-128"/>
                    <a:hlinkClick r:id="rId105"/>
                  </a:rPr>
                  <a:t>Trac</a:t>
                </a:r>
                <a:endParaRPr kumimoji="0" lang="en-US" altLang="ja-JP" sz="571" kern="0" dirty="0">
                  <a:latin typeface="Meiryo UI" pitchFamily="50" charset="-128"/>
                  <a:ea typeface="Meiryo UI" pitchFamily="50" charset="-128"/>
                  <a:cs typeface="Meiryo UI" pitchFamily="50" charset="-128"/>
                </a:endParaRPr>
              </a:p>
            </p:txBody>
          </p:sp>
          <p:sp>
            <p:nvSpPr>
              <p:cNvPr id="97" name="テキスト ボックス 96"/>
              <p:cNvSpPr txBox="1"/>
              <p:nvPr/>
            </p:nvSpPr>
            <p:spPr bwMode="gray">
              <a:xfrm>
                <a:off x="5730367" y="1408586"/>
                <a:ext cx="3198117" cy="131819"/>
              </a:xfrm>
              <a:prstGeom prst="rect">
                <a:avLst/>
              </a:prstGeom>
              <a:solidFill>
                <a:srgbClr val="E3E0F0"/>
              </a:solidFill>
              <a:ln w="9525" cap="flat">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ja-JP" altLang="en-US" sz="571" dirty="0">
                    <a:latin typeface="Meiryo UI" panose="020B0604030504040204" pitchFamily="50" charset="-128"/>
                    <a:ea typeface="Meiryo UI" panose="020B0604030504040204" pitchFamily="50" charset="-128"/>
                    <a:cs typeface="Meiryo UI" panose="020B0604030504040204" pitchFamily="50" charset="-128"/>
                  </a:rPr>
                  <a:t>プロジェクト管理</a:t>
                </a:r>
              </a:p>
            </p:txBody>
          </p:sp>
        </p:grpSp>
        <p:grpSp>
          <p:nvGrpSpPr>
            <p:cNvPr id="122" name="グループ化 121"/>
            <p:cNvGrpSpPr/>
            <p:nvPr/>
          </p:nvGrpSpPr>
          <p:grpSpPr>
            <a:xfrm>
              <a:off x="6202063" y="4065691"/>
              <a:ext cx="869442" cy="756831"/>
              <a:chOff x="5673600" y="1615310"/>
              <a:chExt cx="3261108" cy="961713"/>
            </a:xfrm>
          </p:grpSpPr>
          <p:sp>
            <p:nvSpPr>
              <p:cNvPr id="123" name="正方形/長方形 122"/>
              <p:cNvSpPr/>
              <p:nvPr/>
            </p:nvSpPr>
            <p:spPr bwMode="gray">
              <a:xfrm>
                <a:off x="5673603" y="1747129"/>
                <a:ext cx="3261105" cy="829894"/>
              </a:xfrm>
              <a:prstGeom prst="rect">
                <a:avLst/>
              </a:prstGeom>
              <a:solidFill>
                <a:schemeClr val="bg1"/>
              </a:solidFill>
              <a:ln w="9525">
                <a:solidFill>
                  <a:schemeClr val="tx1"/>
                </a:solidFill>
                <a:miter lim="800000"/>
                <a:headEnd/>
                <a:tailEnd/>
              </a:ln>
            </p:spPr>
            <p:txBody>
              <a:bodyPr lIns="25714" rIns="25714" anchor="t"/>
              <a:lstStyle/>
              <a:p>
                <a:r>
                  <a:rPr kumimoji="0" lang="en-US" altLang="ja-JP" sz="571" kern="0" dirty="0">
                    <a:latin typeface="Meiryo UI" pitchFamily="50" charset="-128"/>
                    <a:ea typeface="Meiryo UI" pitchFamily="50" charset="-128"/>
                    <a:cs typeface="Meiryo UI" pitchFamily="50" charset="-128"/>
                    <a:hlinkClick r:id="rId106"/>
                  </a:rPr>
                  <a:t>Apache </a:t>
                </a:r>
                <a:r>
                  <a:rPr kumimoji="0" lang="en-US" altLang="ja-JP" sz="571" kern="0" dirty="0" err="1">
                    <a:latin typeface="Meiryo UI" pitchFamily="50" charset="-128"/>
                    <a:ea typeface="Meiryo UI" pitchFamily="50" charset="-128"/>
                    <a:cs typeface="Meiryo UI" pitchFamily="50" charset="-128"/>
                    <a:hlinkClick r:id="rId106"/>
                  </a:rPr>
                  <a:t>SpamAssasin</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err="1">
                    <a:latin typeface="Meiryo UI" pitchFamily="50" charset="-128"/>
                    <a:ea typeface="Meiryo UI" pitchFamily="50" charset="-128"/>
                    <a:cs typeface="Meiryo UI" pitchFamily="50" charset="-128"/>
                    <a:hlinkClick r:id="rId107"/>
                  </a:rPr>
                  <a:t>ClamAV</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err="1">
                    <a:latin typeface="Meiryo UI" pitchFamily="50" charset="-128"/>
                    <a:ea typeface="Meiryo UI" pitchFamily="50" charset="-128"/>
                    <a:cs typeface="Meiryo UI" pitchFamily="50" charset="-128"/>
                    <a:hlinkClick r:id="rId108"/>
                  </a:rPr>
                  <a:t>Metasploit</a:t>
                </a:r>
                <a:r>
                  <a:rPr kumimoji="0" lang="en-US" altLang="ja-JP" sz="571" kern="0" dirty="0">
                    <a:latin typeface="Meiryo UI" pitchFamily="50" charset="-128"/>
                    <a:ea typeface="Meiryo UI" pitchFamily="50" charset="-128"/>
                    <a:cs typeface="Meiryo UI" pitchFamily="50" charset="-128"/>
                    <a:hlinkClick r:id="rId108"/>
                  </a:rPr>
                  <a:t> Community Edition</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err="1">
                    <a:latin typeface="Meiryo UI" pitchFamily="50" charset="-128"/>
                    <a:ea typeface="Meiryo UI" pitchFamily="50" charset="-128"/>
                    <a:cs typeface="Meiryo UI" pitchFamily="50" charset="-128"/>
                    <a:hlinkClick r:id="rId109"/>
                  </a:rPr>
                  <a:t>OpenSCAP</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a:latin typeface="Meiryo UI" pitchFamily="50" charset="-128"/>
                    <a:ea typeface="Meiryo UI" pitchFamily="50" charset="-128"/>
                    <a:cs typeface="Meiryo UI" pitchFamily="50" charset="-128"/>
                    <a:hlinkClick r:id="rId110"/>
                  </a:rPr>
                  <a:t>OpenVAS</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a:latin typeface="Meiryo UI" pitchFamily="50" charset="-128"/>
                    <a:ea typeface="Meiryo UI" pitchFamily="50" charset="-128"/>
                    <a:cs typeface="Meiryo UI" pitchFamily="50" charset="-128"/>
                    <a:hlinkClick r:id="rId111"/>
                  </a:rPr>
                  <a:t>OWASP ZAP</a:t>
                </a:r>
                <a:endParaRPr kumimoji="0" lang="en-US" altLang="ja-JP" sz="571" kern="0" dirty="0">
                  <a:latin typeface="Meiryo UI" pitchFamily="50" charset="-128"/>
                  <a:ea typeface="Meiryo UI" pitchFamily="50" charset="-128"/>
                  <a:cs typeface="Meiryo UI" pitchFamily="50" charset="-128"/>
                </a:endParaRPr>
              </a:p>
            </p:txBody>
          </p:sp>
          <p:sp>
            <p:nvSpPr>
              <p:cNvPr id="124" name="テキスト ボックス 123"/>
              <p:cNvSpPr txBox="1"/>
              <p:nvPr/>
            </p:nvSpPr>
            <p:spPr bwMode="gray">
              <a:xfrm>
                <a:off x="5673600" y="1615310"/>
                <a:ext cx="3261108" cy="131819"/>
              </a:xfrm>
              <a:prstGeom prst="rect">
                <a:avLst/>
              </a:prstGeom>
              <a:solidFill>
                <a:srgbClr val="F9E1D4"/>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ja-JP" altLang="en-US" sz="571" dirty="0">
                    <a:latin typeface="Meiryo UI" panose="020B0604030504040204" pitchFamily="50" charset="-128"/>
                    <a:ea typeface="Meiryo UI" panose="020B0604030504040204" pitchFamily="50" charset="-128"/>
                    <a:cs typeface="Meiryo UI" panose="020B0604030504040204" pitchFamily="50" charset="-128"/>
                  </a:rPr>
                  <a:t>アンチウィルス・脆弱性管理</a:t>
                </a:r>
              </a:p>
            </p:txBody>
          </p:sp>
        </p:grpSp>
        <p:grpSp>
          <p:nvGrpSpPr>
            <p:cNvPr id="125" name="グループ化 124"/>
            <p:cNvGrpSpPr/>
            <p:nvPr/>
          </p:nvGrpSpPr>
          <p:grpSpPr>
            <a:xfrm>
              <a:off x="7142277" y="4987027"/>
              <a:ext cx="881431" cy="253236"/>
              <a:chOff x="5685629" y="1457826"/>
              <a:chExt cx="3262581" cy="272229"/>
            </a:xfrm>
          </p:grpSpPr>
          <p:sp>
            <p:nvSpPr>
              <p:cNvPr id="126" name="正方形/長方形 125"/>
              <p:cNvSpPr/>
              <p:nvPr/>
            </p:nvSpPr>
            <p:spPr bwMode="gray">
              <a:xfrm>
                <a:off x="5685629" y="1566441"/>
                <a:ext cx="3262581" cy="163614"/>
              </a:xfrm>
              <a:prstGeom prst="rect">
                <a:avLst/>
              </a:prstGeom>
              <a:solidFill>
                <a:schemeClr val="bg1"/>
              </a:solidFill>
              <a:ln w="9525">
                <a:solidFill>
                  <a:schemeClr val="tx1"/>
                </a:solidFill>
                <a:miter lim="800000"/>
                <a:headEnd/>
                <a:tailEnd/>
              </a:ln>
            </p:spPr>
            <p:txBody>
              <a:bodyPr lIns="25714" rIns="25714" anchor="t"/>
              <a:lstStyle/>
              <a:p>
                <a:r>
                  <a:rPr kumimoji="0" lang="en-US" altLang="ja-JP" sz="571" kern="0" dirty="0">
                    <a:latin typeface="Meiryo UI" pitchFamily="50" charset="-128"/>
                    <a:ea typeface="Meiryo UI" pitchFamily="50" charset="-128"/>
                    <a:cs typeface="Meiryo UI" pitchFamily="50" charset="-128"/>
                    <a:hlinkClick r:id="rId112"/>
                  </a:rPr>
                  <a:t>Snort</a:t>
                </a:r>
                <a:endParaRPr kumimoji="0" lang="en-US" altLang="ja-JP" sz="571" kern="0" dirty="0">
                  <a:latin typeface="Meiryo UI" pitchFamily="50" charset="-128"/>
                  <a:ea typeface="Meiryo UI" pitchFamily="50" charset="-128"/>
                  <a:cs typeface="Meiryo UI" pitchFamily="50" charset="-128"/>
                </a:endParaRPr>
              </a:p>
            </p:txBody>
          </p:sp>
          <p:sp>
            <p:nvSpPr>
              <p:cNvPr id="127" name="テキスト ボックス 126"/>
              <p:cNvSpPr txBox="1"/>
              <p:nvPr/>
            </p:nvSpPr>
            <p:spPr bwMode="gray">
              <a:xfrm>
                <a:off x="5688124" y="1457826"/>
                <a:ext cx="3260042" cy="135735"/>
              </a:xfrm>
              <a:prstGeom prst="rect">
                <a:avLst/>
              </a:prstGeom>
              <a:solidFill>
                <a:srgbClr val="F9E1D4"/>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en-US" altLang="ja-JP" sz="571" dirty="0">
                    <a:latin typeface="Meiryo UI" panose="020B0604030504040204" pitchFamily="50" charset="-128"/>
                    <a:ea typeface="Meiryo UI" panose="020B0604030504040204" pitchFamily="50" charset="-128"/>
                    <a:cs typeface="Meiryo UI" panose="020B0604030504040204" pitchFamily="50" charset="-128"/>
                  </a:rPr>
                  <a:t>IDS</a:t>
                </a:r>
                <a:r>
                  <a:rPr lang="ja-JP" altLang="en-US" sz="571" dirty="0">
                    <a:latin typeface="Meiryo UI" panose="020B0604030504040204" pitchFamily="50" charset="-128"/>
                    <a:ea typeface="Meiryo UI" panose="020B0604030504040204" pitchFamily="50" charset="-128"/>
                    <a:cs typeface="Meiryo UI" panose="020B0604030504040204" pitchFamily="50" charset="-128"/>
                  </a:rPr>
                  <a:t>・</a:t>
                </a:r>
                <a:r>
                  <a:rPr lang="en-US" altLang="ja-JP" sz="571" dirty="0">
                    <a:latin typeface="Meiryo UI" panose="020B0604030504040204" pitchFamily="50" charset="-128"/>
                    <a:ea typeface="Meiryo UI" panose="020B0604030504040204" pitchFamily="50" charset="-128"/>
                    <a:cs typeface="Meiryo UI" panose="020B0604030504040204" pitchFamily="50" charset="-128"/>
                  </a:rPr>
                  <a:t>IPS</a:t>
                </a:r>
                <a:r>
                  <a:rPr lang="ja-JP" altLang="en-US" sz="571" dirty="0">
                    <a:latin typeface="Meiryo UI" panose="020B0604030504040204" pitchFamily="50" charset="-128"/>
                    <a:ea typeface="Meiryo UI" panose="020B0604030504040204" pitchFamily="50" charset="-128"/>
                    <a:cs typeface="Meiryo UI" panose="020B0604030504040204" pitchFamily="50" charset="-128"/>
                  </a:rPr>
                  <a:t>・</a:t>
                </a:r>
                <a:r>
                  <a:rPr lang="en-US" altLang="ja-JP" sz="571" dirty="0">
                    <a:latin typeface="Meiryo UI" panose="020B0604030504040204" pitchFamily="50" charset="-128"/>
                    <a:ea typeface="Meiryo UI" panose="020B0604030504040204" pitchFamily="50" charset="-128"/>
                    <a:cs typeface="Meiryo UI" panose="020B0604030504040204" pitchFamily="50" charset="-128"/>
                  </a:rPr>
                  <a:t>SIEM</a:t>
                </a:r>
                <a:endParaRPr lang="ja-JP" altLang="en-US" sz="571" dirty="0">
                  <a:latin typeface="Meiryo UI" panose="020B0604030504040204" pitchFamily="50" charset="-128"/>
                  <a:ea typeface="Meiryo UI" panose="020B0604030504040204" pitchFamily="50" charset="-128"/>
                  <a:cs typeface="Meiryo UI" panose="020B0604030504040204" pitchFamily="50" charset="-128"/>
                </a:endParaRPr>
              </a:p>
            </p:txBody>
          </p:sp>
        </p:grpSp>
        <p:grpSp>
          <p:nvGrpSpPr>
            <p:cNvPr id="128" name="グループ化 127"/>
            <p:cNvGrpSpPr/>
            <p:nvPr/>
          </p:nvGrpSpPr>
          <p:grpSpPr>
            <a:xfrm>
              <a:off x="7142898" y="4064191"/>
              <a:ext cx="880186" cy="468006"/>
              <a:chOff x="5695161" y="1444966"/>
              <a:chExt cx="3240360" cy="622999"/>
            </a:xfrm>
          </p:grpSpPr>
          <p:sp>
            <p:nvSpPr>
              <p:cNvPr id="129" name="正方形/長方形 128"/>
              <p:cNvSpPr/>
              <p:nvPr/>
            </p:nvSpPr>
            <p:spPr bwMode="gray">
              <a:xfrm>
                <a:off x="5695161" y="1543505"/>
                <a:ext cx="3240360" cy="524460"/>
              </a:xfrm>
              <a:prstGeom prst="rect">
                <a:avLst/>
              </a:prstGeom>
              <a:solidFill>
                <a:schemeClr val="bg1"/>
              </a:solidFill>
              <a:ln w="9525">
                <a:solidFill>
                  <a:schemeClr val="tx1"/>
                </a:solidFill>
                <a:miter lim="800000"/>
                <a:headEnd/>
                <a:tailEnd/>
              </a:ln>
            </p:spPr>
            <p:txBody>
              <a:bodyPr lIns="25714" rIns="25714" anchor="t"/>
              <a:lstStyle/>
              <a:p>
                <a:r>
                  <a:rPr kumimoji="0" lang="en-US" altLang="ja-JP" sz="571" kern="0" dirty="0" err="1">
                    <a:latin typeface="Meiryo UI" pitchFamily="50" charset="-128"/>
                    <a:ea typeface="Meiryo UI" pitchFamily="50" charset="-128"/>
                    <a:cs typeface="Meiryo UI" pitchFamily="50" charset="-128"/>
                    <a:hlinkClick r:id="rId113"/>
                  </a:rPr>
                  <a:t>OpenSSH</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a:latin typeface="Meiryo UI" pitchFamily="50" charset="-128"/>
                    <a:ea typeface="Meiryo UI" pitchFamily="50" charset="-128"/>
                    <a:cs typeface="Meiryo UI" pitchFamily="50" charset="-128"/>
                    <a:hlinkClick r:id="rId114"/>
                  </a:rPr>
                  <a:t>OpenSSL</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err="1">
                    <a:latin typeface="Meiryo UI" pitchFamily="50" charset="-128"/>
                    <a:ea typeface="Meiryo UI" pitchFamily="50" charset="-128"/>
                    <a:cs typeface="Meiryo UI" pitchFamily="50" charset="-128"/>
                    <a:hlinkClick r:id="rId115"/>
                  </a:rPr>
                  <a:t>OpenVPN</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a:latin typeface="Meiryo UI" pitchFamily="50" charset="-128"/>
                    <a:ea typeface="Meiryo UI" pitchFamily="50" charset="-128"/>
                    <a:cs typeface="Meiryo UI" pitchFamily="50" charset="-128"/>
                    <a:hlinkClick r:id="rId116"/>
                  </a:rPr>
                  <a:t>Tor</a:t>
                </a:r>
                <a:endParaRPr kumimoji="0" lang="en-US" altLang="ja-JP" sz="571" kern="0" dirty="0">
                  <a:latin typeface="Meiryo UI" pitchFamily="50" charset="-128"/>
                  <a:ea typeface="Meiryo UI" pitchFamily="50" charset="-128"/>
                  <a:cs typeface="Meiryo UI" pitchFamily="50" charset="-128"/>
                </a:endParaRPr>
              </a:p>
            </p:txBody>
          </p:sp>
          <p:sp>
            <p:nvSpPr>
              <p:cNvPr id="130" name="テキスト ボックス 129"/>
              <p:cNvSpPr txBox="1"/>
              <p:nvPr/>
            </p:nvSpPr>
            <p:spPr bwMode="gray">
              <a:xfrm>
                <a:off x="5698424" y="1444966"/>
                <a:ext cx="3237095" cy="131819"/>
              </a:xfrm>
              <a:prstGeom prst="rect">
                <a:avLst/>
              </a:prstGeom>
              <a:solidFill>
                <a:srgbClr val="F9E1D4"/>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en-US" altLang="ja-JP" sz="571" dirty="0">
                    <a:latin typeface="Meiryo UI" panose="020B0604030504040204" pitchFamily="50" charset="-128"/>
                    <a:ea typeface="Meiryo UI" panose="020B0604030504040204" pitchFamily="50" charset="-128"/>
                    <a:cs typeface="Meiryo UI" panose="020B0604030504040204" pitchFamily="50" charset="-128"/>
                  </a:rPr>
                  <a:t>SSL</a:t>
                </a:r>
                <a:r>
                  <a:rPr lang="ja-JP" altLang="en-US" sz="571" dirty="0">
                    <a:latin typeface="Meiryo UI" panose="020B0604030504040204" pitchFamily="50" charset="-128"/>
                    <a:ea typeface="Meiryo UI" panose="020B0604030504040204" pitchFamily="50" charset="-128"/>
                    <a:cs typeface="Meiryo UI" panose="020B0604030504040204" pitchFamily="50" charset="-128"/>
                  </a:rPr>
                  <a:t>・</a:t>
                </a:r>
                <a:r>
                  <a:rPr lang="en-US" altLang="ja-JP" sz="571" dirty="0">
                    <a:latin typeface="Meiryo UI" panose="020B0604030504040204" pitchFamily="50" charset="-128"/>
                    <a:ea typeface="Meiryo UI" panose="020B0604030504040204" pitchFamily="50" charset="-128"/>
                    <a:cs typeface="Meiryo UI" panose="020B0604030504040204" pitchFamily="50" charset="-128"/>
                  </a:rPr>
                  <a:t>VPN</a:t>
                </a:r>
                <a:r>
                  <a:rPr lang="ja-JP" altLang="en-US" sz="571" dirty="0">
                    <a:latin typeface="Meiryo UI" panose="020B0604030504040204" pitchFamily="50" charset="-128"/>
                    <a:ea typeface="Meiryo UI" panose="020B0604030504040204" pitchFamily="50" charset="-128"/>
                    <a:cs typeface="Meiryo UI" panose="020B0604030504040204" pitchFamily="50" charset="-128"/>
                  </a:rPr>
                  <a:t>・</a:t>
                </a:r>
                <a:r>
                  <a:rPr lang="en-US" altLang="ja-JP" sz="571" dirty="0">
                    <a:latin typeface="Meiryo UI" panose="020B0604030504040204" pitchFamily="50" charset="-128"/>
                    <a:ea typeface="Meiryo UI" panose="020B0604030504040204" pitchFamily="50" charset="-128"/>
                    <a:cs typeface="Meiryo UI" panose="020B0604030504040204" pitchFamily="50" charset="-128"/>
                  </a:rPr>
                  <a:t>SSH</a:t>
                </a:r>
                <a:endParaRPr lang="ja-JP" altLang="en-US" sz="571" dirty="0">
                  <a:latin typeface="Meiryo UI" panose="020B0604030504040204" pitchFamily="50" charset="-128"/>
                  <a:ea typeface="Meiryo UI" panose="020B0604030504040204" pitchFamily="50" charset="-128"/>
                  <a:cs typeface="Meiryo UI" panose="020B0604030504040204" pitchFamily="50" charset="-128"/>
                </a:endParaRPr>
              </a:p>
            </p:txBody>
          </p:sp>
        </p:grpSp>
        <p:grpSp>
          <p:nvGrpSpPr>
            <p:cNvPr id="131" name="グループ化 130"/>
            <p:cNvGrpSpPr/>
            <p:nvPr/>
          </p:nvGrpSpPr>
          <p:grpSpPr>
            <a:xfrm>
              <a:off x="7142276" y="4551289"/>
              <a:ext cx="880808" cy="422633"/>
              <a:chOff x="5718617" y="1412918"/>
              <a:chExt cx="3251994" cy="537044"/>
            </a:xfrm>
          </p:grpSpPr>
          <p:sp>
            <p:nvSpPr>
              <p:cNvPr id="132" name="正方形/長方形 131"/>
              <p:cNvSpPr/>
              <p:nvPr/>
            </p:nvSpPr>
            <p:spPr bwMode="gray">
              <a:xfrm>
                <a:off x="5724155" y="1539034"/>
                <a:ext cx="3246456" cy="410928"/>
              </a:xfrm>
              <a:prstGeom prst="rect">
                <a:avLst/>
              </a:prstGeom>
              <a:solidFill>
                <a:schemeClr val="bg1"/>
              </a:solidFill>
              <a:ln w="9525">
                <a:solidFill>
                  <a:schemeClr val="tx1"/>
                </a:solidFill>
                <a:miter lim="800000"/>
                <a:headEnd/>
                <a:tailEnd/>
              </a:ln>
            </p:spPr>
            <p:txBody>
              <a:bodyPr lIns="25714" rIns="25714" anchor="t"/>
              <a:lstStyle/>
              <a:p>
                <a:r>
                  <a:rPr kumimoji="0" lang="en-US" altLang="ja-JP" sz="571" kern="0" dirty="0" err="1">
                    <a:latin typeface="Meiryo UI" pitchFamily="50" charset="-128"/>
                    <a:ea typeface="Meiryo UI" pitchFamily="50" charset="-128"/>
                    <a:cs typeface="Meiryo UI" pitchFamily="50" charset="-128"/>
                    <a:hlinkClick r:id="rId117"/>
                  </a:rPr>
                  <a:t>iptables</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err="1">
                    <a:latin typeface="Meiryo UI" pitchFamily="50" charset="-128"/>
                    <a:ea typeface="Meiryo UI" pitchFamily="50" charset="-128"/>
                    <a:cs typeface="Meiryo UI" pitchFamily="50" charset="-128"/>
                    <a:hlinkClick r:id="rId118"/>
                  </a:rPr>
                  <a:t>nginx</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a:latin typeface="Meiryo UI" pitchFamily="50" charset="-128"/>
                    <a:ea typeface="Meiryo UI" pitchFamily="50" charset="-128"/>
                    <a:cs typeface="Meiryo UI" pitchFamily="50" charset="-128"/>
                    <a:hlinkClick r:id="rId119"/>
                  </a:rPr>
                  <a:t>Squid</a:t>
                </a:r>
                <a:endParaRPr kumimoji="0" lang="en-US" altLang="ja-JP" sz="571" kern="0" dirty="0">
                  <a:latin typeface="Meiryo UI" pitchFamily="50" charset="-128"/>
                  <a:ea typeface="Meiryo UI" pitchFamily="50" charset="-128"/>
                  <a:cs typeface="Meiryo UI" pitchFamily="50" charset="-128"/>
                </a:endParaRPr>
              </a:p>
            </p:txBody>
          </p:sp>
          <p:sp>
            <p:nvSpPr>
              <p:cNvPr id="133" name="テキスト ボックス 132"/>
              <p:cNvSpPr txBox="1"/>
              <p:nvPr/>
            </p:nvSpPr>
            <p:spPr bwMode="gray">
              <a:xfrm>
                <a:off x="5718617" y="1412918"/>
                <a:ext cx="3251994" cy="131819"/>
              </a:xfrm>
              <a:prstGeom prst="rect">
                <a:avLst/>
              </a:prstGeom>
              <a:solidFill>
                <a:srgbClr val="F9E1D4"/>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ja-JP" altLang="en-US" sz="571" dirty="0">
                    <a:latin typeface="Meiryo UI" panose="020B0604030504040204" pitchFamily="50" charset="-128"/>
                    <a:ea typeface="Meiryo UI" panose="020B0604030504040204" pitchFamily="50" charset="-128"/>
                    <a:cs typeface="Meiryo UI" panose="020B0604030504040204" pitchFamily="50" charset="-128"/>
                  </a:rPr>
                  <a:t>プロキシ・ファイアウォール</a:t>
                </a:r>
              </a:p>
            </p:txBody>
          </p:sp>
        </p:grpSp>
        <p:grpSp>
          <p:nvGrpSpPr>
            <p:cNvPr id="137" name="グループ化 136"/>
            <p:cNvGrpSpPr/>
            <p:nvPr/>
          </p:nvGrpSpPr>
          <p:grpSpPr>
            <a:xfrm>
              <a:off x="6202063" y="4887863"/>
              <a:ext cx="870751" cy="337341"/>
              <a:chOff x="5666462" y="2035755"/>
              <a:chExt cx="3239569" cy="428661"/>
            </a:xfrm>
          </p:grpSpPr>
          <p:sp>
            <p:nvSpPr>
              <p:cNvPr id="138" name="正方形/長方形 137"/>
              <p:cNvSpPr/>
              <p:nvPr/>
            </p:nvSpPr>
            <p:spPr bwMode="gray">
              <a:xfrm>
                <a:off x="5666462" y="2167541"/>
                <a:ext cx="3239569" cy="296875"/>
              </a:xfrm>
              <a:prstGeom prst="rect">
                <a:avLst/>
              </a:prstGeom>
              <a:solidFill>
                <a:schemeClr val="bg1"/>
              </a:solidFill>
              <a:ln w="9525">
                <a:solidFill>
                  <a:schemeClr val="tx1"/>
                </a:solidFill>
                <a:miter lim="800000"/>
                <a:headEnd/>
                <a:tailEnd/>
              </a:ln>
            </p:spPr>
            <p:txBody>
              <a:bodyPr lIns="25714" rIns="25714" anchor="t"/>
              <a:lstStyle/>
              <a:p>
                <a:pPr>
                  <a:defRPr/>
                </a:pPr>
                <a:r>
                  <a:rPr kumimoji="0" lang="en-US" altLang="ja-JP" sz="571" kern="0" dirty="0">
                    <a:latin typeface="Meiryo UI" pitchFamily="50" charset="-128"/>
                    <a:ea typeface="Meiryo UI" pitchFamily="50" charset="-128"/>
                    <a:cs typeface="Meiryo UI" pitchFamily="50" charset="-128"/>
                    <a:hlinkClick r:id="rId120"/>
                  </a:rPr>
                  <a:t>389 Directory Server</a:t>
                </a:r>
                <a:endParaRPr kumimoji="0" lang="en-US" altLang="ja-JP" sz="500" b="1" kern="0" dirty="0">
                  <a:solidFill>
                    <a:srgbClr val="C00000"/>
                  </a:solidFill>
                  <a:latin typeface="Meiryo UI" pitchFamily="50" charset="-128"/>
                  <a:ea typeface="Meiryo UI" pitchFamily="50" charset="-128"/>
                  <a:cs typeface="Meiryo UI" pitchFamily="50" charset="-128"/>
                </a:endParaRPr>
              </a:p>
              <a:p>
                <a:pPr>
                  <a:defRPr/>
                </a:pPr>
                <a:r>
                  <a:rPr kumimoji="0" lang="en-US" altLang="ja-JP" sz="571" kern="0" dirty="0" err="1">
                    <a:latin typeface="Meiryo UI" pitchFamily="50" charset="-128"/>
                    <a:ea typeface="Meiryo UI" pitchFamily="50" charset="-128"/>
                    <a:cs typeface="Meiryo UI" pitchFamily="50" charset="-128"/>
                    <a:hlinkClick r:id="rId121"/>
                  </a:rPr>
                  <a:t>OpenLDAP</a:t>
                </a:r>
                <a:endParaRPr kumimoji="0" lang="en-US" altLang="ja-JP" sz="571" kern="0" dirty="0">
                  <a:latin typeface="Meiryo UI" pitchFamily="50" charset="-128"/>
                  <a:ea typeface="Meiryo UI" pitchFamily="50" charset="-128"/>
                  <a:cs typeface="Meiryo UI" pitchFamily="50" charset="-128"/>
                </a:endParaRPr>
              </a:p>
            </p:txBody>
          </p:sp>
          <p:sp>
            <p:nvSpPr>
              <p:cNvPr id="139" name="テキスト ボックス 138"/>
              <p:cNvSpPr txBox="1"/>
              <p:nvPr/>
            </p:nvSpPr>
            <p:spPr bwMode="gray">
              <a:xfrm>
                <a:off x="5666462" y="2035755"/>
                <a:ext cx="3239569" cy="131819"/>
              </a:xfrm>
              <a:prstGeom prst="rect">
                <a:avLst/>
              </a:prstGeom>
              <a:solidFill>
                <a:srgbClr val="F9E1D4"/>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ja-JP" altLang="en-US" sz="571" dirty="0">
                    <a:latin typeface="Meiryo UI" panose="020B0604030504040204" pitchFamily="50" charset="-128"/>
                    <a:ea typeface="Meiryo UI" panose="020B0604030504040204" pitchFamily="50" charset="-128"/>
                    <a:cs typeface="Meiryo UI" panose="020B0604030504040204" pitchFamily="50" charset="-128"/>
                  </a:rPr>
                  <a:t>ディレクトリサービス</a:t>
                </a:r>
              </a:p>
            </p:txBody>
          </p:sp>
        </p:grpSp>
        <p:grpSp>
          <p:nvGrpSpPr>
            <p:cNvPr id="140" name="グループ化 139"/>
            <p:cNvGrpSpPr/>
            <p:nvPr/>
          </p:nvGrpSpPr>
          <p:grpSpPr>
            <a:xfrm>
              <a:off x="6202063" y="5337206"/>
              <a:ext cx="873698" cy="195736"/>
              <a:chOff x="5656168" y="1360809"/>
              <a:chExt cx="3272316" cy="218525"/>
            </a:xfrm>
          </p:grpSpPr>
          <p:sp>
            <p:nvSpPr>
              <p:cNvPr id="141" name="正方形/長方形 140"/>
              <p:cNvSpPr/>
              <p:nvPr/>
            </p:nvSpPr>
            <p:spPr bwMode="gray">
              <a:xfrm>
                <a:off x="5656168" y="1414566"/>
                <a:ext cx="3272316" cy="164768"/>
              </a:xfrm>
              <a:prstGeom prst="rect">
                <a:avLst/>
              </a:prstGeom>
              <a:solidFill>
                <a:schemeClr val="bg1"/>
              </a:solidFill>
              <a:ln w="9525">
                <a:solidFill>
                  <a:schemeClr val="tx1"/>
                </a:solidFill>
                <a:miter lim="800000"/>
                <a:headEnd/>
                <a:tailEnd/>
              </a:ln>
            </p:spPr>
            <p:txBody>
              <a:bodyPr lIns="25714" rIns="25714" anchor="t"/>
              <a:lstStyle/>
              <a:p>
                <a:r>
                  <a:rPr kumimoji="0" lang="en-US" altLang="ja-JP" sz="571" kern="0" dirty="0" err="1">
                    <a:latin typeface="Meiryo UI" pitchFamily="50" charset="-128"/>
                    <a:ea typeface="Meiryo UI" pitchFamily="50" charset="-128"/>
                    <a:cs typeface="Meiryo UI" pitchFamily="50" charset="-128"/>
                    <a:hlinkClick r:id="rId122"/>
                  </a:rPr>
                  <a:t>FreeIPA</a:t>
                </a:r>
                <a:r>
                  <a:rPr kumimoji="0" lang="en-US" altLang="ja-JP" sz="571" kern="0" dirty="0">
                    <a:latin typeface="Meiryo UI" pitchFamily="50" charset="-128"/>
                    <a:ea typeface="Meiryo UI" pitchFamily="50" charset="-128"/>
                    <a:cs typeface="Meiryo UI" pitchFamily="50" charset="-128"/>
                  </a:rPr>
                  <a:t> </a:t>
                </a:r>
                <a:endParaRPr kumimoji="0" lang="en-US" altLang="ja-JP" sz="571" b="1" kern="0" dirty="0">
                  <a:solidFill>
                    <a:srgbClr val="C00000"/>
                  </a:solidFill>
                  <a:latin typeface="Meiryo UI" pitchFamily="50" charset="-128"/>
                  <a:ea typeface="Meiryo UI" pitchFamily="50" charset="-128"/>
                  <a:cs typeface="Meiryo UI" pitchFamily="50" charset="-128"/>
                </a:endParaRPr>
              </a:p>
              <a:p>
                <a:endParaRPr kumimoji="0" lang="en-US" altLang="ja-JP" sz="571" kern="0" dirty="0">
                  <a:latin typeface="Meiryo UI" pitchFamily="50" charset="-128"/>
                  <a:ea typeface="Meiryo UI" pitchFamily="50" charset="-128"/>
                  <a:cs typeface="Meiryo UI" pitchFamily="50" charset="-128"/>
                </a:endParaRPr>
              </a:p>
              <a:p>
                <a:endParaRPr kumimoji="0" lang="en-US" altLang="ja-JP" sz="571" kern="0" dirty="0">
                  <a:latin typeface="Meiryo UI" pitchFamily="50" charset="-128"/>
                  <a:ea typeface="Meiryo UI" pitchFamily="50" charset="-128"/>
                  <a:cs typeface="Meiryo UI" pitchFamily="50" charset="-128"/>
                </a:endParaRPr>
              </a:p>
            </p:txBody>
          </p:sp>
          <p:sp>
            <p:nvSpPr>
              <p:cNvPr id="142" name="テキスト ボックス 141"/>
              <p:cNvSpPr txBox="1"/>
              <p:nvPr/>
            </p:nvSpPr>
            <p:spPr bwMode="gray">
              <a:xfrm>
                <a:off x="5656168" y="1360809"/>
                <a:ext cx="3272316" cy="93482"/>
              </a:xfrm>
              <a:prstGeom prst="rect">
                <a:avLst/>
              </a:prstGeom>
              <a:solidFill>
                <a:srgbClr val="F9E1D4"/>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en-US" altLang="ja-JP" sz="571" dirty="0">
                    <a:latin typeface="Meiryo UI" panose="020B0604030504040204" pitchFamily="50" charset="-128"/>
                    <a:ea typeface="Meiryo UI" panose="020B0604030504040204" pitchFamily="50" charset="-128"/>
                    <a:cs typeface="Meiryo UI" panose="020B0604030504040204" pitchFamily="50" charset="-128"/>
                  </a:rPr>
                  <a:t>ID</a:t>
                </a:r>
                <a:r>
                  <a:rPr lang="ja-JP" altLang="en-US" sz="571" dirty="0">
                    <a:latin typeface="Meiryo UI" panose="020B0604030504040204" pitchFamily="50" charset="-128"/>
                    <a:ea typeface="Meiryo UI" panose="020B0604030504040204" pitchFamily="50" charset="-128"/>
                    <a:cs typeface="Meiryo UI" panose="020B0604030504040204" pitchFamily="50" charset="-128"/>
                  </a:rPr>
                  <a:t>管理</a:t>
                </a:r>
              </a:p>
            </p:txBody>
          </p:sp>
        </p:grpSp>
        <p:grpSp>
          <p:nvGrpSpPr>
            <p:cNvPr id="146" name="グループ化 145"/>
            <p:cNvGrpSpPr/>
            <p:nvPr/>
          </p:nvGrpSpPr>
          <p:grpSpPr>
            <a:xfrm>
              <a:off x="147117" y="4417450"/>
              <a:ext cx="892319" cy="399375"/>
              <a:chOff x="5688124" y="1408586"/>
              <a:chExt cx="3240360" cy="619148"/>
            </a:xfrm>
          </p:grpSpPr>
          <p:sp>
            <p:nvSpPr>
              <p:cNvPr id="147" name="正方形/長方形 146"/>
              <p:cNvSpPr/>
              <p:nvPr/>
            </p:nvSpPr>
            <p:spPr bwMode="gray">
              <a:xfrm>
                <a:off x="5688124" y="1540338"/>
                <a:ext cx="3240360" cy="487396"/>
              </a:xfrm>
              <a:prstGeom prst="rect">
                <a:avLst/>
              </a:prstGeom>
              <a:solidFill>
                <a:schemeClr val="bg1"/>
              </a:solidFill>
              <a:ln w="9525">
                <a:solidFill>
                  <a:schemeClr val="tx1"/>
                </a:solidFill>
                <a:miter lim="800000"/>
                <a:headEnd/>
                <a:tailEnd/>
              </a:ln>
            </p:spPr>
            <p:txBody>
              <a:bodyPr lIns="25714" rIns="25714" anchor="t"/>
              <a:lstStyle/>
              <a:p>
                <a:pPr defTabSz="653156">
                  <a:defRPr/>
                </a:pPr>
                <a:r>
                  <a:rPr kumimoji="0" lang="en-US" altLang="ja-JP" sz="571" kern="0" dirty="0">
                    <a:latin typeface="Meiryo UI" pitchFamily="50" charset="-128"/>
                    <a:ea typeface="Meiryo UI" pitchFamily="50" charset="-128"/>
                    <a:cs typeface="Meiryo UI" pitchFamily="50" charset="-128"/>
                    <a:hlinkClick r:id="rId123"/>
                  </a:rPr>
                  <a:t>Amanda</a:t>
                </a:r>
                <a:endParaRPr kumimoji="0" lang="en-US" altLang="ja-JP" sz="571" kern="0" dirty="0">
                  <a:latin typeface="Meiryo UI" pitchFamily="50" charset="-128"/>
                  <a:ea typeface="Meiryo UI" pitchFamily="50" charset="-128"/>
                  <a:cs typeface="Meiryo UI" pitchFamily="50" charset="-128"/>
                </a:endParaRPr>
              </a:p>
              <a:p>
                <a:pPr defTabSz="653156">
                  <a:defRPr/>
                </a:pPr>
                <a:r>
                  <a:rPr kumimoji="0" lang="en-US" altLang="ja-JP" sz="571" kern="0" dirty="0" err="1">
                    <a:latin typeface="Meiryo UI" pitchFamily="50" charset="-128"/>
                    <a:ea typeface="Meiryo UI" pitchFamily="50" charset="-128"/>
                    <a:cs typeface="Meiryo UI" pitchFamily="50" charset="-128"/>
                    <a:hlinkClick r:id="rId124"/>
                  </a:rPr>
                  <a:t>Bacula</a:t>
                </a:r>
                <a:endParaRPr kumimoji="0" lang="en-US" altLang="ja-JP" sz="571" kern="0" dirty="0">
                  <a:latin typeface="Meiryo UI" pitchFamily="50" charset="-128"/>
                  <a:ea typeface="Meiryo UI" pitchFamily="50" charset="-128"/>
                  <a:cs typeface="Meiryo UI" pitchFamily="50" charset="-128"/>
                </a:endParaRPr>
              </a:p>
              <a:p>
                <a:pPr defTabSz="653156">
                  <a:defRPr/>
                </a:pPr>
                <a:r>
                  <a:rPr kumimoji="0" lang="en-US" altLang="ja-JP" sz="571" kern="0" dirty="0" err="1">
                    <a:latin typeface="Meiryo UI" pitchFamily="50" charset="-128"/>
                    <a:ea typeface="Meiryo UI" pitchFamily="50" charset="-128"/>
                    <a:cs typeface="Meiryo UI" pitchFamily="50" charset="-128"/>
                    <a:hlinkClick r:id="rId125"/>
                  </a:rPr>
                  <a:t>Clonezilla</a:t>
                </a:r>
                <a:endParaRPr kumimoji="0" lang="en-US" altLang="ja-JP" sz="571" kern="0" dirty="0">
                  <a:latin typeface="Meiryo UI" pitchFamily="50" charset="-128"/>
                  <a:ea typeface="Meiryo UI" pitchFamily="50" charset="-128"/>
                  <a:cs typeface="Meiryo UI" pitchFamily="50" charset="-128"/>
                </a:endParaRPr>
              </a:p>
            </p:txBody>
          </p:sp>
          <p:sp>
            <p:nvSpPr>
              <p:cNvPr id="148" name="テキスト ボックス 147"/>
              <p:cNvSpPr txBox="1"/>
              <p:nvPr/>
            </p:nvSpPr>
            <p:spPr bwMode="gray">
              <a:xfrm>
                <a:off x="5688124" y="1408586"/>
                <a:ext cx="3240360" cy="158830"/>
              </a:xfrm>
              <a:prstGeom prst="rect">
                <a:avLst/>
              </a:prstGeom>
              <a:solidFill>
                <a:srgbClr val="CCE3F0"/>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ja-JP" altLang="en-US" sz="571">
                    <a:latin typeface="Meiryo UI" panose="020B0604030504040204" pitchFamily="50" charset="-128"/>
                    <a:ea typeface="Meiryo UI" panose="020B0604030504040204" pitchFamily="50" charset="-128"/>
                    <a:cs typeface="Meiryo UI" panose="020B0604030504040204" pitchFamily="50" charset="-128"/>
                  </a:rPr>
                  <a:t>ストレージ・バックアップ</a:t>
                </a:r>
                <a:endParaRPr lang="ja-JP" altLang="en-US" sz="571" dirty="0">
                  <a:latin typeface="Meiryo UI" panose="020B0604030504040204" pitchFamily="50" charset="-128"/>
                  <a:ea typeface="Meiryo UI" panose="020B0604030504040204" pitchFamily="50" charset="-128"/>
                  <a:cs typeface="Meiryo UI" panose="020B0604030504040204" pitchFamily="50" charset="-128"/>
                </a:endParaRPr>
              </a:p>
            </p:txBody>
          </p:sp>
        </p:grpSp>
        <p:grpSp>
          <p:nvGrpSpPr>
            <p:cNvPr id="149" name="グループ化 148"/>
            <p:cNvGrpSpPr/>
            <p:nvPr/>
          </p:nvGrpSpPr>
          <p:grpSpPr>
            <a:xfrm>
              <a:off x="143042" y="6051158"/>
              <a:ext cx="896253" cy="575264"/>
              <a:chOff x="5674322" y="1930238"/>
              <a:chExt cx="3228005" cy="690663"/>
            </a:xfrm>
          </p:grpSpPr>
          <p:sp>
            <p:nvSpPr>
              <p:cNvPr id="150" name="正方形/長方形 149"/>
              <p:cNvSpPr/>
              <p:nvPr/>
            </p:nvSpPr>
            <p:spPr bwMode="gray">
              <a:xfrm>
                <a:off x="5674322" y="2039721"/>
                <a:ext cx="3228005" cy="581180"/>
              </a:xfrm>
              <a:prstGeom prst="rect">
                <a:avLst/>
              </a:prstGeom>
              <a:solidFill>
                <a:schemeClr val="bg1"/>
              </a:solidFill>
              <a:ln w="9525">
                <a:solidFill>
                  <a:schemeClr val="tx1"/>
                </a:solidFill>
                <a:miter lim="800000"/>
                <a:headEnd/>
                <a:tailEnd/>
              </a:ln>
            </p:spPr>
            <p:txBody>
              <a:bodyPr lIns="25714" rIns="25714" anchor="t"/>
              <a:lstStyle/>
              <a:p>
                <a:pPr defTabSz="653156">
                  <a:defRPr/>
                </a:pPr>
                <a:r>
                  <a:rPr kumimoji="0" lang="en-US" altLang="ja-JP" sz="571" kern="0" dirty="0">
                    <a:latin typeface="Meiryo UI" pitchFamily="50" charset="-128"/>
                    <a:ea typeface="Meiryo UI" pitchFamily="50" charset="-128"/>
                    <a:cs typeface="Meiryo UI" pitchFamily="50" charset="-128"/>
                    <a:hlinkClick r:id="rId126"/>
                  </a:rPr>
                  <a:t>Apache Zookeeper</a:t>
                </a:r>
                <a:endParaRPr kumimoji="0" lang="en-US" altLang="ja-JP" sz="571" kern="0" dirty="0">
                  <a:latin typeface="Meiryo UI" pitchFamily="50" charset="-128"/>
                  <a:ea typeface="Meiryo UI" pitchFamily="50" charset="-128"/>
                  <a:cs typeface="Meiryo UI" pitchFamily="50" charset="-128"/>
                  <a:hlinkClick r:id="rId127"/>
                </a:endParaRPr>
              </a:p>
              <a:p>
                <a:pPr defTabSz="653156">
                  <a:defRPr/>
                </a:pPr>
                <a:r>
                  <a:rPr kumimoji="0" lang="en-US" altLang="ja-JP" sz="571" kern="0" dirty="0" err="1">
                    <a:latin typeface="Meiryo UI" pitchFamily="50" charset="-128"/>
                    <a:ea typeface="Meiryo UI" pitchFamily="50" charset="-128"/>
                    <a:cs typeface="Meiryo UI" pitchFamily="50" charset="-128"/>
                    <a:hlinkClick r:id="rId127"/>
                  </a:rPr>
                  <a:t>corosync</a:t>
                </a:r>
                <a:endParaRPr kumimoji="0" lang="en-US" altLang="ja-JP" sz="571" kern="0" dirty="0">
                  <a:latin typeface="Meiryo UI" pitchFamily="50" charset="-128"/>
                  <a:ea typeface="Meiryo UI" pitchFamily="50" charset="-128"/>
                  <a:cs typeface="Meiryo UI" pitchFamily="50" charset="-128"/>
                  <a:hlinkClick r:id="rId128"/>
                </a:endParaRPr>
              </a:p>
              <a:p>
                <a:pPr defTabSz="653156">
                  <a:defRPr/>
                </a:pPr>
                <a:r>
                  <a:rPr kumimoji="0" lang="en-US" altLang="ja-JP" sz="571" kern="0" dirty="0">
                    <a:latin typeface="Meiryo UI" pitchFamily="50" charset="-128"/>
                    <a:ea typeface="Meiryo UI" pitchFamily="50" charset="-128"/>
                    <a:cs typeface="Meiryo UI" pitchFamily="50" charset="-128"/>
                    <a:hlinkClick r:id="rId128"/>
                  </a:rPr>
                  <a:t>DRBD</a:t>
                </a:r>
                <a:endParaRPr kumimoji="0" lang="en-US" altLang="ja-JP" sz="571" kern="0" dirty="0">
                  <a:latin typeface="Meiryo UI" pitchFamily="50" charset="-128"/>
                  <a:ea typeface="Meiryo UI" pitchFamily="50" charset="-128"/>
                  <a:cs typeface="Meiryo UI" pitchFamily="50" charset="-128"/>
                </a:endParaRPr>
              </a:p>
              <a:p>
                <a:pPr defTabSz="653156">
                  <a:defRPr/>
                </a:pPr>
                <a:r>
                  <a:rPr kumimoji="0" lang="en-US" altLang="ja-JP" sz="571" kern="0" dirty="0">
                    <a:latin typeface="Meiryo UI" pitchFamily="50" charset="-128"/>
                    <a:ea typeface="Meiryo UI" pitchFamily="50" charset="-128"/>
                    <a:cs typeface="Meiryo UI" pitchFamily="50" charset="-128"/>
                    <a:hlinkClick r:id="rId129"/>
                  </a:rPr>
                  <a:t>Heartbeat</a:t>
                </a:r>
                <a:endParaRPr kumimoji="0" lang="en-US" altLang="ja-JP" sz="571" kern="0" dirty="0">
                  <a:latin typeface="Meiryo UI" pitchFamily="50" charset="-128"/>
                  <a:ea typeface="Meiryo UI" pitchFamily="50" charset="-128"/>
                  <a:cs typeface="Meiryo UI" pitchFamily="50" charset="-128"/>
                </a:endParaRPr>
              </a:p>
              <a:p>
                <a:pPr defTabSz="653156">
                  <a:defRPr/>
                </a:pPr>
                <a:r>
                  <a:rPr kumimoji="0" lang="en-US" altLang="ja-JP" sz="571" kern="0" dirty="0">
                    <a:latin typeface="Meiryo UI" pitchFamily="50" charset="-128"/>
                    <a:ea typeface="Meiryo UI" pitchFamily="50" charset="-128"/>
                    <a:cs typeface="Meiryo UI" pitchFamily="50" charset="-128"/>
                    <a:hlinkClick r:id="rId130"/>
                  </a:rPr>
                  <a:t>Pacemaker</a:t>
                </a:r>
                <a:endParaRPr kumimoji="0" lang="en-US" altLang="ja-JP" sz="571" kern="0" dirty="0">
                  <a:latin typeface="Meiryo UI" pitchFamily="50" charset="-128"/>
                  <a:ea typeface="Meiryo UI" pitchFamily="50" charset="-128"/>
                  <a:cs typeface="Meiryo UI" pitchFamily="50" charset="-128"/>
                </a:endParaRPr>
              </a:p>
            </p:txBody>
          </p:sp>
          <p:sp>
            <p:nvSpPr>
              <p:cNvPr id="151" name="テキスト ボックス 150"/>
              <p:cNvSpPr txBox="1"/>
              <p:nvPr/>
            </p:nvSpPr>
            <p:spPr bwMode="gray">
              <a:xfrm>
                <a:off x="5674322" y="1930238"/>
                <a:ext cx="3228002" cy="131819"/>
              </a:xfrm>
              <a:prstGeom prst="rect">
                <a:avLst/>
              </a:prstGeom>
              <a:solidFill>
                <a:srgbClr val="CCE3F0"/>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en-US" altLang="ja-JP" sz="571" dirty="0">
                    <a:latin typeface="Meiryo UI" panose="020B0604030504040204" pitchFamily="50" charset="-128"/>
                    <a:ea typeface="Meiryo UI" panose="020B0604030504040204" pitchFamily="50" charset="-128"/>
                    <a:cs typeface="Meiryo UI" panose="020B0604030504040204" pitchFamily="50" charset="-128"/>
                  </a:rPr>
                  <a:t>HA</a:t>
                </a:r>
                <a:r>
                  <a:rPr lang="ja-JP" altLang="en-US" sz="571" dirty="0">
                    <a:latin typeface="Meiryo UI" panose="020B0604030504040204" pitchFamily="50" charset="-128"/>
                    <a:ea typeface="Meiryo UI" panose="020B0604030504040204" pitchFamily="50" charset="-128"/>
                    <a:cs typeface="Meiryo UI" panose="020B0604030504040204" pitchFamily="50" charset="-128"/>
                  </a:rPr>
                  <a:t>クラスタ</a:t>
                </a:r>
              </a:p>
            </p:txBody>
          </p:sp>
        </p:grpSp>
        <p:grpSp>
          <p:nvGrpSpPr>
            <p:cNvPr id="152" name="グループ化 151"/>
            <p:cNvGrpSpPr/>
            <p:nvPr/>
          </p:nvGrpSpPr>
          <p:grpSpPr>
            <a:xfrm>
              <a:off x="143042" y="4840778"/>
              <a:ext cx="896394" cy="1179483"/>
              <a:chOff x="5706120" y="1286010"/>
              <a:chExt cx="3240360" cy="1481235"/>
            </a:xfrm>
          </p:grpSpPr>
          <p:sp>
            <p:nvSpPr>
              <p:cNvPr id="153" name="正方形/長方形 152"/>
              <p:cNvSpPr/>
              <p:nvPr/>
            </p:nvSpPr>
            <p:spPr bwMode="gray">
              <a:xfrm>
                <a:off x="5706120" y="1393880"/>
                <a:ext cx="3240360" cy="1373365"/>
              </a:xfrm>
              <a:prstGeom prst="rect">
                <a:avLst/>
              </a:prstGeom>
              <a:solidFill>
                <a:schemeClr val="bg1"/>
              </a:solidFill>
              <a:ln w="9525">
                <a:solidFill>
                  <a:schemeClr val="tx1"/>
                </a:solidFill>
                <a:miter lim="800000"/>
                <a:headEnd/>
                <a:tailEnd/>
              </a:ln>
            </p:spPr>
            <p:txBody>
              <a:bodyPr lIns="25714" rIns="25714" anchor="t"/>
              <a:lstStyle/>
              <a:p>
                <a:pPr defTabSz="653156">
                  <a:defRPr/>
                </a:pPr>
                <a:r>
                  <a:rPr kumimoji="0" lang="en-US" altLang="ja-JP" sz="571" kern="0" dirty="0" err="1">
                    <a:latin typeface="Meiryo UI" pitchFamily="50" charset="-128"/>
                    <a:ea typeface="Meiryo UI" pitchFamily="50" charset="-128"/>
                    <a:cs typeface="Meiryo UI" pitchFamily="50" charset="-128"/>
                    <a:hlinkClick r:id="rId131"/>
                  </a:rPr>
                  <a:t>GNetWatch</a:t>
                </a:r>
                <a:r>
                  <a:rPr kumimoji="0" lang="en-US" altLang="ja-JP" sz="571" kern="0" dirty="0">
                    <a:latin typeface="Meiryo UI" pitchFamily="50" charset="-128"/>
                    <a:ea typeface="Meiryo UI" pitchFamily="50" charset="-128"/>
                    <a:cs typeface="Meiryo UI" pitchFamily="50" charset="-128"/>
                  </a:rPr>
                  <a:t> </a:t>
                </a:r>
                <a:endPar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pPr defTabSz="653156">
                  <a:defRPr/>
                </a:pPr>
                <a:r>
                  <a:rPr kumimoji="0" lang="en-US" altLang="ja-JP" sz="571" u="sng" kern="0" dirty="0" err="1">
                    <a:latin typeface="Meiryo UI" pitchFamily="50" charset="-128"/>
                    <a:ea typeface="Meiryo UI" pitchFamily="50" charset="-128"/>
                    <a:cs typeface="Meiryo UI" pitchFamily="50" charset="-128"/>
                    <a:hlinkClick r:id="rId132"/>
                  </a:rPr>
                  <a:t>Hinemos</a:t>
                </a:r>
                <a:endParaRPr kumimoji="0" lang="en-US" altLang="ja-JP" sz="571" u="sng" kern="0" dirty="0">
                  <a:latin typeface="Meiryo UI" pitchFamily="50" charset="-128"/>
                  <a:ea typeface="Meiryo UI" pitchFamily="50" charset="-128"/>
                  <a:cs typeface="Meiryo UI" pitchFamily="50" charset="-128"/>
                </a:endParaRPr>
              </a:p>
              <a:p>
                <a:pPr defTabSz="653156">
                  <a:defRPr/>
                </a:pPr>
                <a:r>
                  <a:rPr kumimoji="0" lang="en-US" altLang="ja-JP" sz="571" u="sng" kern="0" dirty="0" err="1">
                    <a:latin typeface="Meiryo UI" pitchFamily="50" charset="-128"/>
                    <a:ea typeface="Meiryo UI" pitchFamily="50" charset="-128"/>
                    <a:cs typeface="Meiryo UI" pitchFamily="50" charset="-128"/>
                    <a:hlinkClick r:id="rId133"/>
                  </a:rPr>
                  <a:t>Icinga</a:t>
                </a:r>
                <a:endParaRPr kumimoji="0" lang="en-US" altLang="ja-JP" sz="571" u="sng" kern="0" dirty="0">
                  <a:latin typeface="Meiryo UI" pitchFamily="50" charset="-128"/>
                  <a:ea typeface="Meiryo UI" pitchFamily="50" charset="-128"/>
                  <a:cs typeface="Meiryo UI" pitchFamily="50" charset="-128"/>
                </a:endParaRPr>
              </a:p>
              <a:p>
                <a:pPr defTabSz="653156">
                  <a:defRPr/>
                </a:pPr>
                <a:r>
                  <a:rPr kumimoji="0" lang="en-US" altLang="ja-JP" sz="571" kern="0" dirty="0" err="1">
                    <a:latin typeface="Meiryo UI" pitchFamily="50" charset="-128"/>
                    <a:ea typeface="Meiryo UI" pitchFamily="50" charset="-128"/>
                    <a:cs typeface="Meiryo UI" pitchFamily="50" charset="-128"/>
                    <a:hlinkClick r:id="rId134"/>
                  </a:rPr>
                  <a:t>Monit</a:t>
                </a:r>
                <a:endParaRPr kumimoji="0" lang="en-US" altLang="ja-JP" sz="571" kern="0" dirty="0">
                  <a:latin typeface="Meiryo UI" pitchFamily="50" charset="-128"/>
                  <a:ea typeface="Meiryo UI" pitchFamily="50" charset="-128"/>
                  <a:cs typeface="Meiryo UI" pitchFamily="50" charset="-128"/>
                </a:endParaRPr>
              </a:p>
              <a:p>
                <a:pPr defTabSz="653156">
                  <a:defRPr/>
                </a:pPr>
                <a:r>
                  <a:rPr kumimoji="0" lang="en-US" altLang="ja-JP" sz="571" kern="0" dirty="0">
                    <a:latin typeface="Meiryo UI" pitchFamily="50" charset="-128"/>
                    <a:ea typeface="Meiryo UI" pitchFamily="50" charset="-128"/>
                    <a:cs typeface="Meiryo UI" pitchFamily="50" charset="-128"/>
                    <a:hlinkClick r:id="rId135"/>
                  </a:rPr>
                  <a:t>Nagios</a:t>
                </a:r>
                <a:endParaRPr kumimoji="0" lang="en-US" altLang="ja-JP" sz="571" kern="0" dirty="0">
                  <a:latin typeface="Meiryo UI" pitchFamily="50" charset="-128"/>
                  <a:ea typeface="Meiryo UI" pitchFamily="50" charset="-128"/>
                  <a:cs typeface="Meiryo UI" pitchFamily="50" charset="-128"/>
                </a:endParaRPr>
              </a:p>
              <a:p>
                <a:pPr defTabSz="653156">
                  <a:defRPr/>
                </a:pPr>
                <a:r>
                  <a:rPr kumimoji="0" lang="en-US" altLang="ja-JP" sz="571" kern="0" dirty="0" err="1">
                    <a:latin typeface="Meiryo UI" pitchFamily="50" charset="-128"/>
                    <a:ea typeface="Meiryo UI" pitchFamily="50" charset="-128"/>
                    <a:cs typeface="Meiryo UI" pitchFamily="50" charset="-128"/>
                    <a:hlinkClick r:id="rId136"/>
                  </a:rPr>
                  <a:t>OpenNMS</a:t>
                </a:r>
                <a:endParaRPr kumimoji="0" lang="en-US" altLang="ja-JP" sz="571" kern="0" dirty="0">
                  <a:latin typeface="Meiryo UI" pitchFamily="50" charset="-128"/>
                  <a:ea typeface="Meiryo UI" pitchFamily="50" charset="-128"/>
                  <a:cs typeface="Meiryo UI" pitchFamily="50" charset="-128"/>
                </a:endParaRPr>
              </a:p>
              <a:p>
                <a:pPr defTabSz="653156">
                  <a:defRPr/>
                </a:pPr>
                <a:r>
                  <a:rPr kumimoji="0" lang="en-US" altLang="ja-JP" sz="571" kern="0" dirty="0">
                    <a:latin typeface="Meiryo UI" pitchFamily="50" charset="-128"/>
                    <a:ea typeface="Meiryo UI" pitchFamily="50" charset="-128"/>
                    <a:cs typeface="Meiryo UI" pitchFamily="50" charset="-128"/>
                    <a:hlinkClick r:id="rId137"/>
                  </a:rPr>
                  <a:t>Pandora FMS</a:t>
                </a:r>
                <a:endParaRPr kumimoji="0" lang="en-US" altLang="ja-JP" sz="571" kern="0" dirty="0">
                  <a:latin typeface="Meiryo UI" pitchFamily="50" charset="-128"/>
                  <a:ea typeface="Meiryo UI" pitchFamily="50" charset="-128"/>
                  <a:cs typeface="Meiryo UI" pitchFamily="50" charset="-128"/>
                </a:endParaRPr>
              </a:p>
              <a:p>
                <a:pPr defTabSz="653156">
                  <a:defRPr/>
                </a:pPr>
                <a:r>
                  <a:rPr kumimoji="0" lang="en-US" altLang="ja-JP" sz="571" kern="0" dirty="0">
                    <a:latin typeface="Meiryo UI" pitchFamily="50" charset="-128"/>
                    <a:ea typeface="Meiryo UI" pitchFamily="50" charset="-128"/>
                    <a:cs typeface="Meiryo UI" pitchFamily="50" charset="-128"/>
                    <a:hlinkClick r:id="rId138"/>
                  </a:rPr>
                  <a:t>Prometheus</a:t>
                </a:r>
                <a:endParaRPr kumimoji="0" lang="en-US" altLang="ja-JP" sz="571" kern="0" dirty="0">
                  <a:latin typeface="Meiryo UI" pitchFamily="50" charset="-128"/>
                  <a:ea typeface="Meiryo UI" pitchFamily="50" charset="-128"/>
                  <a:cs typeface="Meiryo UI" pitchFamily="50" charset="-128"/>
                </a:endParaRPr>
              </a:p>
              <a:p>
                <a:pPr defTabSz="653156">
                  <a:defRPr/>
                </a:pPr>
                <a:r>
                  <a:rPr kumimoji="0" lang="en-US" altLang="ja-JP" sz="571" kern="0" dirty="0" err="1">
                    <a:latin typeface="Meiryo UI" pitchFamily="50" charset="-128"/>
                    <a:ea typeface="Meiryo UI" pitchFamily="50" charset="-128"/>
                    <a:cs typeface="Meiryo UI" pitchFamily="50" charset="-128"/>
                    <a:hlinkClick r:id="rId139"/>
                  </a:rPr>
                  <a:t>rsyslog</a:t>
                </a:r>
                <a:endParaRPr kumimoji="0" lang="en-US" altLang="ja-JP" sz="571" kern="0" dirty="0">
                  <a:latin typeface="Meiryo UI" pitchFamily="50" charset="-128"/>
                  <a:ea typeface="Meiryo UI" pitchFamily="50" charset="-128"/>
                  <a:cs typeface="Meiryo UI" pitchFamily="50" charset="-128"/>
                </a:endParaRPr>
              </a:p>
              <a:p>
                <a:pPr defTabSz="653156">
                  <a:defRPr/>
                </a:pPr>
                <a:r>
                  <a:rPr kumimoji="0" lang="en-US" altLang="ja-JP" sz="571" kern="0" dirty="0" err="1">
                    <a:latin typeface="Meiryo UI" pitchFamily="50" charset="-128"/>
                    <a:ea typeface="Meiryo UI" pitchFamily="50" charset="-128"/>
                    <a:cs typeface="Meiryo UI" pitchFamily="50" charset="-128"/>
                    <a:hlinkClick r:id="rId140"/>
                  </a:rPr>
                  <a:t>Scalr</a:t>
                </a:r>
                <a:endParaRPr kumimoji="0" lang="en-US" altLang="ja-JP" sz="571" kern="0" dirty="0">
                  <a:latin typeface="Meiryo UI" pitchFamily="50" charset="-128"/>
                  <a:ea typeface="Meiryo UI" pitchFamily="50" charset="-128"/>
                  <a:cs typeface="Meiryo UI" pitchFamily="50" charset="-128"/>
                </a:endParaRPr>
              </a:p>
              <a:p>
                <a:pPr defTabSz="653156">
                  <a:defRPr/>
                </a:pPr>
                <a:r>
                  <a:rPr kumimoji="0" lang="en-US" altLang="ja-JP" sz="571" kern="0" dirty="0">
                    <a:latin typeface="Meiryo UI" pitchFamily="50" charset="-128"/>
                    <a:ea typeface="Meiryo UI" pitchFamily="50" charset="-128"/>
                    <a:cs typeface="Meiryo UI" pitchFamily="50" charset="-128"/>
                    <a:hlinkClick r:id="rId141"/>
                  </a:rPr>
                  <a:t>SNMP Trap Translator</a:t>
                </a:r>
                <a:endParaRPr kumimoji="0" lang="en-US" altLang="ja-JP" sz="571" kern="0" dirty="0">
                  <a:latin typeface="Meiryo UI" pitchFamily="50" charset="-128"/>
                  <a:ea typeface="Meiryo UI" pitchFamily="50" charset="-128"/>
                  <a:cs typeface="Meiryo UI" pitchFamily="50" charset="-128"/>
                </a:endParaRPr>
              </a:p>
              <a:p>
                <a:pPr defTabSz="653156">
                  <a:defRPr/>
                </a:pPr>
                <a:r>
                  <a:rPr kumimoji="0" lang="en-US" altLang="ja-JP" sz="571" kern="0" dirty="0" err="1">
                    <a:latin typeface="Meiryo UI" pitchFamily="50" charset="-128"/>
                    <a:ea typeface="Meiryo UI" pitchFamily="50" charset="-128"/>
                    <a:cs typeface="Meiryo UI" pitchFamily="50" charset="-128"/>
                    <a:hlinkClick r:id="rId142"/>
                  </a:rPr>
                  <a:t>Zabbix</a:t>
                </a:r>
                <a:endParaRPr kumimoji="0" lang="en-US" altLang="ja-JP" sz="571" kern="0" dirty="0">
                  <a:latin typeface="Meiryo UI" pitchFamily="50" charset="-128"/>
                  <a:ea typeface="Meiryo UI" pitchFamily="50" charset="-128"/>
                  <a:cs typeface="Meiryo UI" pitchFamily="50" charset="-128"/>
                </a:endParaRPr>
              </a:p>
              <a:p>
                <a:pPr defTabSz="653156">
                  <a:defRPr/>
                </a:pPr>
                <a:endParaRPr kumimoji="0" lang="en-US" altLang="ja-JP" sz="571" u="sng"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pPr defTabSz="653156">
                  <a:defRPr/>
                </a:pPr>
                <a:endParaRPr kumimoji="0" lang="en-US" altLang="ja-JP" sz="571" kern="0" dirty="0">
                  <a:latin typeface="Meiryo UI" pitchFamily="50" charset="-128"/>
                  <a:ea typeface="Meiryo UI" pitchFamily="50" charset="-128"/>
                  <a:cs typeface="Meiryo UI" pitchFamily="50" charset="-128"/>
                </a:endParaRPr>
              </a:p>
            </p:txBody>
          </p:sp>
          <p:sp>
            <p:nvSpPr>
              <p:cNvPr id="154" name="テキスト ボックス 153"/>
              <p:cNvSpPr txBox="1"/>
              <p:nvPr/>
            </p:nvSpPr>
            <p:spPr bwMode="gray">
              <a:xfrm>
                <a:off x="5706120" y="1286010"/>
                <a:ext cx="3240360" cy="131819"/>
              </a:xfrm>
              <a:prstGeom prst="rect">
                <a:avLst/>
              </a:prstGeom>
              <a:solidFill>
                <a:srgbClr val="CCE3F0"/>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ja-JP" altLang="en-US" sz="571">
                    <a:latin typeface="Meiryo UI" panose="020B0604030504040204" pitchFamily="50" charset="-128"/>
                    <a:ea typeface="Meiryo UI" panose="020B0604030504040204" pitchFamily="50" charset="-128"/>
                    <a:cs typeface="Meiryo UI" panose="020B0604030504040204" pitchFamily="50" charset="-128"/>
                  </a:rPr>
                  <a:t>運用監視</a:t>
                </a:r>
                <a:endParaRPr lang="ja-JP" altLang="en-US" sz="571" dirty="0">
                  <a:latin typeface="Meiryo UI" panose="020B0604030504040204" pitchFamily="50" charset="-128"/>
                  <a:ea typeface="Meiryo UI" panose="020B0604030504040204" pitchFamily="50" charset="-128"/>
                  <a:cs typeface="Meiryo UI" panose="020B0604030504040204" pitchFamily="50" charset="-128"/>
                </a:endParaRPr>
              </a:p>
            </p:txBody>
          </p:sp>
        </p:grpSp>
        <p:grpSp>
          <p:nvGrpSpPr>
            <p:cNvPr id="155" name="グループ化 154"/>
            <p:cNvGrpSpPr/>
            <p:nvPr/>
          </p:nvGrpSpPr>
          <p:grpSpPr>
            <a:xfrm>
              <a:off x="1087941" y="5388536"/>
              <a:ext cx="892319" cy="946008"/>
              <a:chOff x="5688124" y="1408586"/>
              <a:chExt cx="3240360" cy="1192761"/>
            </a:xfrm>
          </p:grpSpPr>
          <p:sp>
            <p:nvSpPr>
              <p:cNvPr id="156" name="正方形/長方形 155"/>
              <p:cNvSpPr/>
              <p:nvPr/>
            </p:nvSpPr>
            <p:spPr bwMode="gray">
              <a:xfrm>
                <a:off x="5688124" y="1532537"/>
                <a:ext cx="3240360" cy="1068810"/>
              </a:xfrm>
              <a:prstGeom prst="rect">
                <a:avLst/>
              </a:prstGeom>
              <a:solidFill>
                <a:schemeClr val="bg1"/>
              </a:solidFill>
              <a:ln w="9525">
                <a:solidFill>
                  <a:schemeClr val="tx1"/>
                </a:solidFill>
                <a:miter lim="800000"/>
                <a:headEnd/>
                <a:tailEnd/>
              </a:ln>
            </p:spPr>
            <p:txBody>
              <a:bodyPr lIns="25714" rIns="25714" anchor="t"/>
              <a:lstStyle/>
              <a:p>
                <a:pPr defTabSz="653156">
                  <a:defRPr/>
                </a:pPr>
                <a:r>
                  <a:rPr kumimoji="0" lang="en-US" altLang="ja-JP" sz="571" kern="0" dirty="0">
                    <a:latin typeface="Meiryo UI" pitchFamily="50" charset="-128"/>
                    <a:ea typeface="Meiryo UI" pitchFamily="50" charset="-128"/>
                    <a:cs typeface="Meiryo UI" pitchFamily="50" charset="-128"/>
                    <a:hlinkClick r:id="rId143"/>
                  </a:rPr>
                  <a:t>CACTI</a:t>
                </a:r>
                <a:endParaRPr kumimoji="0" lang="en-US" altLang="ja-JP" sz="571" kern="0" dirty="0">
                  <a:latin typeface="Meiryo UI" pitchFamily="50" charset="-128"/>
                  <a:ea typeface="Meiryo UI" pitchFamily="50" charset="-128"/>
                  <a:cs typeface="Meiryo UI" pitchFamily="50" charset="-128"/>
                </a:endParaRPr>
              </a:p>
              <a:p>
                <a:pPr defTabSz="653156">
                  <a:defRPr/>
                </a:pPr>
                <a:r>
                  <a:rPr kumimoji="0" lang="en-US" altLang="ja-JP" sz="571" kern="0" dirty="0" err="1">
                    <a:latin typeface="Meiryo UI" pitchFamily="50" charset="-128"/>
                    <a:ea typeface="Meiryo UI" pitchFamily="50" charset="-128"/>
                    <a:cs typeface="Meiryo UI" pitchFamily="50" charset="-128"/>
                    <a:hlinkClick r:id="rId144"/>
                  </a:rPr>
                  <a:t>Collectd</a:t>
                </a:r>
                <a:endParaRPr kumimoji="0" lang="en-US" altLang="ja-JP" sz="571" kern="0" dirty="0">
                  <a:latin typeface="Meiryo UI" pitchFamily="50" charset="-128"/>
                  <a:ea typeface="Meiryo UI" pitchFamily="50" charset="-128"/>
                  <a:cs typeface="Meiryo UI" pitchFamily="50" charset="-128"/>
                </a:endParaRPr>
              </a:p>
              <a:p>
                <a:pPr defTabSz="653156">
                  <a:defRPr/>
                </a:pPr>
                <a:r>
                  <a:rPr kumimoji="0" lang="en-US" altLang="ja-JP" sz="571" kern="0" dirty="0">
                    <a:latin typeface="Meiryo UI" pitchFamily="50" charset="-128"/>
                    <a:ea typeface="Meiryo UI" pitchFamily="50" charset="-128"/>
                    <a:cs typeface="Meiryo UI" pitchFamily="50" charset="-128"/>
                    <a:hlinkClick r:id="rId145"/>
                  </a:rPr>
                  <a:t>Jaeger</a:t>
                </a:r>
                <a:endParaRPr kumimoji="0" lang="en-US" altLang="ja-JP" sz="571" kern="0" dirty="0">
                  <a:latin typeface="Meiryo UI" pitchFamily="50" charset="-128"/>
                  <a:ea typeface="Meiryo UI" pitchFamily="50" charset="-128"/>
                  <a:cs typeface="Meiryo UI" pitchFamily="50" charset="-128"/>
                </a:endParaRPr>
              </a:p>
              <a:p>
                <a:pPr defTabSz="653156">
                  <a:defRPr/>
                </a:pPr>
                <a:r>
                  <a:rPr kumimoji="0" lang="en-US" altLang="ja-JP" sz="571" kern="0" dirty="0">
                    <a:latin typeface="Meiryo UI" pitchFamily="50" charset="-128"/>
                    <a:ea typeface="Meiryo UI" pitchFamily="50" charset="-128"/>
                    <a:cs typeface="Meiryo UI" pitchFamily="50" charset="-128"/>
                    <a:hlinkClick r:id="rId146"/>
                  </a:rPr>
                  <a:t>MRTG</a:t>
                </a:r>
                <a:endParaRPr kumimoji="0" lang="en-US" altLang="ja-JP" sz="571" kern="0" dirty="0">
                  <a:latin typeface="Meiryo UI" pitchFamily="50" charset="-128"/>
                  <a:ea typeface="Meiryo UI" pitchFamily="50" charset="-128"/>
                  <a:cs typeface="Meiryo UI" pitchFamily="50" charset="-128"/>
                </a:endParaRPr>
              </a:p>
              <a:p>
                <a:pPr defTabSz="653156">
                  <a:defRPr/>
                </a:pPr>
                <a:r>
                  <a:rPr kumimoji="0" lang="en-US" altLang="ja-JP" sz="571" kern="0" dirty="0" err="1">
                    <a:latin typeface="Meiryo UI" pitchFamily="50" charset="-128"/>
                    <a:ea typeface="Meiryo UI" pitchFamily="50" charset="-128"/>
                    <a:cs typeface="Meiryo UI" pitchFamily="50" charset="-128"/>
                    <a:hlinkClick r:id="rId147"/>
                  </a:rPr>
                  <a:t>Munin</a:t>
                </a:r>
                <a:endParaRPr kumimoji="0" lang="en-US" altLang="ja-JP" sz="571" kern="0" dirty="0">
                  <a:latin typeface="Meiryo UI" pitchFamily="50" charset="-128"/>
                  <a:ea typeface="Meiryo UI" pitchFamily="50" charset="-128"/>
                  <a:cs typeface="Meiryo UI" pitchFamily="50" charset="-128"/>
                </a:endParaRPr>
              </a:p>
              <a:p>
                <a:pPr defTabSz="653156">
                  <a:defRPr/>
                </a:pPr>
                <a:r>
                  <a:rPr kumimoji="0" lang="en-US" altLang="ja-JP" sz="571" kern="0" dirty="0" err="1">
                    <a:latin typeface="Meiryo UI" pitchFamily="50" charset="-128"/>
                    <a:ea typeface="Meiryo UI" pitchFamily="50" charset="-128"/>
                    <a:cs typeface="Meiryo UI" pitchFamily="50" charset="-128"/>
                    <a:hlinkClick r:id="rId148"/>
                  </a:rPr>
                  <a:t>Nmap</a:t>
                </a:r>
                <a:endParaRPr kumimoji="0" lang="en-US" altLang="ja-JP" sz="571" kern="0" dirty="0">
                  <a:latin typeface="Meiryo UI" pitchFamily="50" charset="-128"/>
                  <a:ea typeface="Meiryo UI" pitchFamily="50" charset="-128"/>
                  <a:cs typeface="Meiryo UI" pitchFamily="50" charset="-128"/>
                </a:endParaRPr>
              </a:p>
              <a:p>
                <a:pPr defTabSz="653156">
                  <a:defRPr/>
                </a:pPr>
                <a:r>
                  <a:rPr kumimoji="0" lang="en-US" altLang="ja-JP" sz="571" kern="0" dirty="0" err="1">
                    <a:latin typeface="Meiryo UI" pitchFamily="50" charset="-128"/>
                    <a:ea typeface="Meiryo UI" pitchFamily="50" charset="-128"/>
                    <a:cs typeface="Meiryo UI" pitchFamily="50" charset="-128"/>
                    <a:hlinkClick r:id="rId149"/>
                  </a:rPr>
                  <a:t>RRDTool</a:t>
                </a:r>
                <a:endParaRPr kumimoji="0" lang="en-US" altLang="ja-JP" sz="571" kern="0" dirty="0">
                  <a:latin typeface="Meiryo UI" pitchFamily="50" charset="-128"/>
                  <a:ea typeface="Meiryo UI" pitchFamily="50" charset="-128"/>
                  <a:cs typeface="Meiryo UI" pitchFamily="50" charset="-128"/>
                </a:endParaRPr>
              </a:p>
              <a:p>
                <a:pPr defTabSz="653156">
                  <a:defRPr/>
                </a:pPr>
                <a:r>
                  <a:rPr kumimoji="0" lang="en-US" altLang="ja-JP" sz="571" kern="0" dirty="0">
                    <a:latin typeface="Meiryo UI" pitchFamily="50" charset="-128"/>
                    <a:ea typeface="Meiryo UI" pitchFamily="50" charset="-128"/>
                    <a:cs typeface="Meiryo UI" pitchFamily="50" charset="-128"/>
                    <a:hlinkClick r:id="rId150"/>
                  </a:rPr>
                  <a:t>Wireshark</a:t>
                </a:r>
                <a:endParaRPr kumimoji="0" lang="en-US" altLang="ja-JP" sz="571" kern="0" dirty="0">
                  <a:latin typeface="Meiryo UI" pitchFamily="50" charset="-128"/>
                  <a:ea typeface="Meiryo UI" pitchFamily="50" charset="-128"/>
                  <a:cs typeface="Meiryo UI" pitchFamily="50" charset="-128"/>
                </a:endParaRPr>
              </a:p>
              <a:p>
                <a:pPr defTabSz="653156">
                  <a:defRPr/>
                </a:pPr>
                <a:r>
                  <a:rPr kumimoji="0" lang="en-US" altLang="ja-JP" sz="571" kern="0" dirty="0" err="1">
                    <a:latin typeface="Meiryo UI" pitchFamily="50" charset="-128"/>
                    <a:ea typeface="Meiryo UI" pitchFamily="50" charset="-128"/>
                    <a:cs typeface="Meiryo UI" pitchFamily="50" charset="-128"/>
                    <a:hlinkClick r:id="rId151"/>
                  </a:rPr>
                  <a:t>Zenoss</a:t>
                </a:r>
                <a:endParaRPr kumimoji="0" lang="en-US" altLang="ja-JP" sz="571" kern="0" dirty="0">
                  <a:latin typeface="Meiryo UI" pitchFamily="50" charset="-128"/>
                  <a:ea typeface="Meiryo UI" pitchFamily="50" charset="-128"/>
                  <a:cs typeface="Meiryo UI" pitchFamily="50" charset="-128"/>
                </a:endParaRPr>
              </a:p>
              <a:p>
                <a:pPr defTabSz="653156">
                  <a:defRPr/>
                </a:pPr>
                <a:endParaRPr kumimoji="0" lang="en-US" altLang="ja-JP" sz="571" kern="0" dirty="0">
                  <a:latin typeface="Meiryo UI" pitchFamily="50" charset="-128"/>
                  <a:ea typeface="Meiryo UI" pitchFamily="50" charset="-128"/>
                  <a:cs typeface="Meiryo UI" pitchFamily="50" charset="-128"/>
                </a:endParaRPr>
              </a:p>
            </p:txBody>
          </p:sp>
          <p:sp>
            <p:nvSpPr>
              <p:cNvPr id="157" name="テキスト ボックス 156"/>
              <p:cNvSpPr txBox="1"/>
              <p:nvPr/>
            </p:nvSpPr>
            <p:spPr bwMode="gray">
              <a:xfrm>
                <a:off x="5688124" y="1408586"/>
                <a:ext cx="3240360" cy="131819"/>
              </a:xfrm>
              <a:prstGeom prst="rect">
                <a:avLst/>
              </a:prstGeom>
              <a:solidFill>
                <a:srgbClr val="CCE3F0"/>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ja-JP" altLang="en-US" sz="571">
                    <a:latin typeface="Meiryo UI" panose="020B0604030504040204" pitchFamily="50" charset="-128"/>
                    <a:ea typeface="Meiryo UI" panose="020B0604030504040204" pitchFamily="50" charset="-128"/>
                    <a:cs typeface="Meiryo UI" panose="020B0604030504040204" pitchFamily="50" charset="-128"/>
                  </a:rPr>
                  <a:t>ネットワーク・モニタリング</a:t>
                </a:r>
                <a:endParaRPr lang="ja-JP" altLang="en-US" sz="571" dirty="0">
                  <a:latin typeface="Meiryo UI" panose="020B0604030504040204" pitchFamily="50" charset="-128"/>
                  <a:ea typeface="Meiryo UI" panose="020B0604030504040204" pitchFamily="50" charset="-128"/>
                  <a:cs typeface="Meiryo UI" panose="020B0604030504040204" pitchFamily="50" charset="-128"/>
                </a:endParaRPr>
              </a:p>
            </p:txBody>
          </p:sp>
        </p:grpSp>
        <p:grpSp>
          <p:nvGrpSpPr>
            <p:cNvPr id="158" name="グループ化 157"/>
            <p:cNvGrpSpPr/>
            <p:nvPr/>
          </p:nvGrpSpPr>
          <p:grpSpPr>
            <a:xfrm>
              <a:off x="1091187" y="6418042"/>
              <a:ext cx="889074" cy="208381"/>
              <a:chOff x="9155169" y="1924148"/>
              <a:chExt cx="3224918" cy="247768"/>
            </a:xfrm>
          </p:grpSpPr>
          <p:sp>
            <p:nvSpPr>
              <p:cNvPr id="159" name="正方形/長方形 158"/>
              <p:cNvSpPr/>
              <p:nvPr/>
            </p:nvSpPr>
            <p:spPr bwMode="gray">
              <a:xfrm>
                <a:off x="9155174" y="2022079"/>
                <a:ext cx="3224913" cy="149837"/>
              </a:xfrm>
              <a:prstGeom prst="rect">
                <a:avLst/>
              </a:prstGeom>
              <a:solidFill>
                <a:schemeClr val="bg1"/>
              </a:solidFill>
              <a:ln w="9525">
                <a:solidFill>
                  <a:schemeClr val="tx1"/>
                </a:solidFill>
                <a:miter lim="800000"/>
                <a:headEnd/>
                <a:tailEnd/>
              </a:ln>
            </p:spPr>
            <p:txBody>
              <a:bodyPr lIns="25714" rIns="25714" anchor="t"/>
              <a:lstStyle/>
              <a:p>
                <a:pPr defTabSz="653156">
                  <a:defRPr/>
                </a:pPr>
                <a:r>
                  <a:rPr kumimoji="0" lang="en-US" altLang="ja-JP" sz="571" kern="0" dirty="0" err="1">
                    <a:latin typeface="Meiryo UI" pitchFamily="50" charset="-128"/>
                    <a:ea typeface="Meiryo UI" pitchFamily="50" charset="-128"/>
                    <a:cs typeface="Meiryo UI" pitchFamily="50" charset="-128"/>
                    <a:hlinkClick r:id="rId152"/>
                  </a:rPr>
                  <a:t>HAProxy</a:t>
                </a:r>
                <a:endParaRPr kumimoji="0" lang="en-US" altLang="ja-JP" sz="571" kern="0" dirty="0">
                  <a:latin typeface="Meiryo UI" pitchFamily="50" charset="-128"/>
                  <a:ea typeface="Meiryo UI" pitchFamily="50" charset="-128"/>
                  <a:cs typeface="Meiryo UI" pitchFamily="50" charset="-128"/>
                </a:endParaRPr>
              </a:p>
            </p:txBody>
          </p:sp>
          <p:sp>
            <p:nvSpPr>
              <p:cNvPr id="160" name="テキスト ボックス 159"/>
              <p:cNvSpPr txBox="1"/>
              <p:nvPr/>
            </p:nvSpPr>
            <p:spPr bwMode="gray">
              <a:xfrm>
                <a:off x="9155169" y="1924148"/>
                <a:ext cx="3224918" cy="131826"/>
              </a:xfrm>
              <a:prstGeom prst="rect">
                <a:avLst/>
              </a:prstGeom>
              <a:solidFill>
                <a:srgbClr val="CCE3F0"/>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ja-JP" altLang="en-US" sz="571" dirty="0">
                    <a:latin typeface="Meiryo UI" panose="020B0604030504040204" pitchFamily="50" charset="-128"/>
                    <a:ea typeface="Meiryo UI" panose="020B0604030504040204" pitchFamily="50" charset="-128"/>
                    <a:cs typeface="Meiryo UI" panose="020B0604030504040204" pitchFamily="50" charset="-128"/>
                  </a:rPr>
                  <a:t>負荷分散</a:t>
                </a:r>
              </a:p>
            </p:txBody>
          </p:sp>
        </p:grpSp>
        <p:grpSp>
          <p:nvGrpSpPr>
            <p:cNvPr id="161" name="グループ化 160"/>
            <p:cNvGrpSpPr/>
            <p:nvPr/>
          </p:nvGrpSpPr>
          <p:grpSpPr>
            <a:xfrm>
              <a:off x="1088850" y="4414989"/>
              <a:ext cx="892319" cy="929723"/>
              <a:chOff x="5688124" y="1408586"/>
              <a:chExt cx="3240360" cy="1167578"/>
            </a:xfrm>
          </p:grpSpPr>
          <p:sp>
            <p:nvSpPr>
              <p:cNvPr id="162" name="正方形/長方形 161"/>
              <p:cNvSpPr/>
              <p:nvPr/>
            </p:nvSpPr>
            <p:spPr bwMode="gray">
              <a:xfrm>
                <a:off x="5688124" y="1540338"/>
                <a:ext cx="3240360" cy="1035826"/>
              </a:xfrm>
              <a:prstGeom prst="rect">
                <a:avLst/>
              </a:prstGeom>
              <a:solidFill>
                <a:schemeClr val="bg1"/>
              </a:solidFill>
              <a:ln w="9525">
                <a:solidFill>
                  <a:schemeClr val="tx1"/>
                </a:solidFill>
                <a:miter lim="800000"/>
                <a:headEnd/>
                <a:tailEnd/>
              </a:ln>
            </p:spPr>
            <p:txBody>
              <a:bodyPr lIns="25714" rIns="25714" anchor="t"/>
              <a:lstStyle/>
              <a:p>
                <a:pPr defTabSz="653156">
                  <a:defRPr/>
                </a:pPr>
                <a:r>
                  <a:rPr kumimoji="0" lang="en-US" altLang="ja-JP" sz="571" kern="0" dirty="0" err="1">
                    <a:latin typeface="Meiryo UI" pitchFamily="50" charset="-128"/>
                    <a:ea typeface="Meiryo UI" pitchFamily="50" charset="-128"/>
                    <a:cs typeface="Meiryo UI" pitchFamily="50" charset="-128"/>
                    <a:hlinkClick r:id="rId153"/>
                  </a:rPr>
                  <a:t>Ansible</a:t>
                </a:r>
                <a:endParaRPr kumimoji="0" lang="en-US" altLang="ja-JP" sz="571" kern="0" dirty="0">
                  <a:latin typeface="Meiryo UI" pitchFamily="50" charset="-128"/>
                  <a:ea typeface="Meiryo UI" pitchFamily="50" charset="-128"/>
                  <a:cs typeface="Meiryo UI" pitchFamily="50" charset="-128"/>
                </a:endParaRPr>
              </a:p>
              <a:p>
                <a:pPr defTabSz="653156">
                  <a:defRPr/>
                </a:pPr>
                <a:r>
                  <a:rPr kumimoji="0" lang="en-US" altLang="ja-JP" sz="571" kern="0" dirty="0">
                    <a:latin typeface="Meiryo UI" pitchFamily="50" charset="-128"/>
                    <a:ea typeface="Meiryo UI" pitchFamily="50" charset="-128"/>
                    <a:cs typeface="Meiryo UI" pitchFamily="50" charset="-128"/>
                    <a:hlinkClick r:id="rId154"/>
                  </a:rPr>
                  <a:t>BOSH</a:t>
                </a:r>
                <a:endParaRPr kumimoji="0" lang="en-US" altLang="ja-JP" sz="571" kern="0" dirty="0">
                  <a:latin typeface="Meiryo UI" pitchFamily="50" charset="-128"/>
                  <a:ea typeface="Meiryo UI" pitchFamily="50" charset="-128"/>
                  <a:cs typeface="Meiryo UI" pitchFamily="50" charset="-128"/>
                </a:endParaRPr>
              </a:p>
              <a:p>
                <a:pPr defTabSz="653156">
                  <a:defRPr/>
                </a:pPr>
                <a:r>
                  <a:rPr kumimoji="0" lang="en-US" altLang="ja-JP" sz="571" kern="0" dirty="0" err="1">
                    <a:latin typeface="Meiryo UI" pitchFamily="50" charset="-128"/>
                    <a:ea typeface="Meiryo UI" pitchFamily="50" charset="-128"/>
                    <a:cs typeface="Meiryo UI" pitchFamily="50" charset="-128"/>
                    <a:hlinkClick r:id="rId155"/>
                  </a:rPr>
                  <a:t>CFEngine</a:t>
                </a:r>
                <a:endParaRPr kumimoji="0" lang="en-US" altLang="ja-JP" sz="571" kern="0" dirty="0">
                  <a:latin typeface="Meiryo UI" pitchFamily="50" charset="-128"/>
                  <a:ea typeface="Meiryo UI" pitchFamily="50" charset="-128"/>
                  <a:cs typeface="Meiryo UI" pitchFamily="50" charset="-128"/>
                </a:endParaRPr>
              </a:p>
              <a:p>
                <a:pPr defTabSz="653156">
                  <a:defRPr/>
                </a:pPr>
                <a:r>
                  <a:rPr kumimoji="0" lang="en-US" altLang="ja-JP" sz="571" kern="0" dirty="0">
                    <a:latin typeface="Meiryo UI" pitchFamily="50" charset="-128"/>
                    <a:ea typeface="Meiryo UI" pitchFamily="50" charset="-128"/>
                    <a:cs typeface="Meiryo UI" pitchFamily="50" charset="-128"/>
                    <a:hlinkClick r:id="rId156"/>
                  </a:rPr>
                  <a:t>Chef</a:t>
                </a:r>
                <a:endParaRPr kumimoji="0" lang="en-US" altLang="ja-JP" sz="571" kern="0" dirty="0">
                  <a:latin typeface="Meiryo UI" pitchFamily="50" charset="-128"/>
                  <a:ea typeface="Meiryo UI" pitchFamily="50" charset="-128"/>
                  <a:cs typeface="Meiryo UI" pitchFamily="50" charset="-128"/>
                </a:endParaRPr>
              </a:p>
              <a:p>
                <a:pPr defTabSz="653156">
                  <a:defRPr/>
                </a:pPr>
                <a:r>
                  <a:rPr kumimoji="0" lang="en-US" altLang="ja-JP" sz="571" kern="0" dirty="0">
                    <a:latin typeface="Meiryo UI" pitchFamily="50" charset="-128"/>
                    <a:ea typeface="Meiryo UI" pitchFamily="50" charset="-128"/>
                    <a:cs typeface="Meiryo UI" pitchFamily="50" charset="-128"/>
                    <a:hlinkClick r:id="rId157"/>
                  </a:rPr>
                  <a:t>Cobbler</a:t>
                </a:r>
                <a:endParaRPr kumimoji="0" lang="en-US" altLang="ja-JP" sz="571" kern="0" dirty="0">
                  <a:latin typeface="Meiryo UI" pitchFamily="50" charset="-128"/>
                  <a:ea typeface="Meiryo UI" pitchFamily="50" charset="-128"/>
                  <a:cs typeface="Meiryo UI" pitchFamily="50" charset="-128"/>
                </a:endParaRPr>
              </a:p>
              <a:p>
                <a:pPr defTabSz="653156">
                  <a:defRPr/>
                </a:pPr>
                <a:r>
                  <a:rPr kumimoji="0" lang="en-US" altLang="ja-JP" sz="571" kern="0" dirty="0">
                    <a:latin typeface="Meiryo UI" pitchFamily="50" charset="-128"/>
                    <a:ea typeface="Meiryo UI" pitchFamily="50" charset="-128"/>
                    <a:cs typeface="Meiryo UI" pitchFamily="50" charset="-128"/>
                    <a:hlinkClick r:id="rId158"/>
                  </a:rPr>
                  <a:t>Crowbar</a:t>
                </a:r>
                <a:endParaRPr kumimoji="0" lang="en-US" altLang="ja-JP" sz="571" kern="0" dirty="0">
                  <a:latin typeface="Meiryo UI" pitchFamily="50" charset="-128"/>
                  <a:ea typeface="Meiryo UI" pitchFamily="50" charset="-128"/>
                  <a:cs typeface="Meiryo UI" pitchFamily="50" charset="-128"/>
                  <a:hlinkClick r:id="rId159"/>
                </a:endParaRPr>
              </a:p>
              <a:p>
                <a:pPr defTabSz="653156">
                  <a:defRPr/>
                </a:pPr>
                <a:r>
                  <a:rPr kumimoji="0" lang="en-US" altLang="ja-JP" sz="571" kern="0" dirty="0" err="1">
                    <a:latin typeface="Meiryo UI" pitchFamily="50" charset="-128"/>
                    <a:ea typeface="Meiryo UI" pitchFamily="50" charset="-128"/>
                    <a:cs typeface="Meiryo UI" pitchFamily="50" charset="-128"/>
                    <a:hlinkClick r:id="rId159"/>
                  </a:rPr>
                  <a:t>oVirt</a:t>
                </a:r>
                <a:endParaRPr kumimoji="0" lang="en-US" altLang="ja-JP" sz="571" kern="0" dirty="0">
                  <a:latin typeface="Meiryo UI" pitchFamily="50" charset="-128"/>
                  <a:ea typeface="Meiryo UI" pitchFamily="50" charset="-128"/>
                  <a:cs typeface="Meiryo UI" pitchFamily="50" charset="-128"/>
                </a:endParaRPr>
              </a:p>
              <a:p>
                <a:pPr defTabSz="653156">
                  <a:defRPr/>
                </a:pPr>
                <a:r>
                  <a:rPr kumimoji="0" lang="en-US" altLang="ja-JP" sz="571" kern="0" dirty="0">
                    <a:latin typeface="Meiryo UI" pitchFamily="50" charset="-128"/>
                    <a:ea typeface="Meiryo UI" pitchFamily="50" charset="-128"/>
                    <a:cs typeface="Meiryo UI" pitchFamily="50" charset="-128"/>
                    <a:hlinkClick r:id="rId160"/>
                  </a:rPr>
                  <a:t>Puppet</a:t>
                </a:r>
                <a:endParaRPr kumimoji="0" lang="en-US" altLang="ja-JP" sz="571" kern="0" dirty="0">
                  <a:latin typeface="Meiryo UI" pitchFamily="50" charset="-128"/>
                  <a:ea typeface="Meiryo UI" pitchFamily="50" charset="-128"/>
                  <a:cs typeface="Meiryo UI" pitchFamily="50" charset="-128"/>
                </a:endParaRPr>
              </a:p>
            </p:txBody>
          </p:sp>
          <p:sp>
            <p:nvSpPr>
              <p:cNvPr id="163" name="テキスト ボックス 162"/>
              <p:cNvSpPr txBox="1"/>
              <p:nvPr/>
            </p:nvSpPr>
            <p:spPr bwMode="gray">
              <a:xfrm>
                <a:off x="5688124" y="1408586"/>
                <a:ext cx="3240360" cy="131819"/>
              </a:xfrm>
              <a:prstGeom prst="rect">
                <a:avLst/>
              </a:prstGeom>
              <a:solidFill>
                <a:srgbClr val="CCE3F0"/>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pPr lvl="0"/>
                <a:r>
                  <a:rPr kumimoji="0" lang="ja-JP" altLang="en-US" sz="571" kern="0" dirty="0">
                    <a:solidFill>
                      <a:srgbClr val="000000"/>
                    </a:solidFill>
                    <a:latin typeface="Meiryo UI" pitchFamily="50" charset="-128"/>
                    <a:ea typeface="Meiryo UI" pitchFamily="50" charset="-128"/>
                    <a:cs typeface="Meiryo UI" pitchFamily="50" charset="-128"/>
                  </a:rPr>
                  <a:t>構成管理</a:t>
                </a:r>
              </a:p>
            </p:txBody>
          </p:sp>
        </p:grpSp>
        <p:grpSp>
          <p:nvGrpSpPr>
            <p:cNvPr id="164" name="グループ化 163"/>
            <p:cNvGrpSpPr/>
            <p:nvPr/>
          </p:nvGrpSpPr>
          <p:grpSpPr>
            <a:xfrm>
              <a:off x="6203515" y="5815999"/>
              <a:ext cx="871914" cy="500004"/>
              <a:chOff x="5762223" y="1408586"/>
              <a:chExt cx="3166261" cy="635359"/>
            </a:xfrm>
          </p:grpSpPr>
          <p:sp>
            <p:nvSpPr>
              <p:cNvPr id="165" name="正方形/長方形 164"/>
              <p:cNvSpPr/>
              <p:nvPr/>
            </p:nvSpPr>
            <p:spPr bwMode="gray">
              <a:xfrm>
                <a:off x="5762223" y="1540340"/>
                <a:ext cx="3166261" cy="503605"/>
              </a:xfrm>
              <a:prstGeom prst="rect">
                <a:avLst/>
              </a:prstGeom>
              <a:solidFill>
                <a:schemeClr val="bg1"/>
              </a:solidFill>
              <a:ln w="9525">
                <a:solidFill>
                  <a:schemeClr val="tx1"/>
                </a:solidFill>
                <a:miter lim="800000"/>
                <a:headEnd/>
                <a:tailEnd/>
              </a:ln>
            </p:spPr>
            <p:txBody>
              <a:bodyPr lIns="25714" rIns="25714" anchor="t"/>
              <a:lstStyle/>
              <a:p>
                <a:r>
                  <a:rPr kumimoji="0" lang="en-US" altLang="ja-JP" sz="571" kern="0" dirty="0">
                    <a:latin typeface="Meiryo UI" pitchFamily="50" charset="-128"/>
                    <a:ea typeface="Meiryo UI" pitchFamily="50" charset="-128"/>
                    <a:cs typeface="Meiryo UI" pitchFamily="50" charset="-128"/>
                    <a:hlinkClick r:id="rId161"/>
                  </a:rPr>
                  <a:t>BIND</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a:latin typeface="Meiryo UI" pitchFamily="50" charset="-128"/>
                    <a:ea typeface="Meiryo UI" pitchFamily="50" charset="-128"/>
                    <a:cs typeface="Meiryo UI" pitchFamily="50" charset="-128"/>
                    <a:hlinkClick r:id="rId162"/>
                  </a:rPr>
                  <a:t>ISC-DHCP</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a:latin typeface="Meiryo UI" pitchFamily="50" charset="-128"/>
                    <a:ea typeface="Meiryo UI" pitchFamily="50" charset="-128"/>
                    <a:cs typeface="Meiryo UI" pitchFamily="50" charset="-128"/>
                    <a:hlinkClick r:id="rId163"/>
                  </a:rPr>
                  <a:t>NSD</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a:latin typeface="Meiryo UI" pitchFamily="50" charset="-128"/>
                    <a:ea typeface="Meiryo UI" pitchFamily="50" charset="-128"/>
                    <a:cs typeface="Meiryo UI" pitchFamily="50" charset="-128"/>
                    <a:hlinkClick r:id="rId164"/>
                  </a:rPr>
                  <a:t>Unbound</a:t>
                </a:r>
                <a:endParaRPr kumimoji="0" lang="en-US" altLang="ja-JP" sz="571" kern="0" dirty="0">
                  <a:latin typeface="Meiryo UI" pitchFamily="50" charset="-128"/>
                  <a:ea typeface="Meiryo UI" pitchFamily="50" charset="-128"/>
                  <a:cs typeface="Meiryo UI" pitchFamily="50" charset="-128"/>
                </a:endParaRPr>
              </a:p>
            </p:txBody>
          </p:sp>
          <p:sp>
            <p:nvSpPr>
              <p:cNvPr id="166" name="テキスト ボックス 165"/>
              <p:cNvSpPr txBox="1"/>
              <p:nvPr/>
            </p:nvSpPr>
            <p:spPr bwMode="gray">
              <a:xfrm>
                <a:off x="5762223" y="1408586"/>
                <a:ext cx="3166261" cy="131819"/>
              </a:xfrm>
              <a:prstGeom prst="rect">
                <a:avLst/>
              </a:prstGeom>
              <a:solidFill>
                <a:srgbClr val="C9C9CA"/>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en-US" altLang="ja-JP" sz="571" dirty="0">
                    <a:latin typeface="Meiryo UI" panose="020B0604030504040204" pitchFamily="50" charset="-128"/>
                    <a:ea typeface="Meiryo UI" panose="020B0604030504040204" pitchFamily="50" charset="-128"/>
                    <a:cs typeface="Meiryo UI" panose="020B0604030504040204" pitchFamily="50" charset="-128"/>
                  </a:rPr>
                  <a:t>DNS</a:t>
                </a:r>
                <a:r>
                  <a:rPr lang="ja-JP" altLang="en-US" sz="571" dirty="0">
                    <a:latin typeface="Meiryo UI" panose="020B0604030504040204" pitchFamily="50" charset="-128"/>
                    <a:ea typeface="Meiryo UI" panose="020B0604030504040204" pitchFamily="50" charset="-128"/>
                    <a:cs typeface="Meiryo UI" panose="020B0604030504040204" pitchFamily="50" charset="-128"/>
                  </a:rPr>
                  <a:t>・</a:t>
                </a:r>
                <a:r>
                  <a:rPr lang="en-US" altLang="ja-JP" sz="571" dirty="0">
                    <a:latin typeface="Meiryo UI" panose="020B0604030504040204" pitchFamily="50" charset="-128"/>
                    <a:ea typeface="Meiryo UI" panose="020B0604030504040204" pitchFamily="50" charset="-128"/>
                    <a:cs typeface="Meiryo UI" panose="020B0604030504040204" pitchFamily="50" charset="-128"/>
                  </a:rPr>
                  <a:t>DHCP</a:t>
                </a:r>
                <a:endParaRPr lang="ja-JP" altLang="en-US" sz="571" dirty="0">
                  <a:latin typeface="Meiryo UI" panose="020B0604030504040204" pitchFamily="50" charset="-128"/>
                  <a:ea typeface="Meiryo UI" panose="020B0604030504040204" pitchFamily="50" charset="-128"/>
                  <a:cs typeface="Meiryo UI" panose="020B0604030504040204" pitchFamily="50" charset="-128"/>
                </a:endParaRPr>
              </a:p>
            </p:txBody>
          </p:sp>
        </p:grpSp>
        <p:grpSp>
          <p:nvGrpSpPr>
            <p:cNvPr id="167" name="グループ化 166"/>
            <p:cNvGrpSpPr/>
            <p:nvPr/>
          </p:nvGrpSpPr>
          <p:grpSpPr>
            <a:xfrm>
              <a:off x="7142275" y="5814773"/>
              <a:ext cx="885651" cy="452539"/>
              <a:chOff x="5727472" y="1408585"/>
              <a:chExt cx="3201009" cy="663411"/>
            </a:xfrm>
          </p:grpSpPr>
          <p:sp>
            <p:nvSpPr>
              <p:cNvPr id="168" name="正方形/長方形 167"/>
              <p:cNvSpPr/>
              <p:nvPr/>
            </p:nvSpPr>
            <p:spPr bwMode="gray">
              <a:xfrm>
                <a:off x="5727472" y="1509983"/>
                <a:ext cx="3199625" cy="562013"/>
              </a:xfrm>
              <a:prstGeom prst="rect">
                <a:avLst/>
              </a:prstGeom>
              <a:solidFill>
                <a:schemeClr val="bg1"/>
              </a:solidFill>
              <a:ln w="9525">
                <a:solidFill>
                  <a:schemeClr val="tx1"/>
                </a:solidFill>
                <a:miter lim="800000"/>
                <a:headEnd/>
                <a:tailEnd/>
              </a:ln>
            </p:spPr>
            <p:txBody>
              <a:bodyPr lIns="25714" rIns="25714" anchor="t"/>
              <a:lstStyle/>
              <a:p>
                <a:r>
                  <a:rPr kumimoji="0" lang="en-US" altLang="ja-JP" sz="571" kern="0" dirty="0">
                    <a:latin typeface="Meiryo UI" pitchFamily="50" charset="-128"/>
                    <a:ea typeface="Meiryo UI" pitchFamily="50" charset="-128"/>
                    <a:cs typeface="Meiryo UI" pitchFamily="50" charset="-128"/>
                    <a:hlinkClick r:id="rId165"/>
                  </a:rPr>
                  <a:t>FileZilla</a:t>
                </a:r>
                <a:r>
                  <a:rPr kumimoji="0" lang="ja-JP" altLang="en-US" sz="571" kern="0" dirty="0">
                    <a:latin typeface="Meiryo UI" pitchFamily="50" charset="-128"/>
                    <a:ea typeface="Meiryo UI" pitchFamily="50" charset="-128"/>
                    <a:cs typeface="Meiryo UI" pitchFamily="50" charset="-128"/>
                  </a:rPr>
                  <a:t>　</a:t>
                </a:r>
                <a:r>
                  <a:rPr kumimoji="0" lang="en-US" altLang="ja-JP" sz="571" kern="0" dirty="0">
                    <a:solidFill>
                      <a:srgbClr val="008080"/>
                    </a:solidFill>
                    <a:latin typeface="Meiryo UI" pitchFamily="50" charset="-128"/>
                    <a:ea typeface="Meiryo UI" pitchFamily="50" charset="-128"/>
                    <a:cs typeface="Meiryo UI" pitchFamily="50" charset="-128"/>
                    <a:hlinkClick r:id="rId166"/>
                  </a:rPr>
                  <a:t>(</a:t>
                </a:r>
                <a:r>
                  <a:rPr kumimoji="0" lang="en-US" altLang="ja-JP" sz="571" kern="0" dirty="0">
                    <a:solidFill>
                      <a:srgbClr val="008080"/>
                    </a:solidFill>
                    <a:latin typeface="HGP創英角ﾎﾟｯﾌﾟ体" panose="040B0A00000000000000" pitchFamily="50" charset="-128"/>
                    <a:ea typeface="HGP創英角ﾎﾟｯﾌﾟ体" panose="040B0A00000000000000" pitchFamily="50" charset="-128"/>
                    <a:cs typeface="Meiryo UI" pitchFamily="50" charset="-128"/>
                    <a:hlinkClick r:id="rId166"/>
                  </a:rPr>
                  <a:t>JP)</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err="1">
                    <a:latin typeface="Meiryo UI" pitchFamily="50" charset="-128"/>
                    <a:ea typeface="Meiryo UI" pitchFamily="50" charset="-128"/>
                    <a:cs typeface="Meiryo UI" pitchFamily="50" charset="-128"/>
                    <a:hlinkClick r:id="rId167"/>
                  </a:rPr>
                  <a:t>Proftpd</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err="1">
                    <a:latin typeface="Meiryo UI" pitchFamily="50" charset="-128"/>
                    <a:ea typeface="Meiryo UI" pitchFamily="50" charset="-128"/>
                    <a:cs typeface="Meiryo UI" pitchFamily="50" charset="-128"/>
                    <a:hlinkClick r:id="rId168"/>
                  </a:rPr>
                  <a:t>vsftpd</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a:latin typeface="Meiryo UI" pitchFamily="50" charset="-128"/>
                    <a:ea typeface="Meiryo UI" pitchFamily="50" charset="-128"/>
                    <a:cs typeface="Meiryo UI" pitchFamily="50" charset="-128"/>
                    <a:hlinkClick r:id="rId169"/>
                  </a:rPr>
                  <a:t>WU-FTPD</a:t>
                </a:r>
                <a:endParaRPr kumimoji="0" lang="en-US" altLang="ja-JP" sz="571" kern="0" dirty="0">
                  <a:latin typeface="Meiryo UI" pitchFamily="50" charset="-128"/>
                  <a:ea typeface="Meiryo UI" pitchFamily="50" charset="-128"/>
                  <a:cs typeface="Meiryo UI" pitchFamily="50" charset="-128"/>
                </a:endParaRPr>
              </a:p>
            </p:txBody>
          </p:sp>
          <p:sp>
            <p:nvSpPr>
              <p:cNvPr id="169" name="テキスト ボックス 168"/>
              <p:cNvSpPr txBox="1"/>
              <p:nvPr/>
            </p:nvSpPr>
            <p:spPr bwMode="gray">
              <a:xfrm>
                <a:off x="5727472" y="1408585"/>
                <a:ext cx="3201009" cy="153797"/>
              </a:xfrm>
              <a:prstGeom prst="rect">
                <a:avLst/>
              </a:prstGeom>
              <a:solidFill>
                <a:srgbClr val="C9C9CA"/>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en-US" altLang="ja-JP" sz="571" dirty="0">
                    <a:latin typeface="Meiryo UI" panose="020B0604030504040204" pitchFamily="50" charset="-128"/>
                    <a:ea typeface="Meiryo UI" panose="020B0604030504040204" pitchFamily="50" charset="-128"/>
                    <a:cs typeface="Meiryo UI" panose="020B0604030504040204" pitchFamily="50" charset="-128"/>
                  </a:rPr>
                  <a:t>FTP</a:t>
                </a:r>
                <a:r>
                  <a:rPr lang="ja-JP" altLang="en-US" sz="571" dirty="0">
                    <a:latin typeface="Meiryo UI" panose="020B0604030504040204" pitchFamily="50" charset="-128"/>
                    <a:ea typeface="Meiryo UI" panose="020B0604030504040204" pitchFamily="50" charset="-128"/>
                    <a:cs typeface="Meiryo UI" panose="020B0604030504040204" pitchFamily="50" charset="-128"/>
                  </a:rPr>
                  <a:t>サーバー</a:t>
                </a:r>
              </a:p>
            </p:txBody>
          </p:sp>
        </p:grpSp>
        <p:grpSp>
          <p:nvGrpSpPr>
            <p:cNvPr id="170" name="グループ化 169"/>
            <p:cNvGrpSpPr/>
            <p:nvPr/>
          </p:nvGrpSpPr>
          <p:grpSpPr>
            <a:xfrm>
              <a:off x="7142276" y="6289332"/>
              <a:ext cx="884379" cy="458121"/>
              <a:chOff x="5674184" y="1440464"/>
              <a:chExt cx="3240360" cy="593869"/>
            </a:xfrm>
          </p:grpSpPr>
          <p:sp>
            <p:nvSpPr>
              <p:cNvPr id="171" name="正方形/長方形 170"/>
              <p:cNvSpPr/>
              <p:nvPr/>
            </p:nvSpPr>
            <p:spPr bwMode="gray">
              <a:xfrm>
                <a:off x="5674184" y="1523096"/>
                <a:ext cx="3240360" cy="511237"/>
              </a:xfrm>
              <a:prstGeom prst="rect">
                <a:avLst/>
              </a:prstGeom>
              <a:solidFill>
                <a:schemeClr val="bg1"/>
              </a:solidFill>
              <a:ln w="9525">
                <a:solidFill>
                  <a:schemeClr val="tx1"/>
                </a:solidFill>
                <a:miter lim="800000"/>
                <a:headEnd/>
                <a:tailEnd/>
              </a:ln>
            </p:spPr>
            <p:txBody>
              <a:bodyPr lIns="25714" rIns="25714" anchor="t"/>
              <a:lstStyle/>
              <a:p>
                <a:r>
                  <a:rPr kumimoji="0" lang="en-US" altLang="ja-JP" sz="571" kern="0" dirty="0" err="1">
                    <a:latin typeface="Meiryo UI" pitchFamily="50" charset="-128"/>
                    <a:ea typeface="Meiryo UI" pitchFamily="50" charset="-128"/>
                    <a:cs typeface="Meiryo UI" pitchFamily="50" charset="-128"/>
                    <a:hlinkClick r:id="rId170"/>
                  </a:rPr>
                  <a:t>NextCloud</a:t>
                </a:r>
                <a:endParaRPr kumimoji="0" lang="en-US" altLang="ja-JP" sz="571" kern="0" dirty="0">
                  <a:latin typeface="Meiryo UI" pitchFamily="50" charset="-128"/>
                  <a:ea typeface="Meiryo UI" pitchFamily="50" charset="-128"/>
                  <a:cs typeface="Meiryo UI" pitchFamily="50" charset="-128"/>
                  <a:hlinkClick r:id="rId170"/>
                </a:endParaRPr>
              </a:p>
              <a:p>
                <a:r>
                  <a:rPr kumimoji="0" lang="en-US" altLang="ja-JP" sz="571" kern="0" dirty="0">
                    <a:latin typeface="Meiryo UI" pitchFamily="50" charset="-128"/>
                    <a:ea typeface="Meiryo UI" pitchFamily="50" charset="-128"/>
                    <a:cs typeface="Meiryo UI" pitchFamily="50" charset="-128"/>
                    <a:hlinkClick r:id="rId170"/>
                  </a:rPr>
                  <a:t>NFS</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err="1">
                    <a:latin typeface="Meiryo UI" panose="020B0604030504040204" pitchFamily="50" charset="-128"/>
                    <a:ea typeface="Meiryo UI" panose="020B0604030504040204" pitchFamily="50" charset="-128"/>
                    <a:cs typeface="Meiryo UI" panose="020B0604030504040204" pitchFamily="50" charset="-128"/>
                    <a:hlinkClick r:id="rId171"/>
                  </a:rPr>
                  <a:t>OwnCloud</a:t>
                </a:r>
                <a:endParaRPr kumimoji="0" lang="en-US" altLang="ja-JP" sz="571" kern="0" dirty="0">
                  <a:latin typeface="Meiryo UI" panose="020B0604030504040204" pitchFamily="50" charset="-128"/>
                  <a:ea typeface="Meiryo UI" panose="020B0604030504040204" pitchFamily="50" charset="-128"/>
                  <a:cs typeface="Meiryo UI" panose="020B0604030504040204" pitchFamily="50" charset="-128"/>
                </a:endParaRPr>
              </a:p>
              <a:p>
                <a:r>
                  <a:rPr kumimoji="0" lang="en-US" altLang="ja-JP" sz="571" kern="0" dirty="0">
                    <a:latin typeface="Meiryo UI" pitchFamily="50" charset="-128"/>
                    <a:ea typeface="Meiryo UI" pitchFamily="50" charset="-128"/>
                    <a:cs typeface="Meiryo UI" pitchFamily="50" charset="-128"/>
                    <a:hlinkClick r:id="rId172"/>
                  </a:rPr>
                  <a:t>Samba</a:t>
                </a:r>
                <a:r>
                  <a:rPr kumimoji="0" lang="ja-JP" altLang="en-US" sz="571" kern="0" dirty="0">
                    <a:latin typeface="Meiryo UI" pitchFamily="50" charset="-128"/>
                    <a:ea typeface="Meiryo UI" pitchFamily="50" charset="-128"/>
                    <a:cs typeface="Meiryo UI" pitchFamily="50" charset="-128"/>
                  </a:rPr>
                  <a:t>　</a:t>
                </a:r>
                <a:r>
                  <a:rPr kumimoji="0" lang="en-US" altLang="ja-JP" sz="571" kern="0" dirty="0">
                    <a:solidFill>
                      <a:srgbClr val="FF0000"/>
                    </a:solidFill>
                    <a:latin typeface="Meiryo UI" pitchFamily="50" charset="-128"/>
                    <a:ea typeface="Meiryo UI" pitchFamily="50" charset="-128"/>
                    <a:cs typeface="Meiryo UI" pitchFamily="50" charset="-128"/>
                    <a:hlinkClick r:id="rId173"/>
                  </a:rPr>
                  <a:t>(</a:t>
                </a:r>
                <a:r>
                  <a:rPr kumimoji="0" lang="en-US" altLang="ja-JP" sz="571" kern="0" dirty="0">
                    <a:solidFill>
                      <a:srgbClr val="FF0000"/>
                    </a:solidFill>
                    <a:latin typeface="HGP創英角ﾎﾟｯﾌﾟ体" panose="040B0A00000000000000" pitchFamily="50" charset="-128"/>
                    <a:ea typeface="HGP創英角ﾎﾟｯﾌﾟ体" panose="040B0A00000000000000" pitchFamily="50" charset="-128"/>
                    <a:cs typeface="Meiryo UI" pitchFamily="50" charset="-128"/>
                    <a:hlinkClick r:id="rId173"/>
                  </a:rPr>
                  <a:t>JP)</a:t>
                </a:r>
                <a:endParaRPr kumimoji="0" lang="en-US" altLang="ja-JP" sz="571" kern="0" dirty="0">
                  <a:solidFill>
                    <a:srgbClr val="FF0000"/>
                  </a:solidFill>
                  <a:latin typeface="HGP創英角ﾎﾟｯﾌﾟ体" panose="040B0A00000000000000" pitchFamily="50" charset="-128"/>
                  <a:ea typeface="HGP創英角ﾎﾟｯﾌﾟ体" panose="040B0A00000000000000" pitchFamily="50" charset="-128"/>
                  <a:cs typeface="Meiryo UI" pitchFamily="50" charset="-128"/>
                </a:endParaRPr>
              </a:p>
            </p:txBody>
          </p:sp>
          <p:sp>
            <p:nvSpPr>
              <p:cNvPr id="172" name="テキスト ボックス 171"/>
              <p:cNvSpPr txBox="1"/>
              <p:nvPr/>
            </p:nvSpPr>
            <p:spPr bwMode="gray">
              <a:xfrm>
                <a:off x="5674184" y="1440464"/>
                <a:ext cx="3240360" cy="116353"/>
              </a:xfrm>
              <a:prstGeom prst="rect">
                <a:avLst/>
              </a:prstGeom>
              <a:solidFill>
                <a:srgbClr val="C9C9CA"/>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ja-JP" altLang="en-US" sz="571" dirty="0">
                    <a:latin typeface="Meiryo UI" panose="020B0604030504040204" pitchFamily="50" charset="-128"/>
                    <a:ea typeface="Meiryo UI" panose="020B0604030504040204" pitchFamily="50" charset="-128"/>
                    <a:cs typeface="Meiryo UI" panose="020B0604030504040204" pitchFamily="50" charset="-128"/>
                  </a:rPr>
                  <a:t>ファイルサーバー</a:t>
                </a:r>
              </a:p>
            </p:txBody>
          </p:sp>
        </p:grpSp>
        <p:grpSp>
          <p:nvGrpSpPr>
            <p:cNvPr id="173" name="グループ化 172"/>
            <p:cNvGrpSpPr/>
            <p:nvPr/>
          </p:nvGrpSpPr>
          <p:grpSpPr>
            <a:xfrm>
              <a:off x="8086303" y="5814775"/>
              <a:ext cx="865782" cy="925246"/>
              <a:chOff x="5688124" y="1408586"/>
              <a:chExt cx="3240360" cy="1278132"/>
            </a:xfrm>
          </p:grpSpPr>
          <p:sp>
            <p:nvSpPr>
              <p:cNvPr id="174" name="正方形/長方形 173"/>
              <p:cNvSpPr/>
              <p:nvPr/>
            </p:nvSpPr>
            <p:spPr bwMode="gray">
              <a:xfrm>
                <a:off x="5688124" y="1540339"/>
                <a:ext cx="3240360" cy="1146379"/>
              </a:xfrm>
              <a:prstGeom prst="rect">
                <a:avLst/>
              </a:prstGeom>
              <a:solidFill>
                <a:schemeClr val="bg1"/>
              </a:solidFill>
              <a:ln w="9525">
                <a:solidFill>
                  <a:schemeClr val="tx1"/>
                </a:solidFill>
                <a:miter lim="800000"/>
                <a:headEnd/>
                <a:tailEnd/>
              </a:ln>
            </p:spPr>
            <p:txBody>
              <a:bodyPr lIns="25714" rIns="25714" anchor="t"/>
              <a:lstStyle/>
              <a:p>
                <a:r>
                  <a:rPr kumimoji="0" lang="en-US" altLang="ja-JP" sz="571" kern="0" dirty="0">
                    <a:latin typeface="Meiryo UI" pitchFamily="50" charset="-128"/>
                    <a:ea typeface="Meiryo UI" pitchFamily="50" charset="-128"/>
                    <a:cs typeface="Meiryo UI" pitchFamily="50" charset="-128"/>
                    <a:hlinkClick r:id="rId174"/>
                  </a:rPr>
                  <a:t>Courier-IMAP</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a:latin typeface="Meiryo UI" pitchFamily="50" charset="-128"/>
                    <a:ea typeface="Meiryo UI" pitchFamily="50" charset="-128"/>
                    <a:cs typeface="Meiryo UI" pitchFamily="50" charset="-128"/>
                    <a:hlinkClick r:id="rId174"/>
                  </a:rPr>
                  <a:t>Courier-MTA</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a:latin typeface="Meiryo UI" pitchFamily="50" charset="-128"/>
                    <a:ea typeface="Meiryo UI" pitchFamily="50" charset="-128"/>
                    <a:cs typeface="Meiryo UI" pitchFamily="50" charset="-128"/>
                    <a:hlinkClick r:id="rId175"/>
                  </a:rPr>
                  <a:t>Cyrus IMAP</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a:latin typeface="Meiryo UI" pitchFamily="50" charset="-128"/>
                    <a:ea typeface="Meiryo UI" pitchFamily="50" charset="-128"/>
                    <a:cs typeface="Meiryo UI" pitchFamily="50" charset="-128"/>
                    <a:hlinkClick r:id="rId176"/>
                  </a:rPr>
                  <a:t>Dovecot</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a:latin typeface="Meiryo UI" pitchFamily="50" charset="-128"/>
                    <a:ea typeface="Meiryo UI" pitchFamily="50" charset="-128"/>
                    <a:cs typeface="Meiryo UI" pitchFamily="50" charset="-128"/>
                    <a:hlinkClick r:id="rId177"/>
                  </a:rPr>
                  <a:t>Exim</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err="1">
                    <a:latin typeface="Meiryo UI" pitchFamily="50" charset="-128"/>
                    <a:ea typeface="Meiryo UI" pitchFamily="50" charset="-128"/>
                    <a:cs typeface="Meiryo UI" pitchFamily="50" charset="-128"/>
                    <a:hlinkClick r:id="rId178"/>
                  </a:rPr>
                  <a:t>fml</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a:latin typeface="Meiryo UI" pitchFamily="50" charset="-128"/>
                    <a:ea typeface="Meiryo UI" pitchFamily="50" charset="-128"/>
                    <a:cs typeface="Meiryo UI" pitchFamily="50" charset="-128"/>
                    <a:hlinkClick r:id="rId179"/>
                  </a:rPr>
                  <a:t>Postfix</a:t>
                </a:r>
                <a:r>
                  <a:rPr kumimoji="0" lang="en-US" altLang="ja-JP" sz="571" kern="0" dirty="0">
                    <a:latin typeface="Meiryo UI" pitchFamily="50" charset="-128"/>
                    <a:ea typeface="Meiryo UI" pitchFamily="50" charset="-128"/>
                    <a:cs typeface="Meiryo UI" pitchFamily="50" charset="-128"/>
                  </a:rPr>
                  <a:t>  </a:t>
                </a:r>
                <a:r>
                  <a:rPr kumimoji="0" lang="en-US" altLang="ja-JP" sz="571" kern="0" dirty="0">
                    <a:solidFill>
                      <a:srgbClr val="008080"/>
                    </a:solidFill>
                    <a:latin typeface="Meiryo UI" pitchFamily="50" charset="-128"/>
                    <a:ea typeface="Meiryo UI" pitchFamily="50" charset="-128"/>
                    <a:cs typeface="Meiryo UI" pitchFamily="50" charset="-128"/>
                    <a:hlinkClick r:id="rId180"/>
                  </a:rPr>
                  <a:t>(</a:t>
                </a:r>
                <a:r>
                  <a:rPr kumimoji="0" lang="en-US" altLang="ja-JP" sz="571" kern="0" dirty="0">
                    <a:solidFill>
                      <a:srgbClr val="008080"/>
                    </a:solidFill>
                    <a:latin typeface="HGP創英角ﾎﾟｯﾌﾟ体" panose="040B0A00000000000000" pitchFamily="50" charset="-128"/>
                    <a:ea typeface="HGP創英角ﾎﾟｯﾌﾟ体" panose="040B0A00000000000000" pitchFamily="50" charset="-128"/>
                    <a:cs typeface="Meiryo UI" pitchFamily="50" charset="-128"/>
                    <a:hlinkClick r:id="rId180"/>
                  </a:rPr>
                  <a:t>JP)</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err="1">
                    <a:latin typeface="Meiryo UI" pitchFamily="50" charset="-128"/>
                    <a:ea typeface="Meiryo UI" pitchFamily="50" charset="-128"/>
                    <a:cs typeface="Meiryo UI" pitchFamily="50" charset="-128"/>
                    <a:hlinkClick r:id="rId181"/>
                  </a:rPr>
                  <a:t>qmail</a:t>
                </a:r>
                <a:r>
                  <a:rPr kumimoji="0" lang="en-US" altLang="ja-JP" sz="571" kern="0" dirty="0">
                    <a:latin typeface="Meiryo UI" pitchFamily="50" charset="-128"/>
                    <a:ea typeface="Meiryo UI" pitchFamily="50" charset="-128"/>
                    <a:cs typeface="Meiryo UI" pitchFamily="50" charset="-128"/>
                  </a:rPr>
                  <a:t>  </a:t>
                </a:r>
              </a:p>
              <a:p>
                <a:r>
                  <a:rPr kumimoji="0" lang="en-US" altLang="ja-JP" sz="571" kern="0" dirty="0" err="1">
                    <a:latin typeface="Meiryo UI" pitchFamily="50" charset="-128"/>
                    <a:ea typeface="Meiryo UI" pitchFamily="50" charset="-128"/>
                    <a:cs typeface="Meiryo UI" pitchFamily="50" charset="-128"/>
                    <a:hlinkClick r:id="rId182"/>
                  </a:rPr>
                  <a:t>sendmail</a:t>
                </a:r>
                <a:endParaRPr kumimoji="0" lang="en-US" altLang="ja-JP" sz="571" kern="0" dirty="0">
                  <a:latin typeface="Meiryo UI" pitchFamily="50" charset="-128"/>
                  <a:ea typeface="Meiryo UI" pitchFamily="50" charset="-128"/>
                  <a:cs typeface="Meiryo UI" pitchFamily="50" charset="-128"/>
                </a:endParaRPr>
              </a:p>
              <a:p>
                <a:endParaRPr kumimoji="0" lang="en-US" altLang="ja-JP" sz="571"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endParaRPr kumimoji="0" lang="en-US" altLang="ja-JP" sz="571" kern="0" dirty="0">
                  <a:latin typeface="Meiryo UI" pitchFamily="50" charset="-128"/>
                  <a:ea typeface="Meiryo UI" pitchFamily="50" charset="-128"/>
                  <a:cs typeface="Meiryo UI" pitchFamily="50" charset="-128"/>
                </a:endParaRPr>
              </a:p>
            </p:txBody>
          </p:sp>
          <p:sp>
            <p:nvSpPr>
              <p:cNvPr id="175" name="テキスト ボックス 174"/>
              <p:cNvSpPr txBox="1"/>
              <p:nvPr/>
            </p:nvSpPr>
            <p:spPr bwMode="gray">
              <a:xfrm>
                <a:off x="5688124" y="1408586"/>
                <a:ext cx="3240360" cy="144922"/>
              </a:xfrm>
              <a:prstGeom prst="rect">
                <a:avLst/>
              </a:prstGeom>
              <a:solidFill>
                <a:srgbClr val="C9C9CA"/>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en-US" altLang="ja-JP" sz="571" dirty="0">
                    <a:latin typeface="Meiryo UI" panose="020B0604030504040204" pitchFamily="50" charset="-128"/>
                    <a:ea typeface="Meiryo UI" panose="020B0604030504040204" pitchFamily="50" charset="-128"/>
                    <a:cs typeface="Meiryo UI" panose="020B0604030504040204" pitchFamily="50" charset="-128"/>
                  </a:rPr>
                  <a:t>POP</a:t>
                </a:r>
                <a:r>
                  <a:rPr lang="ja-JP" altLang="en-US" sz="571" dirty="0">
                    <a:latin typeface="Meiryo UI" panose="020B0604030504040204" pitchFamily="50" charset="-128"/>
                    <a:ea typeface="Meiryo UI" panose="020B0604030504040204" pitchFamily="50" charset="-128"/>
                    <a:cs typeface="Meiryo UI" panose="020B0604030504040204" pitchFamily="50" charset="-128"/>
                  </a:rPr>
                  <a:t>・</a:t>
                </a:r>
                <a:r>
                  <a:rPr lang="en-US" altLang="ja-JP" sz="571" dirty="0">
                    <a:latin typeface="Meiryo UI" panose="020B0604030504040204" pitchFamily="50" charset="-128"/>
                    <a:ea typeface="Meiryo UI" panose="020B0604030504040204" pitchFamily="50" charset="-128"/>
                    <a:cs typeface="Meiryo UI" panose="020B0604030504040204" pitchFamily="50" charset="-128"/>
                  </a:rPr>
                  <a:t>IMAP</a:t>
                </a:r>
                <a:r>
                  <a:rPr lang="ja-JP" altLang="en-US" sz="571" dirty="0">
                    <a:latin typeface="Meiryo UI" panose="020B0604030504040204" pitchFamily="50" charset="-128"/>
                    <a:ea typeface="Meiryo UI" panose="020B0604030504040204" pitchFamily="50" charset="-128"/>
                    <a:cs typeface="Meiryo UI" panose="020B0604030504040204" pitchFamily="50" charset="-128"/>
                  </a:rPr>
                  <a:t>・</a:t>
                </a:r>
                <a:r>
                  <a:rPr lang="en-US" altLang="ja-JP" sz="571" dirty="0">
                    <a:latin typeface="Meiryo UI" panose="020B0604030504040204" pitchFamily="50" charset="-128"/>
                    <a:ea typeface="Meiryo UI" panose="020B0604030504040204" pitchFamily="50" charset="-128"/>
                    <a:cs typeface="Meiryo UI" panose="020B0604030504040204" pitchFamily="50" charset="-128"/>
                  </a:rPr>
                  <a:t>MTA</a:t>
                </a:r>
                <a:endParaRPr lang="ja-JP" altLang="en-US" sz="571" dirty="0">
                  <a:latin typeface="Meiryo UI" panose="020B0604030504040204" pitchFamily="50" charset="-128"/>
                  <a:ea typeface="Meiryo UI" panose="020B0604030504040204" pitchFamily="50" charset="-128"/>
                  <a:cs typeface="Meiryo UI" panose="020B0604030504040204" pitchFamily="50" charset="-128"/>
                </a:endParaRPr>
              </a:p>
            </p:txBody>
          </p:sp>
        </p:grpSp>
        <p:grpSp>
          <p:nvGrpSpPr>
            <p:cNvPr id="176" name="グループ化 175"/>
            <p:cNvGrpSpPr/>
            <p:nvPr/>
          </p:nvGrpSpPr>
          <p:grpSpPr>
            <a:xfrm>
              <a:off x="3115614" y="4156536"/>
              <a:ext cx="939434" cy="1017719"/>
              <a:chOff x="5688124" y="1408586"/>
              <a:chExt cx="3240360" cy="971918"/>
            </a:xfrm>
          </p:grpSpPr>
          <p:sp>
            <p:nvSpPr>
              <p:cNvPr id="177" name="正方形/長方形 176"/>
              <p:cNvSpPr/>
              <p:nvPr/>
            </p:nvSpPr>
            <p:spPr bwMode="gray">
              <a:xfrm>
                <a:off x="5688124" y="1504645"/>
                <a:ext cx="3240360" cy="875859"/>
              </a:xfrm>
              <a:prstGeom prst="rect">
                <a:avLst/>
              </a:prstGeom>
              <a:solidFill>
                <a:schemeClr val="bg1"/>
              </a:solidFill>
              <a:ln w="9525">
                <a:solidFill>
                  <a:schemeClr val="tx1"/>
                </a:solidFill>
                <a:miter lim="800000"/>
                <a:headEnd/>
                <a:tailEnd/>
              </a:ln>
            </p:spPr>
            <p:txBody>
              <a:bodyPr lIns="25714" rIns="25714" anchor="t"/>
              <a:lstStyle/>
              <a:p>
                <a:r>
                  <a:rPr kumimoji="0" lang="en-US" altLang="ja-JP" sz="571" kern="0" dirty="0">
                    <a:latin typeface="Meiryo UI" pitchFamily="50" charset="-128"/>
                    <a:ea typeface="Meiryo UI" pitchFamily="50" charset="-128"/>
                    <a:cs typeface="Meiryo UI" pitchFamily="50" charset="-128"/>
                    <a:hlinkClick r:id="rId183"/>
                  </a:rPr>
                  <a:t>AGL</a:t>
                </a:r>
                <a:endParaRPr kumimoji="0" lang="en-US" altLang="ja-JP" sz="571" kern="0" dirty="0">
                  <a:latin typeface="Meiryo UI" pitchFamily="50" charset="-128"/>
                  <a:ea typeface="Meiryo UI" pitchFamily="50" charset="-128"/>
                  <a:cs typeface="Meiryo UI" pitchFamily="50" charset="-128"/>
                  <a:hlinkClick r:id="rId184"/>
                </a:endParaRPr>
              </a:p>
              <a:p>
                <a:r>
                  <a:rPr kumimoji="0" lang="en-US" altLang="ja-JP" sz="571" kern="0" dirty="0">
                    <a:latin typeface="Meiryo UI" pitchFamily="50" charset="-128"/>
                    <a:ea typeface="Meiryo UI" pitchFamily="50" charset="-128"/>
                    <a:cs typeface="Meiryo UI" pitchFamily="50" charset="-128"/>
                    <a:hlinkClick r:id="rId184"/>
                  </a:rPr>
                  <a:t>Android</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a:latin typeface="Meiryo UI" pitchFamily="50" charset="-128"/>
                    <a:ea typeface="Meiryo UI" pitchFamily="50" charset="-128"/>
                    <a:cs typeface="Meiryo UI" pitchFamily="50" charset="-128"/>
                    <a:hlinkClick r:id="rId185"/>
                  </a:rPr>
                  <a:t>CentOS</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a:latin typeface="Meiryo UI" pitchFamily="50" charset="-128"/>
                    <a:ea typeface="Meiryo UI" pitchFamily="50" charset="-128"/>
                    <a:cs typeface="Meiryo UI" pitchFamily="50" charset="-128"/>
                    <a:hlinkClick r:id="rId186"/>
                  </a:rPr>
                  <a:t>CoreOS </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a:latin typeface="Meiryo UI" pitchFamily="50" charset="-128"/>
                    <a:ea typeface="Meiryo UI" pitchFamily="50" charset="-128"/>
                    <a:cs typeface="Meiryo UI" pitchFamily="50" charset="-128"/>
                    <a:hlinkClick r:id="rId187"/>
                  </a:rPr>
                  <a:t>Debian</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a:latin typeface="Meiryo UI" pitchFamily="50" charset="-128"/>
                    <a:ea typeface="Meiryo UI" pitchFamily="50" charset="-128"/>
                    <a:cs typeface="Meiryo UI" pitchFamily="50" charset="-128"/>
                    <a:hlinkClick r:id="rId188"/>
                  </a:rPr>
                  <a:t>Fedora</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a:latin typeface="Meiryo UI" pitchFamily="50" charset="-128"/>
                    <a:ea typeface="Meiryo UI" pitchFamily="50" charset="-128"/>
                    <a:cs typeface="Meiryo UI" pitchFamily="50" charset="-128"/>
                    <a:hlinkClick r:id="rId189"/>
                  </a:rPr>
                  <a:t>FreeBSD</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err="1">
                    <a:latin typeface="Meiryo UI" pitchFamily="50" charset="-128"/>
                    <a:ea typeface="Meiryo UI" pitchFamily="50" charset="-128"/>
                    <a:cs typeface="Meiryo UI" pitchFamily="50" charset="-128"/>
                    <a:hlinkClick r:id="rId190"/>
                  </a:rPr>
                  <a:t>openSUSE</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a:latin typeface="Meiryo UI" pitchFamily="50" charset="-128"/>
                    <a:ea typeface="Meiryo UI" pitchFamily="50" charset="-128"/>
                    <a:cs typeface="Meiryo UI" pitchFamily="50" charset="-128"/>
                    <a:hlinkClick r:id="rId191"/>
                  </a:rPr>
                  <a:t>Scientific Linux</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a:latin typeface="Meiryo UI" pitchFamily="50" charset="-128"/>
                    <a:ea typeface="Meiryo UI" pitchFamily="50" charset="-128"/>
                    <a:cs typeface="Meiryo UI" pitchFamily="50" charset="-128"/>
                    <a:hlinkClick r:id="rId192"/>
                  </a:rPr>
                  <a:t>Ubuntu</a:t>
                </a:r>
                <a:endParaRPr kumimoji="0" lang="en-US" altLang="ja-JP" sz="571" kern="0" dirty="0">
                  <a:latin typeface="Meiryo UI" pitchFamily="50" charset="-128"/>
                  <a:ea typeface="Meiryo UI" pitchFamily="50" charset="-128"/>
                  <a:cs typeface="Meiryo UI" pitchFamily="50" charset="-128"/>
                </a:endParaRPr>
              </a:p>
              <a:p>
                <a:endParaRPr kumimoji="0" lang="en-US" altLang="ja-JP" sz="571" kern="0" dirty="0">
                  <a:latin typeface="Meiryo UI" pitchFamily="50" charset="-128"/>
                  <a:ea typeface="Meiryo UI" pitchFamily="50" charset="-128"/>
                  <a:cs typeface="Meiryo UI" pitchFamily="50" charset="-128"/>
                </a:endParaRPr>
              </a:p>
            </p:txBody>
          </p:sp>
          <p:sp>
            <p:nvSpPr>
              <p:cNvPr id="178" name="テキスト ボックス 177"/>
              <p:cNvSpPr txBox="1"/>
              <p:nvPr/>
            </p:nvSpPr>
            <p:spPr bwMode="gray">
              <a:xfrm>
                <a:off x="5688124" y="1408586"/>
                <a:ext cx="3240360" cy="114614"/>
              </a:xfrm>
              <a:prstGeom prst="rect">
                <a:avLst/>
              </a:prstGeom>
              <a:solidFill>
                <a:srgbClr val="DEEDF5"/>
              </a:solidFill>
              <a:ln w="9525" cap="flat">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en-US" altLang="ja-JP" sz="571">
                    <a:latin typeface="Meiryo UI" panose="020B0604030504040204" pitchFamily="50" charset="-128"/>
                    <a:ea typeface="Meiryo UI" panose="020B0604030504040204" pitchFamily="50" charset="-128"/>
                    <a:cs typeface="Meiryo UI" panose="020B0604030504040204" pitchFamily="50" charset="-128"/>
                  </a:rPr>
                  <a:t>OS</a:t>
                </a:r>
                <a:endParaRPr lang="ja-JP" altLang="en-US" sz="571" dirty="0">
                  <a:latin typeface="Meiryo UI" panose="020B0604030504040204" pitchFamily="50" charset="-128"/>
                  <a:ea typeface="Meiryo UI" panose="020B0604030504040204" pitchFamily="50" charset="-128"/>
                  <a:cs typeface="Meiryo UI" panose="020B0604030504040204" pitchFamily="50" charset="-128"/>
                </a:endParaRPr>
              </a:p>
            </p:txBody>
          </p:sp>
        </p:grpSp>
        <p:grpSp>
          <p:nvGrpSpPr>
            <p:cNvPr id="179" name="グループ化 178"/>
            <p:cNvGrpSpPr/>
            <p:nvPr/>
          </p:nvGrpSpPr>
          <p:grpSpPr>
            <a:xfrm>
              <a:off x="4106329" y="4151623"/>
              <a:ext cx="892319" cy="799405"/>
              <a:chOff x="5688124" y="1408586"/>
              <a:chExt cx="3240360" cy="825975"/>
            </a:xfrm>
          </p:grpSpPr>
          <p:sp>
            <p:nvSpPr>
              <p:cNvPr id="180" name="正方形/長方形 179"/>
              <p:cNvSpPr/>
              <p:nvPr/>
            </p:nvSpPr>
            <p:spPr bwMode="gray">
              <a:xfrm>
                <a:off x="5688124" y="1540339"/>
                <a:ext cx="3240360" cy="694222"/>
              </a:xfrm>
              <a:prstGeom prst="rect">
                <a:avLst/>
              </a:prstGeom>
              <a:solidFill>
                <a:schemeClr val="bg1"/>
              </a:solidFill>
              <a:ln w="9525">
                <a:solidFill>
                  <a:schemeClr val="tx1"/>
                </a:solidFill>
                <a:miter lim="800000"/>
                <a:headEnd/>
                <a:tailEnd/>
              </a:ln>
            </p:spPr>
            <p:txBody>
              <a:bodyPr lIns="25714" rIns="25714" anchor="t"/>
              <a:lstStyle/>
              <a:p>
                <a:pPr>
                  <a:defRPr/>
                </a:pPr>
                <a:r>
                  <a:rPr kumimoji="0" lang="en-US" altLang="ja-JP" sz="571" kern="0" dirty="0" err="1">
                    <a:latin typeface="Meiryo UI" pitchFamily="50" charset="-128"/>
                    <a:ea typeface="Meiryo UI" pitchFamily="50" charset="-128"/>
                    <a:cs typeface="Meiryo UI" pitchFamily="50" charset="-128"/>
                    <a:hlinkClick r:id="rId193"/>
                  </a:rPr>
                  <a:t>Docker</a:t>
                </a:r>
                <a:endParaRPr kumimoji="0" lang="en-US" altLang="ja-JP" sz="571" kern="0" dirty="0">
                  <a:latin typeface="Meiryo UI" pitchFamily="50" charset="-128"/>
                  <a:ea typeface="Meiryo UI" pitchFamily="50" charset="-128"/>
                  <a:cs typeface="Meiryo UI" pitchFamily="50" charset="-128"/>
                </a:endParaRPr>
              </a:p>
              <a:p>
                <a:pPr defTabSz="653156">
                  <a:defRPr/>
                </a:pPr>
                <a:r>
                  <a:rPr kumimoji="0" lang="en-US" altLang="ja-JP" sz="571" kern="0" dirty="0">
                    <a:latin typeface="Meiryo UI" pitchFamily="50" charset="-128"/>
                    <a:ea typeface="Meiryo UI" pitchFamily="50" charset="-128"/>
                    <a:cs typeface="Meiryo UI" pitchFamily="50" charset="-128"/>
                    <a:hlinkClick r:id="rId194"/>
                  </a:rPr>
                  <a:t>KVM</a:t>
                </a:r>
                <a:endParaRPr kumimoji="0" lang="en-US" altLang="ja-JP" sz="571" kern="0" dirty="0">
                  <a:latin typeface="Meiryo UI" pitchFamily="50" charset="-128"/>
                  <a:ea typeface="Meiryo UI" pitchFamily="50" charset="-128"/>
                  <a:cs typeface="Meiryo UI" pitchFamily="50" charset="-128"/>
                </a:endParaRPr>
              </a:p>
              <a:p>
                <a:pPr>
                  <a:defRPr/>
                </a:pPr>
                <a:r>
                  <a:rPr kumimoji="0" lang="en-US" altLang="ja-JP" sz="571" kern="0" dirty="0" err="1">
                    <a:latin typeface="Meiryo UI" pitchFamily="50" charset="-128"/>
                    <a:ea typeface="Meiryo UI" pitchFamily="50" charset="-128"/>
                    <a:cs typeface="Meiryo UI" pitchFamily="50" charset="-128"/>
                    <a:hlinkClick r:id="rId195"/>
                  </a:rPr>
                  <a:t>OpenVZ</a:t>
                </a:r>
                <a:endParaRPr kumimoji="0" lang="en-US" altLang="ja-JP" sz="571" kern="0" dirty="0">
                  <a:latin typeface="Meiryo UI" pitchFamily="50" charset="-128"/>
                  <a:ea typeface="Meiryo UI" pitchFamily="50" charset="-128"/>
                  <a:cs typeface="Meiryo UI" pitchFamily="50" charset="-128"/>
                </a:endParaRPr>
              </a:p>
              <a:p>
                <a:pPr defTabSz="653156">
                  <a:defRPr/>
                </a:pPr>
                <a:r>
                  <a:rPr kumimoji="0" lang="en-US" altLang="ja-JP" sz="571" kern="0" dirty="0" err="1">
                    <a:latin typeface="Meiryo UI" pitchFamily="50" charset="-128"/>
                    <a:ea typeface="Meiryo UI" pitchFamily="50" charset="-128"/>
                    <a:cs typeface="Meiryo UI" pitchFamily="50" charset="-128"/>
                    <a:hlinkClick r:id="rId196"/>
                  </a:rPr>
                  <a:t>rkt</a:t>
                </a:r>
                <a:endParaRPr kumimoji="0" lang="en-US" altLang="ja-JP" sz="571" kern="0" dirty="0">
                  <a:latin typeface="Meiryo UI" pitchFamily="50" charset="-128"/>
                  <a:ea typeface="Meiryo UI" pitchFamily="50" charset="-128"/>
                  <a:cs typeface="Meiryo UI" pitchFamily="50" charset="-128"/>
                </a:endParaRPr>
              </a:p>
              <a:p>
                <a:pPr defTabSz="653156">
                  <a:defRPr/>
                </a:pPr>
                <a:r>
                  <a:rPr kumimoji="0" lang="en-US" altLang="ja-JP" sz="571" kern="0" dirty="0" err="1">
                    <a:latin typeface="Meiryo UI" pitchFamily="50" charset="-128"/>
                    <a:ea typeface="Meiryo UI" pitchFamily="50" charset="-128"/>
                    <a:cs typeface="Meiryo UI" pitchFamily="50" charset="-128"/>
                    <a:hlinkClick r:id="rId197"/>
                  </a:rPr>
                  <a:t>Virt</a:t>
                </a:r>
                <a:r>
                  <a:rPr kumimoji="0" lang="en-US" altLang="ja-JP" sz="571" kern="0" dirty="0">
                    <a:latin typeface="Meiryo UI" pitchFamily="50" charset="-128"/>
                    <a:ea typeface="Meiryo UI" pitchFamily="50" charset="-128"/>
                    <a:cs typeface="Meiryo UI" pitchFamily="50" charset="-128"/>
                    <a:hlinkClick r:id="rId197"/>
                  </a:rPr>
                  <a:t>-Manager</a:t>
                </a:r>
                <a:endParaRPr kumimoji="0" lang="en-US" altLang="ja-JP" sz="571" kern="0" dirty="0">
                  <a:latin typeface="Meiryo UI" pitchFamily="50" charset="-128"/>
                  <a:ea typeface="Meiryo UI" pitchFamily="50" charset="-128"/>
                  <a:cs typeface="Meiryo UI" pitchFamily="50" charset="-128"/>
                </a:endParaRPr>
              </a:p>
              <a:p>
                <a:pPr defTabSz="653156">
                  <a:defRPr/>
                </a:pPr>
                <a:r>
                  <a:rPr kumimoji="0" lang="en-US" altLang="ja-JP" sz="571" kern="0" dirty="0" err="1">
                    <a:latin typeface="Meiryo UI" pitchFamily="50" charset="-128"/>
                    <a:ea typeface="Meiryo UI" pitchFamily="50" charset="-128"/>
                    <a:cs typeface="Meiryo UI" pitchFamily="50" charset="-128"/>
                    <a:hlinkClick r:id="rId198"/>
                  </a:rPr>
                  <a:t>VirtualBox</a:t>
                </a:r>
                <a:endParaRPr kumimoji="0" lang="en-US" altLang="ja-JP" sz="571" kern="0" dirty="0">
                  <a:latin typeface="Meiryo UI" pitchFamily="50" charset="-128"/>
                  <a:ea typeface="Meiryo UI" pitchFamily="50" charset="-128"/>
                  <a:cs typeface="Meiryo UI" pitchFamily="50" charset="-128"/>
                </a:endParaRPr>
              </a:p>
              <a:p>
                <a:pPr defTabSz="653156">
                  <a:defRPr/>
                </a:pPr>
                <a:r>
                  <a:rPr kumimoji="0" lang="en-US" altLang="ja-JP" sz="571" kern="0" dirty="0">
                    <a:latin typeface="Meiryo UI" pitchFamily="50" charset="-128"/>
                    <a:ea typeface="Meiryo UI" pitchFamily="50" charset="-128"/>
                    <a:cs typeface="Meiryo UI" pitchFamily="50" charset="-128"/>
                    <a:hlinkClick r:id="rId199"/>
                  </a:rPr>
                  <a:t>Xen</a:t>
                </a:r>
                <a:endParaRPr kumimoji="0" lang="en-US" altLang="ja-JP" sz="571" kern="0" dirty="0">
                  <a:latin typeface="Meiryo UI" pitchFamily="50" charset="-128"/>
                  <a:ea typeface="Meiryo UI" pitchFamily="50" charset="-128"/>
                  <a:cs typeface="Meiryo UI" pitchFamily="50" charset="-128"/>
                </a:endParaRPr>
              </a:p>
            </p:txBody>
          </p:sp>
          <p:sp>
            <p:nvSpPr>
              <p:cNvPr id="181" name="テキスト ボックス 180"/>
              <p:cNvSpPr txBox="1"/>
              <p:nvPr/>
            </p:nvSpPr>
            <p:spPr bwMode="gray">
              <a:xfrm>
                <a:off x="5688124" y="1408586"/>
                <a:ext cx="3240360" cy="131819"/>
              </a:xfrm>
              <a:prstGeom prst="rect">
                <a:avLst/>
              </a:prstGeom>
              <a:solidFill>
                <a:srgbClr val="DEEDF5"/>
              </a:solidFill>
              <a:ln w="9525" cap="flat">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ja-JP" altLang="en-US" sz="571" dirty="0">
                    <a:latin typeface="Meiryo UI" panose="020B0604030504040204" pitchFamily="50" charset="-128"/>
                    <a:ea typeface="Meiryo UI" panose="020B0604030504040204" pitchFamily="50" charset="-128"/>
                    <a:cs typeface="Meiryo UI" panose="020B0604030504040204" pitchFamily="50" charset="-128"/>
                  </a:rPr>
                  <a:t>サーバー仮想化</a:t>
                </a:r>
              </a:p>
            </p:txBody>
          </p:sp>
        </p:grpSp>
        <p:grpSp>
          <p:nvGrpSpPr>
            <p:cNvPr id="182" name="グループ化 181"/>
            <p:cNvGrpSpPr/>
            <p:nvPr/>
          </p:nvGrpSpPr>
          <p:grpSpPr>
            <a:xfrm>
              <a:off x="5063758" y="4154908"/>
              <a:ext cx="909557" cy="505521"/>
              <a:chOff x="5688124" y="1408586"/>
              <a:chExt cx="3240360" cy="642369"/>
            </a:xfrm>
          </p:grpSpPr>
          <p:sp>
            <p:nvSpPr>
              <p:cNvPr id="183" name="正方形/長方形 182"/>
              <p:cNvSpPr/>
              <p:nvPr/>
            </p:nvSpPr>
            <p:spPr bwMode="gray">
              <a:xfrm>
                <a:off x="5688124" y="1540339"/>
                <a:ext cx="3240360" cy="510616"/>
              </a:xfrm>
              <a:prstGeom prst="rect">
                <a:avLst/>
              </a:prstGeom>
              <a:solidFill>
                <a:schemeClr val="bg1"/>
              </a:solidFill>
              <a:ln w="9525">
                <a:solidFill>
                  <a:schemeClr val="tx1"/>
                </a:solidFill>
                <a:miter lim="800000"/>
                <a:headEnd/>
                <a:tailEnd/>
              </a:ln>
            </p:spPr>
            <p:txBody>
              <a:bodyPr lIns="25714" rIns="25714" anchor="t"/>
              <a:lstStyle/>
              <a:p>
                <a:pPr defTabSz="653156">
                  <a:defRPr/>
                </a:pPr>
                <a:r>
                  <a:rPr kumimoji="0" lang="en-US" altLang="ja-JP" sz="571" kern="0" dirty="0" err="1">
                    <a:latin typeface="Meiryo UI" pitchFamily="50" charset="-128"/>
                    <a:ea typeface="Meiryo UI" pitchFamily="50" charset="-128"/>
                    <a:cs typeface="Meiryo UI" pitchFamily="50" charset="-128"/>
                    <a:hlinkClick r:id="rId200"/>
                  </a:rPr>
                  <a:t>Ceph</a:t>
                </a:r>
                <a:endParaRPr kumimoji="0" lang="en-US" altLang="ja-JP" sz="571" kern="0" dirty="0">
                  <a:latin typeface="Meiryo UI" pitchFamily="50" charset="-128"/>
                  <a:ea typeface="Meiryo UI" pitchFamily="50" charset="-128"/>
                  <a:cs typeface="Meiryo UI" pitchFamily="50" charset="-128"/>
                </a:endParaRPr>
              </a:p>
              <a:p>
                <a:pPr defTabSz="653156">
                  <a:defRPr/>
                </a:pPr>
                <a:r>
                  <a:rPr kumimoji="0" lang="en-US" altLang="ja-JP" sz="571" kern="0" dirty="0" err="1">
                    <a:latin typeface="Meiryo UI" pitchFamily="50" charset="-128"/>
                    <a:ea typeface="Meiryo UI" pitchFamily="50" charset="-128"/>
                    <a:cs typeface="Meiryo UI" pitchFamily="50" charset="-128"/>
                    <a:hlinkClick r:id="rId201"/>
                  </a:rPr>
                  <a:t>GlusterFS</a:t>
                </a:r>
                <a:endParaRPr kumimoji="0" lang="en-US" altLang="ja-JP" sz="571" kern="0" dirty="0">
                  <a:latin typeface="Meiryo UI" pitchFamily="50" charset="-128"/>
                  <a:ea typeface="Meiryo UI" pitchFamily="50" charset="-128"/>
                  <a:cs typeface="Meiryo UI" pitchFamily="50" charset="-128"/>
                </a:endParaRPr>
              </a:p>
              <a:p>
                <a:pPr defTabSz="653156">
                  <a:defRPr/>
                </a:pPr>
                <a:r>
                  <a:rPr kumimoji="0" lang="en-US" altLang="ja-JP" sz="571" u="sng" kern="0" dirty="0" err="1">
                    <a:latin typeface="Meiryo UI" pitchFamily="50" charset="-128"/>
                    <a:ea typeface="Meiryo UI" pitchFamily="50" charset="-128"/>
                    <a:cs typeface="Meiryo UI" pitchFamily="50" charset="-128"/>
                    <a:hlinkClick r:id="rId202"/>
                  </a:rPr>
                  <a:t>Lustre</a:t>
                </a:r>
                <a:endParaRPr kumimoji="0" lang="en-US" altLang="ja-JP" sz="571" u="sng" kern="0" dirty="0">
                  <a:latin typeface="Meiryo UI" pitchFamily="50" charset="-128"/>
                  <a:ea typeface="Meiryo UI" pitchFamily="50" charset="-128"/>
                  <a:cs typeface="Meiryo UI" pitchFamily="50" charset="-128"/>
                </a:endParaRPr>
              </a:p>
              <a:p>
                <a:pPr defTabSz="653156">
                  <a:defRPr/>
                </a:pPr>
                <a:r>
                  <a:rPr kumimoji="0" lang="en-US" altLang="ja-JP" sz="571" kern="0" dirty="0">
                    <a:latin typeface="Meiryo UI" pitchFamily="50" charset="-128"/>
                    <a:ea typeface="Meiryo UI" pitchFamily="50" charset="-128"/>
                    <a:cs typeface="Meiryo UI" pitchFamily="50" charset="-128"/>
                    <a:hlinkClick r:id="rId203"/>
                  </a:rPr>
                  <a:t>Rook</a:t>
                </a:r>
                <a:endParaRPr kumimoji="0" lang="en-US" altLang="ja-JP" sz="571" kern="0" dirty="0">
                  <a:latin typeface="Meiryo UI" pitchFamily="50" charset="-128"/>
                  <a:ea typeface="Meiryo UI" pitchFamily="50" charset="-128"/>
                  <a:cs typeface="Meiryo UI" pitchFamily="50" charset="-128"/>
                </a:endParaRPr>
              </a:p>
            </p:txBody>
          </p:sp>
          <p:sp>
            <p:nvSpPr>
              <p:cNvPr id="184" name="テキスト ボックス 183"/>
              <p:cNvSpPr txBox="1"/>
              <p:nvPr/>
            </p:nvSpPr>
            <p:spPr bwMode="gray">
              <a:xfrm>
                <a:off x="5688124" y="1408586"/>
                <a:ext cx="3240360" cy="154572"/>
              </a:xfrm>
              <a:prstGeom prst="rect">
                <a:avLst/>
              </a:prstGeom>
              <a:solidFill>
                <a:srgbClr val="DEEDF5"/>
              </a:solidFill>
              <a:ln w="9525" cap="flat">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ja-JP" altLang="en-US" sz="571" dirty="0">
                    <a:latin typeface="Meiryo UI" panose="020B0604030504040204" pitchFamily="50" charset="-128"/>
                    <a:ea typeface="Meiryo UI" panose="020B0604030504040204" pitchFamily="50" charset="-128"/>
                    <a:cs typeface="Meiryo UI" panose="020B0604030504040204" pitchFamily="50" charset="-128"/>
                  </a:rPr>
                  <a:t>ストレージ仮想化</a:t>
                </a:r>
              </a:p>
            </p:txBody>
          </p:sp>
        </p:grpSp>
        <p:grpSp>
          <p:nvGrpSpPr>
            <p:cNvPr id="185" name="グループ化 184"/>
            <p:cNvGrpSpPr/>
            <p:nvPr/>
          </p:nvGrpSpPr>
          <p:grpSpPr>
            <a:xfrm>
              <a:off x="5063758" y="4718728"/>
              <a:ext cx="909557" cy="356626"/>
              <a:chOff x="5688124" y="1408586"/>
              <a:chExt cx="3240360" cy="453167"/>
            </a:xfrm>
          </p:grpSpPr>
          <p:sp>
            <p:nvSpPr>
              <p:cNvPr id="186" name="正方形/長方形 185"/>
              <p:cNvSpPr/>
              <p:nvPr/>
            </p:nvSpPr>
            <p:spPr bwMode="gray">
              <a:xfrm>
                <a:off x="5688124" y="1540339"/>
                <a:ext cx="3240360" cy="321414"/>
              </a:xfrm>
              <a:prstGeom prst="rect">
                <a:avLst/>
              </a:prstGeom>
              <a:solidFill>
                <a:schemeClr val="bg1"/>
              </a:solidFill>
              <a:ln w="9525">
                <a:solidFill>
                  <a:schemeClr val="tx1"/>
                </a:solidFill>
                <a:miter lim="800000"/>
                <a:headEnd/>
                <a:tailEnd/>
              </a:ln>
            </p:spPr>
            <p:txBody>
              <a:bodyPr lIns="25714" rIns="25714" anchor="t"/>
              <a:lstStyle/>
              <a:p>
                <a:pPr>
                  <a:defRPr/>
                </a:pPr>
                <a:r>
                  <a:rPr kumimoji="0" lang="en-US" altLang="ja-JP" sz="571" kern="0" dirty="0">
                    <a:latin typeface="Meiryo UI" pitchFamily="50" charset="-128"/>
                    <a:ea typeface="Meiryo UI" pitchFamily="50" charset="-128"/>
                    <a:cs typeface="Meiryo UI" pitchFamily="50" charset="-128"/>
                    <a:hlinkClick r:id="rId204"/>
                  </a:rPr>
                  <a:t>Open </a:t>
                </a:r>
                <a:r>
                  <a:rPr kumimoji="0" lang="en-US" altLang="ja-JP" sz="571" kern="0" dirty="0" err="1">
                    <a:latin typeface="Meiryo UI" pitchFamily="50" charset="-128"/>
                    <a:ea typeface="Meiryo UI" pitchFamily="50" charset="-128"/>
                    <a:cs typeface="Meiryo UI" pitchFamily="50" charset="-128"/>
                    <a:hlinkClick r:id="rId204"/>
                  </a:rPr>
                  <a:t>vSwitch</a:t>
                </a:r>
                <a:endParaRPr kumimoji="0" lang="en-US" altLang="ja-JP" sz="571" kern="0" dirty="0">
                  <a:latin typeface="Meiryo UI" pitchFamily="50" charset="-128"/>
                  <a:ea typeface="Meiryo UI" pitchFamily="50" charset="-128"/>
                  <a:cs typeface="Meiryo UI" pitchFamily="50" charset="-128"/>
                </a:endParaRPr>
              </a:p>
              <a:p>
                <a:pPr defTabSz="653156">
                  <a:defRPr/>
                </a:pPr>
                <a:r>
                  <a:rPr kumimoji="0" lang="en-US" altLang="ja-JP" sz="571" kern="0" dirty="0" err="1">
                    <a:latin typeface="Meiryo UI" pitchFamily="50" charset="-128"/>
                    <a:ea typeface="Meiryo UI" pitchFamily="50" charset="-128"/>
                    <a:cs typeface="Meiryo UI" pitchFamily="50" charset="-128"/>
                    <a:hlinkClick r:id="rId205"/>
                  </a:rPr>
                  <a:t>OpenDaylight</a:t>
                </a:r>
                <a:endParaRPr kumimoji="0" lang="en-US" altLang="ja-JP" sz="571" kern="0" dirty="0">
                  <a:latin typeface="Meiryo UI" pitchFamily="50" charset="-128"/>
                  <a:ea typeface="Meiryo UI" pitchFamily="50" charset="-128"/>
                  <a:cs typeface="Meiryo UI" pitchFamily="50" charset="-128"/>
                </a:endParaRPr>
              </a:p>
            </p:txBody>
          </p:sp>
          <p:sp>
            <p:nvSpPr>
              <p:cNvPr id="187" name="テキスト ボックス 186"/>
              <p:cNvSpPr txBox="1"/>
              <p:nvPr/>
            </p:nvSpPr>
            <p:spPr bwMode="gray">
              <a:xfrm>
                <a:off x="5688124" y="1408586"/>
                <a:ext cx="3240360" cy="131819"/>
              </a:xfrm>
              <a:prstGeom prst="rect">
                <a:avLst/>
              </a:prstGeom>
              <a:solidFill>
                <a:srgbClr val="DEEDF5"/>
              </a:solidFill>
              <a:ln w="9525" cap="flat">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ja-JP" altLang="en-US" sz="571" dirty="0">
                    <a:latin typeface="Meiryo UI" panose="020B0604030504040204" pitchFamily="50" charset="-128"/>
                    <a:ea typeface="Meiryo UI" panose="020B0604030504040204" pitchFamily="50" charset="-128"/>
                    <a:cs typeface="Meiryo UI" panose="020B0604030504040204" pitchFamily="50" charset="-128"/>
                  </a:rPr>
                  <a:t>ネットワーク仮想化</a:t>
                </a:r>
              </a:p>
            </p:txBody>
          </p:sp>
        </p:grpSp>
        <p:grpSp>
          <p:nvGrpSpPr>
            <p:cNvPr id="19" name="グループ化 18"/>
            <p:cNvGrpSpPr/>
            <p:nvPr/>
          </p:nvGrpSpPr>
          <p:grpSpPr>
            <a:xfrm>
              <a:off x="3126852" y="5562591"/>
              <a:ext cx="928196" cy="1042469"/>
              <a:chOff x="4380395" y="7110176"/>
              <a:chExt cx="1249248" cy="1459456"/>
            </a:xfrm>
          </p:grpSpPr>
          <p:sp>
            <p:nvSpPr>
              <p:cNvPr id="192" name="正方形/長方形 191"/>
              <p:cNvSpPr/>
              <p:nvPr/>
            </p:nvSpPr>
            <p:spPr bwMode="gray">
              <a:xfrm>
                <a:off x="4380395" y="7275173"/>
                <a:ext cx="1249247" cy="1294459"/>
              </a:xfrm>
              <a:prstGeom prst="rect">
                <a:avLst/>
              </a:prstGeom>
              <a:solidFill>
                <a:schemeClr val="bg1"/>
              </a:solidFill>
              <a:ln w="9525">
                <a:solidFill>
                  <a:schemeClr val="tx1"/>
                </a:solidFill>
                <a:miter lim="800000"/>
                <a:headEnd/>
                <a:tailEnd/>
              </a:ln>
            </p:spPr>
            <p:txBody>
              <a:bodyPr lIns="25714" rIns="25714" anchor="t"/>
              <a:lstStyle/>
              <a:p>
                <a:pPr defTabSz="653156">
                  <a:defRPr/>
                </a:pPr>
                <a:r>
                  <a:rPr kumimoji="0" lang="en-US" altLang="ja-JP" sz="571" kern="0" dirty="0">
                    <a:latin typeface="Meiryo UI" pitchFamily="50" charset="-128"/>
                    <a:ea typeface="Meiryo UI" pitchFamily="50" charset="-128"/>
                    <a:cs typeface="Meiryo UI" pitchFamily="50" charset="-128"/>
                    <a:hlinkClick r:id="rId206"/>
                  </a:rPr>
                  <a:t>Apache</a:t>
                </a:r>
                <a:r>
                  <a:rPr kumimoji="0" lang="ja-JP" altLang="en-US" sz="571" kern="0" dirty="0">
                    <a:latin typeface="Meiryo UI" pitchFamily="50" charset="-128"/>
                    <a:ea typeface="Meiryo UI" pitchFamily="50" charset="-128"/>
                    <a:cs typeface="Meiryo UI" pitchFamily="50" charset="-128"/>
                    <a:hlinkClick r:id="rId206"/>
                  </a:rPr>
                  <a:t> </a:t>
                </a:r>
                <a:r>
                  <a:rPr kumimoji="0" lang="en-US" altLang="ja-JP" sz="571" kern="0" dirty="0" err="1">
                    <a:latin typeface="Meiryo UI" pitchFamily="50" charset="-128"/>
                    <a:ea typeface="Meiryo UI" pitchFamily="50" charset="-128"/>
                    <a:cs typeface="Meiryo UI" pitchFamily="50" charset="-128"/>
                    <a:hlinkClick r:id="rId206"/>
                  </a:rPr>
                  <a:t>CloudStack</a:t>
                </a:r>
                <a:endParaRPr kumimoji="0" lang="en-US" altLang="ja-JP" sz="571" kern="0" dirty="0">
                  <a:latin typeface="Meiryo UI" pitchFamily="50" charset="-128"/>
                  <a:ea typeface="Meiryo UI" pitchFamily="50" charset="-128"/>
                  <a:cs typeface="Meiryo UI" pitchFamily="50" charset="-128"/>
                  <a:hlinkClick r:id="rId207"/>
                </a:endParaRPr>
              </a:p>
              <a:p>
                <a:pPr defTabSz="653156">
                  <a:defRPr/>
                </a:pPr>
                <a:r>
                  <a:rPr kumimoji="0" lang="en-US" altLang="ja-JP" sz="571" kern="0" dirty="0">
                    <a:latin typeface="Meiryo UI" pitchFamily="50" charset="-128"/>
                    <a:ea typeface="Meiryo UI" pitchFamily="50" charset="-128"/>
                    <a:cs typeface="Meiryo UI" pitchFamily="50" charset="-128"/>
                    <a:hlinkClick r:id="rId207"/>
                  </a:rPr>
                  <a:t>Eucalyptus</a:t>
                </a:r>
                <a:endParaRPr kumimoji="0" lang="en-US" altLang="ja-JP" sz="571" kern="0" dirty="0">
                  <a:latin typeface="Meiryo UI" pitchFamily="50" charset="-128"/>
                  <a:ea typeface="Meiryo UI" pitchFamily="50" charset="-128"/>
                  <a:cs typeface="Meiryo UI" pitchFamily="50" charset="-128"/>
                </a:endParaRPr>
              </a:p>
              <a:p>
                <a:pPr defTabSz="653156">
                  <a:defRPr/>
                </a:pPr>
                <a:r>
                  <a:rPr kumimoji="0" lang="en-US" altLang="ja-JP" sz="571" kern="0" dirty="0">
                    <a:latin typeface="Meiryo UI" pitchFamily="50" charset="-128"/>
                    <a:ea typeface="Meiryo UI" pitchFamily="50" charset="-128"/>
                    <a:cs typeface="Meiryo UI" pitchFamily="50" charset="-128"/>
                    <a:hlinkClick r:id="rId208"/>
                  </a:rPr>
                  <a:t>Kubernetes</a:t>
                </a:r>
                <a:br>
                  <a:rPr kumimoji="0" lang="en-US" altLang="ja-JP" sz="571" kern="0" dirty="0">
                    <a:latin typeface="Meiryo UI" pitchFamily="50" charset="-128"/>
                    <a:ea typeface="Meiryo UI" pitchFamily="50" charset="-128"/>
                    <a:cs typeface="Meiryo UI" pitchFamily="50" charset="-128"/>
                  </a:rPr>
                </a:br>
                <a:r>
                  <a:rPr kumimoji="0" lang="en-US" altLang="ja-JP" sz="571" kern="0" dirty="0">
                    <a:latin typeface="Meiryo UI" pitchFamily="50" charset="-128"/>
                    <a:ea typeface="Meiryo UI" pitchFamily="50" charset="-128"/>
                    <a:cs typeface="Meiryo UI" pitchFamily="50" charset="-128"/>
                    <a:hlinkClick r:id="rId209"/>
                  </a:rPr>
                  <a:t>OpenStack Ceilometer</a:t>
                </a:r>
                <a:br>
                  <a:rPr kumimoji="0" lang="en-US" altLang="ja-JP" sz="571" kern="0" dirty="0">
                    <a:latin typeface="Meiryo UI" pitchFamily="50" charset="-128"/>
                    <a:ea typeface="Meiryo UI" pitchFamily="50" charset="-128"/>
                    <a:cs typeface="Meiryo UI" pitchFamily="50" charset="-128"/>
                  </a:rPr>
                </a:br>
                <a:r>
                  <a:rPr kumimoji="0" lang="en-US" altLang="ja-JP" sz="571" kern="0" dirty="0">
                    <a:latin typeface="Meiryo UI" pitchFamily="50" charset="-128"/>
                    <a:ea typeface="Meiryo UI" pitchFamily="50" charset="-128"/>
                    <a:cs typeface="Meiryo UI" pitchFamily="50" charset="-128"/>
                    <a:hlinkClick r:id="rId209"/>
                  </a:rPr>
                  <a:t>OpenStack Horizon</a:t>
                </a:r>
                <a:endParaRPr kumimoji="0" lang="en-US" altLang="ja-JP" sz="571" kern="0" dirty="0">
                  <a:latin typeface="Meiryo UI" pitchFamily="50" charset="-128"/>
                  <a:ea typeface="Meiryo UI" pitchFamily="50" charset="-128"/>
                  <a:cs typeface="Meiryo UI" pitchFamily="50" charset="-128"/>
                </a:endParaRPr>
              </a:p>
              <a:p>
                <a:pPr defTabSz="653156">
                  <a:defRPr/>
                </a:pPr>
                <a:r>
                  <a:rPr kumimoji="0" lang="en-US" altLang="ja-JP" sz="571" kern="0" dirty="0" err="1">
                    <a:latin typeface="Meiryo UI" pitchFamily="50" charset="-128"/>
                    <a:ea typeface="Meiryo UI" pitchFamily="50" charset="-128"/>
                    <a:cs typeface="Meiryo UI" pitchFamily="50" charset="-128"/>
                    <a:hlinkClick r:id="rId210"/>
                  </a:rPr>
                  <a:t>OpenStack</a:t>
                </a:r>
                <a:r>
                  <a:rPr kumimoji="0" lang="en-US" altLang="ja-JP" sz="571" kern="0" dirty="0">
                    <a:latin typeface="Meiryo UI" pitchFamily="50" charset="-128"/>
                    <a:ea typeface="Meiryo UI" pitchFamily="50" charset="-128"/>
                    <a:cs typeface="Meiryo UI" pitchFamily="50" charset="-128"/>
                    <a:hlinkClick r:id="rId210"/>
                  </a:rPr>
                  <a:t> Ironic</a:t>
                </a:r>
                <a:endParaRPr kumimoji="0" lang="en-US" altLang="ja-JP" sz="571" kern="0" dirty="0">
                  <a:latin typeface="Meiryo UI" pitchFamily="50" charset="-128"/>
                  <a:ea typeface="Meiryo UI" pitchFamily="50" charset="-128"/>
                  <a:cs typeface="Meiryo UI" pitchFamily="50" charset="-128"/>
                </a:endParaRPr>
              </a:p>
              <a:p>
                <a:pPr defTabSz="653156">
                  <a:defRPr/>
                </a:pPr>
                <a:r>
                  <a:rPr kumimoji="0" lang="en-US" altLang="ja-JP" sz="571" kern="0" dirty="0" err="1">
                    <a:latin typeface="Meiryo UI" pitchFamily="50" charset="-128"/>
                    <a:ea typeface="Meiryo UI" pitchFamily="50" charset="-128"/>
                    <a:cs typeface="Meiryo UI" pitchFamily="50" charset="-128"/>
                    <a:hlinkClick r:id="rId209"/>
                  </a:rPr>
                  <a:t>OpenStack</a:t>
                </a:r>
                <a:r>
                  <a:rPr kumimoji="0" lang="en-US" altLang="ja-JP" sz="571" kern="0" dirty="0">
                    <a:latin typeface="Meiryo UI" pitchFamily="50" charset="-128"/>
                    <a:ea typeface="Meiryo UI" pitchFamily="50" charset="-128"/>
                    <a:cs typeface="Meiryo UI" pitchFamily="50" charset="-128"/>
                    <a:hlinkClick r:id="rId209"/>
                  </a:rPr>
                  <a:t> </a:t>
                </a:r>
                <a:r>
                  <a:rPr kumimoji="0" lang="en-US" altLang="ja-JP" sz="571" kern="0" dirty="0" err="1">
                    <a:latin typeface="Meiryo UI" pitchFamily="50" charset="-128"/>
                    <a:ea typeface="Meiryo UI" pitchFamily="50" charset="-128"/>
                    <a:cs typeface="Meiryo UI" pitchFamily="50" charset="-128"/>
                    <a:hlinkClick r:id="rId209"/>
                  </a:rPr>
                  <a:t>Mogan</a:t>
                </a:r>
                <a:endParaRPr kumimoji="0" lang="en-US" altLang="ja-JP" sz="571" kern="0" dirty="0">
                  <a:latin typeface="Meiryo UI" pitchFamily="50" charset="-128"/>
                  <a:ea typeface="Meiryo UI" pitchFamily="50" charset="-128"/>
                  <a:cs typeface="Meiryo UI" pitchFamily="50" charset="-128"/>
                </a:endParaRPr>
              </a:p>
              <a:p>
                <a:pPr defTabSz="653156">
                  <a:defRPr/>
                </a:pPr>
                <a:r>
                  <a:rPr kumimoji="0" lang="en-US" altLang="ja-JP" sz="571" kern="0" dirty="0">
                    <a:latin typeface="Meiryo UI" pitchFamily="50" charset="-128"/>
                    <a:ea typeface="Meiryo UI" pitchFamily="50" charset="-128"/>
                    <a:cs typeface="Meiryo UI" pitchFamily="50" charset="-128"/>
                    <a:hlinkClick r:id="rId211"/>
                  </a:rPr>
                  <a:t>OpenStack Magnum</a:t>
                </a:r>
                <a:endParaRPr kumimoji="0" lang="en-US" altLang="ja-JP" sz="571" kern="0" dirty="0">
                  <a:latin typeface="Meiryo UI" pitchFamily="50" charset="-128"/>
                  <a:ea typeface="Meiryo UI" pitchFamily="50" charset="-128"/>
                  <a:cs typeface="Meiryo UI" pitchFamily="50" charset="-128"/>
                </a:endParaRPr>
              </a:p>
              <a:p>
                <a:pPr>
                  <a:defRPr/>
                </a:pPr>
                <a:r>
                  <a:rPr kumimoji="0" lang="en-US" altLang="ja-JP" sz="571" kern="0" dirty="0">
                    <a:latin typeface="Meiryo UI" pitchFamily="50" charset="-128"/>
                    <a:ea typeface="Meiryo UI" pitchFamily="50" charset="-128"/>
                    <a:cs typeface="Meiryo UI" pitchFamily="50" charset="-128"/>
                    <a:hlinkClick r:id="rId212"/>
                  </a:rPr>
                  <a:t>Vagrant</a:t>
                </a:r>
                <a:endParaRPr kumimoji="0" lang="en-US" altLang="ja-JP" sz="571" kern="0" dirty="0">
                  <a:latin typeface="Meiryo UI" pitchFamily="50" charset="-128"/>
                  <a:ea typeface="Meiryo UI" pitchFamily="50" charset="-128"/>
                  <a:cs typeface="Meiryo UI" pitchFamily="50" charset="-128"/>
                </a:endParaRPr>
              </a:p>
              <a:p>
                <a:pPr defTabSz="653156">
                  <a:defRPr/>
                </a:pPr>
                <a:r>
                  <a:rPr kumimoji="0" lang="en-US" altLang="ja-JP" sz="571" kern="0" dirty="0">
                    <a:latin typeface="Meiryo UI" pitchFamily="50" charset="-128"/>
                    <a:ea typeface="Meiryo UI" pitchFamily="50" charset="-128"/>
                    <a:cs typeface="Meiryo UI" pitchFamily="50" charset="-128"/>
                    <a:hlinkClick r:id="rId213"/>
                  </a:rPr>
                  <a:t>Rancher</a:t>
                </a:r>
                <a:endParaRPr kumimoji="0" lang="en-US" altLang="ja-JP" sz="571" kern="0" dirty="0">
                  <a:latin typeface="Meiryo UI" pitchFamily="50" charset="-128"/>
                  <a:ea typeface="Meiryo UI" pitchFamily="50" charset="-128"/>
                  <a:cs typeface="Meiryo UI" pitchFamily="50" charset="-128"/>
                </a:endParaRPr>
              </a:p>
            </p:txBody>
          </p:sp>
          <p:sp>
            <p:nvSpPr>
              <p:cNvPr id="193" name="テキスト ボックス 192"/>
              <p:cNvSpPr txBox="1"/>
              <p:nvPr/>
            </p:nvSpPr>
            <p:spPr bwMode="gray">
              <a:xfrm>
                <a:off x="4380396" y="7110176"/>
                <a:ext cx="1249247" cy="193205"/>
              </a:xfrm>
              <a:prstGeom prst="rect">
                <a:avLst/>
              </a:prstGeom>
              <a:solidFill>
                <a:srgbClr val="DEEDF5"/>
              </a:solidFill>
              <a:ln w="9525" cap="flat">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t"/>
              <a:lstStyle>
                <a:defPPr>
                  <a:defRPr lang="ja-JP"/>
                </a:defPPr>
              </a:lstStyle>
              <a:p>
                <a:pPr defTabSz="653156" fontAlgn="ctr">
                  <a:lnSpc>
                    <a:spcPts val="571"/>
                  </a:lnSpc>
                  <a:defRPr/>
                </a:pPr>
                <a:r>
                  <a:rPr kumimoji="0" lang="en-US" altLang="ja-JP" sz="571" kern="0" dirty="0">
                    <a:solidFill>
                      <a:srgbClr val="000000"/>
                    </a:solidFill>
                    <a:latin typeface="Tw Cen MT Condensed" panose="020B0606020104020203" pitchFamily="34" charset="0"/>
                    <a:ea typeface="Meiryo UI" pitchFamily="50" charset="-128"/>
                    <a:cs typeface="Meiryo UI" pitchFamily="50" charset="-128"/>
                  </a:rPr>
                  <a:t>Infrastructure as a Service (IaaS)</a:t>
                </a:r>
                <a:endParaRPr kumimoji="0" lang="ja-JP" altLang="en-US" sz="571" kern="0" dirty="0">
                  <a:solidFill>
                    <a:srgbClr val="000000"/>
                  </a:solidFill>
                  <a:latin typeface="Tw Cen MT Condensed" panose="020B0606020104020203" pitchFamily="34" charset="0"/>
                  <a:ea typeface="Meiryo UI" pitchFamily="50" charset="-128"/>
                  <a:cs typeface="Meiryo UI" pitchFamily="50" charset="-128"/>
                </a:endParaRPr>
              </a:p>
            </p:txBody>
          </p:sp>
        </p:grpSp>
        <p:grpSp>
          <p:nvGrpSpPr>
            <p:cNvPr id="197" name="グループ化 196"/>
            <p:cNvGrpSpPr/>
            <p:nvPr/>
          </p:nvGrpSpPr>
          <p:grpSpPr>
            <a:xfrm>
              <a:off x="3126852" y="5284234"/>
              <a:ext cx="928196" cy="253003"/>
              <a:chOff x="5688124" y="1462377"/>
              <a:chExt cx="3240360" cy="462044"/>
            </a:xfrm>
          </p:grpSpPr>
          <p:sp>
            <p:nvSpPr>
              <p:cNvPr id="198" name="正方形/長方形 197"/>
              <p:cNvSpPr/>
              <p:nvPr/>
            </p:nvSpPr>
            <p:spPr bwMode="gray">
              <a:xfrm>
                <a:off x="5688124" y="1670416"/>
                <a:ext cx="3240360" cy="254005"/>
              </a:xfrm>
              <a:prstGeom prst="rect">
                <a:avLst/>
              </a:prstGeom>
              <a:solidFill>
                <a:schemeClr val="bg1"/>
              </a:solidFill>
              <a:ln w="9525">
                <a:solidFill>
                  <a:schemeClr val="tx1"/>
                </a:solidFill>
                <a:miter lim="800000"/>
                <a:headEnd/>
                <a:tailEnd/>
              </a:ln>
            </p:spPr>
            <p:txBody>
              <a:bodyPr lIns="25714" rIns="25714" anchor="t"/>
              <a:lstStyle/>
              <a:p>
                <a:pPr defTabSz="653156">
                  <a:defRPr/>
                </a:pPr>
                <a:r>
                  <a:rPr kumimoji="0" lang="en-US" altLang="ja-JP" sz="571" kern="0" dirty="0" err="1">
                    <a:latin typeface="Meiryo UI" pitchFamily="50" charset="-128"/>
                    <a:ea typeface="Meiryo UI" pitchFamily="50" charset="-128"/>
                    <a:cs typeface="Meiryo UI" pitchFamily="50" charset="-128"/>
                    <a:hlinkClick r:id="rId214"/>
                  </a:rPr>
                  <a:t>OpenStack</a:t>
                </a:r>
                <a:r>
                  <a:rPr kumimoji="0" lang="en-US" altLang="ja-JP" sz="571" kern="0" dirty="0">
                    <a:latin typeface="Meiryo UI" pitchFamily="50" charset="-128"/>
                    <a:ea typeface="Meiryo UI" pitchFamily="50" charset="-128"/>
                    <a:cs typeface="Meiryo UI" pitchFamily="50" charset="-128"/>
                    <a:hlinkClick r:id="rId214"/>
                  </a:rPr>
                  <a:t> </a:t>
                </a:r>
                <a:r>
                  <a:rPr kumimoji="0" lang="en-US" altLang="ja-JP" sz="571" kern="0" dirty="0" err="1">
                    <a:latin typeface="Meiryo UI" pitchFamily="50" charset="-128"/>
                    <a:ea typeface="Meiryo UI" pitchFamily="50" charset="-128"/>
                    <a:cs typeface="Meiryo UI" pitchFamily="50" charset="-128"/>
                    <a:hlinkClick r:id="rId214"/>
                  </a:rPr>
                  <a:t>Murano</a:t>
                </a:r>
                <a:endParaRPr kumimoji="0" lang="en-US" altLang="ja-JP" sz="571" kern="0" dirty="0">
                  <a:latin typeface="Meiryo UI" pitchFamily="50" charset="-128"/>
                  <a:ea typeface="Meiryo UI" pitchFamily="50" charset="-128"/>
                  <a:cs typeface="Meiryo UI" pitchFamily="50" charset="-128"/>
                </a:endParaRPr>
              </a:p>
            </p:txBody>
          </p:sp>
          <p:sp>
            <p:nvSpPr>
              <p:cNvPr id="199" name="テキスト ボックス 198"/>
              <p:cNvSpPr txBox="1"/>
              <p:nvPr/>
            </p:nvSpPr>
            <p:spPr bwMode="gray">
              <a:xfrm>
                <a:off x="5688124" y="1462377"/>
                <a:ext cx="3240360" cy="207608"/>
              </a:xfrm>
              <a:prstGeom prst="rect">
                <a:avLst/>
              </a:prstGeom>
              <a:solidFill>
                <a:srgbClr val="DEEDF5"/>
              </a:solidFill>
              <a:ln w="9525" cap="flat">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t"/>
              <a:lstStyle>
                <a:defPPr>
                  <a:defRPr lang="ja-JP"/>
                </a:defPPr>
              </a:lstStyle>
              <a:p>
                <a:pPr defTabSz="653156" fontAlgn="ctr">
                  <a:lnSpc>
                    <a:spcPts val="571"/>
                  </a:lnSpc>
                  <a:defRPr/>
                </a:pPr>
                <a:r>
                  <a:rPr kumimoji="0" lang="en-US" altLang="ja-JP" sz="571" kern="0" dirty="0">
                    <a:solidFill>
                      <a:srgbClr val="000000"/>
                    </a:solidFill>
                    <a:latin typeface="Tw Cen MT Condensed" panose="020B0606020104020203" pitchFamily="34" charset="0"/>
                    <a:ea typeface="Meiryo UI" pitchFamily="50" charset="-128"/>
                    <a:cs typeface="Meiryo UI" pitchFamily="50" charset="-128"/>
                  </a:rPr>
                  <a:t>Software as a Service (SaaS)</a:t>
                </a:r>
                <a:endParaRPr kumimoji="0" lang="ja-JP" altLang="en-US" sz="571" kern="0" dirty="0">
                  <a:solidFill>
                    <a:srgbClr val="000000"/>
                  </a:solidFill>
                  <a:latin typeface="Tw Cen MT Condensed" panose="020B0606020104020203" pitchFamily="34" charset="0"/>
                  <a:ea typeface="Meiryo UI" pitchFamily="50" charset="-128"/>
                  <a:cs typeface="Meiryo UI" pitchFamily="50" charset="-128"/>
                </a:endParaRPr>
              </a:p>
            </p:txBody>
          </p:sp>
        </p:grpSp>
        <p:grpSp>
          <p:nvGrpSpPr>
            <p:cNvPr id="209" name="グループ化 208"/>
            <p:cNvGrpSpPr/>
            <p:nvPr/>
          </p:nvGrpSpPr>
          <p:grpSpPr>
            <a:xfrm>
              <a:off x="5060799" y="6148299"/>
              <a:ext cx="911779" cy="334899"/>
              <a:chOff x="5676706" y="1633177"/>
              <a:chExt cx="3216709" cy="425559"/>
            </a:xfrm>
          </p:grpSpPr>
          <p:sp>
            <p:nvSpPr>
              <p:cNvPr id="210" name="正方形/長方形 209"/>
              <p:cNvSpPr/>
              <p:nvPr/>
            </p:nvSpPr>
            <p:spPr bwMode="gray">
              <a:xfrm>
                <a:off x="5676706" y="1797224"/>
                <a:ext cx="3216709" cy="261512"/>
              </a:xfrm>
              <a:prstGeom prst="rect">
                <a:avLst/>
              </a:prstGeom>
              <a:solidFill>
                <a:schemeClr val="bg1"/>
              </a:solidFill>
              <a:ln w="9525">
                <a:solidFill>
                  <a:schemeClr val="tx1"/>
                </a:solidFill>
                <a:miter lim="800000"/>
                <a:headEnd/>
                <a:tailEnd/>
              </a:ln>
            </p:spPr>
            <p:txBody>
              <a:bodyPr lIns="25714" rIns="25714" anchor="t"/>
              <a:lstStyle/>
              <a:p>
                <a:pPr defTabSz="653156">
                  <a:defRPr/>
                </a:pPr>
                <a:r>
                  <a:rPr kumimoji="0" lang="en-US" altLang="ja-JP" sz="571" kern="0" dirty="0">
                    <a:solidFill>
                      <a:srgbClr val="000000"/>
                    </a:solidFill>
                    <a:latin typeface="Meiryo UI" pitchFamily="50" charset="-128"/>
                    <a:ea typeface="Meiryo UI" pitchFamily="50" charset="-128"/>
                    <a:cs typeface="Meiryo UI" pitchFamily="50" charset="-128"/>
                    <a:hlinkClick r:id="rId215"/>
                  </a:rPr>
                  <a:t>OpenStack Neutron</a:t>
                </a:r>
                <a:endParaRPr kumimoji="0" lang="en-US" altLang="ja-JP" sz="571" kern="0" dirty="0">
                  <a:solidFill>
                    <a:srgbClr val="000000"/>
                  </a:solidFill>
                  <a:latin typeface="Meiryo UI" pitchFamily="50" charset="-128"/>
                  <a:ea typeface="Meiryo UI" pitchFamily="50" charset="-128"/>
                  <a:cs typeface="Meiryo UI" pitchFamily="50" charset="-128"/>
                </a:endParaRPr>
              </a:p>
              <a:p>
                <a:pPr defTabSz="653156">
                  <a:defRPr/>
                </a:pPr>
                <a:r>
                  <a:rPr kumimoji="0" lang="en-US" altLang="ja-JP" sz="571" kern="0" dirty="0">
                    <a:solidFill>
                      <a:srgbClr val="000000"/>
                    </a:solidFill>
                    <a:latin typeface="Meiryo UI" pitchFamily="50" charset="-128"/>
                    <a:ea typeface="Meiryo UI" pitchFamily="50" charset="-128"/>
                    <a:cs typeface="Meiryo UI" pitchFamily="50" charset="-128"/>
                    <a:hlinkClick r:id="rId216"/>
                  </a:rPr>
                  <a:t>OpenStack Designate</a:t>
                </a:r>
                <a:endParaRPr kumimoji="0" lang="en-US" altLang="ja-JP" sz="571" kern="0" dirty="0">
                  <a:solidFill>
                    <a:srgbClr val="000000"/>
                  </a:solidFill>
                  <a:latin typeface="Meiryo UI" pitchFamily="50" charset="-128"/>
                  <a:ea typeface="Meiryo UI" pitchFamily="50" charset="-128"/>
                  <a:cs typeface="Meiryo UI" pitchFamily="50" charset="-128"/>
                </a:endParaRPr>
              </a:p>
            </p:txBody>
          </p:sp>
          <p:sp>
            <p:nvSpPr>
              <p:cNvPr id="211" name="テキスト ボックス 210"/>
              <p:cNvSpPr txBox="1"/>
              <p:nvPr/>
            </p:nvSpPr>
            <p:spPr bwMode="gray">
              <a:xfrm>
                <a:off x="5676706" y="1633177"/>
                <a:ext cx="3216709" cy="186340"/>
              </a:xfrm>
              <a:prstGeom prst="rect">
                <a:avLst/>
              </a:prstGeom>
              <a:solidFill>
                <a:srgbClr val="DEEDF5"/>
              </a:solidFill>
              <a:ln w="9525" cap="flat">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t"/>
              <a:lstStyle>
                <a:defPPr>
                  <a:defRPr lang="ja-JP"/>
                </a:defPPr>
              </a:lstStyle>
              <a:p>
                <a:pPr defTabSz="653156" fontAlgn="ctr">
                  <a:lnSpc>
                    <a:spcPts val="571"/>
                  </a:lnSpc>
                  <a:defRPr/>
                </a:pPr>
                <a:r>
                  <a:rPr kumimoji="0" lang="en-US" altLang="ja-JP" sz="571" kern="0" dirty="0">
                    <a:solidFill>
                      <a:srgbClr val="000000"/>
                    </a:solidFill>
                    <a:latin typeface="Tw Cen MT Condensed" panose="020B0606020104020203" pitchFamily="34" charset="0"/>
                    <a:ea typeface="Meiryo UI" pitchFamily="50" charset="-128"/>
                    <a:cs typeface="Meiryo UI" pitchFamily="50" charset="-128"/>
                  </a:rPr>
                  <a:t>Network as a Service (</a:t>
                </a:r>
                <a:r>
                  <a:rPr kumimoji="0" lang="en-US" altLang="ja-JP" sz="571" kern="0" dirty="0" err="1">
                    <a:solidFill>
                      <a:srgbClr val="000000"/>
                    </a:solidFill>
                    <a:latin typeface="Tw Cen MT Condensed" panose="020B0606020104020203" pitchFamily="34" charset="0"/>
                    <a:ea typeface="Meiryo UI" pitchFamily="50" charset="-128"/>
                    <a:cs typeface="Meiryo UI" pitchFamily="50" charset="-128"/>
                  </a:rPr>
                  <a:t>NaaS</a:t>
                </a:r>
                <a:r>
                  <a:rPr kumimoji="0" lang="en-US" altLang="ja-JP" sz="571" kern="0" dirty="0">
                    <a:solidFill>
                      <a:srgbClr val="000000"/>
                    </a:solidFill>
                    <a:latin typeface="Tw Cen MT Condensed" panose="020B0606020104020203" pitchFamily="34" charset="0"/>
                    <a:ea typeface="Meiryo UI" pitchFamily="50" charset="-128"/>
                    <a:cs typeface="Meiryo UI" pitchFamily="50" charset="-128"/>
                  </a:rPr>
                  <a:t>)</a:t>
                </a:r>
                <a:endParaRPr kumimoji="0" lang="ja-JP" altLang="en-US" sz="571" kern="0" dirty="0">
                  <a:solidFill>
                    <a:srgbClr val="000000"/>
                  </a:solidFill>
                  <a:latin typeface="Tw Cen MT Condensed" panose="020B0606020104020203" pitchFamily="34" charset="0"/>
                  <a:ea typeface="Meiryo UI" pitchFamily="50" charset="-128"/>
                  <a:cs typeface="Meiryo UI" pitchFamily="50" charset="-128"/>
                </a:endParaRPr>
              </a:p>
            </p:txBody>
          </p:sp>
        </p:grpSp>
        <p:grpSp>
          <p:nvGrpSpPr>
            <p:cNvPr id="212" name="グループ化 211"/>
            <p:cNvGrpSpPr/>
            <p:nvPr/>
          </p:nvGrpSpPr>
          <p:grpSpPr>
            <a:xfrm>
              <a:off x="5060799" y="5296730"/>
              <a:ext cx="912517" cy="246655"/>
              <a:chOff x="1966747" y="1629883"/>
              <a:chExt cx="3313707" cy="413789"/>
            </a:xfrm>
          </p:grpSpPr>
          <p:sp>
            <p:nvSpPr>
              <p:cNvPr id="213" name="正方形/長方形 212"/>
              <p:cNvSpPr/>
              <p:nvPr/>
            </p:nvSpPr>
            <p:spPr bwMode="gray">
              <a:xfrm>
                <a:off x="1966747" y="1789309"/>
                <a:ext cx="3313704" cy="254363"/>
              </a:xfrm>
              <a:prstGeom prst="rect">
                <a:avLst/>
              </a:prstGeom>
              <a:solidFill>
                <a:schemeClr val="bg1"/>
              </a:solidFill>
              <a:ln w="9525">
                <a:solidFill>
                  <a:schemeClr val="tx1"/>
                </a:solidFill>
                <a:miter lim="800000"/>
                <a:headEnd/>
                <a:tailEnd/>
              </a:ln>
            </p:spPr>
            <p:txBody>
              <a:bodyPr lIns="25714" rIns="25714" anchor="t"/>
              <a:lstStyle/>
              <a:p>
                <a:pPr defTabSz="653156">
                  <a:defRPr/>
                </a:pPr>
                <a:r>
                  <a:rPr kumimoji="0" lang="en-US" altLang="ja-JP" sz="571" kern="0" dirty="0" err="1">
                    <a:latin typeface="Meiryo UI" pitchFamily="50" charset="-128"/>
                    <a:ea typeface="Meiryo UI" pitchFamily="50" charset="-128"/>
                    <a:cs typeface="Meiryo UI" pitchFamily="50" charset="-128"/>
                    <a:hlinkClick r:id="rId209"/>
                  </a:rPr>
                  <a:t>OpenStack</a:t>
                </a:r>
                <a:r>
                  <a:rPr kumimoji="0" lang="en-US" altLang="ja-JP" sz="571" kern="0" dirty="0">
                    <a:latin typeface="Meiryo UI" pitchFamily="50" charset="-128"/>
                    <a:ea typeface="Meiryo UI" pitchFamily="50" charset="-128"/>
                    <a:cs typeface="Meiryo UI" pitchFamily="50" charset="-128"/>
                    <a:hlinkClick r:id="rId209"/>
                  </a:rPr>
                  <a:t> Sahara</a:t>
                </a:r>
                <a:endParaRPr kumimoji="0" lang="en-US" altLang="ja-JP" sz="571" kern="0" dirty="0">
                  <a:latin typeface="Meiryo UI" pitchFamily="50" charset="-128"/>
                  <a:ea typeface="Meiryo UI" pitchFamily="50" charset="-128"/>
                  <a:cs typeface="Meiryo UI" pitchFamily="50" charset="-128"/>
                </a:endParaRPr>
              </a:p>
            </p:txBody>
          </p:sp>
          <p:sp>
            <p:nvSpPr>
              <p:cNvPr id="214" name="テキスト ボックス 213"/>
              <p:cNvSpPr txBox="1"/>
              <p:nvPr/>
            </p:nvSpPr>
            <p:spPr bwMode="gray">
              <a:xfrm>
                <a:off x="1966750" y="1629883"/>
                <a:ext cx="3313704" cy="201321"/>
              </a:xfrm>
              <a:prstGeom prst="rect">
                <a:avLst/>
              </a:prstGeom>
              <a:solidFill>
                <a:srgbClr val="DEEDF5"/>
              </a:solidFill>
              <a:ln w="9525" cap="flat">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t"/>
              <a:lstStyle>
                <a:defPPr>
                  <a:defRPr lang="ja-JP"/>
                </a:defPPr>
              </a:lstStyle>
              <a:p>
                <a:pPr defTabSz="653156" fontAlgn="ctr">
                  <a:lnSpc>
                    <a:spcPts val="571"/>
                  </a:lnSpc>
                  <a:defRPr/>
                </a:pPr>
                <a:r>
                  <a:rPr kumimoji="0" lang="pt-BR" altLang="ja-JP" sz="571" kern="0" dirty="0">
                    <a:solidFill>
                      <a:srgbClr val="000000"/>
                    </a:solidFill>
                    <a:latin typeface="Tw Cen MT Condensed" panose="020B0606020104020203" pitchFamily="34" charset="0"/>
                    <a:ea typeface="Meiryo UI" pitchFamily="50" charset="-128"/>
                    <a:cs typeface="Meiryo UI" pitchFamily="50" charset="-128"/>
                  </a:rPr>
                  <a:t>Database as a Service (DBaaS)</a:t>
                </a:r>
                <a:endParaRPr kumimoji="0" lang="ja-JP" altLang="en-US" sz="571" kern="0" dirty="0">
                  <a:solidFill>
                    <a:srgbClr val="000000"/>
                  </a:solidFill>
                  <a:latin typeface="Tw Cen MT Condensed" panose="020B0606020104020203" pitchFamily="34" charset="0"/>
                  <a:ea typeface="Meiryo UI" pitchFamily="50" charset="-128"/>
                  <a:cs typeface="Meiryo UI" pitchFamily="50" charset="-128"/>
                </a:endParaRPr>
              </a:p>
            </p:txBody>
          </p:sp>
        </p:grpSp>
        <p:grpSp>
          <p:nvGrpSpPr>
            <p:cNvPr id="221" name="グループ化 220"/>
            <p:cNvGrpSpPr/>
            <p:nvPr/>
          </p:nvGrpSpPr>
          <p:grpSpPr>
            <a:xfrm>
              <a:off x="4103748" y="5730716"/>
              <a:ext cx="898229" cy="285541"/>
              <a:chOff x="5688124" y="1485018"/>
              <a:chExt cx="3240360" cy="362839"/>
            </a:xfrm>
          </p:grpSpPr>
          <p:sp>
            <p:nvSpPr>
              <p:cNvPr id="222" name="正方形/長方形 221"/>
              <p:cNvSpPr/>
              <p:nvPr/>
            </p:nvSpPr>
            <p:spPr bwMode="gray">
              <a:xfrm>
                <a:off x="5688124" y="1670417"/>
                <a:ext cx="3240360" cy="177440"/>
              </a:xfrm>
              <a:prstGeom prst="rect">
                <a:avLst/>
              </a:prstGeom>
              <a:solidFill>
                <a:schemeClr val="bg1"/>
              </a:solidFill>
              <a:ln w="9525">
                <a:solidFill>
                  <a:schemeClr val="tx1"/>
                </a:solidFill>
                <a:miter lim="800000"/>
                <a:headEnd/>
                <a:tailEnd/>
              </a:ln>
            </p:spPr>
            <p:txBody>
              <a:bodyPr lIns="25714" rIns="25714" anchor="t"/>
              <a:lstStyle/>
              <a:p>
                <a:pPr defTabSz="653156">
                  <a:defRPr/>
                </a:pPr>
                <a:r>
                  <a:rPr kumimoji="0" lang="en-US" altLang="ja-JP" sz="571" kern="0" dirty="0">
                    <a:solidFill>
                      <a:srgbClr val="000000"/>
                    </a:solidFill>
                    <a:latin typeface="Meiryo UI" pitchFamily="50" charset="-128"/>
                    <a:ea typeface="Meiryo UI" pitchFamily="50" charset="-128"/>
                    <a:cs typeface="Meiryo UI" pitchFamily="50" charset="-128"/>
                    <a:hlinkClick r:id="rId217"/>
                  </a:rPr>
                  <a:t>OpenStack Keystone</a:t>
                </a:r>
                <a:endParaRPr kumimoji="0" lang="en-US" altLang="ja-JP" sz="571" kern="0" dirty="0">
                  <a:solidFill>
                    <a:srgbClr val="000000"/>
                  </a:solidFill>
                  <a:latin typeface="Meiryo UI" pitchFamily="50" charset="-128"/>
                  <a:ea typeface="Meiryo UI" pitchFamily="50" charset="-128"/>
                  <a:cs typeface="Meiryo UI" pitchFamily="50" charset="-128"/>
                </a:endParaRPr>
              </a:p>
            </p:txBody>
          </p:sp>
          <p:sp>
            <p:nvSpPr>
              <p:cNvPr id="223" name="テキスト ボックス 222"/>
              <p:cNvSpPr txBox="1"/>
              <p:nvPr/>
            </p:nvSpPr>
            <p:spPr bwMode="gray">
              <a:xfrm>
                <a:off x="5688124" y="1485018"/>
                <a:ext cx="3240360" cy="184968"/>
              </a:xfrm>
              <a:prstGeom prst="rect">
                <a:avLst/>
              </a:prstGeom>
              <a:solidFill>
                <a:srgbClr val="DEEDF5"/>
              </a:solidFill>
              <a:ln w="9525" cap="flat">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t"/>
              <a:lstStyle>
                <a:defPPr>
                  <a:defRPr lang="ja-JP"/>
                </a:defPPr>
              </a:lstStyle>
              <a:p>
                <a:pPr defTabSz="653156" fontAlgn="ctr">
                  <a:lnSpc>
                    <a:spcPts val="571"/>
                  </a:lnSpc>
                  <a:defRPr/>
                </a:pPr>
                <a:r>
                  <a:rPr kumimoji="0" lang="pt-BR" altLang="ja-JP" sz="571" kern="0" dirty="0">
                    <a:solidFill>
                      <a:srgbClr val="000000"/>
                    </a:solidFill>
                    <a:latin typeface="Tw Cen MT Condensed" panose="020B0606020104020203" pitchFamily="34" charset="0"/>
                    <a:ea typeface="Meiryo UI" pitchFamily="50" charset="-128"/>
                    <a:cs typeface="Meiryo UI" pitchFamily="50" charset="-128"/>
                  </a:rPr>
                  <a:t>Identity as a Service (IDaaS)</a:t>
                </a:r>
              </a:p>
            </p:txBody>
          </p:sp>
        </p:grpSp>
        <p:sp>
          <p:nvSpPr>
            <p:cNvPr id="232" name="角丸四角形 231"/>
            <p:cNvSpPr/>
            <p:nvPr/>
          </p:nvSpPr>
          <p:spPr>
            <a:xfrm>
              <a:off x="3074857" y="5241307"/>
              <a:ext cx="2955264" cy="1432261"/>
            </a:xfrm>
            <a:prstGeom prst="roundRect">
              <a:avLst>
                <a:gd name="adj" fmla="val 2128"/>
              </a:avLst>
            </a:prstGeom>
            <a:noFill/>
            <a:ln w="25400">
              <a:solidFill>
                <a:srgbClr val="002060"/>
              </a:solidFill>
              <a:prstDash val="dash"/>
            </a:ln>
            <a:effectLst/>
          </p:spPr>
          <p:style>
            <a:lnRef idx="1">
              <a:schemeClr val="accent1"/>
            </a:lnRef>
            <a:fillRef idx="3">
              <a:schemeClr val="accent1"/>
            </a:fillRef>
            <a:effectRef idx="2">
              <a:schemeClr val="accent1"/>
            </a:effectRef>
            <a:fontRef idx="minor">
              <a:schemeClr val="lt1"/>
            </a:fontRef>
          </p:style>
          <p:txBody>
            <a:bodyPr lIns="25714" tIns="0" rIns="25714" bIns="25714" rtlCol="0" anchor="t"/>
            <a:lstStyle/>
            <a:p>
              <a:endParaRPr lang="en-US" altLang="ja-JP" sz="571" b="1" dirty="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233" name="正方形/長方形 232"/>
            <p:cNvSpPr/>
            <p:nvPr/>
          </p:nvSpPr>
          <p:spPr bwMode="gray">
            <a:xfrm>
              <a:off x="4062468" y="6385830"/>
              <a:ext cx="1569660" cy="290464"/>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t">
              <a:spAutoFit/>
            </a:bodyPr>
            <a:lstStyle/>
            <a:p>
              <a:pPr algn="l"/>
              <a:r>
                <a:rPr lang="ja-JP" altLang="en-US" sz="429" b="1"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参考：</a:t>
              </a:r>
              <a:r>
                <a:rPr lang="en-US" altLang="ja-JP" sz="429" b="1"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ISO/IEC 17788:2014 </a:t>
              </a:r>
            </a:p>
            <a:p>
              <a:pPr algn="l"/>
              <a:r>
                <a:rPr lang="en-US" altLang="ja-JP" sz="429" b="1"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Information technology</a:t>
              </a:r>
            </a:p>
            <a:p>
              <a:pPr algn="l"/>
              <a:r>
                <a:rPr lang="en-US" altLang="ja-JP" sz="429" b="1"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 Cloud computing — Overview and vocabulary</a:t>
              </a:r>
            </a:p>
          </p:txBody>
        </p:sp>
        <p:grpSp>
          <p:nvGrpSpPr>
            <p:cNvPr id="26" name="グループ化 25"/>
            <p:cNvGrpSpPr/>
            <p:nvPr/>
          </p:nvGrpSpPr>
          <p:grpSpPr>
            <a:xfrm>
              <a:off x="7139915" y="1619452"/>
              <a:ext cx="883169" cy="1125799"/>
              <a:chOff x="8664440" y="4055033"/>
              <a:chExt cx="1230565" cy="1338845"/>
            </a:xfrm>
          </p:grpSpPr>
          <p:sp>
            <p:nvSpPr>
              <p:cNvPr id="231" name="正方形/長方形 230"/>
              <p:cNvSpPr/>
              <p:nvPr/>
            </p:nvSpPr>
            <p:spPr bwMode="gray">
              <a:xfrm>
                <a:off x="8666315" y="4157605"/>
                <a:ext cx="1228689" cy="1236273"/>
              </a:xfrm>
              <a:prstGeom prst="rect">
                <a:avLst/>
              </a:prstGeom>
              <a:solidFill>
                <a:schemeClr val="bg1"/>
              </a:solidFill>
              <a:ln w="9525">
                <a:solidFill>
                  <a:schemeClr val="tx1"/>
                </a:solidFill>
                <a:miter lim="800000"/>
                <a:headEnd/>
                <a:tailEnd/>
              </a:ln>
            </p:spPr>
            <p:txBody>
              <a:bodyPr lIns="25714" rIns="25714" anchor="t"/>
              <a:lstStyle/>
              <a:p>
                <a:r>
                  <a:rPr kumimoji="0" lang="en-US" altLang="ja-JP" sz="571" kern="0" dirty="0">
                    <a:latin typeface="Meiryo UI" pitchFamily="50" charset="-128"/>
                    <a:ea typeface="Meiryo UI" pitchFamily="50" charset="-128"/>
                    <a:cs typeface="Meiryo UI" pitchFamily="50" charset="-128"/>
                    <a:hlinkClick r:id="rId218"/>
                  </a:rPr>
                  <a:t>Apache </a:t>
                </a:r>
                <a:r>
                  <a:rPr kumimoji="0" lang="en-US" altLang="ja-JP" sz="571" kern="0" dirty="0" err="1">
                    <a:latin typeface="Meiryo UI" pitchFamily="50" charset="-128"/>
                    <a:ea typeface="Meiryo UI" pitchFamily="50" charset="-128"/>
                    <a:cs typeface="Meiryo UI" pitchFamily="50" charset="-128"/>
                    <a:hlinkClick r:id="rId218"/>
                  </a:rPr>
                  <a:t>Jmeter</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a:latin typeface="Meiryo UI" pitchFamily="50" charset="-128"/>
                    <a:ea typeface="Meiryo UI" pitchFamily="50" charset="-128"/>
                    <a:cs typeface="Meiryo UI" pitchFamily="50" charset="-128"/>
                    <a:hlinkClick r:id="rId219"/>
                  </a:rPr>
                  <a:t>Bonnie</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a:latin typeface="Meiryo UI" pitchFamily="50" charset="-128"/>
                    <a:ea typeface="Meiryo UI" pitchFamily="50" charset="-128"/>
                    <a:cs typeface="Meiryo UI" pitchFamily="50" charset="-128"/>
                    <a:hlinkClick r:id="rId220"/>
                  </a:rPr>
                  <a:t>EMMA</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err="1">
                    <a:latin typeface="Meiryo UI" pitchFamily="50" charset="-128"/>
                    <a:ea typeface="Meiryo UI" pitchFamily="50" charset="-128"/>
                    <a:cs typeface="Meiryo UI" pitchFamily="50" charset="-128"/>
                    <a:hlinkClick r:id="rId221"/>
                  </a:rPr>
                  <a:t>FindBugs</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a:latin typeface="Meiryo UI" pitchFamily="50" charset="-128"/>
                    <a:ea typeface="Meiryo UI" pitchFamily="50" charset="-128"/>
                    <a:cs typeface="Meiryo UI" pitchFamily="50" charset="-128"/>
                    <a:hlinkClick r:id="rId222"/>
                  </a:rPr>
                  <a:t>Jenkins</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a:latin typeface="Meiryo UI" pitchFamily="50" charset="-128"/>
                    <a:ea typeface="Meiryo UI" pitchFamily="50" charset="-128"/>
                    <a:cs typeface="Meiryo UI" pitchFamily="50" charset="-128"/>
                    <a:hlinkClick r:id="rId223"/>
                  </a:rPr>
                  <a:t>Junit</a:t>
                </a:r>
                <a:endParaRPr kumimoji="0" lang="en-US" altLang="ja-JP" sz="571" kern="0" dirty="0">
                  <a:latin typeface="Meiryo UI" pitchFamily="50" charset="-128"/>
                  <a:ea typeface="Meiryo UI" pitchFamily="50" charset="-128"/>
                  <a:cs typeface="Meiryo UI" pitchFamily="50" charset="-128"/>
                  <a:hlinkClick r:id="rId224"/>
                </a:endParaRPr>
              </a:p>
              <a:p>
                <a:r>
                  <a:rPr kumimoji="0" lang="en-US" altLang="ja-JP" sz="571" kern="0" dirty="0" err="1">
                    <a:latin typeface="Meiryo UI" pitchFamily="50" charset="-128"/>
                    <a:ea typeface="Meiryo UI" pitchFamily="50" charset="-128"/>
                    <a:cs typeface="Meiryo UI" pitchFamily="50" charset="-128"/>
                    <a:hlinkClick r:id="rId225"/>
                  </a:rPr>
                  <a:t>OpenTracing</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a:latin typeface="Meiryo UI" pitchFamily="50" charset="-128"/>
                    <a:ea typeface="Meiryo UI" pitchFamily="50" charset="-128"/>
                    <a:cs typeface="Meiryo UI" pitchFamily="50" charset="-128"/>
                    <a:hlinkClick r:id="rId224"/>
                  </a:rPr>
                  <a:t>PMD</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a:latin typeface="Meiryo UI" pitchFamily="50" charset="-128"/>
                    <a:ea typeface="Meiryo UI" pitchFamily="50" charset="-128"/>
                    <a:cs typeface="Meiryo UI" pitchFamily="50" charset="-128"/>
                    <a:hlinkClick r:id="rId226"/>
                  </a:rPr>
                  <a:t>Selenium</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err="1">
                    <a:latin typeface="Meiryo UI" pitchFamily="50" charset="-128"/>
                    <a:ea typeface="Meiryo UI" pitchFamily="50" charset="-128"/>
                    <a:cs typeface="Meiryo UI" pitchFamily="50" charset="-128"/>
                    <a:hlinkClick r:id="rId227"/>
                  </a:rPr>
                  <a:t>TestNG</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err="1">
                    <a:latin typeface="Meiryo UI" pitchFamily="50" charset="-128"/>
                    <a:ea typeface="Meiryo UI" pitchFamily="50" charset="-128"/>
                    <a:cs typeface="Meiryo UI" pitchFamily="50" charset="-128"/>
                    <a:hlinkClick r:id="rId228"/>
                  </a:rPr>
                  <a:t>Valgrind</a:t>
                </a:r>
                <a:endParaRPr kumimoji="0" lang="en-US" altLang="ja-JP" sz="571" kern="0" dirty="0">
                  <a:latin typeface="Meiryo UI" pitchFamily="50" charset="-128"/>
                  <a:ea typeface="Meiryo UI" pitchFamily="50" charset="-128"/>
                  <a:cs typeface="Meiryo UI" pitchFamily="50" charset="-128"/>
                </a:endParaRPr>
              </a:p>
            </p:txBody>
          </p:sp>
          <p:sp>
            <p:nvSpPr>
              <p:cNvPr id="234" name="テキスト ボックス 233"/>
              <p:cNvSpPr txBox="1"/>
              <p:nvPr/>
            </p:nvSpPr>
            <p:spPr bwMode="gray">
              <a:xfrm>
                <a:off x="8664440" y="4055033"/>
                <a:ext cx="1230565" cy="126655"/>
              </a:xfrm>
              <a:prstGeom prst="rect">
                <a:avLst/>
              </a:prstGeom>
              <a:solidFill>
                <a:srgbClr val="E3E0F0"/>
              </a:solidFill>
              <a:ln w="9525" cap="flat">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ja-JP" altLang="en-US" sz="571" dirty="0">
                    <a:latin typeface="Meiryo UI" panose="020B0604030504040204" pitchFamily="50" charset="-128"/>
                    <a:ea typeface="Meiryo UI" panose="020B0604030504040204" pitchFamily="50" charset="-128"/>
                    <a:cs typeface="Meiryo UI" panose="020B0604030504040204" pitchFamily="50" charset="-128"/>
                  </a:rPr>
                  <a:t>テストツール</a:t>
                </a:r>
              </a:p>
            </p:txBody>
          </p:sp>
        </p:grpSp>
        <p:grpSp>
          <p:nvGrpSpPr>
            <p:cNvPr id="9" name="グループ化 8"/>
            <p:cNvGrpSpPr/>
            <p:nvPr/>
          </p:nvGrpSpPr>
          <p:grpSpPr>
            <a:xfrm>
              <a:off x="134947" y="555350"/>
              <a:ext cx="863586" cy="1523917"/>
              <a:chOff x="193155" y="786348"/>
              <a:chExt cx="1249598" cy="2046293"/>
            </a:xfrm>
          </p:grpSpPr>
          <p:sp>
            <p:nvSpPr>
              <p:cNvPr id="20" name="正方形/長方形 19"/>
              <p:cNvSpPr/>
              <p:nvPr/>
            </p:nvSpPr>
            <p:spPr bwMode="gray">
              <a:xfrm>
                <a:off x="193506" y="889905"/>
                <a:ext cx="1249247" cy="1942736"/>
              </a:xfrm>
              <a:prstGeom prst="rect">
                <a:avLst/>
              </a:prstGeom>
              <a:solidFill>
                <a:schemeClr val="bg1"/>
              </a:solidFill>
              <a:ln w="9525">
                <a:solidFill>
                  <a:schemeClr val="tx1"/>
                </a:solidFill>
                <a:miter lim="800000"/>
                <a:headEnd/>
                <a:tailEnd/>
              </a:ln>
            </p:spPr>
            <p:txBody>
              <a:bodyPr lIns="25714" rIns="25714" anchor="t"/>
              <a:lstStyle/>
              <a:p>
                <a:r>
                  <a:rPr kumimoji="0" lang="en-US" altLang="ja-JP" sz="571" kern="0" dirty="0" err="1">
                    <a:latin typeface="Meiryo UI" pitchFamily="50" charset="-128"/>
                    <a:ea typeface="Meiryo UI" pitchFamily="50" charset="-128"/>
                    <a:cs typeface="Meiryo UI" pitchFamily="50" charset="-128"/>
                    <a:hlinkClick r:id="rId12"/>
                  </a:rPr>
                  <a:t>BigBlueButton</a:t>
                </a:r>
                <a:endParaRPr kumimoji="0" lang="en-US" altLang="ja-JP" sz="571" kern="0" dirty="0">
                  <a:latin typeface="Meiryo UI" pitchFamily="50" charset="-128"/>
                  <a:ea typeface="Meiryo UI" pitchFamily="50" charset="-128"/>
                  <a:cs typeface="Meiryo UI" pitchFamily="50" charset="-128"/>
                  <a:hlinkClick r:id="rId229"/>
                </a:endParaRPr>
              </a:p>
              <a:p>
                <a:r>
                  <a:rPr kumimoji="0" lang="en-US" altLang="ja-JP" sz="571" kern="0" dirty="0" err="1">
                    <a:latin typeface="Meiryo UI" pitchFamily="50" charset="-128"/>
                    <a:ea typeface="Meiryo UI" pitchFamily="50" charset="-128"/>
                    <a:cs typeface="Meiryo UI" pitchFamily="50" charset="-128"/>
                    <a:hlinkClick r:id="rId230"/>
                  </a:rPr>
                  <a:t>Calibre</a:t>
                </a:r>
                <a:endParaRPr kumimoji="0" lang="en-US" altLang="ja-JP" sz="571" kern="0" dirty="0">
                  <a:latin typeface="Meiryo UI" pitchFamily="50" charset="-128"/>
                  <a:ea typeface="Meiryo UI" pitchFamily="50" charset="-128"/>
                  <a:cs typeface="Meiryo UI" pitchFamily="50" charset="-128"/>
                  <a:hlinkClick r:id="rId229"/>
                </a:endParaRPr>
              </a:p>
              <a:p>
                <a:r>
                  <a:rPr kumimoji="0" lang="en-US" altLang="ja-JP" sz="571" kern="0" dirty="0">
                    <a:latin typeface="Meiryo UI" pitchFamily="50" charset="-128"/>
                    <a:ea typeface="Meiryo UI" pitchFamily="50" charset="-128"/>
                    <a:cs typeface="Meiryo UI" pitchFamily="50" charset="-128"/>
                    <a:hlinkClick r:id="rId229"/>
                  </a:rPr>
                  <a:t>Chromium</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a:latin typeface="Meiryo UI" pitchFamily="50" charset="-128"/>
                    <a:ea typeface="Meiryo UI" pitchFamily="50" charset="-128"/>
                    <a:cs typeface="Meiryo UI" pitchFamily="50" charset="-128"/>
                    <a:hlinkClick r:id="rId231"/>
                  </a:rPr>
                  <a:t>Evolution</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a:latin typeface="Meiryo UI" pitchFamily="50" charset="-128"/>
                    <a:ea typeface="Meiryo UI" pitchFamily="50" charset="-128"/>
                    <a:cs typeface="Meiryo UI" pitchFamily="50" charset="-128"/>
                    <a:hlinkClick r:id="rId232"/>
                  </a:rPr>
                  <a:t>Firefox</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err="1">
                    <a:latin typeface="Meiryo UI" pitchFamily="50" charset="-128"/>
                    <a:ea typeface="Meiryo UI" pitchFamily="50" charset="-128"/>
                    <a:cs typeface="Meiryo UI" pitchFamily="50" charset="-128"/>
                    <a:hlinkClick r:id="rId233"/>
                  </a:rPr>
                  <a:t>Gajim</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a:latin typeface="Meiryo UI" pitchFamily="50" charset="-128"/>
                    <a:ea typeface="Meiryo UI" pitchFamily="50" charset="-128"/>
                    <a:cs typeface="Meiryo UI" pitchFamily="50" charset="-128"/>
                    <a:hlinkClick r:id="rId234"/>
                  </a:rPr>
                  <a:t>GIMP</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err="1">
                    <a:latin typeface="Meiryo UI" pitchFamily="50" charset="-128"/>
                    <a:ea typeface="Meiryo UI" pitchFamily="50" charset="-128"/>
                    <a:cs typeface="Meiryo UI" pitchFamily="50" charset="-128"/>
                    <a:hlinkClick r:id="rId235"/>
                  </a:rPr>
                  <a:t>GKrellM</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err="1">
                    <a:latin typeface="Meiryo UI" pitchFamily="50" charset="-128"/>
                    <a:ea typeface="Meiryo UI" pitchFamily="50" charset="-128"/>
                    <a:cs typeface="Meiryo UI" pitchFamily="50" charset="-128"/>
                    <a:hlinkClick r:id="rId236"/>
                  </a:rPr>
                  <a:t>ImageMagick</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a:latin typeface="Meiryo UI" pitchFamily="50" charset="-128"/>
                    <a:ea typeface="Meiryo UI" pitchFamily="50" charset="-128"/>
                    <a:cs typeface="Meiryo UI" pitchFamily="50" charset="-128"/>
                    <a:hlinkClick r:id="rId237"/>
                  </a:rPr>
                  <a:t>KDE</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err="1">
                    <a:latin typeface="Meiryo UI" pitchFamily="50" charset="-128"/>
                    <a:ea typeface="Meiryo UI" pitchFamily="50" charset="-128"/>
                    <a:cs typeface="Meiryo UI" pitchFamily="50" charset="-128"/>
                    <a:hlinkClick r:id="rId238"/>
                  </a:rPr>
                  <a:t>Kopete</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a:latin typeface="Meiryo UI" pitchFamily="50" charset="-128"/>
                    <a:ea typeface="Meiryo UI" pitchFamily="50" charset="-128"/>
                    <a:cs typeface="Meiryo UI" pitchFamily="50" charset="-128"/>
                    <a:hlinkClick r:id="rId239"/>
                  </a:rPr>
                  <a:t>Open Manager</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a:latin typeface="Meiryo UI" pitchFamily="50" charset="-128"/>
                    <a:ea typeface="Meiryo UI" pitchFamily="50" charset="-128"/>
                    <a:cs typeface="Meiryo UI" pitchFamily="50" charset="-128"/>
                    <a:hlinkClick r:id="rId240"/>
                  </a:rPr>
                  <a:t>parallel </a:t>
                </a:r>
                <a:r>
                  <a:rPr kumimoji="0" lang="en-US" altLang="ja-JP" sz="571" kern="0" dirty="0" err="1">
                    <a:latin typeface="Meiryo UI" pitchFamily="50" charset="-128"/>
                    <a:ea typeface="Meiryo UI" pitchFamily="50" charset="-128"/>
                    <a:cs typeface="Meiryo UI" pitchFamily="50" charset="-128"/>
                    <a:hlinkClick r:id="rId240"/>
                  </a:rPr>
                  <a:t>ssh</a:t>
                </a:r>
                <a:endParaRPr kumimoji="0" lang="en-US" altLang="ja-JP" sz="571" kern="0" dirty="0">
                  <a:latin typeface="Meiryo UI" pitchFamily="50" charset="-128"/>
                  <a:ea typeface="Meiryo UI" pitchFamily="50" charset="-128"/>
                  <a:cs typeface="Meiryo UI" pitchFamily="50" charset="-128"/>
                  <a:hlinkClick r:id="rId241"/>
                </a:endParaRPr>
              </a:p>
              <a:p>
                <a:r>
                  <a:rPr kumimoji="0" lang="en-US" altLang="ja-JP" sz="571" kern="0" dirty="0">
                    <a:latin typeface="Meiryo UI" pitchFamily="50" charset="-128"/>
                    <a:ea typeface="Meiryo UI" pitchFamily="50" charset="-128"/>
                    <a:cs typeface="Meiryo UI" pitchFamily="50" charset="-128"/>
                    <a:hlinkClick r:id="rId241"/>
                  </a:rPr>
                  <a:t>Pidgin</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err="1">
                    <a:latin typeface="Meiryo UI" pitchFamily="50" charset="-128"/>
                    <a:ea typeface="Meiryo UI" pitchFamily="50" charset="-128"/>
                    <a:cs typeface="Meiryo UI" pitchFamily="50" charset="-128"/>
                    <a:hlinkClick r:id="rId242"/>
                  </a:rPr>
                  <a:t>RealVNC</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a:latin typeface="Meiryo UI" pitchFamily="50" charset="-128"/>
                    <a:ea typeface="Meiryo UI" pitchFamily="50" charset="-128"/>
                    <a:cs typeface="Meiryo UI" pitchFamily="50" charset="-128"/>
                    <a:hlinkClick r:id="rId243"/>
                  </a:rPr>
                  <a:t>Thunderbird</a:t>
                </a:r>
                <a:endParaRPr kumimoji="0" lang="en-US" altLang="ja-JP" sz="571" kern="0" dirty="0">
                  <a:latin typeface="Meiryo UI" pitchFamily="50" charset="-128"/>
                  <a:ea typeface="Meiryo UI" pitchFamily="50" charset="-128"/>
                  <a:cs typeface="Meiryo UI" pitchFamily="50" charset="-128"/>
                </a:endParaRPr>
              </a:p>
            </p:txBody>
          </p:sp>
          <p:sp>
            <p:nvSpPr>
              <p:cNvPr id="21" name="テキスト ボックス 20"/>
              <p:cNvSpPr txBox="1"/>
              <p:nvPr/>
            </p:nvSpPr>
            <p:spPr bwMode="gray">
              <a:xfrm>
                <a:off x="193155" y="786348"/>
                <a:ext cx="1249247" cy="145231"/>
              </a:xfrm>
              <a:prstGeom prst="rect">
                <a:avLst/>
              </a:prstGeom>
              <a:solidFill>
                <a:srgbClr val="FEEBCD"/>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ja-JP" altLang="en-US" sz="571">
                    <a:latin typeface="Meiryo UI" panose="020B0604030504040204" pitchFamily="50" charset="-128"/>
                    <a:ea typeface="Meiryo UI" panose="020B0604030504040204" pitchFamily="50" charset="-128"/>
                    <a:cs typeface="Meiryo UI" panose="020B0604030504040204" pitchFamily="50" charset="-128"/>
                  </a:rPr>
                  <a:t>デスクトップ</a:t>
                </a:r>
                <a:endParaRPr lang="ja-JP" altLang="en-US" sz="571" dirty="0">
                  <a:latin typeface="Meiryo UI" panose="020B0604030504040204" pitchFamily="50" charset="-128"/>
                  <a:ea typeface="Meiryo UI" panose="020B0604030504040204" pitchFamily="50" charset="-128"/>
                  <a:cs typeface="Meiryo UI" panose="020B0604030504040204" pitchFamily="50" charset="-128"/>
                </a:endParaRPr>
              </a:p>
            </p:txBody>
          </p:sp>
        </p:grpSp>
        <p:grpSp>
          <p:nvGrpSpPr>
            <p:cNvPr id="194" name="グループ化 193"/>
            <p:cNvGrpSpPr/>
            <p:nvPr/>
          </p:nvGrpSpPr>
          <p:grpSpPr>
            <a:xfrm>
              <a:off x="4107001" y="6051158"/>
              <a:ext cx="899849" cy="343854"/>
              <a:chOff x="5762502" y="2643003"/>
              <a:chExt cx="3267702" cy="617723"/>
            </a:xfrm>
          </p:grpSpPr>
          <p:sp>
            <p:nvSpPr>
              <p:cNvPr id="195" name="正方形/長方形 194"/>
              <p:cNvSpPr/>
              <p:nvPr/>
            </p:nvSpPr>
            <p:spPr bwMode="gray">
              <a:xfrm>
                <a:off x="5762502" y="2852114"/>
                <a:ext cx="3267658" cy="408612"/>
              </a:xfrm>
              <a:prstGeom prst="rect">
                <a:avLst/>
              </a:prstGeom>
              <a:solidFill>
                <a:schemeClr val="bg1"/>
              </a:solidFill>
              <a:ln w="9525">
                <a:solidFill>
                  <a:schemeClr val="tx1"/>
                </a:solidFill>
                <a:miter lim="800000"/>
                <a:headEnd/>
                <a:tailEnd/>
              </a:ln>
            </p:spPr>
            <p:txBody>
              <a:bodyPr lIns="25714" rIns="25714" anchor="t"/>
              <a:lstStyle/>
              <a:p>
                <a:pPr defTabSz="653156">
                  <a:defRPr/>
                </a:pPr>
                <a:r>
                  <a:rPr kumimoji="0" lang="en-US" altLang="ja-JP" sz="571" kern="0" dirty="0" err="1">
                    <a:latin typeface="Meiryo UI" pitchFamily="50" charset="-128"/>
                    <a:ea typeface="Meiryo UI" pitchFamily="50" charset="-128"/>
                    <a:cs typeface="Meiryo UI" pitchFamily="50" charset="-128"/>
                    <a:hlinkClick r:id="rId244"/>
                  </a:rPr>
                  <a:t>CloudFoundry</a:t>
                </a:r>
                <a:endParaRPr kumimoji="0" lang="en-US" altLang="ja-JP" sz="571" kern="0" dirty="0">
                  <a:latin typeface="Meiryo UI" pitchFamily="50" charset="-128"/>
                  <a:ea typeface="Meiryo UI" pitchFamily="50" charset="-128"/>
                  <a:cs typeface="Meiryo UI" pitchFamily="50" charset="-128"/>
                </a:endParaRPr>
              </a:p>
              <a:p>
                <a:pPr defTabSz="653156">
                  <a:defRPr/>
                </a:pPr>
                <a:r>
                  <a:rPr kumimoji="0" lang="en-US" altLang="ja-JP" sz="571" kern="0" dirty="0" err="1">
                    <a:latin typeface="Meiryo UI" pitchFamily="50" charset="-128"/>
                    <a:ea typeface="Meiryo UI" pitchFamily="50" charset="-128"/>
                    <a:cs typeface="Meiryo UI" pitchFamily="50" charset="-128"/>
                    <a:hlinkClick r:id="rId245"/>
                  </a:rPr>
                  <a:t>OpenShift</a:t>
                </a:r>
                <a:endParaRPr kumimoji="0" lang="en-US" altLang="ja-JP" sz="571" kern="0" dirty="0">
                  <a:latin typeface="Meiryo UI" pitchFamily="50" charset="-128"/>
                  <a:ea typeface="Meiryo UI" pitchFamily="50" charset="-128"/>
                  <a:cs typeface="Meiryo UI" pitchFamily="50" charset="-128"/>
                </a:endParaRPr>
              </a:p>
            </p:txBody>
          </p:sp>
          <p:sp>
            <p:nvSpPr>
              <p:cNvPr id="196" name="テキスト ボックス 195"/>
              <p:cNvSpPr txBox="1"/>
              <p:nvPr/>
            </p:nvSpPr>
            <p:spPr bwMode="gray">
              <a:xfrm>
                <a:off x="5762502" y="2643003"/>
                <a:ext cx="3267702" cy="216529"/>
              </a:xfrm>
              <a:prstGeom prst="rect">
                <a:avLst/>
              </a:prstGeom>
              <a:solidFill>
                <a:srgbClr val="DEEDF5"/>
              </a:solidFill>
              <a:ln w="9525" cap="flat">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t"/>
              <a:lstStyle>
                <a:defPPr>
                  <a:defRPr lang="ja-JP"/>
                </a:defPPr>
              </a:lstStyle>
              <a:p>
                <a:pPr defTabSz="653156" fontAlgn="ctr">
                  <a:lnSpc>
                    <a:spcPts val="571"/>
                  </a:lnSpc>
                  <a:defRPr/>
                </a:pPr>
                <a:r>
                  <a:rPr kumimoji="0" lang="en-US" altLang="ja-JP" sz="571" kern="0" dirty="0">
                    <a:solidFill>
                      <a:srgbClr val="000000"/>
                    </a:solidFill>
                    <a:latin typeface="Tw Cen MT Condensed" panose="020B0606020104020203" pitchFamily="34" charset="0"/>
                    <a:ea typeface="Meiryo UI" pitchFamily="50" charset="-128"/>
                    <a:cs typeface="Meiryo UI" pitchFamily="50" charset="-128"/>
                  </a:rPr>
                  <a:t>Platform as a Service (PaaS)</a:t>
                </a:r>
                <a:endParaRPr kumimoji="0" lang="ja-JP" altLang="en-US" sz="571" kern="0" dirty="0">
                  <a:solidFill>
                    <a:srgbClr val="000000"/>
                  </a:solidFill>
                  <a:latin typeface="Tw Cen MT Condensed" panose="020B0606020104020203" pitchFamily="34" charset="0"/>
                  <a:ea typeface="Meiryo UI" pitchFamily="50" charset="-128"/>
                  <a:cs typeface="Meiryo UI" pitchFamily="50" charset="-128"/>
                </a:endParaRPr>
              </a:p>
            </p:txBody>
          </p:sp>
        </p:grpSp>
        <p:grpSp>
          <p:nvGrpSpPr>
            <p:cNvPr id="200" name="グループ化 199"/>
            <p:cNvGrpSpPr/>
            <p:nvPr/>
          </p:nvGrpSpPr>
          <p:grpSpPr>
            <a:xfrm>
              <a:off x="4104010" y="5286269"/>
              <a:ext cx="899246" cy="411053"/>
              <a:chOff x="5604409" y="1413996"/>
              <a:chExt cx="3240363" cy="522328"/>
            </a:xfrm>
          </p:grpSpPr>
          <p:sp>
            <p:nvSpPr>
              <p:cNvPr id="201" name="正方形/長方形 200"/>
              <p:cNvSpPr/>
              <p:nvPr/>
            </p:nvSpPr>
            <p:spPr bwMode="gray">
              <a:xfrm>
                <a:off x="5604409" y="1652662"/>
                <a:ext cx="3240360" cy="283662"/>
              </a:xfrm>
              <a:prstGeom prst="rect">
                <a:avLst/>
              </a:prstGeom>
              <a:solidFill>
                <a:schemeClr val="bg1"/>
              </a:solidFill>
              <a:ln w="9525">
                <a:solidFill>
                  <a:schemeClr val="tx1"/>
                </a:solidFill>
                <a:miter lim="800000"/>
                <a:headEnd/>
                <a:tailEnd/>
              </a:ln>
            </p:spPr>
            <p:txBody>
              <a:bodyPr lIns="25714" rIns="25714" anchor="t"/>
              <a:lstStyle/>
              <a:p>
                <a:pPr>
                  <a:defRPr/>
                </a:pPr>
                <a:r>
                  <a:rPr kumimoji="0" lang="en-US" altLang="ja-JP" sz="571" kern="0" dirty="0">
                    <a:solidFill>
                      <a:srgbClr val="000000"/>
                    </a:solidFill>
                    <a:latin typeface="Meiryo UI" pitchFamily="50" charset="-128"/>
                    <a:ea typeface="Meiryo UI" pitchFamily="50" charset="-128"/>
                    <a:cs typeface="Meiryo UI" pitchFamily="50" charset="-128"/>
                    <a:hlinkClick r:id="rId246"/>
                  </a:rPr>
                  <a:t>OpenStack Glance</a:t>
                </a:r>
                <a:endParaRPr kumimoji="0" lang="en-US" altLang="ja-JP" sz="571" kern="0" dirty="0">
                  <a:solidFill>
                    <a:srgbClr val="000000"/>
                  </a:solidFill>
                  <a:latin typeface="Meiryo UI" pitchFamily="50" charset="-128"/>
                  <a:ea typeface="Meiryo UI" pitchFamily="50" charset="-128"/>
                  <a:cs typeface="Meiryo UI" pitchFamily="50" charset="-128"/>
                </a:endParaRPr>
              </a:p>
              <a:p>
                <a:pPr defTabSz="653156">
                  <a:defRPr/>
                </a:pPr>
                <a:r>
                  <a:rPr kumimoji="0" lang="en-US" altLang="ja-JP" sz="571" kern="0" dirty="0">
                    <a:solidFill>
                      <a:srgbClr val="000000"/>
                    </a:solidFill>
                    <a:latin typeface="Meiryo UI" pitchFamily="50" charset="-128"/>
                    <a:ea typeface="Meiryo UI" pitchFamily="50" charset="-128"/>
                    <a:cs typeface="Meiryo UI" pitchFamily="50" charset="-128"/>
                    <a:hlinkClick r:id="rId247"/>
                  </a:rPr>
                  <a:t>OpenStack Nova</a:t>
                </a:r>
                <a:endParaRPr kumimoji="0" lang="en-US" altLang="ja-JP" sz="571" kern="0" dirty="0">
                  <a:solidFill>
                    <a:srgbClr val="000000"/>
                  </a:solidFill>
                  <a:latin typeface="Meiryo UI" pitchFamily="50" charset="-128"/>
                  <a:ea typeface="Meiryo UI" pitchFamily="50" charset="-128"/>
                  <a:cs typeface="Meiryo UI" pitchFamily="50" charset="-128"/>
                </a:endParaRPr>
              </a:p>
            </p:txBody>
          </p:sp>
          <p:sp>
            <p:nvSpPr>
              <p:cNvPr id="202" name="テキスト ボックス 201"/>
              <p:cNvSpPr txBox="1"/>
              <p:nvPr/>
            </p:nvSpPr>
            <p:spPr bwMode="gray">
              <a:xfrm>
                <a:off x="5604412" y="1413996"/>
                <a:ext cx="3240360" cy="261403"/>
              </a:xfrm>
              <a:prstGeom prst="rect">
                <a:avLst/>
              </a:prstGeom>
              <a:solidFill>
                <a:srgbClr val="DEEDF5"/>
              </a:solidFill>
              <a:ln w="9525" cap="flat">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t"/>
              <a:lstStyle>
                <a:defPPr>
                  <a:defRPr lang="ja-JP"/>
                </a:defPPr>
              </a:lstStyle>
              <a:p>
                <a:pPr defTabSz="653156" fontAlgn="ctr">
                  <a:lnSpc>
                    <a:spcPts val="571"/>
                  </a:lnSpc>
                  <a:defRPr/>
                </a:pPr>
                <a:r>
                  <a:rPr kumimoji="0" lang="en-US" altLang="ja-JP" sz="571" kern="0" dirty="0">
                    <a:solidFill>
                      <a:srgbClr val="000000"/>
                    </a:solidFill>
                    <a:latin typeface="Tw Cen MT Condensed" panose="020B0606020104020203" pitchFamily="34" charset="0"/>
                    <a:ea typeface="Meiryo UI" pitchFamily="50" charset="-128"/>
                    <a:cs typeface="Meiryo UI" pitchFamily="50" charset="-128"/>
                  </a:rPr>
                  <a:t>Compute as a Service</a:t>
                </a:r>
              </a:p>
              <a:p>
                <a:pPr defTabSz="653156" fontAlgn="ctr">
                  <a:lnSpc>
                    <a:spcPts val="571"/>
                  </a:lnSpc>
                  <a:defRPr/>
                </a:pPr>
                <a:r>
                  <a:rPr kumimoji="0" lang="en-US" altLang="ja-JP" sz="571" kern="0" dirty="0">
                    <a:solidFill>
                      <a:srgbClr val="000000"/>
                    </a:solidFill>
                    <a:latin typeface="Tw Cen MT Condensed" panose="020B0606020104020203" pitchFamily="34" charset="0"/>
                    <a:ea typeface="Meiryo UI" pitchFamily="50" charset="-128"/>
                    <a:cs typeface="Meiryo UI" pitchFamily="50" charset="-128"/>
                  </a:rPr>
                  <a:t>(</a:t>
                </a:r>
                <a:r>
                  <a:rPr kumimoji="0" lang="en-US" altLang="ja-JP" sz="571" kern="0" dirty="0" err="1">
                    <a:solidFill>
                      <a:srgbClr val="000000"/>
                    </a:solidFill>
                    <a:latin typeface="Tw Cen MT Condensed" panose="020B0606020104020203" pitchFamily="34" charset="0"/>
                    <a:ea typeface="Meiryo UI" pitchFamily="50" charset="-128"/>
                    <a:cs typeface="Meiryo UI" pitchFamily="50" charset="-128"/>
                  </a:rPr>
                  <a:t>CompaaS</a:t>
                </a:r>
                <a:r>
                  <a:rPr kumimoji="0" lang="en-US" altLang="ja-JP" sz="571" kern="0" dirty="0">
                    <a:solidFill>
                      <a:srgbClr val="000000"/>
                    </a:solidFill>
                    <a:latin typeface="Tw Cen MT Condensed" panose="020B0606020104020203" pitchFamily="34" charset="0"/>
                    <a:ea typeface="Meiryo UI" pitchFamily="50" charset="-128"/>
                    <a:cs typeface="Meiryo UI" pitchFamily="50" charset="-128"/>
                  </a:rPr>
                  <a:t>)</a:t>
                </a:r>
                <a:endParaRPr kumimoji="0" lang="ja-JP" altLang="en-US" sz="571" kern="0" dirty="0">
                  <a:solidFill>
                    <a:srgbClr val="000000"/>
                  </a:solidFill>
                  <a:latin typeface="Tw Cen MT Condensed" panose="020B0606020104020203" pitchFamily="34" charset="0"/>
                  <a:ea typeface="Meiryo UI" pitchFamily="50" charset="-128"/>
                  <a:cs typeface="Meiryo UI" pitchFamily="50" charset="-128"/>
                </a:endParaRPr>
              </a:p>
            </p:txBody>
          </p:sp>
        </p:grpSp>
        <p:grpSp>
          <p:nvGrpSpPr>
            <p:cNvPr id="206" name="グループ化 205"/>
            <p:cNvGrpSpPr/>
            <p:nvPr/>
          </p:nvGrpSpPr>
          <p:grpSpPr>
            <a:xfrm>
              <a:off x="5060799" y="5601972"/>
              <a:ext cx="911779" cy="496996"/>
              <a:chOff x="5660428" y="1830955"/>
              <a:chExt cx="3265339" cy="631537"/>
            </a:xfrm>
          </p:grpSpPr>
          <p:sp>
            <p:nvSpPr>
              <p:cNvPr id="207" name="正方形/長方形 206"/>
              <p:cNvSpPr/>
              <p:nvPr/>
            </p:nvSpPr>
            <p:spPr bwMode="gray">
              <a:xfrm>
                <a:off x="5660428" y="1954943"/>
                <a:ext cx="3265338" cy="507549"/>
              </a:xfrm>
              <a:prstGeom prst="rect">
                <a:avLst/>
              </a:prstGeom>
              <a:solidFill>
                <a:schemeClr val="bg1"/>
              </a:solidFill>
              <a:ln w="9525">
                <a:solidFill>
                  <a:schemeClr val="tx1"/>
                </a:solidFill>
                <a:miter lim="800000"/>
                <a:headEnd/>
                <a:tailEnd/>
              </a:ln>
            </p:spPr>
            <p:txBody>
              <a:bodyPr lIns="25714" rIns="25714" anchor="t"/>
              <a:lstStyle/>
              <a:p>
                <a:pPr defTabSz="653156">
                  <a:defRPr/>
                </a:pPr>
                <a:r>
                  <a:rPr kumimoji="0" lang="en-US" altLang="ja-JP" sz="571" kern="0" dirty="0">
                    <a:solidFill>
                      <a:srgbClr val="000000"/>
                    </a:solidFill>
                    <a:latin typeface="Meiryo UI" pitchFamily="50" charset="-128"/>
                    <a:ea typeface="Meiryo UI" pitchFamily="50" charset="-128"/>
                    <a:cs typeface="Meiryo UI" pitchFamily="50" charset="-128"/>
                    <a:hlinkClick r:id="rId248"/>
                  </a:rPr>
                  <a:t>OpenStack Cinder</a:t>
                </a:r>
                <a:endParaRPr kumimoji="0" lang="en-US" altLang="ja-JP" sz="571" kern="0" dirty="0">
                  <a:solidFill>
                    <a:srgbClr val="000000"/>
                  </a:solidFill>
                  <a:latin typeface="Meiryo UI" pitchFamily="50" charset="-128"/>
                  <a:ea typeface="Meiryo UI" pitchFamily="50" charset="-128"/>
                  <a:cs typeface="Meiryo UI" pitchFamily="50" charset="-128"/>
                </a:endParaRPr>
              </a:p>
              <a:p>
                <a:pPr defTabSz="653156">
                  <a:defRPr/>
                </a:pPr>
                <a:r>
                  <a:rPr kumimoji="0" lang="en-US" altLang="ja-JP" sz="571" kern="0" dirty="0">
                    <a:solidFill>
                      <a:srgbClr val="000000"/>
                    </a:solidFill>
                    <a:latin typeface="Meiryo UI" pitchFamily="50" charset="-128"/>
                    <a:ea typeface="Meiryo UI" pitchFamily="50" charset="-128"/>
                    <a:cs typeface="Meiryo UI" pitchFamily="50" charset="-128"/>
                    <a:hlinkClick r:id="rId249"/>
                  </a:rPr>
                  <a:t>OpenStack Manila</a:t>
                </a:r>
                <a:endParaRPr kumimoji="0" lang="en-US" altLang="ja-JP" sz="571" kern="0" dirty="0">
                  <a:solidFill>
                    <a:srgbClr val="000000"/>
                  </a:solidFill>
                  <a:latin typeface="Meiryo UI" pitchFamily="50" charset="-128"/>
                  <a:ea typeface="Meiryo UI" pitchFamily="50" charset="-128"/>
                  <a:cs typeface="Meiryo UI" pitchFamily="50" charset="-128"/>
                </a:endParaRPr>
              </a:p>
              <a:p>
                <a:pPr>
                  <a:defRPr/>
                </a:pPr>
                <a:r>
                  <a:rPr kumimoji="0" lang="en-US" altLang="ja-JP" sz="571" kern="0" dirty="0" err="1">
                    <a:solidFill>
                      <a:srgbClr val="000000"/>
                    </a:solidFill>
                    <a:latin typeface="Meiryo UI" pitchFamily="50" charset="-128"/>
                    <a:ea typeface="Meiryo UI" pitchFamily="50" charset="-128"/>
                    <a:cs typeface="Meiryo UI" pitchFamily="50" charset="-128"/>
                    <a:hlinkClick r:id="rId250"/>
                  </a:rPr>
                  <a:t>OpenStack</a:t>
                </a:r>
                <a:r>
                  <a:rPr kumimoji="0" lang="en-US" altLang="ja-JP" sz="571" kern="0" dirty="0">
                    <a:solidFill>
                      <a:srgbClr val="000000"/>
                    </a:solidFill>
                    <a:latin typeface="Meiryo UI" pitchFamily="50" charset="-128"/>
                    <a:ea typeface="Meiryo UI" pitchFamily="50" charset="-128"/>
                    <a:cs typeface="Meiryo UI" pitchFamily="50" charset="-128"/>
                    <a:hlinkClick r:id="rId250"/>
                  </a:rPr>
                  <a:t> Swift</a:t>
                </a:r>
                <a:endParaRPr kumimoji="0" lang="en-US" altLang="ja-JP" sz="571" kern="0" dirty="0">
                  <a:solidFill>
                    <a:srgbClr val="000000"/>
                  </a:solidFill>
                  <a:latin typeface="Meiryo UI" pitchFamily="50" charset="-128"/>
                  <a:ea typeface="Meiryo UI" pitchFamily="50" charset="-128"/>
                  <a:cs typeface="Meiryo UI" pitchFamily="50" charset="-128"/>
                </a:endParaRPr>
              </a:p>
              <a:p>
                <a:pPr>
                  <a:defRPr/>
                </a:pPr>
                <a:r>
                  <a:rPr kumimoji="0" lang="en-US" altLang="ja-JP" sz="571" kern="0" dirty="0" err="1">
                    <a:solidFill>
                      <a:srgbClr val="000000"/>
                    </a:solidFill>
                    <a:latin typeface="Meiryo UI" pitchFamily="50" charset="-128"/>
                    <a:ea typeface="Meiryo UI" pitchFamily="50" charset="-128"/>
                    <a:cs typeface="Meiryo UI" pitchFamily="50" charset="-128"/>
                    <a:hlinkClick r:id="rId209"/>
                  </a:rPr>
                  <a:t>OpenStack</a:t>
                </a:r>
                <a:r>
                  <a:rPr kumimoji="0" lang="en-US" altLang="ja-JP" sz="571" kern="0" dirty="0">
                    <a:solidFill>
                      <a:srgbClr val="000000"/>
                    </a:solidFill>
                    <a:latin typeface="Meiryo UI" pitchFamily="50" charset="-128"/>
                    <a:ea typeface="Meiryo UI" pitchFamily="50" charset="-128"/>
                    <a:cs typeface="Meiryo UI" pitchFamily="50" charset="-128"/>
                    <a:hlinkClick r:id="rId209"/>
                  </a:rPr>
                  <a:t> Trove</a:t>
                </a:r>
                <a:r>
                  <a:rPr kumimoji="0" lang="ja-JP" altLang="en-US" sz="571" kern="0" dirty="0">
                    <a:solidFill>
                      <a:srgbClr val="000000"/>
                    </a:solidFill>
                    <a:latin typeface="Meiryo UI" pitchFamily="50" charset="-128"/>
                    <a:ea typeface="Meiryo UI" pitchFamily="50" charset="-128"/>
                    <a:cs typeface="Meiryo UI" pitchFamily="50" charset="-128"/>
                    <a:hlinkClick r:id="rId209"/>
                  </a:rPr>
                  <a:t>　</a:t>
                </a:r>
                <a:endParaRPr kumimoji="0" lang="ja-JP" altLang="en-US" sz="571" kern="0" dirty="0">
                  <a:solidFill>
                    <a:srgbClr val="000000"/>
                  </a:solidFill>
                  <a:latin typeface="Meiryo UI" pitchFamily="50" charset="-128"/>
                  <a:ea typeface="Meiryo UI" pitchFamily="50" charset="-128"/>
                  <a:cs typeface="Meiryo UI" pitchFamily="50" charset="-128"/>
                </a:endParaRPr>
              </a:p>
              <a:p>
                <a:pPr>
                  <a:defRPr/>
                </a:pPr>
                <a:endParaRPr kumimoji="0" lang="en-US" altLang="ja-JP" sz="571" kern="0" dirty="0">
                  <a:solidFill>
                    <a:srgbClr val="000000"/>
                  </a:solidFill>
                  <a:latin typeface="Meiryo UI" pitchFamily="50" charset="-128"/>
                  <a:ea typeface="Meiryo UI" pitchFamily="50" charset="-128"/>
                  <a:cs typeface="Meiryo UI" pitchFamily="50" charset="-128"/>
                </a:endParaRPr>
              </a:p>
              <a:p>
                <a:pPr defTabSz="653156">
                  <a:defRPr/>
                </a:pPr>
                <a:endParaRPr kumimoji="0" lang="en-US" altLang="ja-JP" sz="571" kern="0" dirty="0">
                  <a:solidFill>
                    <a:srgbClr val="000000"/>
                  </a:solidFill>
                  <a:latin typeface="Meiryo UI" pitchFamily="50" charset="-128"/>
                  <a:ea typeface="Meiryo UI" pitchFamily="50" charset="-128"/>
                  <a:cs typeface="Meiryo UI" pitchFamily="50" charset="-128"/>
                </a:endParaRPr>
              </a:p>
            </p:txBody>
          </p:sp>
          <p:sp>
            <p:nvSpPr>
              <p:cNvPr id="208" name="テキスト ボックス 207"/>
              <p:cNvSpPr txBox="1"/>
              <p:nvPr/>
            </p:nvSpPr>
            <p:spPr bwMode="gray">
              <a:xfrm>
                <a:off x="5660428" y="1830955"/>
                <a:ext cx="3265339" cy="155176"/>
              </a:xfrm>
              <a:prstGeom prst="rect">
                <a:avLst/>
              </a:prstGeom>
              <a:solidFill>
                <a:srgbClr val="DEEDF5"/>
              </a:solidFill>
              <a:ln w="9525" cap="flat">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t"/>
              <a:lstStyle>
                <a:defPPr>
                  <a:defRPr lang="ja-JP"/>
                </a:defPPr>
              </a:lstStyle>
              <a:p>
                <a:pPr defTabSz="653156" fontAlgn="ctr">
                  <a:lnSpc>
                    <a:spcPts val="571"/>
                  </a:lnSpc>
                  <a:defRPr/>
                </a:pPr>
                <a:r>
                  <a:rPr kumimoji="0" lang="en-US" altLang="ja-JP" sz="571" kern="0" dirty="0">
                    <a:solidFill>
                      <a:srgbClr val="000000"/>
                    </a:solidFill>
                    <a:latin typeface="Tw Cen MT Condensed" panose="020B0606020104020203" pitchFamily="34" charset="0"/>
                    <a:ea typeface="Meiryo UI" pitchFamily="50" charset="-128"/>
                    <a:cs typeface="Meiryo UI" pitchFamily="50" charset="-128"/>
                  </a:rPr>
                  <a:t>Data Storage as a Service(</a:t>
                </a:r>
                <a:r>
                  <a:rPr kumimoji="0" lang="en-US" altLang="ja-JP" sz="571" kern="0" dirty="0" err="1">
                    <a:solidFill>
                      <a:srgbClr val="000000"/>
                    </a:solidFill>
                    <a:latin typeface="Tw Cen MT Condensed" panose="020B0606020104020203" pitchFamily="34" charset="0"/>
                    <a:ea typeface="Meiryo UI" pitchFamily="50" charset="-128"/>
                    <a:cs typeface="Meiryo UI" pitchFamily="50" charset="-128"/>
                  </a:rPr>
                  <a:t>DSaaS</a:t>
                </a:r>
                <a:r>
                  <a:rPr kumimoji="0" lang="en-US" altLang="ja-JP" sz="571" kern="0" dirty="0">
                    <a:solidFill>
                      <a:srgbClr val="000000"/>
                    </a:solidFill>
                    <a:latin typeface="Tw Cen MT Condensed" panose="020B0606020104020203" pitchFamily="34" charset="0"/>
                    <a:ea typeface="Meiryo UI" pitchFamily="50" charset="-128"/>
                    <a:cs typeface="Meiryo UI" pitchFamily="50" charset="-128"/>
                  </a:rPr>
                  <a:t>)</a:t>
                </a:r>
                <a:endParaRPr kumimoji="0" lang="ja-JP" altLang="en-US" sz="571" kern="0" dirty="0">
                  <a:solidFill>
                    <a:srgbClr val="000000"/>
                  </a:solidFill>
                  <a:latin typeface="Tw Cen MT Condensed" panose="020B0606020104020203" pitchFamily="34" charset="0"/>
                  <a:ea typeface="Meiryo UI" pitchFamily="50" charset="-128"/>
                  <a:cs typeface="Meiryo UI" pitchFamily="50" charset="-128"/>
                </a:endParaRPr>
              </a:p>
            </p:txBody>
          </p:sp>
        </p:grpSp>
        <p:pic>
          <p:nvPicPr>
            <p:cNvPr id="1026" name="Picture 2" descr="クリエイティブ・コモンズ・ライセンス"/>
            <p:cNvPicPr>
              <a:picLocks noChangeAspect="1" noChangeArrowheads="1"/>
            </p:cNvPicPr>
            <p:nvPr/>
          </p:nvPicPr>
          <p:blipFill>
            <a:blip r:embed="rId251">
              <a:extLst>
                <a:ext uri="{28A0092B-C50C-407E-A947-70E740481C1C}">
                  <a14:useLocalDpi xmlns:a14="http://schemas.microsoft.com/office/drawing/2010/main" val="0"/>
                </a:ext>
              </a:extLst>
            </a:blip>
            <a:srcRect/>
            <a:stretch>
              <a:fillRect/>
            </a:stretch>
          </p:blipFill>
          <p:spPr bwMode="auto">
            <a:xfrm>
              <a:off x="8206082" y="147937"/>
              <a:ext cx="598714" cy="210911"/>
            </a:xfrm>
            <a:prstGeom prst="rect">
              <a:avLst/>
            </a:prstGeom>
            <a:noFill/>
            <a:extLst>
              <a:ext uri="{909E8E84-426E-40DD-AFC4-6F175D3DCCD1}">
                <a14:hiddenFill xmlns:a14="http://schemas.microsoft.com/office/drawing/2010/main">
                  <a:solidFill>
                    <a:srgbClr val="FFFFFF"/>
                  </a:solidFill>
                </a14:hiddenFill>
              </a:ext>
            </a:extLst>
          </p:spPr>
        </p:pic>
        <p:sp>
          <p:nvSpPr>
            <p:cNvPr id="28" name="テキスト ボックス 27"/>
            <p:cNvSpPr txBox="1"/>
            <p:nvPr/>
          </p:nvSpPr>
          <p:spPr>
            <a:xfrm>
              <a:off x="5515176" y="149323"/>
              <a:ext cx="2568332" cy="224229"/>
            </a:xfrm>
            <a:prstGeom prst="rect">
              <a:avLst/>
            </a:prstGeom>
            <a:noFill/>
          </p:spPr>
          <p:txBody>
            <a:bodyPr wrap="none" rtlCol="0">
              <a:spAutoFit/>
            </a:bodyPr>
            <a:lstStyle/>
            <a:p>
              <a:r>
                <a:rPr lang="en-US" altLang="ja-JP" sz="857" dirty="0">
                  <a:latin typeface="Meiryo UI" panose="020B0604030504040204" pitchFamily="50" charset="-128"/>
                  <a:ea typeface="Meiryo UI" panose="020B0604030504040204" pitchFamily="50" charset="-128"/>
                </a:rPr>
                <a:t>©  </a:t>
              </a:r>
              <a:r>
                <a:rPr lang="ja-JP" altLang="en-US" sz="857" dirty="0">
                  <a:latin typeface="Meiryo UI" panose="020B0604030504040204" pitchFamily="50" charset="-128"/>
                  <a:ea typeface="Meiryo UI" panose="020B0604030504040204" pitchFamily="50" charset="-128"/>
                </a:rPr>
                <a:t>インプレス</a:t>
              </a:r>
              <a:r>
                <a:rPr lang="en-US" altLang="ja-JP" sz="857" dirty="0">
                  <a:latin typeface="Meiryo UI" panose="020B0604030504040204" pitchFamily="50" charset="-128"/>
                  <a:ea typeface="Meiryo UI" panose="020B0604030504040204" pitchFamily="50" charset="-128"/>
                </a:rPr>
                <a:t>IT Leaders</a:t>
              </a:r>
              <a:r>
                <a:rPr lang="ja-JP" altLang="en-US" sz="857" dirty="0">
                  <a:latin typeface="Meiryo UI" panose="020B0604030504040204" pitchFamily="50" charset="-128"/>
                  <a:ea typeface="Meiryo UI" panose="020B0604030504040204" pitchFamily="50" charset="-128"/>
                </a:rPr>
                <a:t> 、日本</a:t>
              </a:r>
              <a:r>
                <a:rPr lang="en-US" altLang="ja-JP" sz="857" dirty="0">
                  <a:latin typeface="Meiryo UI" panose="020B0604030504040204" pitchFamily="50" charset="-128"/>
                  <a:ea typeface="Meiryo UI" panose="020B0604030504040204" pitchFamily="50" charset="-128"/>
                </a:rPr>
                <a:t>OSS</a:t>
              </a:r>
              <a:r>
                <a:rPr lang="ja-JP" altLang="en-US" sz="857" dirty="0">
                  <a:latin typeface="Meiryo UI" panose="020B0604030504040204" pitchFamily="50" charset="-128"/>
                  <a:ea typeface="Meiryo UI" panose="020B0604030504040204" pitchFamily="50" charset="-128"/>
                </a:rPr>
                <a:t>推進フォーラム</a:t>
              </a:r>
              <a:r>
                <a:rPr lang="en-US" altLang="ja-JP" sz="857" dirty="0">
                  <a:latin typeface="Meiryo UI" panose="020B0604030504040204" pitchFamily="50" charset="-128"/>
                  <a:ea typeface="Meiryo UI" panose="020B0604030504040204" pitchFamily="50" charset="-128"/>
                </a:rPr>
                <a:t> </a:t>
              </a:r>
              <a:endParaRPr lang="ja-JP" altLang="en-US" sz="857" dirty="0">
                <a:latin typeface="Meiryo UI" panose="020B0604030504040204" pitchFamily="50" charset="-128"/>
                <a:ea typeface="Meiryo UI" panose="020B0604030504040204" pitchFamily="50" charset="-128"/>
              </a:endParaRPr>
            </a:p>
          </p:txBody>
        </p:sp>
        <p:grpSp>
          <p:nvGrpSpPr>
            <p:cNvPr id="272" name="グループ化 271"/>
            <p:cNvGrpSpPr/>
            <p:nvPr/>
          </p:nvGrpSpPr>
          <p:grpSpPr>
            <a:xfrm>
              <a:off x="3126852" y="1229307"/>
              <a:ext cx="938742" cy="393054"/>
              <a:chOff x="2032056" y="-5895"/>
              <a:chExt cx="3301950" cy="679676"/>
            </a:xfrm>
          </p:grpSpPr>
          <p:sp>
            <p:nvSpPr>
              <p:cNvPr id="282" name="正方形/長方形 281"/>
              <p:cNvSpPr/>
              <p:nvPr/>
            </p:nvSpPr>
            <p:spPr bwMode="gray">
              <a:xfrm>
                <a:off x="2032056" y="97225"/>
                <a:ext cx="3301950" cy="576556"/>
              </a:xfrm>
              <a:prstGeom prst="rect">
                <a:avLst/>
              </a:prstGeom>
              <a:solidFill>
                <a:sysClr val="window" lastClr="FFFFFF"/>
              </a:solidFill>
              <a:ln w="9525">
                <a:solidFill>
                  <a:sysClr val="windowText" lastClr="000000"/>
                </a:solidFill>
                <a:miter lim="800000"/>
                <a:headEnd/>
                <a:tailEnd/>
              </a:ln>
            </p:spPr>
            <p:txBody>
              <a:bodyPr lIns="25714" rIns="25714" anchor="t"/>
              <a:lstStyle/>
              <a:p>
                <a:r>
                  <a:rPr kumimoji="0" lang="en-US" altLang="ja-JP" sz="571" u="sng" kern="0" dirty="0">
                    <a:latin typeface="Meiryo UI" pitchFamily="50" charset="-128"/>
                    <a:ea typeface="Meiryo UI" pitchFamily="50" charset="-128"/>
                    <a:cs typeface="Meiryo UI" pitchFamily="50" charset="-128"/>
                    <a:hlinkClick r:id="rId252"/>
                  </a:rPr>
                  <a:t>Apache Zeppelin</a:t>
                </a:r>
                <a:endParaRPr kumimoji="0" lang="en-US" altLang="ja-JP" sz="571" u="sng" kern="0" dirty="0">
                  <a:latin typeface="Meiryo UI" pitchFamily="50" charset="-128"/>
                  <a:ea typeface="Meiryo UI" pitchFamily="50" charset="-128"/>
                  <a:cs typeface="Meiryo UI" pitchFamily="50" charset="-128"/>
                </a:endParaRPr>
              </a:p>
              <a:p>
                <a:r>
                  <a:rPr kumimoji="0" lang="en-US" altLang="ja-JP" sz="571" u="sng" kern="0" dirty="0" err="1">
                    <a:latin typeface="Meiryo UI" pitchFamily="50" charset="-128"/>
                    <a:ea typeface="Meiryo UI" pitchFamily="50" charset="-128"/>
                    <a:cs typeface="Meiryo UI" pitchFamily="50" charset="-128"/>
                    <a:hlinkClick r:id="rId253"/>
                  </a:rPr>
                  <a:t>Jupyter</a:t>
                </a:r>
                <a:r>
                  <a:rPr kumimoji="0" lang="en-US" altLang="ja-JP" sz="571" u="sng" kern="0" dirty="0">
                    <a:latin typeface="Meiryo UI" pitchFamily="50" charset="-128"/>
                    <a:ea typeface="Meiryo UI" pitchFamily="50" charset="-128"/>
                    <a:cs typeface="Meiryo UI" pitchFamily="50" charset="-128"/>
                    <a:hlinkClick r:id="rId253"/>
                  </a:rPr>
                  <a:t> Notebook</a:t>
                </a:r>
                <a:endParaRPr kumimoji="0" lang="en-US" altLang="ja-JP" sz="571" u="sng" kern="0" dirty="0">
                  <a:latin typeface="Meiryo UI" pitchFamily="50" charset="-128"/>
                  <a:ea typeface="Meiryo UI" pitchFamily="50" charset="-128"/>
                  <a:cs typeface="Meiryo UI" pitchFamily="50" charset="-128"/>
                </a:endParaRPr>
              </a:p>
              <a:p>
                <a:r>
                  <a:rPr kumimoji="0" lang="en-US" altLang="ja-JP" sz="571" u="sng" kern="0" dirty="0">
                    <a:latin typeface="Meiryo UI" pitchFamily="50" charset="-128"/>
                    <a:ea typeface="Meiryo UI" pitchFamily="50" charset="-128"/>
                    <a:cs typeface="Meiryo UI" pitchFamily="50" charset="-128"/>
                    <a:hlinkClick r:id="rId254"/>
                  </a:rPr>
                  <a:t>R</a:t>
                </a:r>
                <a:endParaRPr kumimoji="0" lang="en-US" altLang="ja-JP" sz="571" u="sng" kern="0" dirty="0">
                  <a:latin typeface="Meiryo UI" pitchFamily="50" charset="-128"/>
                  <a:ea typeface="Meiryo UI" pitchFamily="50" charset="-128"/>
                  <a:cs typeface="Meiryo UI" pitchFamily="50" charset="-128"/>
                </a:endParaRPr>
              </a:p>
              <a:p>
                <a:pPr defTabSz="466484">
                  <a:defRPr/>
                </a:pPr>
                <a:endParaRPr kumimoji="0" lang="en-US" altLang="ja-JP" sz="571" kern="0" dirty="0">
                  <a:solidFill>
                    <a:srgbClr val="000000"/>
                  </a:solidFill>
                  <a:latin typeface="Meiryo UI" pitchFamily="50" charset="-128"/>
                  <a:ea typeface="Meiryo UI" pitchFamily="50" charset="-128"/>
                  <a:cs typeface="Meiryo UI" pitchFamily="50" charset="-128"/>
                </a:endParaRPr>
              </a:p>
              <a:p>
                <a:pPr defTabSz="466484">
                  <a:defRPr/>
                </a:pPr>
                <a:endParaRPr kumimoji="0" lang="en-US" altLang="ja-JP" sz="571" kern="0" dirty="0">
                  <a:solidFill>
                    <a:srgbClr val="000000"/>
                  </a:solidFill>
                  <a:latin typeface="Meiryo UI" pitchFamily="50" charset="-128"/>
                  <a:ea typeface="Meiryo UI" pitchFamily="50" charset="-128"/>
                  <a:cs typeface="Meiryo UI" pitchFamily="50" charset="-128"/>
                </a:endParaRPr>
              </a:p>
            </p:txBody>
          </p:sp>
          <p:sp>
            <p:nvSpPr>
              <p:cNvPr id="301" name="テキスト ボックス 300"/>
              <p:cNvSpPr txBox="1"/>
              <p:nvPr/>
            </p:nvSpPr>
            <p:spPr bwMode="gray">
              <a:xfrm>
                <a:off x="2032056" y="-5895"/>
                <a:ext cx="3301950" cy="145109"/>
              </a:xfrm>
              <a:prstGeom prst="rect">
                <a:avLst/>
              </a:prstGeom>
              <a:solidFill>
                <a:srgbClr val="FFE5E5"/>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pPr defTabSz="653156">
                  <a:buClr>
                    <a:srgbClr val="44546A"/>
                  </a:buClr>
                  <a:defRPr/>
                </a:pPr>
                <a:r>
                  <a:rPr kumimoji="0" lang="ja-JP" altLang="en-US" sz="571" kern="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データ分析</a:t>
                </a:r>
              </a:p>
            </p:txBody>
          </p:sp>
        </p:grpSp>
        <p:grpSp>
          <p:nvGrpSpPr>
            <p:cNvPr id="302" name="グループ化 301"/>
            <p:cNvGrpSpPr/>
            <p:nvPr/>
          </p:nvGrpSpPr>
          <p:grpSpPr>
            <a:xfrm>
              <a:off x="4118974" y="1777872"/>
              <a:ext cx="902635" cy="661644"/>
              <a:chOff x="5635650" y="1413394"/>
              <a:chExt cx="3171383" cy="839370"/>
            </a:xfrm>
          </p:grpSpPr>
          <p:sp>
            <p:nvSpPr>
              <p:cNvPr id="303" name="正方形/長方形 302"/>
              <p:cNvSpPr/>
              <p:nvPr/>
            </p:nvSpPr>
            <p:spPr bwMode="gray">
              <a:xfrm>
                <a:off x="5635650" y="1530294"/>
                <a:ext cx="3171383" cy="722470"/>
              </a:xfrm>
              <a:prstGeom prst="rect">
                <a:avLst/>
              </a:prstGeom>
              <a:solidFill>
                <a:sysClr val="window" lastClr="FFFFFF"/>
              </a:solidFill>
              <a:ln w="9525">
                <a:solidFill>
                  <a:sysClr val="windowText" lastClr="000000"/>
                </a:solidFill>
                <a:miter lim="800000"/>
                <a:headEnd/>
                <a:tailEnd/>
              </a:ln>
            </p:spPr>
            <p:txBody>
              <a:bodyPr lIns="25714" rIns="25714" anchor="t"/>
              <a:lstStyle/>
              <a:p>
                <a:r>
                  <a:rPr kumimoji="0" lang="en-US" altLang="ja-JP" sz="571" kern="0" dirty="0">
                    <a:latin typeface="Meiryo UI" pitchFamily="50" charset="-128"/>
                    <a:ea typeface="Meiryo UI" pitchFamily="50" charset="-128"/>
                    <a:cs typeface="Meiryo UI" pitchFamily="50" charset="-128"/>
                    <a:hlinkClick r:id="rId255"/>
                  </a:rPr>
                  <a:t>Apache Drill</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a:latin typeface="Meiryo UI" pitchFamily="50" charset="-128"/>
                    <a:ea typeface="Meiryo UI" pitchFamily="50" charset="-128"/>
                    <a:cs typeface="Meiryo UI" pitchFamily="50" charset="-128"/>
                    <a:hlinkClick r:id="rId256"/>
                  </a:rPr>
                  <a:t>Apache Hive</a:t>
                </a:r>
                <a:endParaRPr kumimoji="0" lang="en-US" altLang="ja-JP" sz="571" kern="0" dirty="0">
                  <a:solidFill>
                    <a:srgbClr val="000000"/>
                  </a:solidFill>
                  <a:latin typeface="Meiryo UI" pitchFamily="50" charset="-128"/>
                  <a:ea typeface="Meiryo UI" pitchFamily="50" charset="-128"/>
                  <a:cs typeface="Meiryo UI" pitchFamily="50" charset="-128"/>
                </a:endParaRPr>
              </a:p>
              <a:p>
                <a:r>
                  <a:rPr kumimoji="0" lang="en-US" altLang="ja-JP" sz="571" kern="0" dirty="0">
                    <a:solidFill>
                      <a:srgbClr val="000000"/>
                    </a:solidFill>
                    <a:latin typeface="Meiryo UI" pitchFamily="50" charset="-128"/>
                    <a:ea typeface="Meiryo UI" pitchFamily="50" charset="-128"/>
                    <a:cs typeface="Meiryo UI" pitchFamily="50" charset="-128"/>
                    <a:hlinkClick r:id="rId257"/>
                  </a:rPr>
                  <a:t>Apache</a:t>
                </a:r>
                <a:r>
                  <a:rPr kumimoji="0" lang="ja-JP" altLang="en-US" sz="571" kern="0" dirty="0">
                    <a:solidFill>
                      <a:srgbClr val="000000"/>
                    </a:solidFill>
                    <a:latin typeface="Meiryo UI" pitchFamily="50" charset="-128"/>
                    <a:ea typeface="Meiryo UI" pitchFamily="50" charset="-128"/>
                    <a:cs typeface="Meiryo UI" pitchFamily="50" charset="-128"/>
                    <a:hlinkClick r:id="rId257"/>
                  </a:rPr>
                  <a:t> </a:t>
                </a:r>
                <a:r>
                  <a:rPr kumimoji="0" lang="en-US" altLang="ja-JP" sz="571" kern="0" dirty="0">
                    <a:solidFill>
                      <a:srgbClr val="000000"/>
                    </a:solidFill>
                    <a:latin typeface="Meiryo UI" pitchFamily="50" charset="-128"/>
                    <a:ea typeface="Meiryo UI" pitchFamily="50" charset="-128"/>
                    <a:cs typeface="Meiryo UI" pitchFamily="50" charset="-128"/>
                    <a:hlinkClick r:id="rId257"/>
                  </a:rPr>
                  <a:t>Impala</a:t>
                </a:r>
                <a:endParaRPr kumimoji="0" lang="en-US" altLang="ja-JP" sz="571" kern="0" dirty="0">
                  <a:solidFill>
                    <a:srgbClr val="000000"/>
                  </a:solidFill>
                  <a:latin typeface="Meiryo UI" pitchFamily="50" charset="-128"/>
                  <a:ea typeface="Meiryo UI" pitchFamily="50" charset="-128"/>
                  <a:cs typeface="Meiryo UI" pitchFamily="50" charset="-128"/>
                </a:endParaRPr>
              </a:p>
              <a:p>
                <a:r>
                  <a:rPr kumimoji="0" lang="en-US" altLang="ja-JP" sz="571" kern="0" dirty="0">
                    <a:solidFill>
                      <a:srgbClr val="000000"/>
                    </a:solidFill>
                    <a:latin typeface="Meiryo UI" pitchFamily="50" charset="-128"/>
                    <a:ea typeface="Meiryo UI" pitchFamily="50" charset="-128"/>
                    <a:cs typeface="Meiryo UI" pitchFamily="50" charset="-128"/>
                    <a:hlinkClick r:id="rId258"/>
                  </a:rPr>
                  <a:t>Apache</a:t>
                </a:r>
                <a:r>
                  <a:rPr kumimoji="0" lang="ja-JP" altLang="en-US" sz="571" kern="0" dirty="0">
                    <a:solidFill>
                      <a:srgbClr val="000000"/>
                    </a:solidFill>
                    <a:latin typeface="Meiryo UI" pitchFamily="50" charset="-128"/>
                    <a:ea typeface="Meiryo UI" pitchFamily="50" charset="-128"/>
                    <a:cs typeface="Meiryo UI" pitchFamily="50" charset="-128"/>
                    <a:hlinkClick r:id="rId258"/>
                  </a:rPr>
                  <a:t> </a:t>
                </a:r>
                <a:r>
                  <a:rPr kumimoji="0" lang="en-US" altLang="ja-JP" sz="571" kern="0" dirty="0">
                    <a:solidFill>
                      <a:srgbClr val="000000"/>
                    </a:solidFill>
                    <a:latin typeface="Meiryo UI" pitchFamily="50" charset="-128"/>
                    <a:ea typeface="Meiryo UI" pitchFamily="50" charset="-128"/>
                    <a:cs typeface="Meiryo UI" pitchFamily="50" charset="-128"/>
                    <a:hlinkClick r:id="rId258"/>
                  </a:rPr>
                  <a:t>Pig</a:t>
                </a:r>
                <a:endParaRPr kumimoji="0" lang="en-US" altLang="ja-JP" sz="571" kern="0" dirty="0">
                  <a:solidFill>
                    <a:srgbClr val="000000"/>
                  </a:solidFill>
                  <a:latin typeface="Meiryo UI" pitchFamily="50" charset="-128"/>
                  <a:ea typeface="Meiryo UI" pitchFamily="50" charset="-128"/>
                  <a:cs typeface="Meiryo UI" pitchFamily="50" charset="-128"/>
                </a:endParaRPr>
              </a:p>
              <a:p>
                <a:r>
                  <a:rPr kumimoji="0" lang="en-US" altLang="ja-JP" sz="571" kern="0" dirty="0">
                    <a:solidFill>
                      <a:srgbClr val="000000"/>
                    </a:solidFill>
                    <a:latin typeface="Meiryo UI" pitchFamily="50" charset="-128"/>
                    <a:ea typeface="Meiryo UI" pitchFamily="50" charset="-128"/>
                    <a:cs typeface="Meiryo UI" pitchFamily="50" charset="-128"/>
                    <a:hlinkClick r:id="rId259"/>
                  </a:rPr>
                  <a:t>Apache</a:t>
                </a:r>
                <a:r>
                  <a:rPr kumimoji="0" lang="ja-JP" altLang="en-US" sz="571" kern="0" dirty="0">
                    <a:solidFill>
                      <a:srgbClr val="000000"/>
                    </a:solidFill>
                    <a:latin typeface="Meiryo UI" pitchFamily="50" charset="-128"/>
                    <a:ea typeface="Meiryo UI" pitchFamily="50" charset="-128"/>
                    <a:cs typeface="Meiryo UI" pitchFamily="50" charset="-128"/>
                    <a:hlinkClick r:id="rId259"/>
                  </a:rPr>
                  <a:t> </a:t>
                </a:r>
                <a:r>
                  <a:rPr kumimoji="0" lang="en-US" altLang="ja-JP" sz="571" kern="0" dirty="0">
                    <a:solidFill>
                      <a:srgbClr val="000000"/>
                    </a:solidFill>
                    <a:latin typeface="Meiryo UI" pitchFamily="50" charset="-128"/>
                    <a:ea typeface="Meiryo UI" pitchFamily="50" charset="-128"/>
                    <a:cs typeface="Meiryo UI" pitchFamily="50" charset="-128"/>
                    <a:hlinkClick r:id="rId259"/>
                  </a:rPr>
                  <a:t>Phoenix</a:t>
                </a:r>
                <a:endParaRPr kumimoji="0" lang="en-US" altLang="ja-JP" sz="571" kern="0" dirty="0">
                  <a:solidFill>
                    <a:srgbClr val="000000"/>
                  </a:solidFill>
                  <a:latin typeface="Meiryo UI" pitchFamily="50" charset="-128"/>
                  <a:ea typeface="Meiryo UI" pitchFamily="50" charset="-128"/>
                  <a:cs typeface="Meiryo UI" pitchFamily="50" charset="-128"/>
                </a:endParaRPr>
              </a:p>
              <a:p>
                <a:r>
                  <a:rPr kumimoji="0" lang="en-US" altLang="ja-JP" sz="571" kern="0" dirty="0">
                    <a:solidFill>
                      <a:srgbClr val="000000"/>
                    </a:solidFill>
                    <a:latin typeface="Meiryo UI" pitchFamily="50" charset="-128"/>
                    <a:ea typeface="Meiryo UI" pitchFamily="50" charset="-128"/>
                    <a:cs typeface="Meiryo UI" pitchFamily="50" charset="-128"/>
                    <a:hlinkClick r:id="rId260"/>
                  </a:rPr>
                  <a:t>Apache</a:t>
                </a:r>
                <a:r>
                  <a:rPr kumimoji="0" lang="ja-JP" altLang="en-US" sz="571" kern="0" dirty="0">
                    <a:solidFill>
                      <a:srgbClr val="000000"/>
                    </a:solidFill>
                    <a:latin typeface="Meiryo UI" pitchFamily="50" charset="-128"/>
                    <a:ea typeface="Meiryo UI" pitchFamily="50" charset="-128"/>
                    <a:cs typeface="Meiryo UI" pitchFamily="50" charset="-128"/>
                    <a:hlinkClick r:id="rId260"/>
                  </a:rPr>
                  <a:t> </a:t>
                </a:r>
                <a:r>
                  <a:rPr kumimoji="0" lang="en-US" altLang="ja-JP" sz="571" kern="0" dirty="0" err="1">
                    <a:solidFill>
                      <a:srgbClr val="000000"/>
                    </a:solidFill>
                    <a:latin typeface="Meiryo UI" pitchFamily="50" charset="-128"/>
                    <a:ea typeface="Meiryo UI" pitchFamily="50" charset="-128"/>
                    <a:cs typeface="Meiryo UI" pitchFamily="50" charset="-128"/>
                    <a:hlinkClick r:id="rId260"/>
                  </a:rPr>
                  <a:t>SparkSQL</a:t>
                </a:r>
                <a:endParaRPr kumimoji="0" lang="en-US" altLang="ja-JP" sz="571" kern="0" dirty="0">
                  <a:solidFill>
                    <a:srgbClr val="000000"/>
                  </a:solidFill>
                  <a:latin typeface="Meiryo UI" pitchFamily="50" charset="-128"/>
                  <a:ea typeface="Meiryo UI" pitchFamily="50" charset="-128"/>
                  <a:cs typeface="Meiryo UI" pitchFamily="50" charset="-128"/>
                </a:endParaRPr>
              </a:p>
              <a:p>
                <a:endParaRPr kumimoji="0" lang="en-US" altLang="ja-JP" sz="571" kern="0" dirty="0">
                  <a:solidFill>
                    <a:srgbClr val="000000"/>
                  </a:solidFill>
                  <a:latin typeface="Meiryo UI" pitchFamily="50" charset="-128"/>
                  <a:ea typeface="Meiryo UI" pitchFamily="50" charset="-128"/>
                  <a:cs typeface="Meiryo UI" pitchFamily="50" charset="-128"/>
                </a:endParaRPr>
              </a:p>
            </p:txBody>
          </p:sp>
          <p:sp>
            <p:nvSpPr>
              <p:cNvPr id="304" name="テキスト ボックス 303"/>
              <p:cNvSpPr txBox="1"/>
              <p:nvPr/>
            </p:nvSpPr>
            <p:spPr bwMode="gray">
              <a:xfrm>
                <a:off x="5635650" y="1413394"/>
                <a:ext cx="3171380" cy="156809"/>
              </a:xfrm>
              <a:prstGeom prst="rect">
                <a:avLst/>
              </a:prstGeom>
              <a:solidFill>
                <a:srgbClr val="FFE5E5"/>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pPr defTabSz="653156">
                  <a:buClr>
                    <a:srgbClr val="44546A"/>
                  </a:buClr>
                  <a:defRPr/>
                </a:pPr>
                <a:r>
                  <a:rPr kumimoji="0" lang="en-US" altLang="ja-JP" sz="571" kern="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SQL</a:t>
                </a:r>
                <a:r>
                  <a:rPr kumimoji="0" lang="ja-JP" altLang="en-US" sz="571" kern="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クエリエンジン</a:t>
                </a:r>
              </a:p>
            </p:txBody>
          </p:sp>
        </p:grpSp>
        <p:grpSp>
          <p:nvGrpSpPr>
            <p:cNvPr id="310" name="グループ化 309"/>
            <p:cNvGrpSpPr/>
            <p:nvPr/>
          </p:nvGrpSpPr>
          <p:grpSpPr>
            <a:xfrm>
              <a:off x="5075822" y="537928"/>
              <a:ext cx="908009" cy="783003"/>
              <a:chOff x="5746984" y="1307036"/>
              <a:chExt cx="3205955" cy="960508"/>
            </a:xfrm>
          </p:grpSpPr>
          <p:sp>
            <p:nvSpPr>
              <p:cNvPr id="311" name="正方形/長方形 310"/>
              <p:cNvSpPr/>
              <p:nvPr/>
            </p:nvSpPr>
            <p:spPr bwMode="gray">
              <a:xfrm>
                <a:off x="5746984" y="1432175"/>
                <a:ext cx="3205955" cy="835369"/>
              </a:xfrm>
              <a:prstGeom prst="rect">
                <a:avLst/>
              </a:prstGeom>
              <a:solidFill>
                <a:sysClr val="window" lastClr="FFFFFF"/>
              </a:solidFill>
              <a:ln w="9525">
                <a:solidFill>
                  <a:sysClr val="windowText" lastClr="000000"/>
                </a:solidFill>
                <a:miter lim="800000"/>
                <a:headEnd/>
                <a:tailEnd/>
              </a:ln>
            </p:spPr>
            <p:txBody>
              <a:bodyPr lIns="25714" rIns="25714" anchor="t"/>
              <a:lstStyle/>
              <a:p>
                <a:r>
                  <a:rPr kumimoji="0" lang="en-US" altLang="ja-JP" sz="571" u="sng" kern="0" dirty="0">
                    <a:latin typeface="Meiryo UI" pitchFamily="50" charset="-128"/>
                    <a:ea typeface="Meiryo UI" pitchFamily="50" charset="-128"/>
                    <a:cs typeface="Meiryo UI" pitchFamily="50" charset="-128"/>
                    <a:hlinkClick r:id="rId261"/>
                  </a:rPr>
                  <a:t>Apache </a:t>
                </a:r>
                <a:r>
                  <a:rPr kumimoji="0" lang="en-US" altLang="ja-JP" sz="571" u="sng" kern="0" dirty="0" err="1">
                    <a:latin typeface="Meiryo UI" pitchFamily="50" charset="-128"/>
                    <a:ea typeface="Meiryo UI" pitchFamily="50" charset="-128"/>
                    <a:cs typeface="Meiryo UI" pitchFamily="50" charset="-128"/>
                    <a:hlinkClick r:id="rId261"/>
                  </a:rPr>
                  <a:t>HBase</a:t>
                </a:r>
                <a:endParaRPr kumimoji="0" lang="en-US" altLang="ja-JP" sz="571" u="sng" kern="0" dirty="0">
                  <a:latin typeface="Meiryo UI" pitchFamily="50" charset="-128"/>
                  <a:ea typeface="Meiryo UI" pitchFamily="50" charset="-128"/>
                  <a:cs typeface="Meiryo UI" pitchFamily="50" charset="-128"/>
                </a:endParaRPr>
              </a:p>
              <a:p>
                <a:r>
                  <a:rPr kumimoji="0" lang="en-US" altLang="ja-JP" sz="571" u="sng" kern="0" dirty="0">
                    <a:latin typeface="Meiryo UI" pitchFamily="50" charset="-128"/>
                    <a:ea typeface="Meiryo UI" pitchFamily="50" charset="-128"/>
                    <a:cs typeface="Meiryo UI" pitchFamily="50" charset="-128"/>
                    <a:hlinkClick r:id="rId262"/>
                  </a:rPr>
                  <a:t>Apache Kudu</a:t>
                </a:r>
                <a:endParaRPr kumimoji="0" lang="en-US" altLang="ja-JP" sz="571" u="sng" kern="0" dirty="0">
                  <a:latin typeface="Meiryo UI" pitchFamily="50" charset="-128"/>
                  <a:ea typeface="Meiryo UI" pitchFamily="50" charset="-128"/>
                  <a:cs typeface="Meiryo UI" pitchFamily="50" charset="-128"/>
                </a:endParaRPr>
              </a:p>
              <a:p>
                <a:r>
                  <a:rPr kumimoji="0" lang="en-US" altLang="ja-JP" sz="571" kern="0" dirty="0" err="1">
                    <a:latin typeface="Meiryo UI" pitchFamily="50" charset="-128"/>
                    <a:ea typeface="Meiryo UI" pitchFamily="50" charset="-128"/>
                    <a:cs typeface="Meiryo UI" pitchFamily="50" charset="-128"/>
                    <a:hlinkClick r:id="rId263"/>
                  </a:rPr>
                  <a:t>Infinispan</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a:latin typeface="Meiryo UI" pitchFamily="50" charset="-128"/>
                    <a:ea typeface="Meiryo UI" pitchFamily="50" charset="-128"/>
                    <a:cs typeface="Meiryo UI" pitchFamily="50" charset="-128"/>
                    <a:hlinkClick r:id="rId264"/>
                  </a:rPr>
                  <a:t>MongoDB</a:t>
                </a:r>
                <a:endParaRPr kumimoji="0" lang="en-US" altLang="ja-JP" sz="571" kern="0" dirty="0">
                  <a:latin typeface="Meiryo UI" pitchFamily="50" charset="-128"/>
                  <a:ea typeface="Meiryo UI" pitchFamily="50" charset="-128"/>
                  <a:cs typeface="Meiryo UI" pitchFamily="50" charset="-128"/>
                </a:endParaRPr>
              </a:p>
              <a:p>
                <a:r>
                  <a:rPr kumimoji="0" lang="en-US" altLang="ja-JP" sz="571" u="sng" kern="0" dirty="0" err="1">
                    <a:latin typeface="Meiryo UI" pitchFamily="50" charset="-128"/>
                    <a:ea typeface="Meiryo UI" pitchFamily="50" charset="-128"/>
                    <a:cs typeface="Meiryo UI" pitchFamily="50" charset="-128"/>
                    <a:hlinkClick r:id="rId265"/>
                  </a:rPr>
                  <a:t>Redis</a:t>
                </a:r>
                <a:endParaRPr kumimoji="0" lang="en-US" altLang="ja-JP" sz="571" u="sng" kern="0" dirty="0">
                  <a:latin typeface="Meiryo UI" pitchFamily="50" charset="-128"/>
                  <a:ea typeface="Meiryo UI" pitchFamily="50" charset="-128"/>
                  <a:cs typeface="Meiryo UI" pitchFamily="50" charset="-128"/>
                </a:endParaRPr>
              </a:p>
              <a:p>
                <a:r>
                  <a:rPr kumimoji="0" lang="en-US" altLang="ja-JP" sz="571" kern="0" dirty="0" err="1">
                    <a:solidFill>
                      <a:srgbClr val="92D050"/>
                    </a:solidFill>
                    <a:latin typeface="Meiryo UI" pitchFamily="50" charset="-128"/>
                    <a:ea typeface="Meiryo UI" pitchFamily="50" charset="-128"/>
                    <a:cs typeface="Meiryo UI" pitchFamily="50" charset="-128"/>
                    <a:hlinkClick r:id="rId266"/>
                  </a:rPr>
                  <a:t>VoltDB</a:t>
                </a:r>
                <a:endParaRPr kumimoji="0" lang="en-US" altLang="ja-JP" sz="571" kern="0" dirty="0">
                  <a:solidFill>
                    <a:srgbClr val="92D050"/>
                  </a:solidFill>
                  <a:latin typeface="Meiryo UI" pitchFamily="50" charset="-128"/>
                  <a:ea typeface="Meiryo UI" pitchFamily="50" charset="-128"/>
                  <a:cs typeface="Meiryo UI" pitchFamily="50" charset="-128"/>
                </a:endParaRPr>
              </a:p>
              <a:p>
                <a:pPr defTabSz="653156">
                  <a:defRPr/>
                </a:pPr>
                <a:r>
                  <a:rPr kumimoji="0" lang="en-US" altLang="ja-JP" sz="571" u="sng" kern="0" dirty="0" err="1">
                    <a:latin typeface="Meiryo UI" pitchFamily="50" charset="-128"/>
                    <a:ea typeface="Meiryo UI" pitchFamily="50" charset="-128"/>
                    <a:cs typeface="Meiryo UI" pitchFamily="50" charset="-128"/>
                    <a:hlinkClick r:id="rId267"/>
                  </a:rPr>
                  <a:t>GridDB</a:t>
                </a:r>
                <a:endParaRPr kumimoji="0" lang="en-US" altLang="ja-JP" sz="571" u="sng" kern="0" dirty="0">
                  <a:latin typeface="Meiryo UI" pitchFamily="50" charset="-128"/>
                  <a:ea typeface="Meiryo UI" pitchFamily="50" charset="-128"/>
                  <a:cs typeface="Meiryo UI" pitchFamily="50" charset="-128"/>
                  <a:hlinkClick r:id="rId268"/>
                </a:endParaRPr>
              </a:p>
              <a:p>
                <a:pPr defTabSz="466484">
                  <a:defRPr/>
                </a:pPr>
                <a:endParaRPr kumimoji="0" lang="en-US" altLang="ja-JP" sz="571" kern="0" dirty="0">
                  <a:solidFill>
                    <a:srgbClr val="000000"/>
                  </a:solidFill>
                  <a:latin typeface="Meiryo UI" pitchFamily="50" charset="-128"/>
                  <a:ea typeface="Meiryo UI" pitchFamily="50" charset="-128"/>
                  <a:cs typeface="Meiryo UI" pitchFamily="50" charset="-128"/>
                </a:endParaRPr>
              </a:p>
            </p:txBody>
          </p:sp>
          <p:sp>
            <p:nvSpPr>
              <p:cNvPr id="312" name="テキスト ボックス 311"/>
              <p:cNvSpPr txBox="1"/>
              <p:nvPr/>
            </p:nvSpPr>
            <p:spPr bwMode="gray">
              <a:xfrm>
                <a:off x="5746984" y="1307036"/>
                <a:ext cx="3205955" cy="127483"/>
              </a:xfrm>
              <a:prstGeom prst="rect">
                <a:avLst/>
              </a:prstGeom>
              <a:solidFill>
                <a:srgbClr val="FFE5E5"/>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pPr defTabSz="653156">
                  <a:buClr>
                    <a:srgbClr val="44546A"/>
                  </a:buClr>
                  <a:defRPr/>
                </a:pPr>
                <a:r>
                  <a:rPr kumimoji="0" lang="ja-JP" altLang="en-US" sz="571" kern="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データストア</a:t>
                </a:r>
              </a:p>
            </p:txBody>
          </p:sp>
        </p:grpSp>
        <p:grpSp>
          <p:nvGrpSpPr>
            <p:cNvPr id="316" name="グループ化 315"/>
            <p:cNvGrpSpPr/>
            <p:nvPr/>
          </p:nvGrpSpPr>
          <p:grpSpPr>
            <a:xfrm>
              <a:off x="3126852" y="1703686"/>
              <a:ext cx="939261" cy="575224"/>
              <a:chOff x="5702653" y="1542723"/>
              <a:chExt cx="3219782" cy="600518"/>
            </a:xfrm>
          </p:grpSpPr>
          <p:sp>
            <p:nvSpPr>
              <p:cNvPr id="317" name="正方形/長方形 316"/>
              <p:cNvSpPr/>
              <p:nvPr/>
            </p:nvSpPr>
            <p:spPr bwMode="gray">
              <a:xfrm>
                <a:off x="5702653" y="1647618"/>
                <a:ext cx="3219782" cy="495623"/>
              </a:xfrm>
              <a:prstGeom prst="rect">
                <a:avLst/>
              </a:prstGeom>
              <a:solidFill>
                <a:sysClr val="window" lastClr="FFFFFF"/>
              </a:solidFill>
              <a:ln w="9525">
                <a:solidFill>
                  <a:sysClr val="windowText" lastClr="000000"/>
                </a:solidFill>
                <a:miter lim="800000"/>
                <a:headEnd/>
                <a:tailEnd/>
              </a:ln>
            </p:spPr>
            <p:txBody>
              <a:bodyPr lIns="25714" rIns="25714" anchor="t"/>
              <a:lstStyle/>
              <a:p>
                <a:r>
                  <a:rPr kumimoji="0" lang="en-US" altLang="ja-JP" sz="571" u="sng" kern="0" dirty="0">
                    <a:latin typeface="Meiryo UI" pitchFamily="50" charset="-128"/>
                    <a:ea typeface="Meiryo UI" pitchFamily="50" charset="-128"/>
                    <a:cs typeface="Meiryo UI" pitchFamily="50" charset="-128"/>
                    <a:hlinkClick r:id="rId269"/>
                  </a:rPr>
                  <a:t>Apache</a:t>
                </a:r>
                <a:r>
                  <a:rPr kumimoji="0" lang="ja-JP" altLang="en-US" sz="571" u="sng" kern="0" dirty="0">
                    <a:latin typeface="Meiryo UI" pitchFamily="50" charset="-128"/>
                    <a:ea typeface="Meiryo UI" pitchFamily="50" charset="-128"/>
                    <a:cs typeface="Meiryo UI" pitchFamily="50" charset="-128"/>
                    <a:hlinkClick r:id="rId269"/>
                  </a:rPr>
                  <a:t> </a:t>
                </a:r>
                <a:r>
                  <a:rPr kumimoji="0" lang="en-US" altLang="ja-JP" sz="571" u="sng" kern="0" dirty="0" err="1">
                    <a:latin typeface="Meiryo UI" pitchFamily="50" charset="-128"/>
                    <a:ea typeface="Meiryo UI" pitchFamily="50" charset="-128"/>
                    <a:cs typeface="Meiryo UI" pitchFamily="50" charset="-128"/>
                    <a:hlinkClick r:id="rId269"/>
                  </a:rPr>
                  <a:t>Flink</a:t>
                </a:r>
                <a:endParaRPr kumimoji="0" lang="en-US" altLang="ja-JP" sz="571" u="sng" kern="0" dirty="0">
                  <a:latin typeface="Meiryo UI" pitchFamily="50" charset="-128"/>
                  <a:ea typeface="Meiryo UI" pitchFamily="50" charset="-128"/>
                  <a:cs typeface="Meiryo UI" pitchFamily="50" charset="-128"/>
                </a:endParaRPr>
              </a:p>
              <a:p>
                <a:r>
                  <a:rPr kumimoji="0" lang="en-US" altLang="ja-JP" sz="571" u="sng" kern="0" dirty="0">
                    <a:latin typeface="Meiryo UI" pitchFamily="50" charset="-128"/>
                    <a:ea typeface="Meiryo UI" pitchFamily="50" charset="-128"/>
                    <a:cs typeface="Meiryo UI" pitchFamily="50" charset="-128"/>
                    <a:hlinkClick r:id="rId270"/>
                  </a:rPr>
                  <a:t>Apache S4</a:t>
                </a:r>
                <a:endParaRPr kumimoji="0" lang="en-US" altLang="ja-JP" sz="571" u="sng" kern="0" dirty="0">
                  <a:latin typeface="Meiryo UI" pitchFamily="50" charset="-128"/>
                  <a:ea typeface="Meiryo UI" pitchFamily="50" charset="-128"/>
                  <a:cs typeface="Meiryo UI" pitchFamily="50" charset="-128"/>
                </a:endParaRPr>
              </a:p>
              <a:p>
                <a:r>
                  <a:rPr kumimoji="0" lang="en-US" altLang="ja-JP" sz="571" kern="0" dirty="0">
                    <a:latin typeface="Meiryo UI" pitchFamily="50" charset="-128"/>
                    <a:ea typeface="Meiryo UI" pitchFamily="50" charset="-128"/>
                    <a:cs typeface="Meiryo UI" pitchFamily="50" charset="-128"/>
                    <a:hlinkClick r:id="rId271"/>
                  </a:rPr>
                  <a:t>Apache Spark Streaming</a:t>
                </a:r>
                <a:endParaRPr kumimoji="0" lang="en-US" altLang="ja-JP" sz="571" kern="0" dirty="0">
                  <a:latin typeface="Meiryo UI" pitchFamily="50" charset="-128"/>
                  <a:ea typeface="Meiryo UI" pitchFamily="50" charset="-128"/>
                  <a:cs typeface="Meiryo UI" pitchFamily="50" charset="-128"/>
                </a:endParaRPr>
              </a:p>
              <a:p>
                <a:r>
                  <a:rPr kumimoji="0" lang="en-US" altLang="ja-JP" sz="571" u="sng" kern="0" dirty="0">
                    <a:latin typeface="Meiryo UI" pitchFamily="50" charset="-128"/>
                    <a:ea typeface="Meiryo UI" pitchFamily="50" charset="-128"/>
                    <a:cs typeface="Meiryo UI" pitchFamily="50" charset="-128"/>
                    <a:hlinkClick r:id="rId272"/>
                  </a:rPr>
                  <a:t>Apache Storm</a:t>
                </a:r>
                <a:endParaRPr kumimoji="0" lang="en-US" altLang="ja-JP" sz="571" kern="0" dirty="0">
                  <a:solidFill>
                    <a:srgbClr val="000000"/>
                  </a:solidFill>
                  <a:latin typeface="Meiryo UI" pitchFamily="50" charset="-128"/>
                  <a:ea typeface="Meiryo UI" pitchFamily="50" charset="-128"/>
                  <a:cs typeface="Meiryo UI" pitchFamily="50" charset="-128"/>
                </a:endParaRPr>
              </a:p>
              <a:p>
                <a:r>
                  <a:rPr kumimoji="0" lang="en-US" altLang="ja-JP" sz="571" u="sng" kern="0" dirty="0" err="1">
                    <a:latin typeface="Meiryo UI" pitchFamily="50" charset="-128"/>
                    <a:ea typeface="Meiryo UI" pitchFamily="50" charset="-128"/>
                    <a:cs typeface="Meiryo UI" pitchFamily="50" charset="-128"/>
                    <a:hlinkClick r:id="rId273"/>
                  </a:rPr>
                  <a:t>Esper</a:t>
                </a:r>
                <a:endParaRPr kumimoji="0" lang="en-US" altLang="ja-JP" sz="571" kern="0" dirty="0">
                  <a:latin typeface="Meiryo UI" pitchFamily="50" charset="-128"/>
                  <a:ea typeface="Meiryo UI" pitchFamily="50" charset="-128"/>
                  <a:cs typeface="Meiryo UI" pitchFamily="50" charset="-128"/>
                </a:endParaRPr>
              </a:p>
              <a:p>
                <a:pPr defTabSz="466484">
                  <a:defRPr/>
                </a:pPr>
                <a:endParaRPr kumimoji="0" lang="en-US" altLang="ja-JP" sz="571" kern="0" dirty="0">
                  <a:solidFill>
                    <a:srgbClr val="000000"/>
                  </a:solidFill>
                  <a:latin typeface="Meiryo UI" pitchFamily="50" charset="-128"/>
                  <a:ea typeface="Meiryo UI" pitchFamily="50" charset="-128"/>
                  <a:cs typeface="Meiryo UI" pitchFamily="50" charset="-128"/>
                </a:endParaRPr>
              </a:p>
            </p:txBody>
          </p:sp>
          <p:sp>
            <p:nvSpPr>
              <p:cNvPr id="318" name="テキスト ボックス 317"/>
              <p:cNvSpPr txBox="1"/>
              <p:nvPr/>
            </p:nvSpPr>
            <p:spPr bwMode="gray">
              <a:xfrm>
                <a:off x="5702653" y="1542723"/>
                <a:ext cx="3218004" cy="115373"/>
              </a:xfrm>
              <a:prstGeom prst="rect">
                <a:avLst/>
              </a:prstGeom>
              <a:solidFill>
                <a:srgbClr val="FFE5E5"/>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pPr defTabSz="653156">
                  <a:buClr>
                    <a:srgbClr val="44546A"/>
                  </a:buClr>
                  <a:defRPr/>
                </a:pPr>
                <a:r>
                  <a:rPr kumimoji="0" lang="ja-JP" altLang="en-US" sz="571" kern="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ストリーム処理</a:t>
                </a:r>
              </a:p>
            </p:txBody>
          </p:sp>
        </p:grpSp>
        <p:grpSp>
          <p:nvGrpSpPr>
            <p:cNvPr id="327" name="グループ化 326"/>
            <p:cNvGrpSpPr/>
            <p:nvPr/>
          </p:nvGrpSpPr>
          <p:grpSpPr>
            <a:xfrm>
              <a:off x="5073310" y="1359809"/>
              <a:ext cx="910731" cy="499029"/>
              <a:chOff x="5587792" y="1352440"/>
              <a:chExt cx="3340694" cy="1100398"/>
            </a:xfrm>
          </p:grpSpPr>
          <p:sp>
            <p:nvSpPr>
              <p:cNvPr id="328" name="正方形/長方形 327"/>
              <p:cNvSpPr/>
              <p:nvPr/>
            </p:nvSpPr>
            <p:spPr bwMode="gray">
              <a:xfrm>
                <a:off x="5587792" y="1735097"/>
                <a:ext cx="3340694" cy="717741"/>
              </a:xfrm>
              <a:prstGeom prst="rect">
                <a:avLst/>
              </a:prstGeom>
              <a:solidFill>
                <a:sysClr val="window" lastClr="FFFFFF"/>
              </a:solidFill>
              <a:ln w="9525">
                <a:solidFill>
                  <a:sysClr val="windowText" lastClr="000000"/>
                </a:solidFill>
                <a:miter lim="800000"/>
                <a:headEnd/>
                <a:tailEnd/>
              </a:ln>
            </p:spPr>
            <p:txBody>
              <a:bodyPr lIns="25714" rIns="25714" anchor="t"/>
              <a:lstStyle/>
              <a:p>
                <a:r>
                  <a:rPr kumimoji="0" lang="en-US" altLang="ja-JP" sz="571" kern="0" dirty="0" err="1">
                    <a:latin typeface="Meiryo UI" pitchFamily="50" charset="-128"/>
                    <a:ea typeface="Meiryo UI" pitchFamily="50" charset="-128"/>
                    <a:cs typeface="Meiryo UI" pitchFamily="50" charset="-128"/>
                    <a:hlinkClick r:id="rId200"/>
                  </a:rPr>
                  <a:t>Ceph</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err="1">
                    <a:latin typeface="Meiryo UI" pitchFamily="50" charset="-128"/>
                    <a:ea typeface="Meiryo UI" pitchFamily="50" charset="-128"/>
                    <a:cs typeface="Meiryo UI" pitchFamily="50" charset="-128"/>
                    <a:hlinkClick r:id="rId201"/>
                  </a:rPr>
                  <a:t>GlusterFS</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err="1">
                    <a:latin typeface="Meiryo UI" pitchFamily="50" charset="-128"/>
                    <a:ea typeface="Meiryo UI" pitchFamily="50" charset="-128"/>
                    <a:cs typeface="Meiryo UI" pitchFamily="50" charset="-128"/>
                    <a:hlinkClick r:id="rId202"/>
                  </a:rPr>
                  <a:t>Lustre</a:t>
                </a:r>
                <a:endParaRPr kumimoji="0" lang="en-US" altLang="ja-JP" sz="571" kern="0" dirty="0">
                  <a:latin typeface="Meiryo UI" pitchFamily="50" charset="-128"/>
                  <a:ea typeface="Meiryo UI" pitchFamily="50" charset="-128"/>
                  <a:cs typeface="Meiryo UI" pitchFamily="50" charset="-128"/>
                </a:endParaRPr>
              </a:p>
              <a:p>
                <a:pPr defTabSz="466484">
                  <a:defRPr/>
                </a:pPr>
                <a:endParaRPr kumimoji="0" lang="en-US" altLang="ja-JP" sz="571" kern="0" dirty="0">
                  <a:solidFill>
                    <a:srgbClr val="000000"/>
                  </a:solidFill>
                  <a:latin typeface="Meiryo UI" pitchFamily="50" charset="-128"/>
                  <a:ea typeface="Meiryo UI" pitchFamily="50" charset="-128"/>
                  <a:cs typeface="Meiryo UI" pitchFamily="50" charset="-128"/>
                </a:endParaRPr>
              </a:p>
            </p:txBody>
          </p:sp>
          <p:sp>
            <p:nvSpPr>
              <p:cNvPr id="329" name="テキスト ボックス 328"/>
              <p:cNvSpPr txBox="1"/>
              <p:nvPr/>
            </p:nvSpPr>
            <p:spPr bwMode="gray">
              <a:xfrm>
                <a:off x="5587792" y="1352440"/>
                <a:ext cx="3340694" cy="421557"/>
              </a:xfrm>
              <a:prstGeom prst="rect">
                <a:avLst/>
              </a:prstGeom>
              <a:solidFill>
                <a:srgbClr val="FFE5E5"/>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pPr defTabSz="653156">
                  <a:buClr>
                    <a:srgbClr val="44546A"/>
                  </a:buClr>
                  <a:defRPr/>
                </a:pPr>
                <a:r>
                  <a:rPr kumimoji="0" lang="ja-JP" altLang="en-US" sz="571" kern="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分散ストレージ・</a:t>
                </a:r>
                <a:endParaRPr kumimoji="0" lang="en-US" altLang="ja-JP" sz="571" kern="0" dirty="0">
                  <a:solidFill>
                    <a:prstClr val="black"/>
                  </a:solidFill>
                  <a:latin typeface="Meiryo UI" panose="020B0604030504040204" pitchFamily="50" charset="-128"/>
                  <a:ea typeface="Meiryo UI" panose="020B0604030504040204" pitchFamily="50" charset="-128"/>
                  <a:cs typeface="Meiryo UI" panose="020B0604030504040204" pitchFamily="50" charset="-128"/>
                </a:endParaRPr>
              </a:p>
              <a:p>
                <a:pPr defTabSz="653156">
                  <a:buClr>
                    <a:srgbClr val="44546A"/>
                  </a:buClr>
                  <a:defRPr/>
                </a:pPr>
                <a:r>
                  <a:rPr kumimoji="0" lang="ja-JP" altLang="en-US" sz="571" kern="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分散ファイルシステム</a:t>
                </a:r>
              </a:p>
            </p:txBody>
          </p:sp>
        </p:grpSp>
        <p:grpSp>
          <p:nvGrpSpPr>
            <p:cNvPr id="331" name="グループ化 330"/>
            <p:cNvGrpSpPr/>
            <p:nvPr/>
          </p:nvGrpSpPr>
          <p:grpSpPr>
            <a:xfrm>
              <a:off x="3129830" y="543079"/>
              <a:ext cx="935764" cy="644333"/>
              <a:chOff x="5688124" y="1408586"/>
              <a:chExt cx="3240360" cy="938057"/>
            </a:xfrm>
          </p:grpSpPr>
          <p:sp>
            <p:nvSpPr>
              <p:cNvPr id="332" name="正方形/長方形 331"/>
              <p:cNvSpPr/>
              <p:nvPr/>
            </p:nvSpPr>
            <p:spPr bwMode="gray">
              <a:xfrm>
                <a:off x="5688124" y="1512959"/>
                <a:ext cx="3240360" cy="833684"/>
              </a:xfrm>
              <a:prstGeom prst="rect">
                <a:avLst/>
              </a:prstGeom>
              <a:solidFill>
                <a:sysClr val="window" lastClr="FFFFFF"/>
              </a:solidFill>
              <a:ln w="9525">
                <a:solidFill>
                  <a:sysClr val="windowText" lastClr="000000"/>
                </a:solidFill>
                <a:miter lim="800000"/>
                <a:headEnd/>
                <a:tailEnd/>
              </a:ln>
            </p:spPr>
            <p:txBody>
              <a:bodyPr lIns="25714" rIns="25714" anchor="t"/>
              <a:lstStyle/>
              <a:p>
                <a:r>
                  <a:rPr kumimoji="0" lang="en-US" altLang="ja-JP" sz="571" u="sng" kern="0" dirty="0">
                    <a:latin typeface="Meiryo UI" pitchFamily="50" charset="-128"/>
                    <a:ea typeface="Meiryo UI" pitchFamily="50" charset="-128"/>
                    <a:cs typeface="Meiryo UI" pitchFamily="50" charset="-128"/>
                    <a:hlinkClick r:id="rId274"/>
                  </a:rPr>
                  <a:t>Apache Flume</a:t>
                </a:r>
                <a:endParaRPr kumimoji="0" lang="en-US" altLang="ja-JP" sz="571" u="sng" kern="0" dirty="0">
                  <a:latin typeface="Meiryo UI" pitchFamily="50" charset="-128"/>
                  <a:ea typeface="Meiryo UI" pitchFamily="50" charset="-128"/>
                  <a:cs typeface="Meiryo UI" pitchFamily="50" charset="-128"/>
                </a:endParaRPr>
              </a:p>
              <a:p>
                <a:r>
                  <a:rPr kumimoji="0" lang="en-US" altLang="ja-JP" sz="571" kern="0" dirty="0">
                    <a:latin typeface="Meiryo UI" pitchFamily="50" charset="-128"/>
                    <a:ea typeface="Meiryo UI" pitchFamily="50" charset="-128"/>
                    <a:cs typeface="Meiryo UI" pitchFamily="50" charset="-128"/>
                    <a:hlinkClick r:id="rId275"/>
                  </a:rPr>
                  <a:t>Apache </a:t>
                </a:r>
                <a:r>
                  <a:rPr kumimoji="0" lang="en-US" altLang="ja-JP" sz="571" kern="0" dirty="0" err="1">
                    <a:latin typeface="Meiryo UI" pitchFamily="50" charset="-128"/>
                    <a:ea typeface="Meiryo UI" pitchFamily="50" charset="-128"/>
                    <a:cs typeface="Meiryo UI" pitchFamily="50" charset="-128"/>
                    <a:hlinkClick r:id="rId275"/>
                  </a:rPr>
                  <a:t>NiFi</a:t>
                </a:r>
                <a:endParaRPr kumimoji="0" lang="en-US" altLang="ja-JP" sz="571" kern="0" dirty="0">
                  <a:latin typeface="Meiryo UI" panose="020B0604030504040204" pitchFamily="50" charset="-128"/>
                  <a:ea typeface="Meiryo UI" panose="020B0604030504040204" pitchFamily="50" charset="-128"/>
                  <a:cs typeface="Meiryo UI" panose="020B0604030504040204" pitchFamily="50" charset="-128"/>
                </a:endParaRPr>
              </a:p>
              <a:p>
                <a:r>
                  <a:rPr kumimoji="0" lang="en-US" altLang="ja-JP" sz="571" u="sng" kern="0" dirty="0">
                    <a:latin typeface="Meiryo UI" pitchFamily="50" charset="-128"/>
                    <a:ea typeface="Meiryo UI" pitchFamily="50" charset="-128"/>
                    <a:cs typeface="Meiryo UI" pitchFamily="50" charset="-128"/>
                    <a:hlinkClick r:id="rId276"/>
                  </a:rPr>
                  <a:t>Apache </a:t>
                </a:r>
                <a:r>
                  <a:rPr kumimoji="0" lang="en-US" altLang="ja-JP" sz="571" u="sng" kern="0" dirty="0" err="1">
                    <a:latin typeface="Meiryo UI" pitchFamily="50" charset="-128"/>
                    <a:ea typeface="Meiryo UI" pitchFamily="50" charset="-128"/>
                    <a:cs typeface="Meiryo UI" pitchFamily="50" charset="-128"/>
                    <a:hlinkClick r:id="rId276"/>
                  </a:rPr>
                  <a:t>Sqoop</a:t>
                </a:r>
                <a:endParaRPr kumimoji="0" lang="en-US" altLang="ja-JP" sz="571" u="sng" kern="0" dirty="0">
                  <a:latin typeface="Meiryo UI" pitchFamily="50" charset="-128"/>
                  <a:ea typeface="Meiryo UI" pitchFamily="50" charset="-128"/>
                  <a:cs typeface="Meiryo UI" pitchFamily="50" charset="-128"/>
                </a:endParaRPr>
              </a:p>
              <a:p>
                <a:r>
                  <a:rPr kumimoji="0" lang="en-US" altLang="ja-JP" sz="571" kern="0" dirty="0" err="1">
                    <a:latin typeface="Meiryo UI" pitchFamily="50" charset="-128"/>
                    <a:ea typeface="Meiryo UI" pitchFamily="50" charset="-128"/>
                    <a:cs typeface="Meiryo UI" pitchFamily="50" charset="-128"/>
                    <a:hlinkClick r:id="rId277"/>
                  </a:rPr>
                  <a:t>Fluentd</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err="1">
                    <a:latin typeface="Meiryo UI" pitchFamily="50" charset="-128"/>
                    <a:ea typeface="Meiryo UI" pitchFamily="50" charset="-128"/>
                    <a:cs typeface="Meiryo UI" pitchFamily="50" charset="-128"/>
                    <a:hlinkClick r:id="rId278"/>
                  </a:rPr>
                  <a:t>Logstash</a:t>
                </a:r>
                <a:endParaRPr kumimoji="0" lang="en-US" altLang="ja-JP" sz="571" kern="0" dirty="0">
                  <a:latin typeface="Meiryo UI" pitchFamily="50" charset="-128"/>
                  <a:ea typeface="Meiryo UI" pitchFamily="50" charset="-128"/>
                  <a:cs typeface="Meiryo UI" pitchFamily="50" charset="-128"/>
                </a:endParaRPr>
              </a:p>
              <a:p>
                <a:r>
                  <a:rPr kumimoji="0" lang="en-US" altLang="ja-JP" sz="571" u="sng" kern="0" dirty="0" err="1">
                    <a:latin typeface="Meiryo UI" pitchFamily="50" charset="-128"/>
                    <a:ea typeface="Meiryo UI" pitchFamily="50" charset="-128"/>
                    <a:cs typeface="Meiryo UI" pitchFamily="50" charset="-128"/>
                    <a:hlinkClick r:id="rId279"/>
                  </a:rPr>
                  <a:t>Talend</a:t>
                </a:r>
                <a:endParaRPr kumimoji="0" lang="en-US" altLang="ja-JP" sz="571" u="sng" kern="0" dirty="0">
                  <a:latin typeface="Meiryo UI" pitchFamily="50" charset="-128"/>
                  <a:ea typeface="Meiryo UI" pitchFamily="50" charset="-128"/>
                  <a:cs typeface="Meiryo UI" pitchFamily="50" charset="-128"/>
                </a:endParaRPr>
              </a:p>
            </p:txBody>
          </p:sp>
          <p:sp>
            <p:nvSpPr>
              <p:cNvPr id="333" name="テキスト ボックス 332"/>
              <p:cNvSpPr txBox="1"/>
              <p:nvPr/>
            </p:nvSpPr>
            <p:spPr bwMode="gray">
              <a:xfrm>
                <a:off x="5688124" y="1408586"/>
                <a:ext cx="3240360" cy="131819"/>
              </a:xfrm>
              <a:prstGeom prst="rect">
                <a:avLst/>
              </a:prstGeom>
              <a:solidFill>
                <a:srgbClr val="FFE5E5"/>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pPr defTabSz="653156">
                  <a:buClr>
                    <a:srgbClr val="44546A"/>
                  </a:buClr>
                  <a:defRPr/>
                </a:pPr>
                <a:r>
                  <a:rPr kumimoji="0" lang="ja-JP" altLang="en-US" sz="571" kern="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データ収集</a:t>
                </a:r>
              </a:p>
            </p:txBody>
          </p:sp>
        </p:grpSp>
        <p:grpSp>
          <p:nvGrpSpPr>
            <p:cNvPr id="334" name="グループ化 333"/>
            <p:cNvGrpSpPr/>
            <p:nvPr/>
          </p:nvGrpSpPr>
          <p:grpSpPr>
            <a:xfrm>
              <a:off x="3119344" y="2735633"/>
              <a:ext cx="946769" cy="264414"/>
              <a:chOff x="5593314" y="1384479"/>
              <a:chExt cx="3402818" cy="437289"/>
            </a:xfrm>
          </p:grpSpPr>
          <p:sp>
            <p:nvSpPr>
              <p:cNvPr id="335" name="正方形/長方形 334"/>
              <p:cNvSpPr/>
              <p:nvPr/>
            </p:nvSpPr>
            <p:spPr bwMode="gray">
              <a:xfrm>
                <a:off x="5593314" y="1486404"/>
                <a:ext cx="3402818" cy="335364"/>
              </a:xfrm>
              <a:prstGeom prst="rect">
                <a:avLst/>
              </a:prstGeom>
              <a:solidFill>
                <a:sysClr val="window" lastClr="FFFFFF"/>
              </a:solidFill>
              <a:ln w="9525">
                <a:solidFill>
                  <a:sysClr val="windowText" lastClr="000000"/>
                </a:solidFill>
                <a:miter lim="800000"/>
                <a:headEnd/>
                <a:tailEnd/>
              </a:ln>
            </p:spPr>
            <p:txBody>
              <a:bodyPr lIns="25714" rIns="25714" anchor="t"/>
              <a:lstStyle/>
              <a:p>
                <a:r>
                  <a:rPr kumimoji="0" lang="en-US" altLang="ja-JP" sz="571" kern="0" dirty="0">
                    <a:latin typeface="Meiryo UI" pitchFamily="50" charset="-128"/>
                    <a:ea typeface="Meiryo UI" pitchFamily="50" charset="-128"/>
                    <a:cs typeface="Meiryo UI" pitchFamily="50" charset="-128"/>
                    <a:hlinkClick r:id="rId40"/>
                  </a:rPr>
                  <a:t>Apache </a:t>
                </a:r>
                <a:r>
                  <a:rPr kumimoji="0" lang="en-US" altLang="ja-JP" sz="571" kern="0" dirty="0" err="1">
                    <a:latin typeface="Meiryo UI" pitchFamily="50" charset="-128"/>
                    <a:ea typeface="Meiryo UI" pitchFamily="50" charset="-128"/>
                    <a:cs typeface="Meiryo UI" pitchFamily="50" charset="-128"/>
                    <a:hlinkClick r:id="rId40"/>
                  </a:rPr>
                  <a:t>ManifoldCF</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a:latin typeface="Meiryo UI" pitchFamily="50" charset="-128"/>
                    <a:ea typeface="Meiryo UI" pitchFamily="50" charset="-128"/>
                    <a:cs typeface="Meiryo UI" pitchFamily="50" charset="-128"/>
                    <a:hlinkClick r:id="rId280"/>
                  </a:rPr>
                  <a:t>Apache </a:t>
                </a:r>
                <a:r>
                  <a:rPr kumimoji="0" lang="en-US" altLang="ja-JP" sz="571" kern="0" dirty="0" err="1">
                    <a:latin typeface="Meiryo UI" pitchFamily="50" charset="-128"/>
                    <a:ea typeface="Meiryo UI" pitchFamily="50" charset="-128"/>
                    <a:cs typeface="Meiryo UI" pitchFamily="50" charset="-128"/>
                    <a:hlinkClick r:id="rId280"/>
                  </a:rPr>
                  <a:t>Nutch</a:t>
                </a:r>
                <a:endParaRPr kumimoji="0" lang="en-US" altLang="ja-JP" sz="571" kern="0" dirty="0">
                  <a:latin typeface="Meiryo UI" pitchFamily="50" charset="-128"/>
                  <a:ea typeface="Meiryo UI" pitchFamily="50" charset="-128"/>
                  <a:cs typeface="Meiryo UI" pitchFamily="50" charset="-128"/>
                </a:endParaRPr>
              </a:p>
              <a:p>
                <a:pPr defTabSz="466484">
                  <a:defRPr/>
                </a:pPr>
                <a:endParaRPr kumimoji="0" lang="en-US" altLang="ja-JP" sz="571" kern="0" dirty="0">
                  <a:solidFill>
                    <a:srgbClr val="000000"/>
                  </a:solidFill>
                  <a:latin typeface="Meiryo UI" pitchFamily="50" charset="-128"/>
                  <a:ea typeface="Meiryo UI" pitchFamily="50" charset="-128"/>
                  <a:cs typeface="Meiryo UI" pitchFamily="50" charset="-128"/>
                </a:endParaRPr>
              </a:p>
            </p:txBody>
          </p:sp>
          <p:sp>
            <p:nvSpPr>
              <p:cNvPr id="336" name="テキスト ボックス 335"/>
              <p:cNvSpPr txBox="1"/>
              <p:nvPr/>
            </p:nvSpPr>
            <p:spPr bwMode="gray">
              <a:xfrm>
                <a:off x="5595288" y="1384479"/>
                <a:ext cx="3400841" cy="151460"/>
              </a:xfrm>
              <a:prstGeom prst="rect">
                <a:avLst/>
              </a:prstGeom>
              <a:solidFill>
                <a:srgbClr val="FFE5E5"/>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pPr defTabSz="653156">
                  <a:buClr>
                    <a:srgbClr val="44546A"/>
                  </a:buClr>
                  <a:defRPr/>
                </a:pPr>
                <a:r>
                  <a:rPr kumimoji="0" lang="ja-JP" altLang="en-US" sz="571" kern="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クローラ</a:t>
                </a:r>
              </a:p>
            </p:txBody>
          </p:sp>
        </p:grpSp>
        <p:grpSp>
          <p:nvGrpSpPr>
            <p:cNvPr id="337" name="グループ化 336"/>
            <p:cNvGrpSpPr/>
            <p:nvPr/>
          </p:nvGrpSpPr>
          <p:grpSpPr>
            <a:xfrm>
              <a:off x="4117033" y="541838"/>
              <a:ext cx="904012" cy="578474"/>
              <a:chOff x="5709018" y="1402069"/>
              <a:chExt cx="3958048" cy="1026735"/>
            </a:xfrm>
          </p:grpSpPr>
          <p:sp>
            <p:nvSpPr>
              <p:cNvPr id="338" name="正方形/長方形 337"/>
              <p:cNvSpPr/>
              <p:nvPr/>
            </p:nvSpPr>
            <p:spPr bwMode="gray">
              <a:xfrm>
                <a:off x="5709018" y="1519213"/>
                <a:ext cx="3958048" cy="909591"/>
              </a:xfrm>
              <a:prstGeom prst="rect">
                <a:avLst/>
              </a:prstGeom>
              <a:solidFill>
                <a:sysClr val="window" lastClr="FFFFFF"/>
              </a:solidFill>
              <a:ln w="9525">
                <a:solidFill>
                  <a:sysClr val="windowText" lastClr="000000"/>
                </a:solidFill>
                <a:miter lim="800000"/>
                <a:headEnd/>
                <a:tailEnd/>
              </a:ln>
            </p:spPr>
            <p:txBody>
              <a:bodyPr lIns="25714" rIns="25714" anchor="t"/>
              <a:lstStyle/>
              <a:p>
                <a:pPr defTabSz="466484">
                  <a:defRPr/>
                </a:pPr>
                <a:r>
                  <a:rPr kumimoji="0" lang="en-US" altLang="ja-JP" sz="571" kern="0" dirty="0">
                    <a:latin typeface="Meiryo UI" pitchFamily="50" charset="-128"/>
                    <a:ea typeface="Meiryo UI" pitchFamily="50" charset="-128"/>
                    <a:cs typeface="Meiryo UI" pitchFamily="50" charset="-128"/>
                    <a:hlinkClick r:id="rId281"/>
                  </a:rPr>
                  <a:t>Apache Hadoop</a:t>
                </a:r>
                <a:endParaRPr kumimoji="0" lang="en-US" altLang="ja-JP" sz="571" kern="0" dirty="0">
                  <a:solidFill>
                    <a:srgbClr val="000000"/>
                  </a:solidFill>
                  <a:latin typeface="Meiryo UI" pitchFamily="50" charset="-128"/>
                  <a:ea typeface="Meiryo UI" pitchFamily="50" charset="-128"/>
                  <a:cs typeface="Meiryo UI" pitchFamily="50" charset="-128"/>
                  <a:hlinkClick r:id="rId282"/>
                </a:endParaRPr>
              </a:p>
              <a:p>
                <a:pPr defTabSz="466484">
                  <a:defRPr/>
                </a:pPr>
                <a:r>
                  <a:rPr kumimoji="0" lang="en-US" altLang="ja-JP" sz="571" kern="0" dirty="0">
                    <a:solidFill>
                      <a:srgbClr val="000000"/>
                    </a:solidFill>
                    <a:latin typeface="Meiryo UI" pitchFamily="50" charset="-128"/>
                    <a:ea typeface="Meiryo UI" pitchFamily="50" charset="-128"/>
                    <a:cs typeface="Meiryo UI" pitchFamily="50" charset="-128"/>
                    <a:hlinkClick r:id="rId282"/>
                  </a:rPr>
                  <a:t>Apache </a:t>
                </a:r>
                <a:r>
                  <a:rPr kumimoji="0" lang="en-US" altLang="ja-JP" sz="571" kern="0" dirty="0" err="1">
                    <a:solidFill>
                      <a:srgbClr val="000000"/>
                    </a:solidFill>
                    <a:latin typeface="Meiryo UI" pitchFamily="50" charset="-128"/>
                    <a:ea typeface="Meiryo UI" pitchFamily="50" charset="-128"/>
                    <a:cs typeface="Meiryo UI" pitchFamily="50" charset="-128"/>
                    <a:hlinkClick r:id="rId282"/>
                  </a:rPr>
                  <a:t>Mesos</a:t>
                </a:r>
                <a:endParaRPr kumimoji="0" lang="en-US" altLang="ja-JP" sz="571" kern="0" dirty="0">
                  <a:solidFill>
                    <a:srgbClr val="000000"/>
                  </a:solidFill>
                  <a:latin typeface="Meiryo UI" pitchFamily="50" charset="-128"/>
                  <a:ea typeface="Meiryo UI" pitchFamily="50" charset="-128"/>
                  <a:cs typeface="Meiryo UI" pitchFamily="50" charset="-128"/>
                </a:endParaRPr>
              </a:p>
              <a:p>
                <a:pPr defTabSz="466484">
                  <a:defRPr/>
                </a:pPr>
                <a:r>
                  <a:rPr kumimoji="0" lang="en-US" altLang="ja-JP" sz="571" kern="0" dirty="0">
                    <a:solidFill>
                      <a:srgbClr val="000000"/>
                    </a:solidFill>
                    <a:latin typeface="Meiryo UI" pitchFamily="50" charset="-128"/>
                    <a:ea typeface="Meiryo UI" pitchFamily="50" charset="-128"/>
                    <a:cs typeface="Meiryo UI" pitchFamily="50" charset="-128"/>
                    <a:hlinkClick r:id="rId283"/>
                  </a:rPr>
                  <a:t>Apache Spark</a:t>
                </a:r>
                <a:endParaRPr kumimoji="0" lang="en-US" altLang="ja-JP" sz="571" u="sng" kern="0" dirty="0">
                  <a:latin typeface="Meiryo UI" pitchFamily="50" charset="-128"/>
                  <a:ea typeface="Meiryo UI" pitchFamily="50" charset="-128"/>
                  <a:cs typeface="Meiryo UI" pitchFamily="50" charset="-128"/>
                </a:endParaRPr>
              </a:p>
              <a:p>
                <a:r>
                  <a:rPr kumimoji="0" lang="en-US" altLang="ja-JP" sz="571" u="sng" kern="0" dirty="0">
                    <a:latin typeface="Meiryo UI" pitchFamily="50" charset="-128"/>
                    <a:ea typeface="Meiryo UI" pitchFamily="50" charset="-128"/>
                    <a:cs typeface="Meiryo UI" pitchFamily="50" charset="-128"/>
                    <a:hlinkClick r:id="rId272"/>
                  </a:rPr>
                  <a:t>Apache Storm</a:t>
                </a:r>
                <a:endParaRPr kumimoji="0" lang="en-US" altLang="ja-JP" sz="571" u="sng" kern="0" dirty="0">
                  <a:latin typeface="Meiryo UI" pitchFamily="50" charset="-128"/>
                  <a:ea typeface="Meiryo UI" pitchFamily="50" charset="-128"/>
                  <a:cs typeface="Meiryo UI" pitchFamily="50" charset="-128"/>
                </a:endParaRPr>
              </a:p>
              <a:p>
                <a:r>
                  <a:rPr kumimoji="0" lang="en-US" altLang="ja-JP" sz="571" kern="0" dirty="0">
                    <a:solidFill>
                      <a:srgbClr val="000000"/>
                    </a:solidFill>
                    <a:latin typeface="Meiryo UI" pitchFamily="50" charset="-128"/>
                    <a:ea typeface="Meiryo UI" pitchFamily="50" charset="-128"/>
                    <a:cs typeface="Meiryo UI" pitchFamily="50" charset="-128"/>
                    <a:hlinkClick r:id="rId284"/>
                  </a:rPr>
                  <a:t>Apache </a:t>
                </a:r>
                <a:r>
                  <a:rPr kumimoji="0" lang="en-US" altLang="ja-JP" sz="571" kern="0" dirty="0" err="1">
                    <a:solidFill>
                      <a:srgbClr val="000000"/>
                    </a:solidFill>
                    <a:latin typeface="Meiryo UI" pitchFamily="50" charset="-128"/>
                    <a:ea typeface="Meiryo UI" pitchFamily="50" charset="-128"/>
                    <a:cs typeface="Meiryo UI" pitchFamily="50" charset="-128"/>
                    <a:hlinkClick r:id="rId284"/>
                  </a:rPr>
                  <a:t>Tez</a:t>
                </a:r>
                <a:endParaRPr kumimoji="0" lang="en-US" altLang="ja-JP" sz="571" kern="0" dirty="0">
                  <a:solidFill>
                    <a:srgbClr val="000000"/>
                  </a:solidFill>
                  <a:latin typeface="Meiryo UI" pitchFamily="50" charset="-128"/>
                  <a:ea typeface="Meiryo UI" pitchFamily="50" charset="-128"/>
                  <a:cs typeface="Meiryo UI" pitchFamily="50" charset="-128"/>
                </a:endParaRPr>
              </a:p>
              <a:p>
                <a:pPr defTabSz="466484">
                  <a:defRPr/>
                </a:pPr>
                <a:endParaRPr kumimoji="0" lang="en-US" altLang="ja-JP" sz="571" kern="0" dirty="0">
                  <a:solidFill>
                    <a:srgbClr val="000000"/>
                  </a:solidFill>
                  <a:latin typeface="Meiryo UI" pitchFamily="50" charset="-128"/>
                  <a:ea typeface="Meiryo UI" pitchFamily="50" charset="-128"/>
                  <a:cs typeface="Meiryo UI" pitchFamily="50" charset="-128"/>
                </a:endParaRPr>
              </a:p>
            </p:txBody>
          </p:sp>
          <p:sp>
            <p:nvSpPr>
              <p:cNvPr id="339" name="テキスト ボックス 338"/>
              <p:cNvSpPr txBox="1"/>
              <p:nvPr/>
            </p:nvSpPr>
            <p:spPr bwMode="gray">
              <a:xfrm>
                <a:off x="5711263" y="1402069"/>
                <a:ext cx="3955800" cy="169129"/>
              </a:xfrm>
              <a:prstGeom prst="rect">
                <a:avLst/>
              </a:prstGeom>
              <a:solidFill>
                <a:srgbClr val="FFE5E5"/>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pPr defTabSz="653156">
                  <a:buClr>
                    <a:srgbClr val="44546A"/>
                  </a:buClr>
                  <a:defRPr/>
                </a:pPr>
                <a:r>
                  <a:rPr kumimoji="0" lang="ja-JP" altLang="en-US" sz="571" kern="0">
                    <a:solidFill>
                      <a:prstClr val="black"/>
                    </a:solidFill>
                    <a:latin typeface="Meiryo UI" panose="020B0604030504040204" pitchFamily="50" charset="-128"/>
                    <a:ea typeface="Meiryo UI" panose="020B0604030504040204" pitchFamily="50" charset="-128"/>
                    <a:cs typeface="Meiryo UI" panose="020B0604030504040204" pitchFamily="50" charset="-128"/>
                  </a:rPr>
                  <a:t>分散処理</a:t>
                </a:r>
                <a:endParaRPr kumimoji="0" lang="ja-JP" altLang="en-US" sz="571" kern="0" dirty="0">
                  <a:solidFill>
                    <a:prstClr val="black"/>
                  </a:solidFill>
                  <a:latin typeface="Meiryo UI" panose="020B0604030504040204" pitchFamily="50" charset="-128"/>
                  <a:ea typeface="Meiryo UI" panose="020B0604030504040204" pitchFamily="50" charset="-128"/>
                  <a:cs typeface="Meiryo UI" panose="020B0604030504040204" pitchFamily="50" charset="-128"/>
                </a:endParaRPr>
              </a:p>
            </p:txBody>
          </p:sp>
        </p:grpSp>
        <p:sp>
          <p:nvSpPr>
            <p:cNvPr id="262" name="Freeform 129"/>
            <p:cNvSpPr>
              <a:spLocks noChangeArrowheads="1"/>
            </p:cNvSpPr>
            <p:nvPr/>
          </p:nvSpPr>
          <p:spPr bwMode="auto">
            <a:xfrm>
              <a:off x="104173" y="2250510"/>
              <a:ext cx="949961" cy="1955301"/>
            </a:xfrm>
            <a:custGeom>
              <a:avLst/>
              <a:gdLst>
                <a:gd name="T0" fmla="*/ 8335 w 8336"/>
                <a:gd name="T1" fmla="*/ 4223 h 4224"/>
                <a:gd name="T2" fmla="*/ 0 w 8336"/>
                <a:gd name="T3" fmla="*/ 4223 h 4224"/>
                <a:gd name="T4" fmla="*/ 0 w 8336"/>
                <a:gd name="T5" fmla="*/ 0 h 4224"/>
                <a:gd name="T6" fmla="*/ 8335 w 8336"/>
                <a:gd name="T7" fmla="*/ 0 h 4224"/>
                <a:gd name="T8" fmla="*/ 8335 w 8336"/>
                <a:gd name="T9" fmla="*/ 4223 h 4224"/>
              </a:gdLst>
              <a:ahLst/>
              <a:cxnLst>
                <a:cxn ang="0">
                  <a:pos x="T0" y="T1"/>
                </a:cxn>
                <a:cxn ang="0">
                  <a:pos x="T2" y="T3"/>
                </a:cxn>
                <a:cxn ang="0">
                  <a:pos x="T4" y="T5"/>
                </a:cxn>
                <a:cxn ang="0">
                  <a:pos x="T6" y="T7"/>
                </a:cxn>
                <a:cxn ang="0">
                  <a:pos x="T8" y="T9"/>
                </a:cxn>
              </a:cxnLst>
              <a:rect l="0" t="0" r="r" b="b"/>
              <a:pathLst>
                <a:path w="8336" h="4224">
                  <a:moveTo>
                    <a:pt x="8335" y="4223"/>
                  </a:moveTo>
                  <a:lnTo>
                    <a:pt x="0" y="4223"/>
                  </a:lnTo>
                  <a:lnTo>
                    <a:pt x="0" y="0"/>
                  </a:lnTo>
                  <a:lnTo>
                    <a:pt x="8335" y="0"/>
                  </a:lnTo>
                  <a:lnTo>
                    <a:pt x="8335" y="4223"/>
                  </a:lnTo>
                </a:path>
              </a:pathLst>
            </a:custGeom>
            <a:solidFill>
              <a:srgbClr val="BED1BA"/>
            </a:solidFill>
            <a:ln w="9525" cap="flat">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t"/>
            <a:lstStyle/>
            <a:p>
              <a:r>
                <a:rPr lang="en-US" altLang="ja-JP" sz="571" dirty="0">
                  <a:latin typeface="Meiryo UI" panose="020B0604030504040204" pitchFamily="50" charset="-128"/>
                  <a:ea typeface="Meiryo UI" panose="020B0604030504040204" pitchFamily="50" charset="-128"/>
                  <a:cs typeface="Meiryo UI" panose="020B0604030504040204" pitchFamily="50" charset="-128"/>
                </a:rPr>
                <a:t>Web</a:t>
              </a:r>
              <a:r>
                <a:rPr lang="ja-JP" altLang="en-US" sz="571" dirty="0">
                  <a:latin typeface="Meiryo UI" panose="020B0604030504040204" pitchFamily="50" charset="-128"/>
                  <a:ea typeface="Meiryo UI" panose="020B0604030504040204" pitchFamily="50" charset="-128"/>
                  <a:cs typeface="Meiryo UI" panose="020B0604030504040204" pitchFamily="50" charset="-128"/>
                </a:rPr>
                <a:t>・</a:t>
              </a:r>
              <a:r>
                <a:rPr lang="en-US" altLang="ja-JP" sz="571" dirty="0">
                  <a:latin typeface="Meiryo UI" panose="020B0604030504040204" pitchFamily="50" charset="-128"/>
                  <a:ea typeface="Meiryo UI" panose="020B0604030504040204" pitchFamily="50" charset="-128"/>
                  <a:cs typeface="Meiryo UI" panose="020B0604030504040204" pitchFamily="50" charset="-128"/>
                </a:rPr>
                <a:t>AP </a:t>
              </a:r>
              <a:r>
                <a:rPr lang="ja-JP" altLang="en-US" sz="571" dirty="0">
                  <a:latin typeface="Meiryo UI" panose="020B0604030504040204" pitchFamily="50" charset="-128"/>
                  <a:ea typeface="Meiryo UI" panose="020B0604030504040204" pitchFamily="50" charset="-128"/>
                  <a:cs typeface="Meiryo UI" panose="020B0604030504040204" pitchFamily="50" charset="-128"/>
                </a:rPr>
                <a:t>サーバー</a:t>
              </a:r>
            </a:p>
          </p:txBody>
        </p:sp>
        <p:grpSp>
          <p:nvGrpSpPr>
            <p:cNvPr id="263" name="グループ化 262"/>
            <p:cNvGrpSpPr/>
            <p:nvPr/>
          </p:nvGrpSpPr>
          <p:grpSpPr>
            <a:xfrm>
              <a:off x="131188" y="2374267"/>
              <a:ext cx="867346" cy="930304"/>
              <a:chOff x="188569" y="3634724"/>
              <a:chExt cx="1250685" cy="1416779"/>
            </a:xfrm>
          </p:grpSpPr>
          <p:sp>
            <p:nvSpPr>
              <p:cNvPr id="264" name="正方形/長方形 263"/>
              <p:cNvSpPr/>
              <p:nvPr/>
            </p:nvSpPr>
            <p:spPr bwMode="gray">
              <a:xfrm>
                <a:off x="188569" y="3770745"/>
                <a:ext cx="1250685" cy="1280758"/>
              </a:xfrm>
              <a:prstGeom prst="rect">
                <a:avLst/>
              </a:prstGeom>
              <a:solidFill>
                <a:schemeClr val="bg1"/>
              </a:solidFill>
              <a:ln w="9525">
                <a:solidFill>
                  <a:schemeClr val="tx1"/>
                </a:solidFill>
                <a:miter lim="800000"/>
                <a:headEnd/>
                <a:tailEnd/>
              </a:ln>
            </p:spPr>
            <p:txBody>
              <a:bodyPr lIns="25714" rIns="25714" anchor="t"/>
              <a:lstStyle/>
              <a:p>
                <a:pPr defTabSz="653156">
                  <a:defRPr/>
                </a:pPr>
                <a:r>
                  <a:rPr kumimoji="0" lang="en-US" altLang="ja-JP" sz="571" kern="0" dirty="0">
                    <a:latin typeface="Meiryo UI" pitchFamily="50" charset="-128"/>
                    <a:ea typeface="Meiryo UI" pitchFamily="50" charset="-128"/>
                    <a:cs typeface="Meiryo UI" pitchFamily="50" charset="-128"/>
                    <a:hlinkClick r:id="rId285"/>
                  </a:rPr>
                  <a:t>Apache Bench</a:t>
                </a:r>
              </a:p>
              <a:p>
                <a:pPr defTabSz="653156">
                  <a:defRPr/>
                </a:pPr>
                <a:r>
                  <a:rPr kumimoji="0" lang="en-US" altLang="ja-JP" sz="571" kern="0" dirty="0">
                    <a:latin typeface="Meiryo UI" pitchFamily="50" charset="-128"/>
                    <a:ea typeface="Meiryo UI" pitchFamily="50" charset="-128"/>
                    <a:cs typeface="Meiryo UI" pitchFamily="50" charset="-128"/>
                    <a:hlinkClick r:id="rId285"/>
                  </a:rPr>
                  <a:t>Apache HTTP Server</a:t>
                </a:r>
                <a:endParaRPr kumimoji="0" lang="en-US" altLang="ja-JP" sz="571" kern="0" dirty="0">
                  <a:latin typeface="Meiryo UI" pitchFamily="50" charset="-128"/>
                  <a:ea typeface="Meiryo UI" pitchFamily="50" charset="-128"/>
                  <a:cs typeface="Meiryo UI" pitchFamily="50" charset="-128"/>
                </a:endParaRPr>
              </a:p>
              <a:p>
                <a:pPr defTabSz="653156">
                  <a:defRPr/>
                </a:pPr>
                <a:r>
                  <a:rPr kumimoji="0" lang="en-US" altLang="ja-JP" sz="571" kern="0" dirty="0">
                    <a:latin typeface="Meiryo UI" pitchFamily="50" charset="-128"/>
                    <a:ea typeface="Meiryo UI" pitchFamily="50" charset="-128"/>
                    <a:cs typeface="Meiryo UI" pitchFamily="50" charset="-128"/>
                    <a:hlinkClick r:id="rId286"/>
                  </a:rPr>
                  <a:t>Apache Tomcat</a:t>
                </a:r>
                <a:endParaRPr kumimoji="0" lang="en-US" altLang="ja-JP" sz="571" kern="0" dirty="0">
                  <a:latin typeface="Meiryo UI" pitchFamily="50" charset="-128"/>
                  <a:ea typeface="Meiryo UI" pitchFamily="50" charset="-128"/>
                  <a:cs typeface="Meiryo UI" pitchFamily="50" charset="-128"/>
                </a:endParaRPr>
              </a:p>
              <a:p>
                <a:pPr defTabSz="653156">
                  <a:defRPr/>
                </a:pPr>
                <a:r>
                  <a:rPr kumimoji="0" lang="en-US" altLang="ja-JP" sz="571" kern="0" dirty="0" err="1">
                    <a:latin typeface="Meiryo UI" pitchFamily="50" charset="-128"/>
                    <a:ea typeface="Meiryo UI" pitchFamily="50" charset="-128"/>
                    <a:cs typeface="Meiryo UI" pitchFamily="50" charset="-128"/>
                    <a:hlinkClick r:id="rId287"/>
                  </a:rPr>
                  <a:t>Appweb</a:t>
                </a:r>
                <a:endParaRPr kumimoji="0" lang="en-US" altLang="ja-JP" sz="571" kern="0" dirty="0">
                  <a:latin typeface="Meiryo UI" pitchFamily="50" charset="-128"/>
                  <a:ea typeface="Meiryo UI" pitchFamily="50" charset="-128"/>
                  <a:cs typeface="Meiryo UI" pitchFamily="50" charset="-128"/>
                </a:endParaRPr>
              </a:p>
              <a:p>
                <a:pPr defTabSz="653156">
                  <a:defRPr/>
                </a:pPr>
                <a:r>
                  <a:rPr kumimoji="0" lang="en-US" altLang="ja-JP" sz="571" kern="0" dirty="0" err="1">
                    <a:latin typeface="Meiryo UI" pitchFamily="50" charset="-128"/>
                    <a:ea typeface="Meiryo UI" pitchFamily="50" charset="-128"/>
                    <a:cs typeface="Meiryo UI" pitchFamily="50" charset="-128"/>
                    <a:hlinkClick r:id="rId288"/>
                  </a:rPr>
                  <a:t>GlassFish</a:t>
                </a:r>
                <a:endParaRPr kumimoji="0" lang="en-US" altLang="ja-JP" sz="571" kern="0" dirty="0">
                  <a:latin typeface="Meiryo UI" pitchFamily="50" charset="-128"/>
                  <a:ea typeface="Meiryo UI" pitchFamily="50" charset="-128"/>
                  <a:cs typeface="Meiryo UI" pitchFamily="50" charset="-128"/>
                </a:endParaRPr>
              </a:p>
              <a:p>
                <a:pPr defTabSz="653156">
                  <a:defRPr/>
                </a:pPr>
                <a:r>
                  <a:rPr kumimoji="0" lang="en-US" altLang="ja-JP" sz="571" kern="0" dirty="0">
                    <a:latin typeface="Meiryo UI" pitchFamily="50" charset="-128"/>
                    <a:ea typeface="Meiryo UI" pitchFamily="50" charset="-128"/>
                    <a:cs typeface="Meiryo UI" pitchFamily="50" charset="-128"/>
                    <a:hlinkClick r:id="rId289"/>
                  </a:rPr>
                  <a:t>Jetty</a:t>
                </a:r>
                <a:endParaRPr kumimoji="0" lang="en-US" altLang="ja-JP" sz="571" kern="0" dirty="0">
                  <a:latin typeface="Meiryo UI" pitchFamily="50" charset="-128"/>
                  <a:ea typeface="Meiryo UI" pitchFamily="50" charset="-128"/>
                  <a:cs typeface="Meiryo UI" pitchFamily="50" charset="-128"/>
                </a:endParaRPr>
              </a:p>
              <a:p>
                <a:pPr defTabSz="653156">
                  <a:defRPr/>
                </a:pPr>
                <a:r>
                  <a:rPr kumimoji="0" lang="en-US" altLang="ja-JP" sz="571" kern="0" dirty="0" err="1">
                    <a:latin typeface="Meiryo UI" pitchFamily="50" charset="-128"/>
                    <a:ea typeface="Meiryo UI" pitchFamily="50" charset="-128"/>
                    <a:cs typeface="Meiryo UI" pitchFamily="50" charset="-128"/>
                    <a:hlinkClick r:id="rId290"/>
                  </a:rPr>
                  <a:t>Lighttpd</a:t>
                </a:r>
                <a:endParaRPr kumimoji="0" lang="en-US" altLang="ja-JP" sz="571" kern="0" dirty="0">
                  <a:latin typeface="Meiryo UI" pitchFamily="50" charset="-128"/>
                  <a:ea typeface="Meiryo UI" pitchFamily="50" charset="-128"/>
                  <a:cs typeface="Meiryo UI" pitchFamily="50" charset="-128"/>
                </a:endParaRPr>
              </a:p>
              <a:p>
                <a:pPr defTabSz="653156">
                  <a:defRPr/>
                </a:pPr>
                <a:r>
                  <a:rPr kumimoji="0" lang="en-US" altLang="ja-JP" sz="571" kern="0" dirty="0" err="1">
                    <a:latin typeface="Meiryo UI" pitchFamily="50" charset="-128"/>
                    <a:ea typeface="Meiryo UI" pitchFamily="50" charset="-128"/>
                    <a:cs typeface="Meiryo UI" pitchFamily="50" charset="-128"/>
                    <a:hlinkClick r:id="rId118"/>
                  </a:rPr>
                  <a:t>nginX</a:t>
                </a:r>
                <a:endParaRPr kumimoji="0" lang="en-US" altLang="ja-JP" sz="571" kern="0" dirty="0">
                  <a:latin typeface="Meiryo UI" pitchFamily="50" charset="-128"/>
                  <a:ea typeface="Meiryo UI" pitchFamily="50" charset="-128"/>
                  <a:cs typeface="Meiryo UI" pitchFamily="50" charset="-128"/>
                </a:endParaRPr>
              </a:p>
              <a:p>
                <a:pPr defTabSz="653156">
                  <a:defRPr/>
                </a:pPr>
                <a:r>
                  <a:rPr kumimoji="0" lang="en-US" altLang="ja-JP" sz="571" kern="0" dirty="0" err="1">
                    <a:latin typeface="Meiryo UI" pitchFamily="50" charset="-128"/>
                    <a:ea typeface="Meiryo UI" pitchFamily="50" charset="-128"/>
                    <a:cs typeface="Meiryo UI" pitchFamily="50" charset="-128"/>
                    <a:hlinkClick r:id="rId291"/>
                  </a:rPr>
                  <a:t>WildFly</a:t>
                </a:r>
                <a:endParaRPr kumimoji="0" lang="en-US" altLang="ja-JP" sz="571" kern="0" dirty="0">
                  <a:latin typeface="Meiryo UI" pitchFamily="50" charset="-128"/>
                  <a:ea typeface="Meiryo UI" pitchFamily="50" charset="-128"/>
                  <a:cs typeface="Meiryo UI" pitchFamily="50" charset="-128"/>
                </a:endParaRPr>
              </a:p>
            </p:txBody>
          </p:sp>
          <p:sp>
            <p:nvSpPr>
              <p:cNvPr id="265" name="テキスト ボックス 264"/>
              <p:cNvSpPr txBox="1"/>
              <p:nvPr/>
            </p:nvSpPr>
            <p:spPr bwMode="gray">
              <a:xfrm>
                <a:off x="190006" y="3634724"/>
                <a:ext cx="1249247" cy="136022"/>
              </a:xfrm>
              <a:prstGeom prst="rect">
                <a:avLst/>
              </a:prstGeom>
              <a:solidFill>
                <a:srgbClr val="E0E9DE"/>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en-US" altLang="ja-JP" sz="571" dirty="0">
                    <a:latin typeface="Meiryo UI" panose="020B0604030504040204" pitchFamily="50" charset="-128"/>
                    <a:ea typeface="Meiryo UI" panose="020B0604030504040204" pitchFamily="50" charset="-128"/>
                    <a:cs typeface="Meiryo UI" panose="020B0604030504040204" pitchFamily="50" charset="-128"/>
                  </a:rPr>
                  <a:t>Web</a:t>
                </a:r>
                <a:r>
                  <a:rPr lang="ja-JP" altLang="en-US" sz="571" dirty="0">
                    <a:latin typeface="Meiryo UI" panose="020B0604030504040204" pitchFamily="50" charset="-128"/>
                    <a:ea typeface="Meiryo UI" panose="020B0604030504040204" pitchFamily="50" charset="-128"/>
                    <a:cs typeface="Meiryo UI" panose="020B0604030504040204" pitchFamily="50" charset="-128"/>
                  </a:rPr>
                  <a:t>・</a:t>
                </a:r>
                <a:r>
                  <a:rPr lang="en-US" altLang="ja-JP" sz="571" dirty="0">
                    <a:latin typeface="Meiryo UI" panose="020B0604030504040204" pitchFamily="50" charset="-128"/>
                    <a:ea typeface="Meiryo UI" panose="020B0604030504040204" pitchFamily="50" charset="-128"/>
                    <a:cs typeface="Meiryo UI" panose="020B0604030504040204" pitchFamily="50" charset="-128"/>
                  </a:rPr>
                  <a:t>AP</a:t>
                </a:r>
                <a:r>
                  <a:rPr lang="ja-JP" altLang="en-US" sz="571" dirty="0">
                    <a:latin typeface="Meiryo UI" panose="020B0604030504040204" pitchFamily="50" charset="-128"/>
                    <a:ea typeface="Meiryo UI" panose="020B0604030504040204" pitchFamily="50" charset="-128"/>
                    <a:cs typeface="Meiryo UI" panose="020B0604030504040204" pitchFamily="50" charset="-128"/>
                  </a:rPr>
                  <a:t> サーバー</a:t>
                </a:r>
              </a:p>
            </p:txBody>
          </p:sp>
        </p:grpSp>
        <p:grpSp>
          <p:nvGrpSpPr>
            <p:cNvPr id="266" name="グループ化 265"/>
            <p:cNvGrpSpPr/>
            <p:nvPr/>
          </p:nvGrpSpPr>
          <p:grpSpPr>
            <a:xfrm>
              <a:off x="129766" y="3345169"/>
              <a:ext cx="866349" cy="519123"/>
              <a:chOff x="5688124" y="1408586"/>
              <a:chExt cx="3240360" cy="633741"/>
            </a:xfrm>
          </p:grpSpPr>
          <p:sp>
            <p:nvSpPr>
              <p:cNvPr id="267" name="正方形/長方形 266"/>
              <p:cNvSpPr/>
              <p:nvPr/>
            </p:nvSpPr>
            <p:spPr bwMode="gray">
              <a:xfrm>
                <a:off x="5688124" y="1540337"/>
                <a:ext cx="3240360" cy="501990"/>
              </a:xfrm>
              <a:prstGeom prst="rect">
                <a:avLst/>
              </a:prstGeom>
              <a:solidFill>
                <a:schemeClr val="bg1"/>
              </a:solidFill>
              <a:ln w="9525">
                <a:solidFill>
                  <a:schemeClr val="tx1"/>
                </a:solidFill>
                <a:miter lim="800000"/>
                <a:headEnd/>
                <a:tailEnd/>
              </a:ln>
            </p:spPr>
            <p:txBody>
              <a:bodyPr lIns="25714" rIns="25714" anchor="t"/>
              <a:lstStyle/>
              <a:p>
                <a:pPr defTabSz="653156">
                  <a:defRPr/>
                </a:pPr>
                <a:r>
                  <a:rPr kumimoji="0" lang="en-US" altLang="ja-JP" sz="571" kern="0" dirty="0">
                    <a:latin typeface="Meiryo UI" pitchFamily="50" charset="-128"/>
                    <a:ea typeface="Meiryo UI" pitchFamily="50" charset="-128"/>
                    <a:cs typeface="Meiryo UI" pitchFamily="50" charset="-128"/>
                    <a:hlinkClick r:id="rId292"/>
                  </a:rPr>
                  <a:t>Apache Axis2</a:t>
                </a:r>
                <a:endParaRPr kumimoji="0" lang="en-US" altLang="ja-JP" sz="571" kern="0" dirty="0">
                  <a:latin typeface="Meiryo UI" pitchFamily="50" charset="-128"/>
                  <a:ea typeface="Meiryo UI" pitchFamily="50" charset="-128"/>
                  <a:cs typeface="Meiryo UI" pitchFamily="50" charset="-128"/>
                </a:endParaRPr>
              </a:p>
              <a:p>
                <a:pPr defTabSz="653156">
                  <a:defRPr/>
                </a:pPr>
                <a:r>
                  <a:rPr kumimoji="0" lang="en-US" altLang="ja-JP" sz="571" kern="0" dirty="0">
                    <a:latin typeface="Meiryo UI" pitchFamily="50" charset="-128"/>
                    <a:ea typeface="Meiryo UI" pitchFamily="50" charset="-128"/>
                    <a:cs typeface="Meiryo UI" pitchFamily="50" charset="-128"/>
                    <a:hlinkClick r:id="rId293"/>
                  </a:rPr>
                  <a:t>Apache </a:t>
                </a:r>
                <a:r>
                  <a:rPr kumimoji="0" lang="en-US" altLang="ja-JP" sz="571" kern="0" dirty="0" err="1">
                    <a:latin typeface="Meiryo UI" pitchFamily="50" charset="-128"/>
                    <a:ea typeface="Meiryo UI" pitchFamily="50" charset="-128"/>
                    <a:cs typeface="Meiryo UI" pitchFamily="50" charset="-128"/>
                    <a:hlinkClick r:id="rId293"/>
                  </a:rPr>
                  <a:t>ServiceMIX</a:t>
                </a:r>
                <a:endParaRPr kumimoji="0" lang="en-US" altLang="ja-JP" sz="571" kern="0" dirty="0">
                  <a:latin typeface="Meiryo UI" pitchFamily="50" charset="-128"/>
                  <a:ea typeface="Meiryo UI" pitchFamily="50" charset="-128"/>
                  <a:cs typeface="Meiryo UI" pitchFamily="50" charset="-128"/>
                </a:endParaRPr>
              </a:p>
              <a:p>
                <a:pPr defTabSz="653156">
                  <a:defRPr/>
                </a:pPr>
                <a:r>
                  <a:rPr kumimoji="0" lang="en-US" altLang="ja-JP" sz="571" kern="0" dirty="0" err="1">
                    <a:latin typeface="Meiryo UI" pitchFamily="50" charset="-128"/>
                    <a:ea typeface="Meiryo UI" pitchFamily="50" charset="-128"/>
                    <a:cs typeface="Meiryo UI" pitchFamily="50" charset="-128"/>
                    <a:hlinkClick r:id="rId279"/>
                  </a:rPr>
                  <a:t>Talend</a:t>
                </a:r>
                <a:endParaRPr kumimoji="0" lang="en-US" altLang="ja-JP" sz="571" kern="0" dirty="0">
                  <a:latin typeface="Meiryo UI" pitchFamily="50" charset="-128"/>
                  <a:ea typeface="Meiryo UI" pitchFamily="50" charset="-128"/>
                  <a:cs typeface="Meiryo UI" pitchFamily="50" charset="-128"/>
                </a:endParaRPr>
              </a:p>
              <a:p>
                <a:pPr defTabSz="653156">
                  <a:defRPr/>
                </a:pPr>
                <a:r>
                  <a:rPr kumimoji="0" lang="en-US" altLang="ja-JP" sz="571" kern="0" dirty="0" err="1">
                    <a:latin typeface="Meiryo UI" pitchFamily="50" charset="-128"/>
                    <a:ea typeface="Meiryo UI" pitchFamily="50" charset="-128"/>
                    <a:cs typeface="Meiryo UI" pitchFamily="50" charset="-128"/>
                    <a:hlinkClick r:id="rId294"/>
                  </a:rPr>
                  <a:t>Talend</a:t>
                </a:r>
                <a:r>
                  <a:rPr kumimoji="0" lang="en-US" altLang="ja-JP" sz="571" kern="0" dirty="0">
                    <a:latin typeface="Meiryo UI" pitchFamily="50" charset="-128"/>
                    <a:ea typeface="Meiryo UI" pitchFamily="50" charset="-128"/>
                    <a:cs typeface="Meiryo UI" pitchFamily="50" charset="-128"/>
                    <a:hlinkClick r:id="rId294"/>
                  </a:rPr>
                  <a:t> Open Studio</a:t>
                </a:r>
                <a:endParaRPr kumimoji="0" lang="en-US" altLang="ja-JP" sz="571" kern="0" dirty="0">
                  <a:latin typeface="Meiryo UI" pitchFamily="50" charset="-128"/>
                  <a:ea typeface="Meiryo UI" pitchFamily="50" charset="-128"/>
                  <a:cs typeface="Meiryo UI" pitchFamily="50" charset="-128"/>
                </a:endParaRPr>
              </a:p>
            </p:txBody>
          </p:sp>
          <p:sp>
            <p:nvSpPr>
              <p:cNvPr id="268" name="テキスト ボックス 267"/>
              <p:cNvSpPr txBox="1"/>
              <p:nvPr/>
            </p:nvSpPr>
            <p:spPr bwMode="gray">
              <a:xfrm>
                <a:off x="5688124" y="1408586"/>
                <a:ext cx="3240360" cy="131819"/>
              </a:xfrm>
              <a:prstGeom prst="rect">
                <a:avLst/>
              </a:prstGeom>
              <a:solidFill>
                <a:srgbClr val="E0E9DE"/>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en-US" altLang="ja-JP" sz="571" dirty="0">
                    <a:latin typeface="Meiryo UI" panose="020B0604030504040204" pitchFamily="50" charset="-128"/>
                    <a:ea typeface="Meiryo UI" panose="020B0604030504040204" pitchFamily="50" charset="-128"/>
                    <a:cs typeface="Meiryo UI" panose="020B0604030504040204" pitchFamily="50" charset="-128"/>
                  </a:rPr>
                  <a:t>EAI</a:t>
                </a:r>
                <a:r>
                  <a:rPr lang="ja-JP" altLang="en-US" sz="571" dirty="0">
                    <a:latin typeface="Meiryo UI" panose="020B0604030504040204" pitchFamily="50" charset="-128"/>
                    <a:ea typeface="Meiryo UI" panose="020B0604030504040204" pitchFamily="50" charset="-128"/>
                    <a:cs typeface="Meiryo UI" panose="020B0604030504040204" pitchFamily="50" charset="-128"/>
                  </a:rPr>
                  <a:t>・</a:t>
                </a:r>
                <a:r>
                  <a:rPr lang="en-US" altLang="ja-JP" sz="571" dirty="0">
                    <a:latin typeface="Meiryo UI" panose="020B0604030504040204" pitchFamily="50" charset="-128"/>
                    <a:ea typeface="Meiryo UI" panose="020B0604030504040204" pitchFamily="50" charset="-128"/>
                    <a:cs typeface="Meiryo UI" panose="020B0604030504040204" pitchFamily="50" charset="-128"/>
                  </a:rPr>
                  <a:t>ESB</a:t>
                </a:r>
                <a:endParaRPr lang="ja-JP" altLang="en-US" sz="571" dirty="0">
                  <a:latin typeface="Meiryo UI" panose="020B0604030504040204" pitchFamily="50" charset="-128"/>
                  <a:ea typeface="Meiryo UI" panose="020B0604030504040204" pitchFamily="50" charset="-128"/>
                  <a:cs typeface="Meiryo UI" panose="020B0604030504040204" pitchFamily="50" charset="-128"/>
                </a:endParaRPr>
              </a:p>
            </p:txBody>
          </p:sp>
        </p:grpSp>
        <p:grpSp>
          <p:nvGrpSpPr>
            <p:cNvPr id="273" name="グループ化 272"/>
            <p:cNvGrpSpPr/>
            <p:nvPr/>
          </p:nvGrpSpPr>
          <p:grpSpPr>
            <a:xfrm>
              <a:off x="129765" y="3896945"/>
              <a:ext cx="863942" cy="260716"/>
              <a:chOff x="2843368" y="4157512"/>
              <a:chExt cx="1249247" cy="345107"/>
            </a:xfrm>
          </p:grpSpPr>
          <p:sp>
            <p:nvSpPr>
              <p:cNvPr id="274" name="正方形/長方形 273"/>
              <p:cNvSpPr/>
              <p:nvPr/>
            </p:nvSpPr>
            <p:spPr bwMode="gray">
              <a:xfrm>
                <a:off x="2843368" y="4302670"/>
                <a:ext cx="1249247" cy="199949"/>
              </a:xfrm>
              <a:prstGeom prst="rect">
                <a:avLst/>
              </a:prstGeom>
              <a:solidFill>
                <a:schemeClr val="bg1"/>
              </a:solidFill>
              <a:ln w="9525">
                <a:solidFill>
                  <a:schemeClr val="tx1"/>
                </a:solidFill>
                <a:miter lim="800000"/>
                <a:headEnd/>
                <a:tailEnd/>
              </a:ln>
            </p:spPr>
            <p:txBody>
              <a:bodyPr lIns="25714" rIns="25714" anchor="t"/>
              <a:lstStyle/>
              <a:p>
                <a:pPr defTabSz="653156">
                  <a:defRPr/>
                </a:pPr>
                <a:r>
                  <a:rPr kumimoji="0" lang="en-US" altLang="ja-JP" sz="571" kern="0" dirty="0" err="1">
                    <a:latin typeface="Meiryo UI" pitchFamily="50" charset="-128"/>
                    <a:ea typeface="Meiryo UI" pitchFamily="50" charset="-128"/>
                    <a:cs typeface="Meiryo UI" pitchFamily="50" charset="-128"/>
                    <a:hlinkClick r:id="rId295"/>
                  </a:rPr>
                  <a:t>JBoss</a:t>
                </a:r>
                <a:r>
                  <a:rPr kumimoji="0" lang="en-US" altLang="ja-JP" sz="571" kern="0" dirty="0">
                    <a:latin typeface="Meiryo UI" pitchFamily="50" charset="-128"/>
                    <a:ea typeface="Meiryo UI" pitchFamily="50" charset="-128"/>
                    <a:cs typeface="Meiryo UI" pitchFamily="50" charset="-128"/>
                    <a:hlinkClick r:id="rId295"/>
                  </a:rPr>
                  <a:t> </a:t>
                </a:r>
                <a:r>
                  <a:rPr kumimoji="0" lang="en-US" altLang="ja-JP" sz="571" kern="0" dirty="0" err="1">
                    <a:latin typeface="Meiryo UI" pitchFamily="50" charset="-128"/>
                    <a:ea typeface="Meiryo UI" pitchFamily="50" charset="-128"/>
                    <a:cs typeface="Meiryo UI" pitchFamily="50" charset="-128"/>
                    <a:hlinkClick r:id="rId295"/>
                  </a:rPr>
                  <a:t>jBPM</a:t>
                </a:r>
                <a:endParaRPr kumimoji="0" lang="en-US" altLang="ja-JP" sz="571" kern="0" dirty="0">
                  <a:latin typeface="Meiryo UI" pitchFamily="50" charset="-128"/>
                  <a:ea typeface="Meiryo UI" pitchFamily="50" charset="-128"/>
                  <a:cs typeface="Meiryo UI" pitchFamily="50" charset="-128"/>
                </a:endParaRPr>
              </a:p>
            </p:txBody>
          </p:sp>
          <p:sp>
            <p:nvSpPr>
              <p:cNvPr id="275" name="テキスト ボックス 274"/>
              <p:cNvSpPr txBox="1"/>
              <p:nvPr/>
            </p:nvSpPr>
            <p:spPr bwMode="gray">
              <a:xfrm>
                <a:off x="2843368" y="4157512"/>
                <a:ext cx="1249247" cy="145231"/>
              </a:xfrm>
              <a:prstGeom prst="rect">
                <a:avLst/>
              </a:prstGeom>
              <a:solidFill>
                <a:srgbClr val="E0E9DE"/>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en-US" altLang="ja-JP" sz="571">
                    <a:latin typeface="Meiryo UI" panose="020B0604030504040204" pitchFamily="50" charset="-128"/>
                    <a:ea typeface="Meiryo UI" panose="020B0604030504040204" pitchFamily="50" charset="-128"/>
                    <a:cs typeface="Meiryo UI" panose="020B0604030504040204" pitchFamily="50" charset="-128"/>
                  </a:rPr>
                  <a:t>BPM</a:t>
                </a:r>
                <a:endParaRPr lang="ja-JP" altLang="en-US" sz="571" dirty="0">
                  <a:latin typeface="Meiryo UI" panose="020B0604030504040204" pitchFamily="50" charset="-128"/>
                  <a:ea typeface="Meiryo UI" panose="020B0604030504040204" pitchFamily="50" charset="-128"/>
                  <a:cs typeface="Meiryo UI" panose="020B0604030504040204" pitchFamily="50" charset="-128"/>
                </a:endParaRPr>
              </a:p>
            </p:txBody>
          </p:sp>
        </p:grpSp>
        <p:sp>
          <p:nvSpPr>
            <p:cNvPr id="276" name="Freeform 129"/>
            <p:cNvSpPr>
              <a:spLocks noChangeArrowheads="1"/>
            </p:cNvSpPr>
            <p:nvPr/>
          </p:nvSpPr>
          <p:spPr bwMode="auto">
            <a:xfrm>
              <a:off x="1091186" y="2249831"/>
              <a:ext cx="1875814" cy="1955980"/>
            </a:xfrm>
            <a:custGeom>
              <a:avLst/>
              <a:gdLst>
                <a:gd name="T0" fmla="*/ 8335 w 8336"/>
                <a:gd name="T1" fmla="*/ 4223 h 4224"/>
                <a:gd name="T2" fmla="*/ 0 w 8336"/>
                <a:gd name="T3" fmla="*/ 4223 h 4224"/>
                <a:gd name="T4" fmla="*/ 0 w 8336"/>
                <a:gd name="T5" fmla="*/ 0 h 4224"/>
                <a:gd name="T6" fmla="*/ 8335 w 8336"/>
                <a:gd name="T7" fmla="*/ 0 h 4224"/>
                <a:gd name="T8" fmla="*/ 8335 w 8336"/>
                <a:gd name="T9" fmla="*/ 4223 h 4224"/>
              </a:gdLst>
              <a:ahLst/>
              <a:cxnLst>
                <a:cxn ang="0">
                  <a:pos x="T0" y="T1"/>
                </a:cxn>
                <a:cxn ang="0">
                  <a:pos x="T2" y="T3"/>
                </a:cxn>
                <a:cxn ang="0">
                  <a:pos x="T4" y="T5"/>
                </a:cxn>
                <a:cxn ang="0">
                  <a:pos x="T6" y="T7"/>
                </a:cxn>
                <a:cxn ang="0">
                  <a:pos x="T8" y="T9"/>
                </a:cxn>
              </a:cxnLst>
              <a:rect l="0" t="0" r="r" b="b"/>
              <a:pathLst>
                <a:path w="8336" h="4224">
                  <a:moveTo>
                    <a:pt x="8335" y="4223"/>
                  </a:moveTo>
                  <a:lnTo>
                    <a:pt x="0" y="4223"/>
                  </a:lnTo>
                  <a:lnTo>
                    <a:pt x="0" y="0"/>
                  </a:lnTo>
                  <a:lnTo>
                    <a:pt x="8335" y="0"/>
                  </a:lnTo>
                  <a:lnTo>
                    <a:pt x="8335" y="4223"/>
                  </a:lnTo>
                </a:path>
              </a:pathLst>
            </a:custGeom>
            <a:solidFill>
              <a:srgbClr val="93D1FF"/>
            </a:solidFill>
            <a:ln w="9525" cap="flat">
              <a:solidFill>
                <a:schemeClr val="tx1"/>
              </a:solidFill>
              <a:round/>
              <a:headEnd/>
              <a:tailEnd/>
            </a:ln>
            <a:effectLst/>
          </p:spPr>
          <p:txBody>
            <a:bodyPr wrap="none" lIns="82943" tIns="41471" rIns="82943" bIns="41471" anchor="t"/>
            <a:lstStyle/>
            <a:p>
              <a:r>
                <a:rPr lang="ja-JP" altLang="en-US" sz="571" dirty="0">
                  <a:latin typeface="Meiryo UI" panose="020B0604030504040204" pitchFamily="50" charset="-128"/>
                  <a:ea typeface="Meiryo UI" panose="020B0604030504040204" pitchFamily="50" charset="-128"/>
                  <a:cs typeface="Meiryo UI" panose="020B0604030504040204" pitchFamily="50" charset="-128"/>
                </a:rPr>
                <a:t>データベース</a:t>
              </a:r>
            </a:p>
          </p:txBody>
        </p:sp>
        <p:grpSp>
          <p:nvGrpSpPr>
            <p:cNvPr id="277" name="グループ化 276"/>
            <p:cNvGrpSpPr/>
            <p:nvPr/>
          </p:nvGrpSpPr>
          <p:grpSpPr>
            <a:xfrm>
              <a:off x="1132474" y="2372861"/>
              <a:ext cx="888399" cy="757894"/>
              <a:chOff x="1522784" y="3632626"/>
              <a:chExt cx="1243758" cy="1061052"/>
            </a:xfrm>
          </p:grpSpPr>
          <p:sp>
            <p:nvSpPr>
              <p:cNvPr id="278" name="正方形/長方形 277"/>
              <p:cNvSpPr/>
              <p:nvPr/>
            </p:nvSpPr>
            <p:spPr bwMode="gray">
              <a:xfrm>
                <a:off x="1522784" y="3749793"/>
                <a:ext cx="1243723" cy="943885"/>
              </a:xfrm>
              <a:prstGeom prst="rect">
                <a:avLst/>
              </a:prstGeom>
              <a:solidFill>
                <a:schemeClr val="bg1"/>
              </a:solidFill>
              <a:ln w="9525">
                <a:solidFill>
                  <a:schemeClr val="tx1"/>
                </a:solidFill>
                <a:miter lim="800000"/>
                <a:headEnd/>
                <a:tailEnd/>
              </a:ln>
            </p:spPr>
            <p:txBody>
              <a:bodyPr lIns="25714" rIns="25714" anchor="t"/>
              <a:lstStyle/>
              <a:p>
                <a:pPr defTabSz="653156">
                  <a:defRPr/>
                </a:pPr>
                <a:r>
                  <a:rPr kumimoji="0" lang="en-US" altLang="ja-JP" sz="571" kern="0" dirty="0">
                    <a:latin typeface="Meiryo UI" pitchFamily="50" charset="-128"/>
                    <a:ea typeface="Meiryo UI" pitchFamily="50" charset="-128"/>
                    <a:cs typeface="Meiryo UI" pitchFamily="50" charset="-128"/>
                    <a:hlinkClick r:id="rId296"/>
                  </a:rPr>
                  <a:t>Apache Derby</a:t>
                </a:r>
                <a:endParaRPr kumimoji="0" lang="en-US" altLang="ja-JP" sz="571" kern="0" dirty="0">
                  <a:latin typeface="Meiryo UI" pitchFamily="50" charset="-128"/>
                  <a:ea typeface="Meiryo UI" pitchFamily="50" charset="-128"/>
                  <a:cs typeface="Meiryo UI" pitchFamily="50" charset="-128"/>
                </a:endParaRPr>
              </a:p>
              <a:p>
                <a:pPr>
                  <a:defRPr/>
                </a:pPr>
                <a:r>
                  <a:rPr kumimoji="0" lang="en-US" altLang="ja-JP" sz="571" kern="0" dirty="0">
                    <a:latin typeface="Meiryo UI" pitchFamily="50" charset="-128"/>
                    <a:ea typeface="Meiryo UI" pitchFamily="50" charset="-128"/>
                    <a:cs typeface="Meiryo UI" pitchFamily="50" charset="-128"/>
                    <a:hlinkClick r:id="rId297"/>
                  </a:rPr>
                  <a:t>Berkeley DB</a:t>
                </a:r>
                <a:endParaRPr kumimoji="0" lang="en-US" altLang="ja-JP" sz="571" kern="0" dirty="0">
                  <a:latin typeface="Meiryo UI" pitchFamily="50" charset="-128"/>
                  <a:ea typeface="Meiryo UI" pitchFamily="50" charset="-128"/>
                  <a:cs typeface="Meiryo UI" pitchFamily="50" charset="-128"/>
                </a:endParaRPr>
              </a:p>
              <a:p>
                <a:pPr defTabSz="653156">
                  <a:defRPr/>
                </a:pPr>
                <a:r>
                  <a:rPr kumimoji="0" lang="en-US" altLang="ja-JP" sz="571" kern="0" dirty="0">
                    <a:latin typeface="Meiryo UI" pitchFamily="50" charset="-128"/>
                    <a:ea typeface="Meiryo UI" pitchFamily="50" charset="-128"/>
                    <a:cs typeface="Meiryo UI" pitchFamily="50" charset="-128"/>
                    <a:hlinkClick r:id="rId298"/>
                  </a:rPr>
                  <a:t>Firebird</a:t>
                </a:r>
                <a:endParaRPr kumimoji="0" lang="en-US" altLang="ja-JP" sz="571" kern="0" dirty="0">
                  <a:latin typeface="Meiryo UI" pitchFamily="50" charset="-128"/>
                  <a:ea typeface="Meiryo UI" pitchFamily="50" charset="-128"/>
                  <a:cs typeface="Meiryo UI" pitchFamily="50" charset="-128"/>
                </a:endParaRPr>
              </a:p>
              <a:p>
                <a:pPr defTabSz="653156">
                  <a:defRPr/>
                </a:pPr>
                <a:r>
                  <a:rPr kumimoji="0" lang="en-US" altLang="ja-JP" sz="571" kern="0" dirty="0" err="1">
                    <a:latin typeface="Meiryo UI" pitchFamily="50" charset="-128"/>
                    <a:ea typeface="Meiryo UI" pitchFamily="50" charset="-128"/>
                    <a:cs typeface="Meiryo UI" pitchFamily="50" charset="-128"/>
                    <a:hlinkClick r:id="rId299"/>
                  </a:rPr>
                  <a:t>MariaDB</a:t>
                </a:r>
                <a:endParaRPr kumimoji="0" lang="en-US" altLang="ja-JP" sz="571" kern="0" dirty="0">
                  <a:latin typeface="Meiryo UI" pitchFamily="50" charset="-128"/>
                  <a:ea typeface="Meiryo UI" pitchFamily="50" charset="-128"/>
                  <a:cs typeface="Meiryo UI" pitchFamily="50" charset="-128"/>
                </a:endParaRPr>
              </a:p>
              <a:p>
                <a:pPr defTabSz="653156">
                  <a:defRPr/>
                </a:pPr>
                <a:r>
                  <a:rPr kumimoji="0" lang="en-US" altLang="ja-JP" sz="571" kern="0" dirty="0">
                    <a:latin typeface="Meiryo UI" pitchFamily="50" charset="-128"/>
                    <a:ea typeface="Meiryo UI" pitchFamily="50" charset="-128"/>
                    <a:cs typeface="Meiryo UI" pitchFamily="50" charset="-128"/>
                    <a:hlinkClick r:id="rId300"/>
                  </a:rPr>
                  <a:t>MySQL</a:t>
                </a:r>
                <a:endParaRPr kumimoji="0" lang="en-US" altLang="ja-JP" sz="571" kern="0" dirty="0">
                  <a:latin typeface="Meiryo UI" pitchFamily="50" charset="-128"/>
                  <a:ea typeface="Meiryo UI" pitchFamily="50" charset="-128"/>
                  <a:cs typeface="Meiryo UI" pitchFamily="50" charset="-128"/>
                </a:endParaRPr>
              </a:p>
              <a:p>
                <a:pPr defTabSz="653156">
                  <a:defRPr/>
                </a:pPr>
                <a:r>
                  <a:rPr kumimoji="0" lang="en-US" altLang="ja-JP" sz="571" kern="0" dirty="0">
                    <a:latin typeface="Meiryo UI" pitchFamily="50" charset="-128"/>
                    <a:ea typeface="Meiryo UI" pitchFamily="50" charset="-128"/>
                    <a:cs typeface="Meiryo UI" pitchFamily="50" charset="-128"/>
                    <a:hlinkClick r:id="rId301"/>
                  </a:rPr>
                  <a:t>PostgreSQL</a:t>
                </a:r>
                <a:endParaRPr kumimoji="0" lang="en-US" altLang="ja-JP" sz="571" kern="0" dirty="0">
                  <a:latin typeface="Meiryo UI" pitchFamily="50" charset="-128"/>
                  <a:ea typeface="Meiryo UI" pitchFamily="50" charset="-128"/>
                  <a:cs typeface="Meiryo UI" pitchFamily="50" charset="-128"/>
                </a:endParaRPr>
              </a:p>
              <a:p>
                <a:pPr defTabSz="653156">
                  <a:defRPr/>
                </a:pPr>
                <a:r>
                  <a:rPr kumimoji="0" lang="en-US" altLang="ja-JP" sz="571" kern="0" dirty="0">
                    <a:latin typeface="Meiryo UI" pitchFamily="50" charset="-128"/>
                    <a:ea typeface="Meiryo UI" pitchFamily="50" charset="-128"/>
                    <a:cs typeface="Meiryo UI" pitchFamily="50" charset="-128"/>
                    <a:hlinkClick r:id="rId302"/>
                  </a:rPr>
                  <a:t>SQLite</a:t>
                </a:r>
                <a:endParaRPr kumimoji="0" lang="en-US" altLang="ja-JP" sz="571" kern="0" dirty="0">
                  <a:latin typeface="Meiryo UI" pitchFamily="50" charset="-128"/>
                  <a:ea typeface="Meiryo UI" pitchFamily="50" charset="-128"/>
                  <a:cs typeface="Meiryo UI" pitchFamily="50" charset="-128"/>
                </a:endParaRPr>
              </a:p>
            </p:txBody>
          </p:sp>
          <p:sp>
            <p:nvSpPr>
              <p:cNvPr id="279" name="テキスト ボックス 278"/>
              <p:cNvSpPr txBox="1"/>
              <p:nvPr/>
            </p:nvSpPr>
            <p:spPr bwMode="gray">
              <a:xfrm>
                <a:off x="1523549" y="3632626"/>
                <a:ext cx="1242993" cy="145232"/>
              </a:xfrm>
              <a:prstGeom prst="rect">
                <a:avLst/>
              </a:prstGeom>
              <a:solidFill>
                <a:srgbClr val="C9E8FF"/>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en-US" altLang="ja-JP" sz="571" dirty="0">
                    <a:latin typeface="Meiryo UI" panose="020B0604030504040204" pitchFamily="50" charset="-128"/>
                    <a:ea typeface="Meiryo UI" panose="020B0604030504040204" pitchFamily="50" charset="-128"/>
                    <a:cs typeface="Meiryo UI" panose="020B0604030504040204" pitchFamily="50" charset="-128"/>
                  </a:rPr>
                  <a:t>RDBMS</a:t>
                </a:r>
                <a:endParaRPr lang="ja-JP" altLang="en-US" sz="571" dirty="0">
                  <a:latin typeface="Meiryo UI" panose="020B0604030504040204" pitchFamily="50" charset="-128"/>
                  <a:ea typeface="Meiryo UI" panose="020B0604030504040204" pitchFamily="50" charset="-128"/>
                  <a:cs typeface="Meiryo UI" panose="020B0604030504040204" pitchFamily="50" charset="-128"/>
                </a:endParaRPr>
              </a:p>
            </p:txBody>
          </p:sp>
        </p:grpSp>
        <p:grpSp>
          <p:nvGrpSpPr>
            <p:cNvPr id="280" name="グループ化 279"/>
            <p:cNvGrpSpPr/>
            <p:nvPr/>
          </p:nvGrpSpPr>
          <p:grpSpPr>
            <a:xfrm>
              <a:off x="1132712" y="3169182"/>
              <a:ext cx="888394" cy="301997"/>
              <a:chOff x="1518262" y="4992585"/>
              <a:chExt cx="1249247" cy="422796"/>
            </a:xfrm>
          </p:grpSpPr>
          <p:sp>
            <p:nvSpPr>
              <p:cNvPr id="281" name="正方形/長方形 280"/>
              <p:cNvSpPr/>
              <p:nvPr/>
            </p:nvSpPr>
            <p:spPr bwMode="gray">
              <a:xfrm>
                <a:off x="1518262" y="5097410"/>
                <a:ext cx="1249247" cy="317971"/>
              </a:xfrm>
              <a:prstGeom prst="rect">
                <a:avLst/>
              </a:prstGeom>
              <a:solidFill>
                <a:schemeClr val="bg1"/>
              </a:solidFill>
              <a:ln w="9525">
                <a:solidFill>
                  <a:schemeClr val="tx1"/>
                </a:solidFill>
                <a:miter lim="800000"/>
                <a:headEnd/>
                <a:tailEnd/>
              </a:ln>
            </p:spPr>
            <p:txBody>
              <a:bodyPr lIns="25714" rIns="25714" anchor="t"/>
              <a:lstStyle/>
              <a:p>
                <a:pPr defTabSz="653156">
                  <a:defRPr/>
                </a:pPr>
                <a:r>
                  <a:rPr kumimoji="0" lang="en-US" altLang="ja-JP" sz="571" kern="0" dirty="0" err="1">
                    <a:latin typeface="Meiryo UI" pitchFamily="50" charset="-128"/>
                    <a:ea typeface="Meiryo UI" pitchFamily="50" charset="-128"/>
                    <a:cs typeface="Meiryo UI" pitchFamily="50" charset="-128"/>
                    <a:hlinkClick r:id="rId303"/>
                  </a:rPr>
                  <a:t>Esper</a:t>
                </a:r>
                <a:endParaRPr kumimoji="0" lang="en-US" altLang="ja-JP" sz="571" kern="0" dirty="0">
                  <a:latin typeface="Meiryo UI" pitchFamily="50" charset="-128"/>
                  <a:ea typeface="Meiryo UI" pitchFamily="50" charset="-128"/>
                  <a:cs typeface="Meiryo UI" pitchFamily="50" charset="-128"/>
                </a:endParaRPr>
              </a:p>
              <a:p>
                <a:pPr defTabSz="653156">
                  <a:defRPr/>
                </a:pPr>
                <a:r>
                  <a:rPr kumimoji="0" lang="en-US" altLang="ja-JP" sz="571" kern="0" dirty="0" err="1">
                    <a:latin typeface="Meiryo UI" pitchFamily="50" charset="-128"/>
                    <a:ea typeface="Meiryo UI" pitchFamily="50" charset="-128"/>
                    <a:cs typeface="Meiryo UI" pitchFamily="50" charset="-128"/>
                    <a:hlinkClick r:id="rId304"/>
                  </a:rPr>
                  <a:t>Vitess</a:t>
                </a:r>
                <a:endParaRPr kumimoji="0" lang="en-US" altLang="ja-JP" sz="571" kern="0" dirty="0">
                  <a:latin typeface="Meiryo UI" pitchFamily="50" charset="-128"/>
                  <a:ea typeface="Meiryo UI" pitchFamily="50" charset="-128"/>
                  <a:cs typeface="Meiryo UI" pitchFamily="50" charset="-128"/>
                </a:endParaRPr>
              </a:p>
            </p:txBody>
          </p:sp>
          <p:sp>
            <p:nvSpPr>
              <p:cNvPr id="283" name="テキスト ボックス 282"/>
              <p:cNvSpPr txBox="1"/>
              <p:nvPr/>
            </p:nvSpPr>
            <p:spPr bwMode="gray">
              <a:xfrm>
                <a:off x="1518262" y="4992585"/>
                <a:ext cx="1249247" cy="145232"/>
              </a:xfrm>
              <a:prstGeom prst="rect">
                <a:avLst/>
              </a:prstGeom>
              <a:solidFill>
                <a:srgbClr val="C9E8FF"/>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en-US" altLang="ja-JP" sz="571" dirty="0">
                    <a:latin typeface="Meiryo UI" panose="020B0604030504040204" pitchFamily="50" charset="-128"/>
                    <a:ea typeface="Meiryo UI" panose="020B0604030504040204" pitchFamily="50" charset="-128"/>
                    <a:cs typeface="Meiryo UI" panose="020B0604030504040204" pitchFamily="50" charset="-128"/>
                  </a:rPr>
                  <a:t>DB</a:t>
                </a:r>
                <a:r>
                  <a:rPr lang="ja-JP" altLang="en-US" sz="571" dirty="0">
                    <a:latin typeface="Meiryo UI" panose="020B0604030504040204" pitchFamily="50" charset="-128"/>
                    <a:ea typeface="Meiryo UI" panose="020B0604030504040204" pitchFamily="50" charset="-128"/>
                    <a:cs typeface="Meiryo UI" panose="020B0604030504040204" pitchFamily="50" charset="-128"/>
                  </a:rPr>
                  <a:t>クラスタリング</a:t>
                </a:r>
              </a:p>
            </p:txBody>
          </p:sp>
        </p:grpSp>
        <p:grpSp>
          <p:nvGrpSpPr>
            <p:cNvPr id="284" name="グループ化 283"/>
            <p:cNvGrpSpPr/>
            <p:nvPr/>
          </p:nvGrpSpPr>
          <p:grpSpPr>
            <a:xfrm>
              <a:off x="2048288" y="2372107"/>
              <a:ext cx="887914" cy="319740"/>
              <a:chOff x="5659546" y="1408840"/>
              <a:chExt cx="3240686" cy="406296"/>
            </a:xfrm>
          </p:grpSpPr>
          <p:sp>
            <p:nvSpPr>
              <p:cNvPr id="285" name="正方形/長方形 284"/>
              <p:cNvSpPr/>
              <p:nvPr/>
            </p:nvSpPr>
            <p:spPr bwMode="gray">
              <a:xfrm>
                <a:off x="5659546" y="1522336"/>
                <a:ext cx="3240639" cy="292800"/>
              </a:xfrm>
              <a:prstGeom prst="rect">
                <a:avLst/>
              </a:prstGeom>
              <a:solidFill>
                <a:schemeClr val="bg1"/>
              </a:solidFill>
              <a:ln w="9525">
                <a:solidFill>
                  <a:schemeClr val="tx1"/>
                </a:solidFill>
                <a:miter lim="800000"/>
                <a:headEnd/>
                <a:tailEnd/>
              </a:ln>
            </p:spPr>
            <p:txBody>
              <a:bodyPr lIns="25714" rIns="25714" anchor="t"/>
              <a:lstStyle/>
              <a:p>
                <a:pPr defTabSz="653156">
                  <a:defRPr/>
                </a:pPr>
                <a:r>
                  <a:rPr kumimoji="0" lang="en-US" altLang="ja-JP" sz="571" kern="0" dirty="0" err="1">
                    <a:latin typeface="Meiryo UI" pitchFamily="50" charset="-128"/>
                    <a:ea typeface="Meiryo UI" pitchFamily="50" charset="-128"/>
                    <a:cs typeface="Meiryo UI" pitchFamily="50" charset="-128"/>
                    <a:hlinkClick r:id="rId305"/>
                  </a:rPr>
                  <a:t>pgAdmin</a:t>
                </a:r>
                <a:endParaRPr kumimoji="0" lang="en-US" altLang="ja-JP" sz="571" kern="0" dirty="0">
                  <a:latin typeface="Meiryo UI" pitchFamily="50" charset="-128"/>
                  <a:ea typeface="Meiryo UI" pitchFamily="50" charset="-128"/>
                  <a:cs typeface="Meiryo UI" pitchFamily="50" charset="-128"/>
                  <a:hlinkClick r:id="rId306"/>
                </a:endParaRPr>
              </a:p>
              <a:p>
                <a:pPr defTabSz="653156">
                  <a:defRPr/>
                </a:pPr>
                <a:r>
                  <a:rPr kumimoji="0" lang="en-US" altLang="ja-JP" sz="571" kern="0" dirty="0" err="1">
                    <a:latin typeface="Meiryo UI" pitchFamily="50" charset="-128"/>
                    <a:ea typeface="Meiryo UI" pitchFamily="50" charset="-128"/>
                    <a:cs typeface="Meiryo UI" pitchFamily="50" charset="-128"/>
                    <a:hlinkClick r:id="rId306"/>
                  </a:rPr>
                  <a:t>phpMyAdmin</a:t>
                </a:r>
                <a:endParaRPr kumimoji="0" lang="en-US" altLang="ja-JP" sz="571" kern="0" dirty="0">
                  <a:latin typeface="Meiryo UI" pitchFamily="50" charset="-128"/>
                  <a:ea typeface="Meiryo UI" pitchFamily="50" charset="-128"/>
                  <a:cs typeface="Meiryo UI" pitchFamily="50" charset="-128"/>
                </a:endParaRPr>
              </a:p>
            </p:txBody>
          </p:sp>
          <p:sp>
            <p:nvSpPr>
              <p:cNvPr id="286" name="テキスト ボックス 285"/>
              <p:cNvSpPr txBox="1"/>
              <p:nvPr/>
            </p:nvSpPr>
            <p:spPr bwMode="gray">
              <a:xfrm>
                <a:off x="5659870" y="1408840"/>
                <a:ext cx="3240362" cy="131819"/>
              </a:xfrm>
              <a:prstGeom prst="rect">
                <a:avLst/>
              </a:prstGeom>
              <a:solidFill>
                <a:srgbClr val="C9E8FF"/>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en-US" altLang="ja-JP" sz="571" dirty="0">
                    <a:latin typeface="Meiryo UI" panose="020B0604030504040204" pitchFamily="50" charset="-128"/>
                    <a:ea typeface="Meiryo UI" panose="020B0604030504040204" pitchFamily="50" charset="-128"/>
                    <a:cs typeface="Meiryo UI" panose="020B0604030504040204" pitchFamily="50" charset="-128"/>
                  </a:rPr>
                  <a:t>DB</a:t>
                </a:r>
                <a:r>
                  <a:rPr lang="ja-JP" altLang="en-US" sz="571" dirty="0">
                    <a:latin typeface="Meiryo UI" panose="020B0604030504040204" pitchFamily="50" charset="-128"/>
                    <a:ea typeface="Meiryo UI" panose="020B0604030504040204" pitchFamily="50" charset="-128"/>
                    <a:cs typeface="Meiryo UI" panose="020B0604030504040204" pitchFamily="50" charset="-128"/>
                  </a:rPr>
                  <a:t>管理</a:t>
                </a:r>
              </a:p>
            </p:txBody>
          </p:sp>
        </p:grpSp>
        <p:grpSp>
          <p:nvGrpSpPr>
            <p:cNvPr id="287" name="グループ化 286"/>
            <p:cNvGrpSpPr/>
            <p:nvPr/>
          </p:nvGrpSpPr>
          <p:grpSpPr>
            <a:xfrm>
              <a:off x="1132380" y="3833705"/>
              <a:ext cx="888726" cy="294886"/>
              <a:chOff x="2843368" y="4811092"/>
              <a:chExt cx="1258811" cy="412841"/>
            </a:xfrm>
          </p:grpSpPr>
          <p:sp>
            <p:nvSpPr>
              <p:cNvPr id="288" name="正方形/長方形 287"/>
              <p:cNvSpPr/>
              <p:nvPr/>
            </p:nvSpPr>
            <p:spPr bwMode="gray">
              <a:xfrm>
                <a:off x="2844662" y="4914611"/>
                <a:ext cx="1257517" cy="309322"/>
              </a:xfrm>
              <a:prstGeom prst="rect">
                <a:avLst/>
              </a:prstGeom>
              <a:solidFill>
                <a:schemeClr val="bg1"/>
              </a:solidFill>
              <a:ln w="9525">
                <a:solidFill>
                  <a:schemeClr val="tx1"/>
                </a:solidFill>
                <a:miter lim="800000"/>
                <a:headEnd/>
                <a:tailEnd/>
              </a:ln>
            </p:spPr>
            <p:txBody>
              <a:bodyPr lIns="25714" rIns="25714" anchor="t"/>
              <a:lstStyle/>
              <a:p>
                <a:pPr defTabSz="653156">
                  <a:defRPr/>
                </a:pPr>
                <a:r>
                  <a:rPr kumimoji="0" lang="en-US" altLang="ja-JP" sz="571" kern="0" dirty="0" err="1">
                    <a:latin typeface="Meiryo UI" pitchFamily="50" charset="-128"/>
                    <a:ea typeface="Meiryo UI" pitchFamily="50" charset="-128"/>
                    <a:cs typeface="Meiryo UI" pitchFamily="50" charset="-128"/>
                    <a:hlinkClick r:id="rId307"/>
                  </a:rPr>
                  <a:t>JanusGraph</a:t>
                </a:r>
                <a:endParaRPr kumimoji="0" lang="en-US" altLang="ja-JP" sz="571" kern="0" dirty="0">
                  <a:latin typeface="Meiryo UI" pitchFamily="50" charset="-128"/>
                  <a:ea typeface="Meiryo UI" pitchFamily="50" charset="-128"/>
                  <a:cs typeface="Meiryo UI" pitchFamily="50" charset="-128"/>
                  <a:hlinkClick r:id="rId307"/>
                </a:endParaRPr>
              </a:p>
              <a:p>
                <a:pPr defTabSz="653156">
                  <a:defRPr/>
                </a:pPr>
                <a:r>
                  <a:rPr kumimoji="0" lang="en-US" altLang="ja-JP" sz="571" kern="0" dirty="0">
                    <a:latin typeface="Meiryo UI" pitchFamily="50" charset="-128"/>
                    <a:ea typeface="Meiryo UI" pitchFamily="50" charset="-128"/>
                    <a:cs typeface="Meiryo UI" pitchFamily="50" charset="-128"/>
                    <a:hlinkClick r:id="rId307"/>
                  </a:rPr>
                  <a:t>neo4j</a:t>
                </a:r>
                <a:endParaRPr kumimoji="0" lang="en-US" altLang="ja-JP" sz="571" kern="0" dirty="0">
                  <a:latin typeface="Meiryo UI" pitchFamily="50" charset="-128"/>
                  <a:ea typeface="Meiryo UI" pitchFamily="50" charset="-128"/>
                  <a:cs typeface="Meiryo UI" pitchFamily="50" charset="-128"/>
                </a:endParaRPr>
              </a:p>
              <a:p>
                <a:pPr defTabSz="653156">
                  <a:defRPr/>
                </a:pPr>
                <a:endParaRPr kumimoji="0" lang="en-US" altLang="ja-JP" sz="571" kern="0" dirty="0">
                  <a:latin typeface="Meiryo UI" pitchFamily="50" charset="-128"/>
                  <a:ea typeface="Meiryo UI" pitchFamily="50" charset="-128"/>
                  <a:cs typeface="Meiryo UI" pitchFamily="50" charset="-128"/>
                </a:endParaRPr>
              </a:p>
            </p:txBody>
          </p:sp>
          <p:sp>
            <p:nvSpPr>
              <p:cNvPr id="289" name="テキスト ボックス 288"/>
              <p:cNvSpPr txBox="1"/>
              <p:nvPr/>
            </p:nvSpPr>
            <p:spPr bwMode="gray">
              <a:xfrm>
                <a:off x="2843368" y="4811092"/>
                <a:ext cx="1258811" cy="131895"/>
              </a:xfrm>
              <a:prstGeom prst="rect">
                <a:avLst/>
              </a:prstGeom>
              <a:solidFill>
                <a:srgbClr val="C9E8FF"/>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ja-JP" altLang="en-US" sz="571" dirty="0">
                    <a:latin typeface="Meiryo UI" panose="020B0604030504040204" pitchFamily="50" charset="-128"/>
                    <a:ea typeface="Meiryo UI" panose="020B0604030504040204" pitchFamily="50" charset="-128"/>
                    <a:cs typeface="Meiryo UI" panose="020B0604030504040204" pitchFamily="50" charset="-128"/>
                  </a:rPr>
                  <a:t>グラフ型</a:t>
                </a:r>
              </a:p>
            </p:txBody>
          </p:sp>
        </p:grpSp>
        <p:grpSp>
          <p:nvGrpSpPr>
            <p:cNvPr id="290" name="グループ化 289"/>
            <p:cNvGrpSpPr/>
            <p:nvPr/>
          </p:nvGrpSpPr>
          <p:grpSpPr>
            <a:xfrm>
              <a:off x="2048699" y="3570179"/>
              <a:ext cx="887491" cy="299447"/>
              <a:chOff x="2896086" y="5390342"/>
              <a:chExt cx="1196526" cy="449325"/>
            </a:xfrm>
          </p:grpSpPr>
          <p:sp>
            <p:nvSpPr>
              <p:cNvPr id="291" name="正方形/長方形 290"/>
              <p:cNvSpPr/>
              <p:nvPr/>
            </p:nvSpPr>
            <p:spPr bwMode="gray">
              <a:xfrm>
                <a:off x="2896086" y="5489012"/>
                <a:ext cx="1196396" cy="350655"/>
              </a:xfrm>
              <a:prstGeom prst="rect">
                <a:avLst/>
              </a:prstGeom>
              <a:solidFill>
                <a:schemeClr val="bg1"/>
              </a:solidFill>
              <a:ln w="9525">
                <a:solidFill>
                  <a:schemeClr val="tx1"/>
                </a:solidFill>
                <a:miter lim="800000"/>
                <a:headEnd/>
                <a:tailEnd/>
              </a:ln>
            </p:spPr>
            <p:txBody>
              <a:bodyPr lIns="25714" rIns="25714" anchor="t"/>
              <a:lstStyle/>
              <a:p>
                <a:pPr defTabSz="653156">
                  <a:defRPr/>
                </a:pPr>
                <a:r>
                  <a:rPr kumimoji="0" lang="en-US" altLang="ja-JP" sz="571" u="sng" kern="0" dirty="0" err="1">
                    <a:latin typeface="Meiryo UI" pitchFamily="50" charset="-128"/>
                    <a:ea typeface="Meiryo UI" pitchFamily="50" charset="-128"/>
                    <a:cs typeface="Meiryo UI" pitchFamily="50" charset="-128"/>
                    <a:hlinkClick r:id="rId267"/>
                  </a:rPr>
                  <a:t>GridDB</a:t>
                </a:r>
                <a:endParaRPr kumimoji="0" lang="en-US" altLang="ja-JP" sz="571" u="sng" kern="0" dirty="0">
                  <a:latin typeface="Meiryo UI" pitchFamily="50" charset="-128"/>
                  <a:ea typeface="Meiryo UI" pitchFamily="50" charset="-128"/>
                  <a:cs typeface="Meiryo UI" pitchFamily="50" charset="-128"/>
                  <a:hlinkClick r:id="rId268"/>
                </a:endParaRPr>
              </a:p>
              <a:p>
                <a:pPr defTabSz="653156">
                  <a:defRPr/>
                </a:pPr>
                <a:r>
                  <a:rPr kumimoji="0" lang="en-US" altLang="ja-JP" sz="571" u="sng" kern="0" dirty="0" err="1">
                    <a:latin typeface="Meiryo UI" pitchFamily="50" charset="-128"/>
                    <a:ea typeface="Meiryo UI" pitchFamily="50" charset="-128"/>
                    <a:cs typeface="Meiryo UI" pitchFamily="50" charset="-128"/>
                    <a:hlinkClick r:id="rId308"/>
                  </a:rPr>
                  <a:t>Riak</a:t>
                </a:r>
                <a:endParaRPr kumimoji="0" lang="en-US" altLang="ja-JP" sz="571" u="sng" kern="0" dirty="0">
                  <a:latin typeface="Meiryo UI" pitchFamily="50" charset="-128"/>
                  <a:ea typeface="Meiryo UI" pitchFamily="50" charset="-128"/>
                  <a:cs typeface="Meiryo UI" pitchFamily="50" charset="-128"/>
                </a:endParaRPr>
              </a:p>
              <a:p>
                <a:pPr defTabSz="653156">
                  <a:defRPr/>
                </a:pPr>
                <a:endParaRPr kumimoji="0" lang="en-US" altLang="ja-JP" sz="571" u="sng" kern="0" dirty="0">
                  <a:latin typeface="Meiryo UI" pitchFamily="50" charset="-128"/>
                  <a:ea typeface="Meiryo UI" pitchFamily="50" charset="-128"/>
                  <a:cs typeface="Meiryo UI" pitchFamily="50" charset="-128"/>
                </a:endParaRPr>
              </a:p>
            </p:txBody>
          </p:sp>
          <p:sp>
            <p:nvSpPr>
              <p:cNvPr id="292" name="テキスト ボックス 291"/>
              <p:cNvSpPr txBox="1"/>
              <p:nvPr/>
            </p:nvSpPr>
            <p:spPr bwMode="gray">
              <a:xfrm>
                <a:off x="2896086" y="5390342"/>
                <a:ext cx="1196526" cy="145232"/>
              </a:xfrm>
              <a:prstGeom prst="rect">
                <a:avLst/>
              </a:prstGeom>
              <a:solidFill>
                <a:srgbClr val="C9E8FF"/>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en-US" altLang="ja-JP" sz="571" dirty="0">
                    <a:latin typeface="Meiryo UI" panose="020B0604030504040204" pitchFamily="50" charset="-128"/>
                    <a:ea typeface="Meiryo UI" panose="020B0604030504040204" pitchFamily="50" charset="-128"/>
                    <a:cs typeface="Meiryo UI" panose="020B0604030504040204" pitchFamily="50" charset="-128"/>
                  </a:rPr>
                  <a:t>NoSQL</a:t>
                </a:r>
                <a:endParaRPr lang="ja-JP" altLang="en-US" sz="571" dirty="0">
                  <a:latin typeface="Meiryo UI" panose="020B0604030504040204" pitchFamily="50" charset="-128"/>
                  <a:ea typeface="Meiryo UI" panose="020B0604030504040204" pitchFamily="50" charset="-128"/>
                  <a:cs typeface="Meiryo UI" panose="020B0604030504040204" pitchFamily="50" charset="-128"/>
                </a:endParaRPr>
              </a:p>
            </p:txBody>
          </p:sp>
        </p:grpSp>
        <p:grpSp>
          <p:nvGrpSpPr>
            <p:cNvPr id="293" name="グループ化 292"/>
            <p:cNvGrpSpPr/>
            <p:nvPr/>
          </p:nvGrpSpPr>
          <p:grpSpPr>
            <a:xfrm>
              <a:off x="2048082" y="2704568"/>
              <a:ext cx="888303" cy="415314"/>
              <a:chOff x="2833347" y="4811091"/>
              <a:chExt cx="1249810" cy="581439"/>
            </a:xfrm>
          </p:grpSpPr>
          <p:sp>
            <p:nvSpPr>
              <p:cNvPr id="294" name="正方形/長方形 293"/>
              <p:cNvSpPr/>
              <p:nvPr/>
            </p:nvSpPr>
            <p:spPr bwMode="gray">
              <a:xfrm>
                <a:off x="2833347" y="4935119"/>
                <a:ext cx="1249810" cy="457411"/>
              </a:xfrm>
              <a:prstGeom prst="rect">
                <a:avLst/>
              </a:prstGeom>
              <a:solidFill>
                <a:schemeClr val="bg1"/>
              </a:solidFill>
              <a:ln w="9525">
                <a:solidFill>
                  <a:schemeClr val="tx1"/>
                </a:solidFill>
                <a:miter lim="800000"/>
                <a:headEnd/>
                <a:tailEnd/>
              </a:ln>
            </p:spPr>
            <p:txBody>
              <a:bodyPr lIns="25714" rIns="25714" anchor="t"/>
              <a:lstStyle/>
              <a:p>
                <a:pPr defTabSz="653156">
                  <a:defRPr/>
                </a:pPr>
                <a:r>
                  <a:rPr kumimoji="0" lang="en-US" altLang="ja-JP" sz="571" kern="0" dirty="0">
                    <a:latin typeface="Meiryo UI" pitchFamily="50" charset="-128"/>
                    <a:ea typeface="Meiryo UI" pitchFamily="50" charset="-128"/>
                    <a:cs typeface="Meiryo UI" pitchFamily="50" charset="-128"/>
                    <a:hlinkClick r:id="rId309"/>
                  </a:rPr>
                  <a:t>Apache Cassandra</a:t>
                </a:r>
                <a:endParaRPr kumimoji="0" lang="en-US" altLang="ja-JP" sz="571" kern="0" dirty="0">
                  <a:latin typeface="Meiryo UI" pitchFamily="50" charset="-128"/>
                  <a:ea typeface="Meiryo UI" pitchFamily="50" charset="-128"/>
                  <a:cs typeface="Meiryo UI" pitchFamily="50" charset="-128"/>
                </a:endParaRPr>
              </a:p>
              <a:p>
                <a:pPr>
                  <a:defRPr/>
                </a:pPr>
                <a:r>
                  <a:rPr kumimoji="0" lang="en-US" altLang="ja-JP" sz="571" kern="0" dirty="0" err="1">
                    <a:solidFill>
                      <a:srgbClr val="0070C0"/>
                    </a:solidFill>
                    <a:latin typeface="Meiryo UI" pitchFamily="50" charset="-128"/>
                    <a:ea typeface="Meiryo UI" pitchFamily="50" charset="-128"/>
                    <a:cs typeface="Meiryo UI" pitchFamily="50" charset="-128"/>
                    <a:hlinkClick r:id="rId265"/>
                  </a:rPr>
                  <a:t>Redis</a:t>
                </a:r>
                <a:endParaRPr kumimoji="0" lang="en-US" altLang="ja-JP" sz="571" kern="0" dirty="0">
                  <a:solidFill>
                    <a:srgbClr val="0070C0"/>
                  </a:solidFill>
                  <a:latin typeface="Meiryo UI" pitchFamily="50" charset="-128"/>
                  <a:ea typeface="Meiryo UI" pitchFamily="50" charset="-128"/>
                  <a:cs typeface="Meiryo UI" pitchFamily="50" charset="-128"/>
                </a:endParaRPr>
              </a:p>
              <a:p>
                <a:pPr>
                  <a:defRPr/>
                </a:pPr>
                <a:r>
                  <a:rPr kumimoji="0" lang="en-US" altLang="ja-JP" sz="571" kern="0" dirty="0" err="1">
                    <a:solidFill>
                      <a:srgbClr val="0070C0"/>
                    </a:solidFill>
                    <a:latin typeface="Meiryo UI" pitchFamily="50" charset="-128"/>
                    <a:ea typeface="Meiryo UI" pitchFamily="50" charset="-128"/>
                    <a:cs typeface="Meiryo UI" pitchFamily="50" charset="-128"/>
                    <a:hlinkClick r:id="rId310"/>
                  </a:rPr>
                  <a:t>memcached</a:t>
                </a:r>
                <a:endParaRPr kumimoji="0" lang="en-US" altLang="ja-JP" sz="571" kern="0" dirty="0">
                  <a:solidFill>
                    <a:srgbClr val="0070C0"/>
                  </a:solidFill>
                  <a:latin typeface="Meiryo UI" pitchFamily="50" charset="-128"/>
                  <a:ea typeface="Meiryo UI" pitchFamily="50" charset="-128"/>
                  <a:cs typeface="Meiryo UI" pitchFamily="50" charset="-128"/>
                </a:endParaRPr>
              </a:p>
              <a:p>
                <a:pPr defTabSz="653156">
                  <a:defRPr/>
                </a:pPr>
                <a:endParaRPr kumimoji="0" lang="en-US" altLang="ja-JP" sz="571" u="sng"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pPr defTabSz="653156">
                  <a:defRPr/>
                </a:pPr>
                <a:endParaRPr kumimoji="0" lang="en-US" altLang="ja-JP" sz="571" u="sng"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pPr defTabSz="653156">
                  <a:defRPr/>
                </a:pPr>
                <a:endParaRPr kumimoji="0" lang="en-US" altLang="ja-JP" sz="571" kern="0" dirty="0">
                  <a:latin typeface="Meiryo UI" pitchFamily="50" charset="-128"/>
                  <a:ea typeface="Meiryo UI" pitchFamily="50" charset="-128"/>
                  <a:cs typeface="Meiryo UI" pitchFamily="50" charset="-128"/>
                </a:endParaRPr>
              </a:p>
            </p:txBody>
          </p:sp>
          <p:sp>
            <p:nvSpPr>
              <p:cNvPr id="295" name="テキスト ボックス 294"/>
              <p:cNvSpPr txBox="1"/>
              <p:nvPr/>
            </p:nvSpPr>
            <p:spPr bwMode="gray">
              <a:xfrm>
                <a:off x="2833637" y="4811091"/>
                <a:ext cx="1249247" cy="145231"/>
              </a:xfrm>
              <a:prstGeom prst="rect">
                <a:avLst/>
              </a:prstGeom>
              <a:solidFill>
                <a:srgbClr val="C9E8FF"/>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en-US" altLang="ja-JP" sz="571">
                    <a:latin typeface="Meiryo UI" panose="020B0604030504040204" pitchFamily="50" charset="-128"/>
                    <a:ea typeface="Meiryo UI" panose="020B0604030504040204" pitchFamily="50" charset="-128"/>
                    <a:cs typeface="Meiryo UI" panose="020B0604030504040204" pitchFamily="50" charset="-128"/>
                  </a:rPr>
                  <a:t>KVS</a:t>
                </a:r>
                <a:endParaRPr lang="ja-JP" altLang="en-US" sz="571" dirty="0">
                  <a:latin typeface="Meiryo UI" panose="020B0604030504040204" pitchFamily="50" charset="-128"/>
                  <a:ea typeface="Meiryo UI" panose="020B0604030504040204" pitchFamily="50" charset="-128"/>
                  <a:cs typeface="Meiryo UI" panose="020B0604030504040204" pitchFamily="50" charset="-128"/>
                </a:endParaRPr>
              </a:p>
            </p:txBody>
          </p:sp>
        </p:grpSp>
        <p:grpSp>
          <p:nvGrpSpPr>
            <p:cNvPr id="296" name="グループ化 295"/>
            <p:cNvGrpSpPr/>
            <p:nvPr/>
          </p:nvGrpSpPr>
          <p:grpSpPr>
            <a:xfrm>
              <a:off x="1132382" y="3536001"/>
              <a:ext cx="888466" cy="238102"/>
              <a:chOff x="1532085" y="4992585"/>
              <a:chExt cx="1234007" cy="333343"/>
            </a:xfrm>
          </p:grpSpPr>
          <p:sp>
            <p:nvSpPr>
              <p:cNvPr id="297" name="正方形/長方形 296"/>
              <p:cNvSpPr/>
              <p:nvPr/>
            </p:nvSpPr>
            <p:spPr bwMode="gray">
              <a:xfrm>
                <a:off x="1532085" y="5137744"/>
                <a:ext cx="1234007" cy="188184"/>
              </a:xfrm>
              <a:prstGeom prst="rect">
                <a:avLst/>
              </a:prstGeom>
              <a:solidFill>
                <a:schemeClr val="bg1"/>
              </a:solidFill>
              <a:ln w="9525">
                <a:solidFill>
                  <a:schemeClr val="tx1"/>
                </a:solidFill>
                <a:miter lim="800000"/>
                <a:headEnd/>
                <a:tailEnd/>
              </a:ln>
            </p:spPr>
            <p:txBody>
              <a:bodyPr lIns="25714" rIns="25714" anchor="t"/>
              <a:lstStyle/>
              <a:p>
                <a:pPr defTabSz="653156">
                  <a:defRPr/>
                </a:pPr>
                <a:r>
                  <a:rPr kumimoji="0" lang="en-US" altLang="ja-JP" sz="571" kern="0" dirty="0">
                    <a:latin typeface="Meiryo UI" pitchFamily="50" charset="-128"/>
                    <a:ea typeface="Meiryo UI" pitchFamily="50" charset="-128"/>
                    <a:cs typeface="Meiryo UI" pitchFamily="50" charset="-128"/>
                    <a:hlinkClick r:id="rId311"/>
                  </a:rPr>
                  <a:t>MongoDB</a:t>
                </a:r>
                <a:endParaRPr kumimoji="0" lang="en-US" altLang="ja-JP" sz="571" kern="0" dirty="0">
                  <a:latin typeface="Meiryo UI" pitchFamily="50" charset="-128"/>
                  <a:ea typeface="Meiryo UI" pitchFamily="50" charset="-128"/>
                  <a:cs typeface="Meiryo UI" pitchFamily="50" charset="-128"/>
                </a:endParaRPr>
              </a:p>
            </p:txBody>
          </p:sp>
          <p:sp>
            <p:nvSpPr>
              <p:cNvPr id="298" name="テキスト ボックス 297"/>
              <p:cNvSpPr txBox="1"/>
              <p:nvPr/>
            </p:nvSpPr>
            <p:spPr bwMode="gray">
              <a:xfrm>
                <a:off x="1532213" y="4992585"/>
                <a:ext cx="1233879" cy="145232"/>
              </a:xfrm>
              <a:prstGeom prst="rect">
                <a:avLst/>
              </a:prstGeom>
              <a:solidFill>
                <a:srgbClr val="C9E8FF"/>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ja-JP" altLang="en-US" sz="571" dirty="0">
                    <a:latin typeface="Meiryo UI" panose="020B0604030504040204" pitchFamily="50" charset="-128"/>
                    <a:ea typeface="Meiryo UI" panose="020B0604030504040204" pitchFamily="50" charset="-128"/>
                    <a:cs typeface="Meiryo UI" panose="020B0604030504040204" pitchFamily="50" charset="-128"/>
                  </a:rPr>
                  <a:t>ドキュメント指向</a:t>
                </a:r>
              </a:p>
            </p:txBody>
          </p:sp>
        </p:grpSp>
        <p:grpSp>
          <p:nvGrpSpPr>
            <p:cNvPr id="300" name="グループ化 299"/>
            <p:cNvGrpSpPr/>
            <p:nvPr/>
          </p:nvGrpSpPr>
          <p:grpSpPr>
            <a:xfrm>
              <a:off x="2048699" y="3133865"/>
              <a:ext cx="888024" cy="422649"/>
              <a:chOff x="2843365" y="5390342"/>
              <a:chExt cx="1249248" cy="591709"/>
            </a:xfrm>
          </p:grpSpPr>
          <p:sp>
            <p:nvSpPr>
              <p:cNvPr id="305" name="正方形/長方形 304"/>
              <p:cNvSpPr/>
              <p:nvPr/>
            </p:nvSpPr>
            <p:spPr bwMode="gray">
              <a:xfrm>
                <a:off x="2843366" y="5525338"/>
                <a:ext cx="1249247" cy="456713"/>
              </a:xfrm>
              <a:prstGeom prst="rect">
                <a:avLst/>
              </a:prstGeom>
              <a:solidFill>
                <a:schemeClr val="bg1"/>
              </a:solidFill>
              <a:ln w="9525">
                <a:solidFill>
                  <a:schemeClr val="tx1"/>
                </a:solidFill>
                <a:miter lim="800000"/>
                <a:headEnd/>
                <a:tailEnd/>
              </a:ln>
            </p:spPr>
            <p:txBody>
              <a:bodyPr lIns="25714" rIns="25714" anchor="t"/>
              <a:lstStyle/>
              <a:p>
                <a:pPr defTabSz="653156">
                  <a:defRPr/>
                </a:pPr>
                <a:r>
                  <a:rPr kumimoji="0" lang="en-US" altLang="ja-JP" sz="571" u="sng" kern="0" dirty="0" err="1">
                    <a:latin typeface="Meiryo UI" pitchFamily="50" charset="-128"/>
                    <a:ea typeface="Meiryo UI" pitchFamily="50" charset="-128"/>
                    <a:cs typeface="Meiryo UI" pitchFamily="50" charset="-128"/>
                    <a:hlinkClick r:id="rId266"/>
                  </a:rPr>
                  <a:t>VoltDB</a:t>
                </a:r>
                <a:endParaRPr kumimoji="0" lang="en-US" altLang="ja-JP" sz="571" u="sng" kern="0" dirty="0">
                  <a:latin typeface="Meiryo UI" pitchFamily="50" charset="-128"/>
                  <a:ea typeface="Meiryo UI" pitchFamily="50" charset="-128"/>
                  <a:cs typeface="Meiryo UI" pitchFamily="50" charset="-128"/>
                </a:endParaRPr>
              </a:p>
              <a:p>
                <a:pPr defTabSz="653156">
                  <a:defRPr/>
                </a:pPr>
                <a:r>
                  <a:rPr kumimoji="0" lang="en-US" altLang="ja-JP" sz="571" kern="0" dirty="0" err="1">
                    <a:solidFill>
                      <a:srgbClr val="0070C0"/>
                    </a:solidFill>
                    <a:latin typeface="Meiryo UI" pitchFamily="50" charset="-128"/>
                    <a:ea typeface="Meiryo UI" pitchFamily="50" charset="-128"/>
                    <a:cs typeface="Meiryo UI" pitchFamily="50" charset="-128"/>
                    <a:hlinkClick r:id="rId265"/>
                  </a:rPr>
                  <a:t>Redis</a:t>
                </a:r>
                <a:endParaRPr kumimoji="0" lang="en-US" altLang="ja-JP" sz="571" kern="0" dirty="0">
                  <a:solidFill>
                    <a:srgbClr val="0070C0"/>
                  </a:solidFill>
                  <a:latin typeface="Meiryo UI" pitchFamily="50" charset="-128"/>
                  <a:ea typeface="Meiryo UI" pitchFamily="50" charset="-128"/>
                  <a:cs typeface="Meiryo UI" pitchFamily="50" charset="-128"/>
                </a:endParaRPr>
              </a:p>
              <a:p>
                <a:pPr defTabSz="653156">
                  <a:defRPr/>
                </a:pPr>
                <a:r>
                  <a:rPr kumimoji="0" lang="en-US" altLang="ja-JP" sz="571" kern="0" dirty="0" err="1">
                    <a:solidFill>
                      <a:srgbClr val="0070C0"/>
                    </a:solidFill>
                    <a:latin typeface="Meiryo UI" pitchFamily="50" charset="-128"/>
                    <a:ea typeface="Meiryo UI" pitchFamily="50" charset="-128"/>
                    <a:cs typeface="Meiryo UI" pitchFamily="50" charset="-128"/>
                    <a:hlinkClick r:id="rId310"/>
                  </a:rPr>
                  <a:t>memcached</a:t>
                </a:r>
                <a:endParaRPr kumimoji="0" lang="en-US" altLang="ja-JP" sz="571" kern="0" dirty="0">
                  <a:solidFill>
                    <a:srgbClr val="0070C0"/>
                  </a:solidFill>
                  <a:latin typeface="Meiryo UI" pitchFamily="50" charset="-128"/>
                  <a:ea typeface="Meiryo UI" pitchFamily="50" charset="-128"/>
                  <a:cs typeface="Meiryo UI" pitchFamily="50" charset="-128"/>
                </a:endParaRPr>
              </a:p>
            </p:txBody>
          </p:sp>
          <p:sp>
            <p:nvSpPr>
              <p:cNvPr id="306" name="テキスト ボックス 305"/>
              <p:cNvSpPr txBox="1"/>
              <p:nvPr/>
            </p:nvSpPr>
            <p:spPr bwMode="gray">
              <a:xfrm>
                <a:off x="2843365" y="5390342"/>
                <a:ext cx="1249247" cy="145232"/>
              </a:xfrm>
              <a:prstGeom prst="rect">
                <a:avLst/>
              </a:prstGeom>
              <a:solidFill>
                <a:srgbClr val="C9E8FF"/>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ja-JP" altLang="en-US" sz="571" dirty="0">
                    <a:latin typeface="Meiryo UI" panose="020B0604030504040204" pitchFamily="50" charset="-128"/>
                    <a:ea typeface="Meiryo UI" panose="020B0604030504040204" pitchFamily="50" charset="-128"/>
                    <a:cs typeface="Meiryo UI" panose="020B0604030504040204" pitchFamily="50" charset="-128"/>
                  </a:rPr>
                  <a:t>インメモリ</a:t>
                </a:r>
                <a:r>
                  <a:rPr lang="en-US" altLang="ja-JP" sz="571" dirty="0">
                    <a:latin typeface="Meiryo UI" panose="020B0604030504040204" pitchFamily="50" charset="-128"/>
                    <a:ea typeface="Meiryo UI" panose="020B0604030504040204" pitchFamily="50" charset="-128"/>
                    <a:cs typeface="Meiryo UI" panose="020B0604030504040204" pitchFamily="50" charset="-128"/>
                  </a:rPr>
                  <a:t>DB</a:t>
                </a:r>
                <a:endParaRPr lang="ja-JP" altLang="en-US" sz="571" dirty="0">
                  <a:latin typeface="Meiryo UI" panose="020B0604030504040204" pitchFamily="50" charset="-128"/>
                  <a:ea typeface="Meiryo UI" panose="020B0604030504040204" pitchFamily="50" charset="-128"/>
                  <a:cs typeface="Meiryo UI" panose="020B0604030504040204" pitchFamily="50" charset="-128"/>
                </a:endParaRPr>
              </a:p>
            </p:txBody>
          </p:sp>
        </p:grpSp>
        <p:sp>
          <p:nvSpPr>
            <p:cNvPr id="308" name="正方形/長方形 307"/>
            <p:cNvSpPr/>
            <p:nvPr/>
          </p:nvSpPr>
          <p:spPr bwMode="gray">
            <a:xfrm>
              <a:off x="6202421" y="6469875"/>
              <a:ext cx="872679" cy="237683"/>
            </a:xfrm>
            <a:prstGeom prst="rect">
              <a:avLst/>
            </a:prstGeom>
            <a:solidFill>
              <a:schemeClr val="bg1"/>
            </a:solidFill>
            <a:ln w="9525">
              <a:solidFill>
                <a:schemeClr val="tx1"/>
              </a:solidFill>
              <a:miter lim="800000"/>
              <a:headEnd/>
              <a:tailEnd/>
            </a:ln>
          </p:spPr>
          <p:txBody>
            <a:bodyPr lIns="25714" rIns="25714" anchor="t"/>
            <a:lstStyle/>
            <a:p>
              <a:r>
                <a:rPr kumimoji="0" lang="en-US" altLang="ja-JP" sz="571" kern="0" dirty="0" err="1">
                  <a:latin typeface="Meiryo UI" pitchFamily="50" charset="-128"/>
                  <a:ea typeface="Meiryo UI" pitchFamily="50" charset="-128"/>
                  <a:cs typeface="Meiryo UI" pitchFamily="50" charset="-128"/>
                  <a:hlinkClick r:id="rId312"/>
                </a:rPr>
                <a:t>Chrony</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err="1">
                  <a:latin typeface="Meiryo UI" pitchFamily="50" charset="-128"/>
                  <a:ea typeface="Meiryo UI" pitchFamily="50" charset="-128"/>
                  <a:cs typeface="Meiryo UI" pitchFamily="50" charset="-128"/>
                  <a:hlinkClick r:id="rId313"/>
                </a:rPr>
                <a:t>ntpd</a:t>
              </a:r>
              <a:endParaRPr kumimoji="0" lang="en-US" altLang="ja-JP" sz="571" kern="0" dirty="0">
                <a:latin typeface="Meiryo UI" pitchFamily="50" charset="-128"/>
                <a:ea typeface="Meiryo UI" pitchFamily="50" charset="-128"/>
                <a:cs typeface="Meiryo UI" pitchFamily="50" charset="-128"/>
              </a:endParaRPr>
            </a:p>
          </p:txBody>
        </p:sp>
        <p:sp>
          <p:nvSpPr>
            <p:cNvPr id="309" name="テキスト ボックス 308"/>
            <p:cNvSpPr txBox="1"/>
            <p:nvPr/>
          </p:nvSpPr>
          <p:spPr bwMode="gray">
            <a:xfrm>
              <a:off x="6203522" y="6379090"/>
              <a:ext cx="871239" cy="104109"/>
            </a:xfrm>
            <a:prstGeom prst="rect">
              <a:avLst/>
            </a:prstGeom>
            <a:solidFill>
              <a:srgbClr val="C9C9CA"/>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ja-JP" altLang="en-US" sz="571" dirty="0">
                  <a:latin typeface="Meiryo UI" panose="020B0604030504040204" pitchFamily="50" charset="-128"/>
                  <a:ea typeface="Meiryo UI" panose="020B0604030504040204" pitchFamily="50" charset="-128"/>
                  <a:cs typeface="Meiryo UI" panose="020B0604030504040204" pitchFamily="50" charset="-128"/>
                </a:rPr>
                <a:t>システムデーモン</a:t>
              </a:r>
              <a:endParaRPr lang="en-US" altLang="ja-JP" sz="57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250" name="Freeform 6"/>
            <p:cNvSpPr>
              <a:spLocks noChangeArrowheads="1"/>
            </p:cNvSpPr>
            <p:nvPr/>
          </p:nvSpPr>
          <p:spPr bwMode="auto">
            <a:xfrm>
              <a:off x="6167973" y="368107"/>
              <a:ext cx="928055" cy="494335"/>
            </a:xfrm>
            <a:custGeom>
              <a:avLst/>
              <a:gdLst>
                <a:gd name="T0" fmla="*/ 2735 w 2736"/>
                <a:gd name="T1" fmla="*/ 4819 h 4820"/>
                <a:gd name="T2" fmla="*/ 0 w 2736"/>
                <a:gd name="T3" fmla="*/ 4819 h 4820"/>
                <a:gd name="T4" fmla="*/ 0 w 2736"/>
                <a:gd name="T5" fmla="*/ 0 h 4820"/>
                <a:gd name="T6" fmla="*/ 2735 w 2736"/>
                <a:gd name="T7" fmla="*/ 0 h 4820"/>
                <a:gd name="T8" fmla="*/ 2735 w 2736"/>
                <a:gd name="T9" fmla="*/ 4819 h 4820"/>
              </a:gdLst>
              <a:ahLst/>
              <a:cxnLst>
                <a:cxn ang="0">
                  <a:pos x="T0" y="T1"/>
                </a:cxn>
                <a:cxn ang="0">
                  <a:pos x="T2" y="T3"/>
                </a:cxn>
                <a:cxn ang="0">
                  <a:pos x="T4" y="T5"/>
                </a:cxn>
                <a:cxn ang="0">
                  <a:pos x="T6" y="T7"/>
                </a:cxn>
                <a:cxn ang="0">
                  <a:pos x="T8" y="T9"/>
                </a:cxn>
              </a:cxnLst>
              <a:rect l="0" t="0" r="r" b="b"/>
              <a:pathLst>
                <a:path w="2736" h="4820">
                  <a:moveTo>
                    <a:pt x="2735" y="4819"/>
                  </a:moveTo>
                  <a:lnTo>
                    <a:pt x="0" y="4819"/>
                  </a:lnTo>
                  <a:lnTo>
                    <a:pt x="0" y="0"/>
                  </a:lnTo>
                  <a:lnTo>
                    <a:pt x="2735" y="0"/>
                  </a:lnTo>
                  <a:lnTo>
                    <a:pt x="2735" y="4819"/>
                  </a:lnTo>
                </a:path>
              </a:pathLst>
            </a:custGeom>
            <a:solidFill>
              <a:srgbClr val="D5D4C9"/>
            </a:solidFill>
            <a:ln w="9525" cap="flat">
              <a:solidFill>
                <a:schemeClr val="tx1"/>
              </a:solidFill>
              <a:round/>
              <a:headEnd/>
              <a:tailEnd/>
            </a:ln>
            <a:effectLst/>
          </p:spPr>
          <p:txBody>
            <a:bodyPr wrap="none" lIns="82943" tIns="41471" rIns="82943" bIns="41471" anchor="t"/>
            <a:lstStyle/>
            <a:p>
              <a:r>
                <a:rPr lang="en-US" altLang="ja-JP" sz="571" dirty="0" err="1">
                  <a:latin typeface="Meiryo UI" panose="020B0604030504040204" pitchFamily="50" charset="-128"/>
                  <a:ea typeface="Meiryo UI" panose="020B0604030504040204" pitchFamily="50" charset="-128"/>
                  <a:cs typeface="Meiryo UI" panose="020B0604030504040204" pitchFamily="50" charset="-128"/>
                </a:rPr>
                <a:t>IoT</a:t>
              </a:r>
              <a:endParaRPr lang="ja-JP" altLang="en-US" sz="57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252" name="正方形/長方形 251"/>
            <p:cNvSpPr/>
            <p:nvPr/>
          </p:nvSpPr>
          <p:spPr bwMode="gray">
            <a:xfrm>
              <a:off x="6195711" y="512897"/>
              <a:ext cx="864702" cy="313526"/>
            </a:xfrm>
            <a:prstGeom prst="rect">
              <a:avLst/>
            </a:prstGeom>
            <a:solidFill>
              <a:schemeClr val="bg1"/>
            </a:solidFill>
            <a:ln w="9525">
              <a:solidFill>
                <a:schemeClr val="tx1"/>
              </a:solidFill>
              <a:miter lim="800000"/>
              <a:headEnd/>
              <a:tailEnd/>
            </a:ln>
          </p:spPr>
          <p:txBody>
            <a:bodyPr lIns="25714" rIns="25714" anchor="t"/>
            <a:lstStyle/>
            <a:p>
              <a:r>
                <a:rPr kumimoji="0" lang="en-US" altLang="ja-JP" sz="571" kern="0" dirty="0" err="1">
                  <a:latin typeface="Meiryo UI" pitchFamily="50" charset="-128"/>
                  <a:ea typeface="Meiryo UI" pitchFamily="50" charset="-128"/>
                  <a:cs typeface="Meiryo UI" pitchFamily="50" charset="-128"/>
                  <a:hlinkClick r:id="rId314"/>
                </a:rPr>
                <a:t>Espruino</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a:latin typeface="Meiryo UI" pitchFamily="50" charset="-128"/>
                  <a:ea typeface="Meiryo UI" pitchFamily="50" charset="-128"/>
                  <a:cs typeface="Meiryo UI" pitchFamily="50" charset="-128"/>
                  <a:hlinkClick r:id="rId315"/>
                </a:rPr>
                <a:t>KNIME</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a:latin typeface="Meiryo UI" pitchFamily="50" charset="-128"/>
                  <a:ea typeface="Meiryo UI" pitchFamily="50" charset="-128"/>
                  <a:cs typeface="Meiryo UI" pitchFamily="50" charset="-128"/>
                  <a:hlinkClick r:id="rId316"/>
                </a:rPr>
                <a:t>Node-RED</a:t>
              </a:r>
              <a:r>
                <a:rPr kumimoji="0" lang="en-US" altLang="ja-JP" sz="571" kern="0" dirty="0">
                  <a:latin typeface="Meiryo UI" pitchFamily="50" charset="-128"/>
                  <a:ea typeface="Meiryo UI" pitchFamily="50" charset="-128"/>
                  <a:cs typeface="Meiryo UI" pitchFamily="50" charset="-128"/>
                </a:rPr>
                <a:t>  </a:t>
              </a:r>
              <a:r>
                <a:rPr kumimoji="0" lang="en-US" altLang="ja-JP" sz="571" kern="0" dirty="0">
                  <a:latin typeface="Meiryo UI" pitchFamily="50" charset="-128"/>
                  <a:ea typeface="Meiryo UI" pitchFamily="50" charset="-128"/>
                  <a:cs typeface="Meiryo UI" pitchFamily="50" charset="-128"/>
                  <a:hlinkClick r:id="rId317"/>
                </a:rPr>
                <a:t>(</a:t>
              </a:r>
              <a:r>
                <a:rPr kumimoji="0" lang="en-US" altLang="ja-JP" sz="571" b="1" kern="0" dirty="0">
                  <a:latin typeface="HGP創英角ﾎﾟｯﾌﾟ体" panose="040B0A00000000000000" pitchFamily="50" charset="-128"/>
                  <a:ea typeface="HGP創英角ﾎﾟｯﾌﾟ体" panose="040B0A00000000000000" pitchFamily="50" charset="-128"/>
                  <a:cs typeface="Meiryo UI" pitchFamily="50" charset="-128"/>
                  <a:hlinkClick r:id="rId317"/>
                </a:rPr>
                <a:t>JP</a:t>
              </a:r>
              <a:r>
                <a:rPr kumimoji="0" lang="en-US" altLang="ja-JP" sz="571" kern="0" dirty="0">
                  <a:latin typeface="Meiryo UI" pitchFamily="50" charset="-128"/>
                  <a:ea typeface="Meiryo UI" pitchFamily="50" charset="-128"/>
                  <a:cs typeface="Meiryo UI" pitchFamily="50" charset="-128"/>
                  <a:hlinkClick r:id="rId317"/>
                </a:rPr>
                <a:t>)</a:t>
              </a:r>
              <a:endParaRPr kumimoji="0" lang="en-US" altLang="ja-JP" sz="571" kern="0" dirty="0">
                <a:latin typeface="Meiryo UI" pitchFamily="50" charset="-128"/>
                <a:ea typeface="Meiryo UI" pitchFamily="50" charset="-128"/>
                <a:cs typeface="Meiryo UI" pitchFamily="50" charset="-128"/>
              </a:endParaRPr>
            </a:p>
          </p:txBody>
        </p:sp>
        <p:grpSp>
          <p:nvGrpSpPr>
            <p:cNvPr id="24" name="グループ化 23"/>
            <p:cNvGrpSpPr/>
            <p:nvPr/>
          </p:nvGrpSpPr>
          <p:grpSpPr>
            <a:xfrm>
              <a:off x="8086142" y="5410861"/>
              <a:ext cx="865943" cy="213455"/>
              <a:chOff x="11287891" y="7615506"/>
              <a:chExt cx="1212320" cy="298837"/>
            </a:xfrm>
          </p:grpSpPr>
          <p:sp>
            <p:nvSpPr>
              <p:cNvPr id="258" name="正方形/長方形 257"/>
              <p:cNvSpPr/>
              <p:nvPr/>
            </p:nvSpPr>
            <p:spPr bwMode="gray">
              <a:xfrm>
                <a:off x="11287891" y="7723376"/>
                <a:ext cx="1212319" cy="190967"/>
              </a:xfrm>
              <a:prstGeom prst="rect">
                <a:avLst/>
              </a:prstGeom>
              <a:solidFill>
                <a:schemeClr val="bg1"/>
              </a:solidFill>
              <a:ln w="9525">
                <a:solidFill>
                  <a:schemeClr val="tx1"/>
                </a:solidFill>
                <a:miter lim="800000"/>
                <a:headEnd/>
                <a:tailEnd/>
              </a:ln>
            </p:spPr>
            <p:txBody>
              <a:bodyPr lIns="25714" rIns="25714" anchor="t"/>
              <a:lstStyle/>
              <a:p>
                <a:pPr>
                  <a:defRPr/>
                </a:pPr>
                <a:r>
                  <a:rPr kumimoji="0" lang="en-US" altLang="ja-JP" sz="571" kern="0" dirty="0">
                    <a:latin typeface="Meiryo UI" pitchFamily="50" charset="-128"/>
                    <a:ea typeface="Meiryo UI" pitchFamily="50" charset="-128"/>
                    <a:cs typeface="Meiryo UI" pitchFamily="50" charset="-128"/>
                    <a:hlinkClick r:id="rId318"/>
                  </a:rPr>
                  <a:t>Bro</a:t>
                </a:r>
                <a:endParaRPr kumimoji="0" lang="en-US" altLang="ja-JP" sz="571" kern="0" dirty="0">
                  <a:latin typeface="Meiryo UI" pitchFamily="50" charset="-128"/>
                  <a:ea typeface="Meiryo UI" pitchFamily="50" charset="-128"/>
                  <a:cs typeface="Meiryo UI" pitchFamily="50" charset="-128"/>
                </a:endParaRPr>
              </a:p>
            </p:txBody>
          </p:sp>
          <p:sp>
            <p:nvSpPr>
              <p:cNvPr id="259" name="テキスト ボックス 258"/>
              <p:cNvSpPr txBox="1"/>
              <p:nvPr/>
            </p:nvSpPr>
            <p:spPr bwMode="gray">
              <a:xfrm>
                <a:off x="11287891" y="7615506"/>
                <a:ext cx="1212320" cy="145231"/>
              </a:xfrm>
              <a:prstGeom prst="rect">
                <a:avLst/>
              </a:prstGeom>
              <a:solidFill>
                <a:srgbClr val="F9E1D4"/>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ja-JP" altLang="en-US" sz="571" dirty="0">
                    <a:latin typeface="Meiryo UI" panose="020B0604030504040204" pitchFamily="50" charset="-128"/>
                    <a:ea typeface="Meiryo UI" panose="020B0604030504040204" pitchFamily="50" charset="-128"/>
                    <a:cs typeface="Meiryo UI" panose="020B0604030504040204" pitchFamily="50" charset="-128"/>
                  </a:rPr>
                  <a:t>ネットワークセキュリティ監視</a:t>
                </a:r>
              </a:p>
            </p:txBody>
          </p:sp>
        </p:grpSp>
        <p:grpSp>
          <p:nvGrpSpPr>
            <p:cNvPr id="260" name="グループ化 259"/>
            <p:cNvGrpSpPr/>
            <p:nvPr/>
          </p:nvGrpSpPr>
          <p:grpSpPr>
            <a:xfrm>
              <a:off x="7141823" y="5260845"/>
              <a:ext cx="881886" cy="354628"/>
              <a:chOff x="5666462" y="2035755"/>
              <a:chExt cx="3317281" cy="424642"/>
            </a:xfrm>
          </p:grpSpPr>
          <p:sp>
            <p:nvSpPr>
              <p:cNvPr id="261" name="正方形/長方形 260"/>
              <p:cNvSpPr/>
              <p:nvPr/>
            </p:nvSpPr>
            <p:spPr bwMode="gray">
              <a:xfrm>
                <a:off x="5666462" y="2167541"/>
                <a:ext cx="3317281" cy="292856"/>
              </a:xfrm>
              <a:prstGeom prst="rect">
                <a:avLst/>
              </a:prstGeom>
              <a:solidFill>
                <a:schemeClr val="bg1"/>
              </a:solidFill>
              <a:ln w="9525">
                <a:solidFill>
                  <a:schemeClr val="tx1"/>
                </a:solidFill>
                <a:miter lim="800000"/>
                <a:headEnd/>
                <a:tailEnd/>
              </a:ln>
            </p:spPr>
            <p:txBody>
              <a:bodyPr lIns="25714" rIns="25714" anchor="t"/>
              <a:lstStyle/>
              <a:p>
                <a:pPr>
                  <a:defRPr/>
                </a:pPr>
                <a:r>
                  <a:rPr kumimoji="0" lang="en-US" altLang="ja-JP" sz="571" kern="0" dirty="0" err="1">
                    <a:latin typeface="Meiryo UI" pitchFamily="50" charset="-128"/>
                    <a:ea typeface="Meiryo UI" pitchFamily="50" charset="-128"/>
                    <a:cs typeface="Meiryo UI" pitchFamily="50" charset="-128"/>
                    <a:hlinkClick r:id="rId319"/>
                  </a:rPr>
                  <a:t>kattello</a:t>
                </a:r>
                <a:endParaRPr kumimoji="0" lang="en-US" altLang="ja-JP" sz="571" kern="0" dirty="0">
                  <a:latin typeface="Meiryo UI" pitchFamily="50" charset="-128"/>
                  <a:ea typeface="Meiryo UI" pitchFamily="50" charset="-128"/>
                  <a:cs typeface="Meiryo UI" pitchFamily="50" charset="-128"/>
                </a:endParaRPr>
              </a:p>
              <a:p>
                <a:pPr>
                  <a:defRPr/>
                </a:pPr>
                <a:r>
                  <a:rPr kumimoji="0" lang="en-US" altLang="ja-JP" sz="571" kern="0" dirty="0">
                    <a:latin typeface="Meiryo UI" pitchFamily="50" charset="-128"/>
                    <a:ea typeface="Meiryo UI" pitchFamily="50" charset="-128"/>
                    <a:cs typeface="Meiryo UI" pitchFamily="50" charset="-128"/>
                    <a:hlinkClick r:id="rId320"/>
                  </a:rPr>
                  <a:t>Spacewalk</a:t>
                </a:r>
                <a:endParaRPr kumimoji="0" lang="en-US" altLang="ja-JP" sz="571" kern="0" dirty="0">
                  <a:latin typeface="Meiryo UI" pitchFamily="50" charset="-128"/>
                  <a:ea typeface="Meiryo UI" pitchFamily="50" charset="-128"/>
                  <a:cs typeface="Meiryo UI" pitchFamily="50" charset="-128"/>
                </a:endParaRPr>
              </a:p>
            </p:txBody>
          </p:sp>
          <p:sp>
            <p:nvSpPr>
              <p:cNvPr id="307" name="テキスト ボックス 306"/>
              <p:cNvSpPr txBox="1"/>
              <p:nvPr/>
            </p:nvSpPr>
            <p:spPr bwMode="gray">
              <a:xfrm>
                <a:off x="5666462" y="2035755"/>
                <a:ext cx="3317281" cy="131819"/>
              </a:xfrm>
              <a:prstGeom prst="rect">
                <a:avLst/>
              </a:prstGeom>
              <a:solidFill>
                <a:srgbClr val="F9E1D4"/>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ja-JP" altLang="en-US" sz="571" dirty="0">
                    <a:latin typeface="Meiryo UI" panose="020B0604030504040204" pitchFamily="50" charset="-128"/>
                    <a:ea typeface="Meiryo UI" panose="020B0604030504040204" pitchFamily="50" charset="-128"/>
                    <a:cs typeface="Meiryo UI" panose="020B0604030504040204" pitchFamily="50" charset="-128"/>
                  </a:rPr>
                  <a:t>パッチ・コンテンツ管理</a:t>
                </a:r>
              </a:p>
            </p:txBody>
          </p:sp>
        </p:grpSp>
        <p:grpSp>
          <p:nvGrpSpPr>
            <p:cNvPr id="315" name="グループ化 314"/>
            <p:cNvGrpSpPr/>
            <p:nvPr/>
          </p:nvGrpSpPr>
          <p:grpSpPr>
            <a:xfrm>
              <a:off x="2048699" y="3889092"/>
              <a:ext cx="887490" cy="299447"/>
              <a:chOff x="2843236" y="5390342"/>
              <a:chExt cx="1249376" cy="449325"/>
            </a:xfrm>
          </p:grpSpPr>
          <p:sp>
            <p:nvSpPr>
              <p:cNvPr id="319" name="正方形/長方形 318"/>
              <p:cNvSpPr/>
              <p:nvPr/>
            </p:nvSpPr>
            <p:spPr bwMode="gray">
              <a:xfrm>
                <a:off x="2843236" y="5489012"/>
                <a:ext cx="1249247" cy="350655"/>
              </a:xfrm>
              <a:prstGeom prst="rect">
                <a:avLst/>
              </a:prstGeom>
              <a:solidFill>
                <a:schemeClr val="bg1"/>
              </a:solidFill>
              <a:ln w="9525">
                <a:solidFill>
                  <a:schemeClr val="tx1"/>
                </a:solidFill>
                <a:miter lim="800000"/>
                <a:headEnd/>
                <a:tailEnd/>
              </a:ln>
            </p:spPr>
            <p:txBody>
              <a:bodyPr lIns="25714" rIns="25714" anchor="t"/>
              <a:lstStyle/>
              <a:p>
                <a:pPr defTabSz="653156">
                  <a:defRPr/>
                </a:pPr>
                <a:r>
                  <a:rPr kumimoji="0" lang="en-US" altLang="ja-JP" sz="571" u="sng" kern="0" dirty="0" err="1">
                    <a:latin typeface="Meiryo UI" pitchFamily="50" charset="-128"/>
                    <a:ea typeface="Meiryo UI" pitchFamily="50" charset="-128"/>
                    <a:cs typeface="Meiryo UI" pitchFamily="50" charset="-128"/>
                    <a:hlinkClick r:id="rId268"/>
                  </a:rPr>
                  <a:t>Exment</a:t>
                </a:r>
                <a:endParaRPr kumimoji="0" lang="en-US" altLang="ja-JP" sz="571" u="sng" kern="0" dirty="0">
                  <a:latin typeface="Meiryo UI" pitchFamily="50" charset="-128"/>
                  <a:ea typeface="Meiryo UI" pitchFamily="50" charset="-128"/>
                  <a:cs typeface="Meiryo UI" pitchFamily="50" charset="-128"/>
                  <a:hlinkClick r:id="rId268"/>
                </a:endParaRPr>
              </a:p>
              <a:p>
                <a:pPr defTabSz="653156">
                  <a:defRPr/>
                </a:pPr>
                <a:r>
                  <a:rPr kumimoji="0" lang="en-US" altLang="ja-JP" sz="571" u="sng" kern="0" dirty="0">
                    <a:latin typeface="Meiryo UI" pitchFamily="50" charset="-128"/>
                    <a:ea typeface="Meiryo UI" pitchFamily="50" charset="-128"/>
                    <a:cs typeface="Meiryo UI" pitchFamily="50" charset="-128"/>
                    <a:hlinkClick r:id="rId321"/>
                  </a:rPr>
                  <a:t>Pleasanter</a:t>
                </a:r>
                <a:endParaRPr kumimoji="0" lang="en-US" altLang="ja-JP" sz="571" u="sng" kern="0" dirty="0">
                  <a:latin typeface="Meiryo UI" pitchFamily="50" charset="-128"/>
                  <a:ea typeface="Meiryo UI" pitchFamily="50" charset="-128"/>
                  <a:cs typeface="Meiryo UI" pitchFamily="50" charset="-128"/>
                </a:endParaRPr>
              </a:p>
              <a:p>
                <a:pPr defTabSz="653156">
                  <a:defRPr/>
                </a:pPr>
                <a:endParaRPr kumimoji="0" lang="en-US" altLang="ja-JP" sz="571" u="sng" kern="0" dirty="0">
                  <a:latin typeface="Meiryo UI" pitchFamily="50" charset="-128"/>
                  <a:ea typeface="Meiryo UI" pitchFamily="50" charset="-128"/>
                  <a:cs typeface="Meiryo UI" pitchFamily="50" charset="-128"/>
                </a:endParaRPr>
              </a:p>
            </p:txBody>
          </p:sp>
          <p:sp>
            <p:nvSpPr>
              <p:cNvPr id="320" name="テキスト ボックス 319"/>
              <p:cNvSpPr txBox="1"/>
              <p:nvPr/>
            </p:nvSpPr>
            <p:spPr bwMode="gray">
              <a:xfrm>
                <a:off x="2843365" y="5390342"/>
                <a:ext cx="1249247" cy="145232"/>
              </a:xfrm>
              <a:prstGeom prst="rect">
                <a:avLst/>
              </a:prstGeom>
              <a:solidFill>
                <a:srgbClr val="C9E8FF"/>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en-US" altLang="ja-JP" sz="571" dirty="0">
                    <a:latin typeface="Meiryo UI" panose="020B0604030504040204" pitchFamily="50" charset="-128"/>
                    <a:ea typeface="Meiryo UI" panose="020B0604030504040204" pitchFamily="50" charset="-128"/>
                    <a:cs typeface="Meiryo UI" panose="020B0604030504040204" pitchFamily="50" charset="-128"/>
                  </a:rPr>
                  <a:t>WEB</a:t>
                </a:r>
                <a:r>
                  <a:rPr lang="ja-JP" altLang="en-US" sz="571" dirty="0">
                    <a:latin typeface="Meiryo UI" panose="020B0604030504040204" pitchFamily="50" charset="-128"/>
                    <a:ea typeface="Meiryo UI" panose="020B0604030504040204" pitchFamily="50" charset="-128"/>
                    <a:cs typeface="Meiryo UI" panose="020B0604030504040204" pitchFamily="50" charset="-128"/>
                  </a:rPr>
                  <a:t>データベース</a:t>
                </a:r>
              </a:p>
            </p:txBody>
          </p:sp>
        </p:grpSp>
        <p:grpSp>
          <p:nvGrpSpPr>
            <p:cNvPr id="255" name="グループ化 254"/>
            <p:cNvGrpSpPr/>
            <p:nvPr/>
          </p:nvGrpSpPr>
          <p:grpSpPr>
            <a:xfrm>
              <a:off x="4118811" y="2470106"/>
              <a:ext cx="902234" cy="278967"/>
              <a:chOff x="5599972" y="1407243"/>
              <a:chExt cx="3194063" cy="468708"/>
            </a:xfrm>
          </p:grpSpPr>
          <p:sp>
            <p:nvSpPr>
              <p:cNvPr id="256" name="正方形/長方形 255"/>
              <p:cNvSpPr/>
              <p:nvPr/>
            </p:nvSpPr>
            <p:spPr bwMode="gray">
              <a:xfrm>
                <a:off x="5599972" y="1494520"/>
                <a:ext cx="3194061" cy="381431"/>
              </a:xfrm>
              <a:prstGeom prst="rect">
                <a:avLst/>
              </a:prstGeom>
              <a:solidFill>
                <a:sysClr val="window" lastClr="FFFFFF"/>
              </a:solidFill>
              <a:ln w="9525">
                <a:solidFill>
                  <a:sysClr val="windowText" lastClr="000000"/>
                </a:solidFill>
                <a:miter lim="800000"/>
                <a:headEnd/>
                <a:tailEnd/>
              </a:ln>
            </p:spPr>
            <p:txBody>
              <a:bodyPr lIns="25714" rIns="25714" anchor="t"/>
              <a:lstStyle/>
              <a:p>
                <a:r>
                  <a:rPr kumimoji="0" lang="en-US" altLang="ja-JP" sz="571" u="sng" kern="0" dirty="0">
                    <a:latin typeface="Meiryo UI" pitchFamily="50" charset="-128"/>
                    <a:ea typeface="Meiryo UI" pitchFamily="50" charset="-128"/>
                    <a:cs typeface="Meiryo UI" pitchFamily="50" charset="-128"/>
                    <a:hlinkClick r:id="rId322"/>
                  </a:rPr>
                  <a:t>Apache</a:t>
                </a:r>
                <a:r>
                  <a:rPr kumimoji="0" lang="ja-JP" altLang="en-US" sz="571" u="sng" kern="0" dirty="0">
                    <a:latin typeface="Meiryo UI" pitchFamily="50" charset="-128"/>
                    <a:ea typeface="Meiryo UI" pitchFamily="50" charset="-128"/>
                    <a:cs typeface="Meiryo UI" pitchFamily="50" charset="-128"/>
                    <a:hlinkClick r:id="rId322"/>
                  </a:rPr>
                  <a:t> </a:t>
                </a:r>
                <a:r>
                  <a:rPr kumimoji="0" lang="en-US" altLang="ja-JP" sz="571" u="sng" kern="0" dirty="0">
                    <a:latin typeface="Meiryo UI" pitchFamily="50" charset="-128"/>
                    <a:ea typeface="Meiryo UI" pitchFamily="50" charset="-128"/>
                    <a:cs typeface="Meiryo UI" pitchFamily="50" charset="-128"/>
                    <a:hlinkClick r:id="rId322"/>
                  </a:rPr>
                  <a:t>Avro</a:t>
                </a:r>
                <a:endParaRPr kumimoji="0" lang="en-US" altLang="ja-JP" sz="571" u="sng" kern="0" dirty="0">
                  <a:latin typeface="Meiryo UI" pitchFamily="50" charset="-128"/>
                  <a:ea typeface="Meiryo UI" pitchFamily="50" charset="-128"/>
                  <a:cs typeface="Meiryo UI" pitchFamily="50" charset="-128"/>
                </a:endParaRPr>
              </a:p>
              <a:p>
                <a:r>
                  <a:rPr kumimoji="0" lang="en-US" altLang="ja-JP" sz="571" u="sng" kern="0" dirty="0">
                    <a:latin typeface="Meiryo UI" pitchFamily="50" charset="-128"/>
                    <a:ea typeface="Meiryo UI" pitchFamily="50" charset="-128"/>
                    <a:cs typeface="Meiryo UI" pitchFamily="50" charset="-128"/>
                    <a:hlinkClick r:id="rId323"/>
                  </a:rPr>
                  <a:t>Apache Parquet</a:t>
                </a:r>
                <a:endParaRPr kumimoji="0" lang="en-US" altLang="ja-JP" sz="571" u="sng" kern="0" dirty="0">
                  <a:latin typeface="Meiryo UI" pitchFamily="50" charset="-128"/>
                  <a:ea typeface="Meiryo UI" pitchFamily="50" charset="-128"/>
                  <a:cs typeface="Meiryo UI" pitchFamily="50" charset="-128"/>
                </a:endParaRPr>
              </a:p>
              <a:p>
                <a:pPr defTabSz="466484">
                  <a:defRPr/>
                </a:pPr>
                <a:endParaRPr kumimoji="0" lang="en-US" altLang="ja-JP" sz="571" kern="0" dirty="0">
                  <a:solidFill>
                    <a:srgbClr val="000000"/>
                  </a:solidFill>
                  <a:latin typeface="Meiryo UI" pitchFamily="50" charset="-128"/>
                  <a:ea typeface="Meiryo UI" pitchFamily="50" charset="-128"/>
                  <a:cs typeface="Meiryo UI" pitchFamily="50" charset="-128"/>
                </a:endParaRPr>
              </a:p>
              <a:p>
                <a:pPr defTabSz="466484">
                  <a:defRPr/>
                </a:pPr>
                <a:endParaRPr kumimoji="0" lang="en-US" altLang="ja-JP" sz="571" kern="0" dirty="0">
                  <a:solidFill>
                    <a:srgbClr val="000000"/>
                  </a:solidFill>
                  <a:latin typeface="Meiryo UI" pitchFamily="50" charset="-128"/>
                  <a:ea typeface="Meiryo UI" pitchFamily="50" charset="-128"/>
                  <a:cs typeface="Meiryo UI" pitchFamily="50" charset="-128"/>
                </a:endParaRPr>
              </a:p>
            </p:txBody>
          </p:sp>
          <p:sp>
            <p:nvSpPr>
              <p:cNvPr id="342" name="テキスト ボックス 341"/>
              <p:cNvSpPr txBox="1"/>
              <p:nvPr/>
            </p:nvSpPr>
            <p:spPr bwMode="gray">
              <a:xfrm>
                <a:off x="5599972" y="1407243"/>
                <a:ext cx="3194063" cy="146951"/>
              </a:xfrm>
              <a:prstGeom prst="rect">
                <a:avLst/>
              </a:prstGeom>
              <a:solidFill>
                <a:srgbClr val="FFE5E5"/>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pPr defTabSz="653156">
                  <a:buClr>
                    <a:srgbClr val="44546A"/>
                  </a:buClr>
                  <a:defRPr/>
                </a:pPr>
                <a:r>
                  <a:rPr kumimoji="0" lang="ja-JP" altLang="en-US" sz="571" kern="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データシリアライザ</a:t>
                </a:r>
              </a:p>
            </p:txBody>
          </p:sp>
        </p:grpSp>
        <p:grpSp>
          <p:nvGrpSpPr>
            <p:cNvPr id="343" name="グループ化 342"/>
            <p:cNvGrpSpPr/>
            <p:nvPr/>
          </p:nvGrpSpPr>
          <p:grpSpPr>
            <a:xfrm>
              <a:off x="4117545" y="2794951"/>
              <a:ext cx="898422" cy="250140"/>
              <a:chOff x="5712302" y="-382597"/>
              <a:chExt cx="3435742" cy="551578"/>
            </a:xfrm>
          </p:grpSpPr>
          <p:sp>
            <p:nvSpPr>
              <p:cNvPr id="344" name="正方形/長方形 343"/>
              <p:cNvSpPr/>
              <p:nvPr/>
            </p:nvSpPr>
            <p:spPr bwMode="gray">
              <a:xfrm>
                <a:off x="5712302" y="-188988"/>
                <a:ext cx="3434951" cy="357969"/>
              </a:xfrm>
              <a:prstGeom prst="rect">
                <a:avLst/>
              </a:prstGeom>
              <a:solidFill>
                <a:sysClr val="window" lastClr="FFFFFF"/>
              </a:solidFill>
              <a:ln w="9525">
                <a:solidFill>
                  <a:sysClr val="windowText" lastClr="000000"/>
                </a:solidFill>
                <a:miter lim="800000"/>
                <a:headEnd/>
                <a:tailEnd/>
              </a:ln>
            </p:spPr>
            <p:txBody>
              <a:bodyPr lIns="25714" rIns="25714" anchor="t"/>
              <a:lstStyle/>
              <a:p>
                <a:pPr defTabSz="466484">
                  <a:defRPr/>
                </a:pPr>
                <a:r>
                  <a:rPr kumimoji="0" lang="en-US" altLang="ja-JP" sz="571" kern="0" dirty="0">
                    <a:solidFill>
                      <a:srgbClr val="000000"/>
                    </a:solidFill>
                    <a:latin typeface="Meiryo UI" pitchFamily="50" charset="-128"/>
                    <a:ea typeface="Meiryo UI" pitchFamily="50" charset="-128"/>
                    <a:cs typeface="Meiryo UI" pitchFamily="50" charset="-128"/>
                    <a:hlinkClick r:id="rId324"/>
                  </a:rPr>
                  <a:t>Apache Airflow</a:t>
                </a:r>
                <a:endParaRPr kumimoji="0" lang="en-US" altLang="ja-JP" sz="571" kern="0" dirty="0">
                  <a:solidFill>
                    <a:srgbClr val="000000"/>
                  </a:solidFill>
                  <a:latin typeface="Meiryo UI" pitchFamily="50" charset="-128"/>
                  <a:ea typeface="Meiryo UI" pitchFamily="50" charset="-128"/>
                  <a:cs typeface="Meiryo UI" pitchFamily="50" charset="-128"/>
                </a:endParaRPr>
              </a:p>
            </p:txBody>
          </p:sp>
          <p:sp>
            <p:nvSpPr>
              <p:cNvPr id="345" name="テキスト ボックス 344"/>
              <p:cNvSpPr txBox="1"/>
              <p:nvPr/>
            </p:nvSpPr>
            <p:spPr bwMode="gray">
              <a:xfrm>
                <a:off x="5713093" y="-382597"/>
                <a:ext cx="3434951" cy="253357"/>
              </a:xfrm>
              <a:prstGeom prst="rect">
                <a:avLst/>
              </a:prstGeom>
              <a:solidFill>
                <a:srgbClr val="FFE5E5"/>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pPr defTabSz="653156">
                  <a:buClr>
                    <a:srgbClr val="44546A"/>
                  </a:buClr>
                  <a:defRPr/>
                </a:pPr>
                <a:r>
                  <a:rPr kumimoji="0" lang="ja-JP" altLang="en-US" sz="571" kern="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ワークフロー・スケジューラ</a:t>
                </a:r>
              </a:p>
            </p:txBody>
          </p:sp>
        </p:grpSp>
        <p:grpSp>
          <p:nvGrpSpPr>
            <p:cNvPr id="346" name="グループ化 345"/>
            <p:cNvGrpSpPr/>
            <p:nvPr/>
          </p:nvGrpSpPr>
          <p:grpSpPr>
            <a:xfrm>
              <a:off x="5070283" y="2409541"/>
              <a:ext cx="913548" cy="635549"/>
              <a:chOff x="5686186" y="1384478"/>
              <a:chExt cx="3361180" cy="1051077"/>
            </a:xfrm>
          </p:grpSpPr>
          <p:sp>
            <p:nvSpPr>
              <p:cNvPr id="347" name="正方形/長方形 346"/>
              <p:cNvSpPr/>
              <p:nvPr/>
            </p:nvSpPr>
            <p:spPr bwMode="gray">
              <a:xfrm>
                <a:off x="5686189" y="1489888"/>
                <a:ext cx="3361177" cy="945667"/>
              </a:xfrm>
              <a:prstGeom prst="rect">
                <a:avLst/>
              </a:prstGeom>
              <a:solidFill>
                <a:sysClr val="window" lastClr="FFFFFF"/>
              </a:solidFill>
              <a:ln w="9525">
                <a:solidFill>
                  <a:sysClr val="windowText" lastClr="000000"/>
                </a:solidFill>
                <a:miter lim="800000"/>
                <a:headEnd/>
                <a:tailEnd/>
              </a:ln>
            </p:spPr>
            <p:txBody>
              <a:bodyPr lIns="25714" rIns="25714" anchor="t"/>
              <a:lstStyle/>
              <a:p>
                <a:pPr defTabSz="466484">
                  <a:defRPr/>
                </a:pPr>
                <a:r>
                  <a:rPr kumimoji="0" lang="en-US" altLang="ja-JP" sz="571" kern="0" dirty="0">
                    <a:solidFill>
                      <a:srgbClr val="000000"/>
                    </a:solidFill>
                    <a:latin typeface="Meiryo UI" pitchFamily="50" charset="-128"/>
                    <a:ea typeface="Meiryo UI" pitchFamily="50" charset="-128"/>
                    <a:cs typeface="Meiryo UI" pitchFamily="50" charset="-128"/>
                    <a:hlinkClick r:id="rId325"/>
                  </a:rPr>
                  <a:t>Apache </a:t>
                </a:r>
                <a:r>
                  <a:rPr kumimoji="0" lang="en-US" altLang="ja-JP" sz="571" kern="0" dirty="0" err="1">
                    <a:solidFill>
                      <a:srgbClr val="000000"/>
                    </a:solidFill>
                    <a:latin typeface="Meiryo UI" pitchFamily="50" charset="-128"/>
                    <a:ea typeface="Meiryo UI" pitchFamily="50" charset="-128"/>
                    <a:cs typeface="Meiryo UI" pitchFamily="50" charset="-128"/>
                    <a:hlinkClick r:id="rId325"/>
                  </a:rPr>
                  <a:t>Ambari</a:t>
                </a:r>
                <a:endParaRPr kumimoji="0" lang="en-US" altLang="ja-JP" sz="571" kern="0" dirty="0">
                  <a:solidFill>
                    <a:srgbClr val="000000"/>
                  </a:solidFill>
                  <a:latin typeface="Meiryo UI" pitchFamily="50" charset="-128"/>
                  <a:ea typeface="Meiryo UI" pitchFamily="50" charset="-128"/>
                  <a:cs typeface="Meiryo UI" pitchFamily="50" charset="-128"/>
                </a:endParaRPr>
              </a:p>
              <a:p>
                <a:pPr defTabSz="466484">
                  <a:defRPr/>
                </a:pPr>
                <a:r>
                  <a:rPr kumimoji="0" lang="en-US" altLang="ja-JP" sz="571" kern="0" dirty="0">
                    <a:solidFill>
                      <a:srgbClr val="000000"/>
                    </a:solidFill>
                    <a:latin typeface="Meiryo UI" pitchFamily="50" charset="-128"/>
                    <a:ea typeface="Meiryo UI" pitchFamily="50" charset="-128"/>
                    <a:cs typeface="Meiryo UI" pitchFamily="50" charset="-128"/>
                    <a:hlinkClick r:id="rId326"/>
                  </a:rPr>
                  <a:t>Apache Atlas</a:t>
                </a:r>
                <a:endParaRPr kumimoji="0" lang="en-US" altLang="ja-JP" sz="571" kern="0" dirty="0">
                  <a:solidFill>
                    <a:srgbClr val="000000"/>
                  </a:solidFill>
                  <a:latin typeface="Meiryo UI" pitchFamily="50" charset="-128"/>
                  <a:ea typeface="Meiryo UI" pitchFamily="50" charset="-128"/>
                  <a:cs typeface="Meiryo UI" pitchFamily="50" charset="-128"/>
                </a:endParaRPr>
              </a:p>
              <a:p>
                <a:pPr defTabSz="466484">
                  <a:defRPr/>
                </a:pPr>
                <a:r>
                  <a:rPr kumimoji="0" lang="en-US" altLang="ja-JP" sz="571" kern="0" dirty="0">
                    <a:solidFill>
                      <a:srgbClr val="000000"/>
                    </a:solidFill>
                    <a:latin typeface="Meiryo UI" pitchFamily="50" charset="-128"/>
                    <a:ea typeface="Meiryo UI" pitchFamily="50" charset="-128"/>
                    <a:cs typeface="Meiryo UI" pitchFamily="50" charset="-128"/>
                    <a:hlinkClick r:id="rId327"/>
                  </a:rPr>
                  <a:t>Apache Knox</a:t>
                </a:r>
                <a:endParaRPr kumimoji="0" lang="en-US" altLang="ja-JP" sz="571" kern="0" dirty="0">
                  <a:solidFill>
                    <a:srgbClr val="000000"/>
                  </a:solidFill>
                  <a:latin typeface="Meiryo UI" pitchFamily="50" charset="-128"/>
                  <a:ea typeface="Meiryo UI" pitchFamily="50" charset="-128"/>
                  <a:cs typeface="Meiryo UI" pitchFamily="50" charset="-128"/>
                </a:endParaRPr>
              </a:p>
              <a:p>
                <a:pPr defTabSz="466484">
                  <a:defRPr/>
                </a:pPr>
                <a:r>
                  <a:rPr kumimoji="0" lang="en-US" altLang="ja-JP" sz="571" kern="0" dirty="0">
                    <a:solidFill>
                      <a:srgbClr val="000000"/>
                    </a:solidFill>
                    <a:latin typeface="Meiryo UI" pitchFamily="50" charset="-128"/>
                    <a:ea typeface="Meiryo UI" pitchFamily="50" charset="-128"/>
                    <a:cs typeface="Meiryo UI" pitchFamily="50" charset="-128"/>
                    <a:hlinkClick r:id="rId328"/>
                  </a:rPr>
                  <a:t>Apache Ranger</a:t>
                </a:r>
                <a:endParaRPr kumimoji="0" lang="en-US" altLang="ja-JP" sz="571" kern="0" dirty="0">
                  <a:solidFill>
                    <a:srgbClr val="000000"/>
                  </a:solidFill>
                  <a:latin typeface="Meiryo UI" pitchFamily="50" charset="-128"/>
                  <a:ea typeface="Meiryo UI" pitchFamily="50" charset="-128"/>
                  <a:cs typeface="Meiryo UI" pitchFamily="50" charset="-128"/>
                </a:endParaRPr>
              </a:p>
              <a:p>
                <a:pPr defTabSz="466484">
                  <a:defRPr/>
                </a:pPr>
                <a:r>
                  <a:rPr kumimoji="0" lang="en-US" altLang="ja-JP" sz="571" kern="0" dirty="0">
                    <a:solidFill>
                      <a:srgbClr val="000000"/>
                    </a:solidFill>
                    <a:latin typeface="Meiryo UI" pitchFamily="50" charset="-128"/>
                    <a:ea typeface="Meiryo UI" pitchFamily="50" charset="-128"/>
                    <a:cs typeface="Meiryo UI" pitchFamily="50" charset="-128"/>
                    <a:hlinkClick r:id="rId329"/>
                  </a:rPr>
                  <a:t>Apache Sentry</a:t>
                </a:r>
                <a:endParaRPr kumimoji="0" lang="en-US" altLang="ja-JP" sz="571" kern="0" dirty="0">
                  <a:solidFill>
                    <a:srgbClr val="000000"/>
                  </a:solidFill>
                  <a:latin typeface="Meiryo UI" pitchFamily="50" charset="-128"/>
                  <a:ea typeface="Meiryo UI" pitchFamily="50" charset="-128"/>
                  <a:cs typeface="Meiryo UI" pitchFamily="50" charset="-128"/>
                </a:endParaRPr>
              </a:p>
              <a:p>
                <a:pPr defTabSz="466484">
                  <a:defRPr/>
                </a:pPr>
                <a:r>
                  <a:rPr kumimoji="0" lang="en-US" altLang="ja-JP" sz="571" kern="0" dirty="0">
                    <a:latin typeface="Meiryo UI" pitchFamily="50" charset="-128"/>
                    <a:ea typeface="Meiryo UI" pitchFamily="50" charset="-128"/>
                    <a:cs typeface="Meiryo UI" pitchFamily="50" charset="-128"/>
                    <a:hlinkClick r:id="rId330"/>
                  </a:rPr>
                  <a:t>Ganglia</a:t>
                </a:r>
                <a:endParaRPr kumimoji="0" lang="en-US" altLang="ja-JP" sz="571" kern="0" dirty="0">
                  <a:solidFill>
                    <a:srgbClr val="000000"/>
                  </a:solidFill>
                  <a:latin typeface="Meiryo UI" pitchFamily="50" charset="-128"/>
                  <a:ea typeface="Meiryo UI" pitchFamily="50" charset="-128"/>
                  <a:cs typeface="Meiryo UI" pitchFamily="50" charset="-128"/>
                </a:endParaRPr>
              </a:p>
            </p:txBody>
          </p:sp>
          <p:sp>
            <p:nvSpPr>
              <p:cNvPr id="348" name="テキスト ボックス 347"/>
              <p:cNvSpPr txBox="1"/>
              <p:nvPr/>
            </p:nvSpPr>
            <p:spPr bwMode="gray">
              <a:xfrm>
                <a:off x="5686186" y="1384478"/>
                <a:ext cx="3361180" cy="147711"/>
              </a:xfrm>
              <a:prstGeom prst="rect">
                <a:avLst/>
              </a:prstGeom>
              <a:solidFill>
                <a:srgbClr val="FFE5E5"/>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pPr defTabSz="653156">
                  <a:buClr>
                    <a:srgbClr val="44546A"/>
                  </a:buClr>
                  <a:defRPr/>
                </a:pPr>
                <a:r>
                  <a:rPr kumimoji="0" lang="ja-JP" altLang="en-US" sz="571" kern="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運用管理</a:t>
                </a:r>
              </a:p>
            </p:txBody>
          </p:sp>
        </p:grpSp>
        <p:sp>
          <p:nvSpPr>
            <p:cNvPr id="352" name="Freeform 6"/>
            <p:cNvSpPr>
              <a:spLocks noChangeArrowheads="1"/>
            </p:cNvSpPr>
            <p:nvPr/>
          </p:nvSpPr>
          <p:spPr bwMode="auto">
            <a:xfrm>
              <a:off x="7117272" y="368107"/>
              <a:ext cx="928991" cy="493945"/>
            </a:xfrm>
            <a:custGeom>
              <a:avLst/>
              <a:gdLst>
                <a:gd name="T0" fmla="*/ 2735 w 2736"/>
                <a:gd name="T1" fmla="*/ 4819 h 4820"/>
                <a:gd name="T2" fmla="*/ 0 w 2736"/>
                <a:gd name="T3" fmla="*/ 4819 h 4820"/>
                <a:gd name="T4" fmla="*/ 0 w 2736"/>
                <a:gd name="T5" fmla="*/ 0 h 4820"/>
                <a:gd name="T6" fmla="*/ 2735 w 2736"/>
                <a:gd name="T7" fmla="*/ 0 h 4820"/>
                <a:gd name="T8" fmla="*/ 2735 w 2736"/>
                <a:gd name="T9" fmla="*/ 4819 h 4820"/>
              </a:gdLst>
              <a:ahLst/>
              <a:cxnLst>
                <a:cxn ang="0">
                  <a:pos x="T0" y="T1"/>
                </a:cxn>
                <a:cxn ang="0">
                  <a:pos x="T2" y="T3"/>
                </a:cxn>
                <a:cxn ang="0">
                  <a:pos x="T4" y="T5"/>
                </a:cxn>
                <a:cxn ang="0">
                  <a:pos x="T6" y="T7"/>
                </a:cxn>
                <a:cxn ang="0">
                  <a:pos x="T8" y="T9"/>
                </a:cxn>
              </a:cxnLst>
              <a:rect l="0" t="0" r="r" b="b"/>
              <a:pathLst>
                <a:path w="2736" h="4820">
                  <a:moveTo>
                    <a:pt x="2735" y="4819"/>
                  </a:moveTo>
                  <a:lnTo>
                    <a:pt x="0" y="4819"/>
                  </a:lnTo>
                  <a:lnTo>
                    <a:pt x="0" y="0"/>
                  </a:lnTo>
                  <a:lnTo>
                    <a:pt x="2735" y="0"/>
                  </a:lnTo>
                  <a:lnTo>
                    <a:pt x="2735" y="4819"/>
                  </a:lnTo>
                </a:path>
              </a:pathLst>
            </a:custGeom>
            <a:solidFill>
              <a:srgbClr val="E7D9D9"/>
            </a:solidFill>
            <a:ln w="9525" cap="flat">
              <a:solidFill>
                <a:schemeClr val="tx1"/>
              </a:solidFill>
              <a:round/>
              <a:headEnd/>
              <a:tailEnd/>
            </a:ln>
            <a:effectLst/>
          </p:spPr>
          <p:txBody>
            <a:bodyPr wrap="none" lIns="82943" tIns="41471" rIns="82943" bIns="41471" anchor="t"/>
            <a:lstStyle/>
            <a:p>
              <a:r>
                <a:rPr lang="ja-JP" altLang="en-US" sz="571" dirty="0">
                  <a:latin typeface="Meiryo UI" panose="020B0604030504040204" pitchFamily="50" charset="-128"/>
                  <a:ea typeface="Meiryo UI" panose="020B0604030504040204" pitchFamily="50" charset="-128"/>
                  <a:cs typeface="Meiryo UI" panose="020B0604030504040204" pitchFamily="50" charset="-128"/>
                </a:rPr>
                <a:t>ブロックチェーン</a:t>
              </a:r>
            </a:p>
          </p:txBody>
        </p:sp>
        <p:sp>
          <p:nvSpPr>
            <p:cNvPr id="354" name="正方形/長方形 353"/>
            <p:cNvSpPr/>
            <p:nvPr/>
          </p:nvSpPr>
          <p:spPr bwMode="gray">
            <a:xfrm>
              <a:off x="7142898" y="511802"/>
              <a:ext cx="880810" cy="315715"/>
            </a:xfrm>
            <a:prstGeom prst="rect">
              <a:avLst/>
            </a:prstGeom>
            <a:solidFill>
              <a:schemeClr val="bg1"/>
            </a:solidFill>
            <a:ln w="9525">
              <a:solidFill>
                <a:schemeClr val="tx1"/>
              </a:solidFill>
              <a:miter lim="800000"/>
              <a:headEnd/>
              <a:tailEnd/>
            </a:ln>
          </p:spPr>
          <p:txBody>
            <a:bodyPr lIns="25714" rIns="25714" anchor="t"/>
            <a:lstStyle/>
            <a:p>
              <a:r>
                <a:rPr kumimoji="0" lang="en-US" altLang="ja-JP" sz="571" kern="0" dirty="0" err="1">
                  <a:latin typeface="Meiryo UI" pitchFamily="50" charset="-128"/>
                  <a:ea typeface="Meiryo UI" pitchFamily="50" charset="-128"/>
                  <a:cs typeface="Meiryo UI" pitchFamily="50" charset="-128"/>
                  <a:hlinkClick r:id="rId331"/>
                </a:rPr>
                <a:t>BitCoin</a:t>
              </a:r>
              <a:r>
                <a:rPr kumimoji="0" lang="en-US" altLang="ja-JP" sz="571" kern="0" dirty="0">
                  <a:latin typeface="Meiryo UI" pitchFamily="50" charset="-128"/>
                  <a:ea typeface="Meiryo UI" pitchFamily="50" charset="-128"/>
                  <a:cs typeface="Meiryo UI" pitchFamily="50" charset="-128"/>
                </a:rPr>
                <a:t>  </a:t>
              </a:r>
              <a:r>
                <a:rPr kumimoji="0" lang="en-US" altLang="ja-JP" sz="571" kern="0" dirty="0">
                  <a:latin typeface="Meiryo UI" pitchFamily="50" charset="-128"/>
                  <a:ea typeface="Meiryo UI" pitchFamily="50" charset="-128"/>
                  <a:cs typeface="Meiryo UI" pitchFamily="50" charset="-128"/>
                  <a:hlinkClick r:id="rId332"/>
                </a:rPr>
                <a:t>(</a:t>
              </a:r>
              <a:r>
                <a:rPr kumimoji="0" lang="en-US" altLang="ja-JP" sz="571" b="1" kern="0" dirty="0">
                  <a:latin typeface="HGP創英角ﾎﾟｯﾌﾟ体" panose="040B0A00000000000000" pitchFamily="50" charset="-128"/>
                  <a:ea typeface="HGP創英角ﾎﾟｯﾌﾟ体" panose="040B0A00000000000000" pitchFamily="50" charset="-128"/>
                  <a:cs typeface="Meiryo UI" pitchFamily="50" charset="-128"/>
                  <a:hlinkClick r:id="rId332"/>
                </a:rPr>
                <a:t>JP</a:t>
              </a:r>
              <a:r>
                <a:rPr kumimoji="0" lang="en-US" altLang="ja-JP" sz="571" kern="0" dirty="0">
                  <a:latin typeface="Meiryo UI" pitchFamily="50" charset="-128"/>
                  <a:ea typeface="Meiryo UI" pitchFamily="50" charset="-128"/>
                  <a:cs typeface="Meiryo UI" pitchFamily="50" charset="-128"/>
                  <a:hlinkClick r:id="rId332"/>
                </a:rPr>
                <a:t>)</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err="1">
                  <a:latin typeface="Meiryo UI" pitchFamily="50" charset="-128"/>
                  <a:ea typeface="Meiryo UI" pitchFamily="50" charset="-128"/>
                  <a:cs typeface="Meiryo UI" pitchFamily="50" charset="-128"/>
                  <a:hlinkClick r:id="rId333"/>
                </a:rPr>
                <a:t>Ethereum</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err="1">
                  <a:latin typeface="Meiryo UI" pitchFamily="50" charset="-128"/>
                  <a:ea typeface="Meiryo UI" pitchFamily="50" charset="-128"/>
                  <a:cs typeface="Meiryo UI" pitchFamily="50" charset="-128"/>
                  <a:hlinkClick r:id="rId334"/>
                </a:rPr>
                <a:t>Hyperledger</a:t>
              </a:r>
              <a:r>
                <a:rPr kumimoji="0" lang="en-US" altLang="ja-JP" sz="571" kern="0" dirty="0">
                  <a:latin typeface="Meiryo UI" pitchFamily="50" charset="-128"/>
                  <a:ea typeface="Meiryo UI" pitchFamily="50" charset="-128"/>
                  <a:cs typeface="Meiryo UI" pitchFamily="50" charset="-128"/>
                  <a:hlinkClick r:id="rId334"/>
                </a:rPr>
                <a:t> fabric</a:t>
              </a:r>
              <a:endParaRPr kumimoji="0" lang="en-US" altLang="ja-JP" sz="571" kern="0" dirty="0">
                <a:latin typeface="Meiryo UI" pitchFamily="50" charset="-128"/>
                <a:ea typeface="Meiryo UI" pitchFamily="50" charset="-128"/>
                <a:cs typeface="Meiryo UI" pitchFamily="50" charset="-128"/>
              </a:endParaRPr>
            </a:p>
          </p:txBody>
        </p:sp>
        <p:grpSp>
          <p:nvGrpSpPr>
            <p:cNvPr id="23" name="グループ化 22"/>
            <p:cNvGrpSpPr/>
            <p:nvPr/>
          </p:nvGrpSpPr>
          <p:grpSpPr>
            <a:xfrm>
              <a:off x="8086302" y="5167050"/>
              <a:ext cx="865943" cy="206568"/>
              <a:chOff x="11287892" y="7301546"/>
              <a:chExt cx="1212320" cy="289195"/>
            </a:xfrm>
          </p:grpSpPr>
          <p:sp>
            <p:nvSpPr>
              <p:cNvPr id="314" name="正方形/長方形 313"/>
              <p:cNvSpPr/>
              <p:nvPr/>
            </p:nvSpPr>
            <p:spPr bwMode="gray">
              <a:xfrm>
                <a:off x="11287892" y="7394036"/>
                <a:ext cx="1212320" cy="196705"/>
              </a:xfrm>
              <a:prstGeom prst="rect">
                <a:avLst/>
              </a:prstGeom>
              <a:solidFill>
                <a:schemeClr val="bg1"/>
              </a:solidFill>
              <a:ln w="9525">
                <a:solidFill>
                  <a:schemeClr val="tx1"/>
                </a:solidFill>
                <a:miter lim="800000"/>
                <a:headEnd/>
                <a:tailEnd/>
              </a:ln>
            </p:spPr>
            <p:txBody>
              <a:bodyPr lIns="25714" rIns="25714" anchor="t"/>
              <a:lstStyle/>
              <a:p>
                <a:pPr>
                  <a:defRPr/>
                </a:pPr>
                <a:r>
                  <a:rPr kumimoji="0" lang="en-US" altLang="ja-JP" sz="571" kern="0" dirty="0" err="1">
                    <a:latin typeface="Meiryo UI" pitchFamily="50" charset="-128"/>
                    <a:ea typeface="Meiryo UI" pitchFamily="50" charset="-128"/>
                    <a:cs typeface="Meiryo UI" pitchFamily="50" charset="-128"/>
                    <a:hlinkClick r:id="rId335"/>
                  </a:rPr>
                  <a:t>radare</a:t>
                </a:r>
                <a:endParaRPr kumimoji="0" lang="en-US" altLang="ja-JP" sz="571" kern="0" dirty="0">
                  <a:latin typeface="Meiryo UI" pitchFamily="50" charset="-128"/>
                  <a:ea typeface="Meiryo UI" pitchFamily="50" charset="-128"/>
                  <a:cs typeface="Meiryo UI" pitchFamily="50" charset="-128"/>
                </a:endParaRPr>
              </a:p>
            </p:txBody>
          </p:sp>
          <p:sp>
            <p:nvSpPr>
              <p:cNvPr id="313" name="テキスト ボックス 312"/>
              <p:cNvSpPr txBox="1"/>
              <p:nvPr/>
            </p:nvSpPr>
            <p:spPr bwMode="gray">
              <a:xfrm>
                <a:off x="11287892" y="7301546"/>
                <a:ext cx="1212320" cy="145127"/>
              </a:xfrm>
              <a:prstGeom prst="rect">
                <a:avLst/>
              </a:prstGeom>
              <a:solidFill>
                <a:srgbClr val="F9E1D4"/>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ja-JP" altLang="en-US" sz="571" dirty="0">
                    <a:latin typeface="Meiryo UI" panose="020B0604030504040204" pitchFamily="50" charset="-128"/>
                    <a:ea typeface="Meiryo UI" panose="020B0604030504040204" pitchFamily="50" charset="-128"/>
                    <a:cs typeface="Meiryo UI" panose="020B0604030504040204" pitchFamily="50" charset="-128"/>
                  </a:rPr>
                  <a:t>リバースエンジニアリング</a:t>
                </a:r>
              </a:p>
            </p:txBody>
          </p:sp>
        </p:grpSp>
        <p:grpSp>
          <p:nvGrpSpPr>
            <p:cNvPr id="22" name="グループ化 21"/>
            <p:cNvGrpSpPr/>
            <p:nvPr/>
          </p:nvGrpSpPr>
          <p:grpSpPr>
            <a:xfrm>
              <a:off x="8086303" y="4064191"/>
              <a:ext cx="865782" cy="1054971"/>
              <a:chOff x="11287892" y="5691951"/>
              <a:chExt cx="1212320" cy="1476960"/>
            </a:xfrm>
          </p:grpSpPr>
          <p:sp>
            <p:nvSpPr>
              <p:cNvPr id="135" name="正方形/長方形 134"/>
              <p:cNvSpPr/>
              <p:nvPr/>
            </p:nvSpPr>
            <p:spPr bwMode="gray">
              <a:xfrm>
                <a:off x="11287892" y="5763629"/>
                <a:ext cx="1212320" cy="1405282"/>
              </a:xfrm>
              <a:prstGeom prst="rect">
                <a:avLst/>
              </a:prstGeom>
              <a:solidFill>
                <a:schemeClr val="bg1"/>
              </a:solidFill>
              <a:ln w="9525">
                <a:solidFill>
                  <a:schemeClr val="tx1"/>
                </a:solidFill>
                <a:miter lim="800000"/>
                <a:headEnd/>
                <a:tailEnd/>
              </a:ln>
            </p:spPr>
            <p:txBody>
              <a:bodyPr lIns="25714" rIns="25714" anchor="t"/>
              <a:lstStyle/>
              <a:p>
                <a:r>
                  <a:rPr kumimoji="0" lang="en-US" altLang="ja-JP" sz="571" kern="0" dirty="0">
                    <a:latin typeface="Meiryo UI" panose="020B0604030504040204" pitchFamily="50" charset="-128"/>
                    <a:ea typeface="Meiryo UI" panose="020B0604030504040204" pitchFamily="50" charset="-128"/>
                    <a:cs typeface="Meiryo UI" panose="020B0604030504040204" pitchFamily="50" charset="-128"/>
                    <a:hlinkClick r:id="rId336"/>
                  </a:rPr>
                  <a:t>CAS</a:t>
                </a:r>
                <a:endParaRPr kumimoji="0" lang="en-US" altLang="ja-JP" sz="571" kern="0" dirty="0">
                  <a:latin typeface="Meiryo UI" panose="020B0604030504040204" pitchFamily="50" charset="-128"/>
                  <a:ea typeface="Meiryo UI" panose="020B0604030504040204" pitchFamily="50" charset="-128"/>
                  <a:cs typeface="Meiryo UI" panose="020B0604030504040204" pitchFamily="50" charset="-128"/>
                </a:endParaRPr>
              </a:p>
              <a:p>
                <a:r>
                  <a:rPr kumimoji="0" lang="en-US" altLang="ja-JP" sz="571" kern="0" dirty="0" err="1">
                    <a:latin typeface="Meiryo UI" panose="020B0604030504040204" pitchFamily="50" charset="-128"/>
                    <a:ea typeface="Meiryo UI" panose="020B0604030504040204" pitchFamily="50" charset="-128"/>
                    <a:cs typeface="Meiryo UI" panose="020B0604030504040204" pitchFamily="50" charset="-128"/>
                    <a:hlinkClick r:id="rId337"/>
                  </a:rPr>
                  <a:t>FreeRADIUS</a:t>
                </a:r>
                <a:endParaRPr kumimoji="0" lang="en-US" altLang="ja-JP" sz="571" kern="0" dirty="0">
                  <a:latin typeface="Meiryo UI" panose="020B0604030504040204" pitchFamily="50" charset="-128"/>
                  <a:ea typeface="Meiryo UI" panose="020B0604030504040204" pitchFamily="50" charset="-128"/>
                  <a:cs typeface="Meiryo UI" panose="020B0604030504040204" pitchFamily="50" charset="-128"/>
                </a:endParaRPr>
              </a:p>
              <a:p>
                <a:r>
                  <a:rPr kumimoji="0" lang="en-US" altLang="ja-JP" sz="571" kern="0" dirty="0" err="1">
                    <a:latin typeface="Meiryo UI" panose="020B0604030504040204" pitchFamily="50" charset="-128"/>
                    <a:ea typeface="Meiryo UI" panose="020B0604030504040204" pitchFamily="50" charset="-128"/>
                    <a:cs typeface="Meiryo UI" panose="020B0604030504040204" pitchFamily="50" charset="-128"/>
                    <a:hlinkClick r:id="rId338"/>
                  </a:rPr>
                  <a:t>GnuPG</a:t>
                </a:r>
                <a:endParaRPr kumimoji="0" lang="en-US" altLang="ja-JP" sz="571" kern="0" dirty="0">
                  <a:latin typeface="Meiryo UI" panose="020B0604030504040204" pitchFamily="50" charset="-128"/>
                  <a:ea typeface="Meiryo UI" panose="020B0604030504040204" pitchFamily="50" charset="-128"/>
                  <a:cs typeface="Meiryo UI" panose="020B0604030504040204" pitchFamily="50" charset="-128"/>
                </a:endParaRPr>
              </a:p>
              <a:p>
                <a:r>
                  <a:rPr kumimoji="0" lang="en-US" altLang="ja-JP" sz="571" kern="0" dirty="0" err="1">
                    <a:latin typeface="Meiryo UI" panose="020B0604030504040204" pitchFamily="50" charset="-128"/>
                    <a:ea typeface="Meiryo UI" panose="020B0604030504040204" pitchFamily="50" charset="-128"/>
                    <a:cs typeface="Meiryo UI" panose="020B0604030504040204" pitchFamily="50" charset="-128"/>
                    <a:hlinkClick r:id="rId339"/>
                  </a:rPr>
                  <a:t>Istio</a:t>
                </a:r>
                <a:endParaRPr kumimoji="0" lang="en-US" altLang="ja-JP" sz="571" kern="0" dirty="0">
                  <a:latin typeface="Meiryo UI" panose="020B0604030504040204" pitchFamily="50" charset="-128"/>
                  <a:ea typeface="Meiryo UI" panose="020B0604030504040204" pitchFamily="50" charset="-128"/>
                  <a:cs typeface="Meiryo UI" panose="020B0604030504040204" pitchFamily="50" charset="-128"/>
                </a:endParaRPr>
              </a:p>
              <a:p>
                <a:r>
                  <a:rPr kumimoji="0" lang="en-US" altLang="ja-JP" sz="571" kern="0" dirty="0">
                    <a:latin typeface="Meiryo UI" panose="020B0604030504040204" pitchFamily="50" charset="-128"/>
                    <a:ea typeface="Meiryo UI" panose="020B0604030504040204" pitchFamily="50" charset="-128"/>
                    <a:cs typeface="Meiryo UI" panose="020B0604030504040204" pitchFamily="50" charset="-128"/>
                    <a:hlinkClick r:id="rId340"/>
                  </a:rPr>
                  <a:t>Kerberos</a:t>
                </a:r>
                <a:endParaRPr kumimoji="0" lang="en-US" altLang="ja-JP" sz="571" kern="0" dirty="0">
                  <a:latin typeface="Meiryo UI" panose="020B0604030504040204" pitchFamily="50" charset="-128"/>
                  <a:ea typeface="Meiryo UI" panose="020B0604030504040204" pitchFamily="50" charset="-128"/>
                  <a:cs typeface="Meiryo UI" panose="020B0604030504040204" pitchFamily="50" charset="-128"/>
                </a:endParaRPr>
              </a:p>
              <a:p>
                <a:r>
                  <a:rPr kumimoji="0" lang="en-US" altLang="ja-JP" sz="571" kern="0" dirty="0">
                    <a:latin typeface="Meiryo UI" panose="020B0604030504040204" pitchFamily="50" charset="-128"/>
                    <a:ea typeface="Meiryo UI" panose="020B0604030504040204" pitchFamily="50" charset="-128"/>
                    <a:cs typeface="Meiryo UI" panose="020B0604030504040204" pitchFamily="50" charset="-128"/>
                    <a:hlinkClick r:id="rId341"/>
                  </a:rPr>
                  <a:t>Keycloak</a:t>
                </a:r>
                <a:endParaRPr kumimoji="0" lang="en-US" altLang="ja-JP" sz="571" kern="0" dirty="0">
                  <a:latin typeface="Meiryo UI" panose="020B0604030504040204" pitchFamily="50" charset="-128"/>
                  <a:ea typeface="Meiryo UI" panose="020B0604030504040204" pitchFamily="50" charset="-128"/>
                  <a:cs typeface="Meiryo UI" panose="020B0604030504040204" pitchFamily="50" charset="-128"/>
                </a:endParaRPr>
              </a:p>
              <a:p>
                <a:r>
                  <a:rPr kumimoji="0" lang="en-US" altLang="ja-JP" sz="571" kern="0" dirty="0">
                    <a:latin typeface="Meiryo UI" panose="020B0604030504040204" pitchFamily="50" charset="-128"/>
                    <a:ea typeface="Meiryo UI" panose="020B0604030504040204" pitchFamily="50" charset="-128"/>
                    <a:cs typeface="Meiryo UI" panose="020B0604030504040204" pitchFamily="50" charset="-128"/>
                    <a:hlinkClick r:id="rId342"/>
                  </a:rPr>
                  <a:t>Notary</a:t>
                </a:r>
                <a:endParaRPr kumimoji="0" lang="en-US" altLang="ja-JP" sz="571" kern="0" dirty="0">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cs typeface="Meiryo UI" panose="020B0604030504040204" pitchFamily="50" charset="-128"/>
                </a:endParaRPr>
              </a:p>
              <a:p>
                <a:r>
                  <a:rPr kumimoji="0" lang="en-US" altLang="ja-JP" sz="571" kern="0" dirty="0" err="1">
                    <a:latin typeface="Meiryo UI" panose="020B0604030504040204" pitchFamily="50" charset="-128"/>
                    <a:ea typeface="Meiryo UI" panose="020B0604030504040204" pitchFamily="50" charset="-128"/>
                    <a:cs typeface="Meiryo UI" panose="020B0604030504040204" pitchFamily="50" charset="-128"/>
                    <a:hlinkClick r:id="rId343"/>
                  </a:rPr>
                  <a:t>SELinux</a:t>
                </a:r>
                <a:endParaRPr kumimoji="0" lang="en-US" altLang="ja-JP" sz="571" kern="0" dirty="0">
                  <a:latin typeface="Meiryo UI" panose="020B0604030504040204" pitchFamily="50" charset="-128"/>
                  <a:ea typeface="Meiryo UI" panose="020B0604030504040204" pitchFamily="50" charset="-128"/>
                  <a:cs typeface="Meiryo UI" panose="020B0604030504040204" pitchFamily="50" charset="-128"/>
                </a:endParaRPr>
              </a:p>
              <a:p>
                <a:r>
                  <a:rPr kumimoji="0" lang="en-US" altLang="ja-JP" sz="571" kern="0" dirty="0">
                    <a:latin typeface="Meiryo UI" panose="020B0604030504040204" pitchFamily="50" charset="-128"/>
                    <a:ea typeface="Meiryo UI" panose="020B0604030504040204" pitchFamily="50" charset="-128"/>
                    <a:cs typeface="Meiryo UI" panose="020B0604030504040204" pitchFamily="50" charset="-128"/>
                    <a:hlinkClick r:id="rId344"/>
                  </a:rPr>
                  <a:t>SMACK</a:t>
                </a:r>
                <a:endParaRPr kumimoji="0" lang="en-US" altLang="ja-JP" sz="571" kern="0" dirty="0">
                  <a:latin typeface="Meiryo UI" panose="020B0604030504040204" pitchFamily="50" charset="-128"/>
                  <a:ea typeface="Meiryo UI" panose="020B0604030504040204" pitchFamily="50" charset="-128"/>
                  <a:cs typeface="Meiryo UI" panose="020B0604030504040204" pitchFamily="50" charset="-128"/>
                </a:endParaRPr>
              </a:p>
              <a:p>
                <a:r>
                  <a:rPr kumimoji="0" lang="en-US" altLang="ja-JP" sz="571" kern="0" dirty="0" err="1">
                    <a:latin typeface="Meiryo UI" panose="020B0604030504040204" pitchFamily="50" charset="-128"/>
                    <a:ea typeface="Meiryo UI" panose="020B0604030504040204" pitchFamily="50" charset="-128"/>
                    <a:cs typeface="Meiryo UI" panose="020B0604030504040204" pitchFamily="50" charset="-128"/>
                    <a:hlinkClick r:id="rId345"/>
                  </a:rPr>
                  <a:t>usermin</a:t>
                </a:r>
                <a:endParaRPr kumimoji="0" lang="en-US" altLang="ja-JP" sz="571" kern="0" dirty="0">
                  <a:latin typeface="Meiryo UI" panose="020B0604030504040204" pitchFamily="50" charset="-128"/>
                  <a:ea typeface="Meiryo UI" panose="020B0604030504040204" pitchFamily="50" charset="-128"/>
                  <a:cs typeface="Meiryo UI" panose="020B0604030504040204" pitchFamily="50" charset="-128"/>
                </a:endParaRPr>
              </a:p>
              <a:p>
                <a:r>
                  <a:rPr kumimoji="0" lang="en-US" altLang="ja-JP" sz="571" kern="0" dirty="0" err="1">
                    <a:latin typeface="Meiryo UI" panose="020B0604030504040204" pitchFamily="50" charset="-128"/>
                    <a:ea typeface="Meiryo UI" panose="020B0604030504040204" pitchFamily="50" charset="-128"/>
                    <a:cs typeface="Meiryo UI" panose="020B0604030504040204" pitchFamily="50" charset="-128"/>
                    <a:hlinkClick r:id="rId346"/>
                  </a:rPr>
                  <a:t>webmin</a:t>
                </a:r>
                <a:endParaRPr kumimoji="0" lang="en-US" altLang="ja-JP" sz="571" kern="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136" name="テキスト ボックス 135"/>
              <p:cNvSpPr txBox="1"/>
              <p:nvPr/>
            </p:nvSpPr>
            <p:spPr bwMode="gray">
              <a:xfrm>
                <a:off x="11287892" y="5691951"/>
                <a:ext cx="1212320" cy="131228"/>
              </a:xfrm>
              <a:prstGeom prst="rect">
                <a:avLst/>
              </a:prstGeom>
              <a:solidFill>
                <a:srgbClr val="F9E1D4"/>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ja-JP" altLang="en-US" sz="571" dirty="0">
                    <a:latin typeface="Meiryo UI" panose="020B0604030504040204" pitchFamily="50" charset="-128"/>
                    <a:ea typeface="Meiryo UI" panose="020B0604030504040204" pitchFamily="50" charset="-128"/>
                    <a:cs typeface="Meiryo UI" panose="020B0604030504040204" pitchFamily="50" charset="-128"/>
                  </a:rPr>
                  <a:t>認証・アクセス管理</a:t>
                </a:r>
              </a:p>
            </p:txBody>
          </p:sp>
        </p:grpSp>
        <p:sp>
          <p:nvSpPr>
            <p:cNvPr id="353" name="Freeform 262"/>
            <p:cNvSpPr>
              <a:spLocks noChangeArrowheads="1"/>
            </p:cNvSpPr>
            <p:nvPr/>
          </p:nvSpPr>
          <p:spPr bwMode="auto">
            <a:xfrm>
              <a:off x="3053783" y="3184266"/>
              <a:ext cx="3000682" cy="713080"/>
            </a:xfrm>
            <a:custGeom>
              <a:avLst/>
              <a:gdLst>
                <a:gd name="T0" fmla="*/ 2657 w 2658"/>
                <a:gd name="T1" fmla="*/ 3074 h 3075"/>
                <a:gd name="T2" fmla="*/ 0 w 2658"/>
                <a:gd name="T3" fmla="*/ 3074 h 3075"/>
                <a:gd name="T4" fmla="*/ 0 w 2658"/>
                <a:gd name="T5" fmla="*/ 0 h 3075"/>
                <a:gd name="T6" fmla="*/ 2657 w 2658"/>
                <a:gd name="T7" fmla="*/ 0 h 3075"/>
                <a:gd name="T8" fmla="*/ 2657 w 2658"/>
                <a:gd name="T9" fmla="*/ 3074 h 3075"/>
              </a:gdLst>
              <a:ahLst/>
              <a:cxnLst>
                <a:cxn ang="0">
                  <a:pos x="T0" y="T1"/>
                </a:cxn>
                <a:cxn ang="0">
                  <a:pos x="T2" y="T3"/>
                </a:cxn>
                <a:cxn ang="0">
                  <a:pos x="T4" y="T5"/>
                </a:cxn>
                <a:cxn ang="0">
                  <a:pos x="T6" y="T7"/>
                </a:cxn>
                <a:cxn ang="0">
                  <a:pos x="T8" y="T9"/>
                </a:cxn>
              </a:cxnLst>
              <a:rect l="0" t="0" r="r" b="b"/>
              <a:pathLst>
                <a:path w="2658" h="3075">
                  <a:moveTo>
                    <a:pt x="2657" y="3074"/>
                  </a:moveTo>
                  <a:lnTo>
                    <a:pt x="0" y="3074"/>
                  </a:lnTo>
                  <a:lnTo>
                    <a:pt x="0" y="0"/>
                  </a:lnTo>
                  <a:lnTo>
                    <a:pt x="2657" y="0"/>
                  </a:lnTo>
                  <a:lnTo>
                    <a:pt x="2657" y="3074"/>
                  </a:lnTo>
                </a:path>
              </a:pathLst>
            </a:custGeom>
            <a:solidFill>
              <a:srgbClr val="FEEDE8"/>
            </a:solidFill>
            <a:ln w="9525" cap="flat">
              <a:solidFill>
                <a:schemeClr val="tx1"/>
              </a:solidFill>
              <a:round/>
              <a:headEnd/>
              <a:tailEnd/>
            </a:ln>
            <a:effectLst/>
          </p:spPr>
          <p:txBody>
            <a:bodyPr wrap="none" lIns="82943" tIns="41471" rIns="82943" bIns="41471" anchor="t"/>
            <a:lstStyle/>
            <a:p>
              <a:endParaRPr lang="ja-JP" altLang="en-US" sz="571" dirty="0">
                <a:latin typeface="Meiryo UI" panose="020B0604030504040204" pitchFamily="50" charset="-128"/>
                <a:ea typeface="Meiryo UI" panose="020B0604030504040204" pitchFamily="50" charset="-128"/>
                <a:cs typeface="Meiryo UI" panose="020B0604030504040204" pitchFamily="50" charset="-128"/>
              </a:endParaRPr>
            </a:p>
          </p:txBody>
        </p:sp>
        <p:grpSp>
          <p:nvGrpSpPr>
            <p:cNvPr id="324" name="グループ化 323"/>
            <p:cNvGrpSpPr/>
            <p:nvPr/>
          </p:nvGrpSpPr>
          <p:grpSpPr>
            <a:xfrm>
              <a:off x="3119344" y="3319272"/>
              <a:ext cx="935704" cy="514434"/>
              <a:chOff x="5625511" y="1223988"/>
              <a:chExt cx="2754493" cy="1057069"/>
            </a:xfrm>
          </p:grpSpPr>
          <p:sp>
            <p:nvSpPr>
              <p:cNvPr id="325" name="正方形/長方形 324"/>
              <p:cNvSpPr/>
              <p:nvPr/>
            </p:nvSpPr>
            <p:spPr bwMode="gray">
              <a:xfrm>
                <a:off x="5625511" y="1394258"/>
                <a:ext cx="2754493" cy="886799"/>
              </a:xfrm>
              <a:prstGeom prst="rect">
                <a:avLst/>
              </a:prstGeom>
              <a:solidFill>
                <a:sysClr val="window" lastClr="FFFFFF"/>
              </a:solidFill>
              <a:ln w="9525">
                <a:solidFill>
                  <a:sysClr val="windowText" lastClr="000000"/>
                </a:solidFill>
                <a:miter lim="800000"/>
                <a:headEnd/>
                <a:tailEnd/>
              </a:ln>
            </p:spPr>
            <p:txBody>
              <a:bodyPr lIns="25714" rIns="25714" anchor="t"/>
              <a:lstStyle/>
              <a:p>
                <a:r>
                  <a:rPr kumimoji="0" lang="en-US" altLang="ja-JP" sz="571" kern="0" dirty="0">
                    <a:latin typeface="Meiryo UI" pitchFamily="50" charset="-128"/>
                    <a:ea typeface="Meiryo UI" pitchFamily="50" charset="-128"/>
                    <a:cs typeface="Meiryo UI" pitchFamily="50" charset="-128"/>
                    <a:hlinkClick r:id="rId347"/>
                  </a:rPr>
                  <a:t>Apache </a:t>
                </a:r>
                <a:r>
                  <a:rPr kumimoji="0" lang="en-US" altLang="ja-JP" sz="571" kern="0" dirty="0" err="1">
                    <a:latin typeface="Meiryo UI" pitchFamily="50" charset="-128"/>
                    <a:ea typeface="Meiryo UI" pitchFamily="50" charset="-128"/>
                    <a:cs typeface="Meiryo UI" pitchFamily="50" charset="-128"/>
                    <a:hlinkClick r:id="rId347"/>
                  </a:rPr>
                  <a:t>Hivemall</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a:latin typeface="Meiryo UI" pitchFamily="50" charset="-128"/>
                    <a:ea typeface="Meiryo UI" pitchFamily="50" charset="-128"/>
                    <a:cs typeface="Meiryo UI" pitchFamily="50" charset="-128"/>
                    <a:hlinkClick r:id="rId348"/>
                  </a:rPr>
                  <a:t>Apache Spark </a:t>
                </a:r>
                <a:r>
                  <a:rPr kumimoji="0" lang="en-US" altLang="ja-JP" sz="571" kern="0" dirty="0" err="1">
                    <a:latin typeface="Meiryo UI" pitchFamily="50" charset="-128"/>
                    <a:ea typeface="Meiryo UI" pitchFamily="50" charset="-128"/>
                    <a:cs typeface="Meiryo UI" pitchFamily="50" charset="-128"/>
                    <a:hlinkClick r:id="rId348"/>
                  </a:rPr>
                  <a:t>MLlib</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err="1">
                    <a:latin typeface="Meiryo UI" pitchFamily="50" charset="-128"/>
                    <a:ea typeface="Meiryo UI" pitchFamily="50" charset="-128"/>
                    <a:cs typeface="Meiryo UI" pitchFamily="50" charset="-128"/>
                    <a:hlinkClick r:id="rId349"/>
                  </a:rPr>
                  <a:t>CoreML</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err="1">
                    <a:latin typeface="Meiryo UI" pitchFamily="50" charset="-128"/>
                    <a:ea typeface="Meiryo UI" pitchFamily="50" charset="-128"/>
                    <a:cs typeface="Meiryo UI" pitchFamily="50" charset="-128"/>
                    <a:hlinkClick r:id="rId350"/>
                  </a:rPr>
                  <a:t>Jubatus</a:t>
                </a:r>
                <a:endParaRPr kumimoji="0" lang="en-US" altLang="ja-JP" sz="571" kern="0" dirty="0">
                  <a:latin typeface="Meiryo UI" pitchFamily="50" charset="-128"/>
                  <a:ea typeface="Meiryo UI" pitchFamily="50" charset="-128"/>
                  <a:cs typeface="Meiryo UI" pitchFamily="50" charset="-128"/>
                </a:endParaRPr>
              </a:p>
            </p:txBody>
          </p:sp>
          <p:sp>
            <p:nvSpPr>
              <p:cNvPr id="326" name="テキスト ボックス 325"/>
              <p:cNvSpPr txBox="1"/>
              <p:nvPr/>
            </p:nvSpPr>
            <p:spPr bwMode="gray">
              <a:xfrm>
                <a:off x="5625511" y="1223988"/>
                <a:ext cx="2754493" cy="214438"/>
              </a:xfrm>
              <a:prstGeom prst="rect">
                <a:avLst/>
              </a:prstGeom>
              <a:solidFill>
                <a:srgbClr val="FFE5E5"/>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pPr defTabSz="653156">
                  <a:buClr>
                    <a:srgbClr val="44546A"/>
                  </a:buClr>
                  <a:defRPr/>
                </a:pPr>
                <a:r>
                  <a:rPr kumimoji="0" lang="ja-JP" altLang="en-US" sz="571" kern="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機械学習</a:t>
                </a:r>
              </a:p>
            </p:txBody>
          </p:sp>
        </p:grpSp>
        <p:grpSp>
          <p:nvGrpSpPr>
            <p:cNvPr id="321" name="グループ化 320"/>
            <p:cNvGrpSpPr/>
            <p:nvPr/>
          </p:nvGrpSpPr>
          <p:grpSpPr>
            <a:xfrm>
              <a:off x="4109579" y="3317007"/>
              <a:ext cx="1874253" cy="517823"/>
              <a:chOff x="5081705" y="-296853"/>
              <a:chExt cx="3869135" cy="1121539"/>
            </a:xfrm>
          </p:grpSpPr>
          <p:sp>
            <p:nvSpPr>
              <p:cNvPr id="323" name="テキスト ボックス 322"/>
              <p:cNvSpPr txBox="1"/>
              <p:nvPr/>
            </p:nvSpPr>
            <p:spPr bwMode="gray">
              <a:xfrm>
                <a:off x="5081706" y="-296853"/>
                <a:ext cx="3869134" cy="275812"/>
              </a:xfrm>
              <a:prstGeom prst="rect">
                <a:avLst/>
              </a:prstGeom>
              <a:solidFill>
                <a:srgbClr val="FFE5E5"/>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numCol="1" anchor="ctr"/>
              <a:lstStyle>
                <a:defPPr>
                  <a:defRPr lang="ja-JP"/>
                </a:defPPr>
              </a:lstStyle>
              <a:p>
                <a:pPr defTabSz="653156">
                  <a:buClr>
                    <a:srgbClr val="44546A"/>
                  </a:buClr>
                  <a:defRPr/>
                </a:pPr>
                <a:r>
                  <a:rPr kumimoji="0" lang="ja-JP" altLang="en-US" sz="571" kern="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ディープラーニング・フレームワーク</a:t>
                </a:r>
              </a:p>
            </p:txBody>
          </p:sp>
          <p:sp>
            <p:nvSpPr>
              <p:cNvPr id="322" name="正方形/長方形 321"/>
              <p:cNvSpPr/>
              <p:nvPr/>
            </p:nvSpPr>
            <p:spPr bwMode="gray">
              <a:xfrm>
                <a:off x="5081705" y="-69195"/>
                <a:ext cx="3869134" cy="893881"/>
              </a:xfrm>
              <a:prstGeom prst="rect">
                <a:avLst/>
              </a:prstGeom>
              <a:solidFill>
                <a:sysClr val="window" lastClr="FFFFFF"/>
              </a:solidFill>
              <a:ln w="9525">
                <a:solidFill>
                  <a:sysClr val="windowText" lastClr="000000"/>
                </a:solidFill>
                <a:miter lim="800000"/>
                <a:headEnd/>
                <a:tailEnd/>
              </a:ln>
            </p:spPr>
            <p:txBody>
              <a:bodyPr lIns="25714" rIns="25714" numCol="2" anchor="t"/>
              <a:lstStyle/>
              <a:p>
                <a:r>
                  <a:rPr kumimoji="0" lang="en-US" altLang="ja-JP" sz="571" kern="0" dirty="0">
                    <a:latin typeface="Meiryo UI" pitchFamily="50" charset="-128"/>
                    <a:ea typeface="Meiryo UI" pitchFamily="50" charset="-128"/>
                    <a:cs typeface="Meiryo UI" pitchFamily="50" charset="-128"/>
                    <a:hlinkClick r:id="rId351"/>
                  </a:rPr>
                  <a:t>Apache </a:t>
                </a:r>
                <a:r>
                  <a:rPr kumimoji="0" lang="en-US" altLang="ja-JP" sz="571" kern="0" dirty="0" err="1">
                    <a:latin typeface="Meiryo UI" pitchFamily="50" charset="-128"/>
                    <a:ea typeface="Meiryo UI" pitchFamily="50" charset="-128"/>
                    <a:cs typeface="Meiryo UI" pitchFamily="50" charset="-128"/>
                    <a:hlinkClick r:id="rId351"/>
                  </a:rPr>
                  <a:t>MXNet</a:t>
                </a:r>
                <a:endParaRPr kumimoji="0" lang="en-US" altLang="ja-JP" sz="571" kern="0" dirty="0">
                  <a:latin typeface="Meiryo UI" pitchFamily="50" charset="-128"/>
                  <a:ea typeface="Meiryo UI" pitchFamily="50" charset="-128"/>
                  <a:cs typeface="Meiryo UI" pitchFamily="50" charset="-128"/>
                  <a:hlinkClick r:id="rId352"/>
                </a:endParaRPr>
              </a:p>
              <a:p>
                <a:r>
                  <a:rPr kumimoji="0" lang="en-US" altLang="ja-JP" sz="571" kern="0" dirty="0">
                    <a:latin typeface="Meiryo UI" pitchFamily="50" charset="-128"/>
                    <a:ea typeface="Meiryo UI" pitchFamily="50" charset="-128"/>
                    <a:cs typeface="Meiryo UI" pitchFamily="50" charset="-128"/>
                    <a:hlinkClick r:id="rId353"/>
                  </a:rPr>
                  <a:t>Caffe2</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err="1">
                    <a:latin typeface="Meiryo UI" pitchFamily="50" charset="-128"/>
                    <a:ea typeface="Meiryo UI" pitchFamily="50" charset="-128"/>
                    <a:cs typeface="Meiryo UI" pitchFamily="50" charset="-128"/>
                    <a:hlinkClick r:id="rId354"/>
                  </a:rPr>
                  <a:t>Chainer</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a:latin typeface="Meiryo UI" pitchFamily="50" charset="-128"/>
                    <a:ea typeface="Meiryo UI" pitchFamily="50" charset="-128"/>
                    <a:cs typeface="Meiryo UI" pitchFamily="50" charset="-128"/>
                    <a:hlinkClick r:id="rId355"/>
                  </a:rPr>
                  <a:t>CNTK</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a:latin typeface="Meiryo UI" pitchFamily="50" charset="-128"/>
                    <a:ea typeface="Meiryo UI" pitchFamily="50" charset="-128"/>
                    <a:cs typeface="Meiryo UI" pitchFamily="50" charset="-128"/>
                    <a:hlinkClick r:id="rId356"/>
                  </a:rPr>
                  <a:t>Neon</a:t>
                </a:r>
                <a:endParaRPr kumimoji="0" lang="en-US" altLang="ja-JP" sz="571" kern="0" dirty="0">
                  <a:latin typeface="Meiryo UI" pitchFamily="50" charset="-128"/>
                  <a:ea typeface="Meiryo UI" pitchFamily="50" charset="-128"/>
                  <a:cs typeface="Meiryo UI" pitchFamily="50" charset="-128"/>
                  <a:hlinkClick r:id="rId357"/>
                </a:endParaRPr>
              </a:p>
              <a:p>
                <a:r>
                  <a:rPr kumimoji="0" lang="en-US" altLang="ja-JP" sz="571" kern="0" dirty="0" err="1">
                    <a:latin typeface="Meiryo UI" pitchFamily="50" charset="-128"/>
                    <a:ea typeface="Meiryo UI" pitchFamily="50" charset="-128"/>
                    <a:cs typeface="Meiryo UI" pitchFamily="50" charset="-128"/>
                    <a:hlinkClick r:id="rId358"/>
                  </a:rPr>
                  <a:t>PaddlePaddle</a:t>
                </a:r>
                <a:endParaRPr kumimoji="0" lang="en-US" altLang="ja-JP" sz="571" kern="0" dirty="0">
                  <a:latin typeface="Meiryo UI" pitchFamily="50" charset="-128"/>
                  <a:ea typeface="Meiryo UI" pitchFamily="50" charset="-128"/>
                  <a:cs typeface="Meiryo UI" pitchFamily="50" charset="-128"/>
                  <a:hlinkClick r:id="rId357"/>
                </a:endParaRPr>
              </a:p>
              <a:p>
                <a:r>
                  <a:rPr kumimoji="0" lang="en-US" altLang="ja-JP" sz="571" kern="0" dirty="0" err="1">
                    <a:latin typeface="Meiryo UI" pitchFamily="50" charset="-128"/>
                    <a:ea typeface="Meiryo UI" pitchFamily="50" charset="-128"/>
                    <a:cs typeface="Meiryo UI" pitchFamily="50" charset="-128"/>
                    <a:hlinkClick r:id="rId359"/>
                  </a:rPr>
                  <a:t>PyTorch</a:t>
                </a:r>
                <a:endParaRPr kumimoji="0" lang="en-US" altLang="ja-JP" sz="571" kern="0" dirty="0">
                  <a:latin typeface="Meiryo UI" pitchFamily="50" charset="-128"/>
                  <a:ea typeface="Meiryo UI" pitchFamily="50" charset="-128"/>
                  <a:cs typeface="Meiryo UI" pitchFamily="50" charset="-128"/>
                  <a:hlinkClick r:id="rId360"/>
                </a:endParaRPr>
              </a:p>
              <a:p>
                <a:r>
                  <a:rPr kumimoji="0" lang="en-US" altLang="ja-JP" sz="571" kern="0" dirty="0" err="1">
                    <a:latin typeface="Meiryo UI" pitchFamily="50" charset="-128"/>
                    <a:ea typeface="Meiryo UI" pitchFamily="50" charset="-128"/>
                    <a:cs typeface="Meiryo UI" pitchFamily="50" charset="-128"/>
                    <a:hlinkClick r:id="rId360"/>
                  </a:rPr>
                  <a:t>TensorFlow</a:t>
                </a:r>
                <a:endParaRPr kumimoji="0" lang="en-US" altLang="ja-JP" sz="571" kern="0" dirty="0">
                  <a:latin typeface="Meiryo UI" pitchFamily="50" charset="-128"/>
                  <a:ea typeface="Meiryo UI" pitchFamily="50" charset="-128"/>
                  <a:cs typeface="Meiryo UI" pitchFamily="50" charset="-128"/>
                </a:endParaRPr>
              </a:p>
            </p:txBody>
          </p:sp>
        </p:grpSp>
        <p:sp>
          <p:nvSpPr>
            <p:cNvPr id="8" name="テキスト ボックス 7"/>
            <p:cNvSpPr txBox="1"/>
            <p:nvPr/>
          </p:nvSpPr>
          <p:spPr>
            <a:xfrm>
              <a:off x="4126224" y="3184266"/>
              <a:ext cx="908904" cy="180178"/>
            </a:xfrm>
            <a:prstGeom prst="rect">
              <a:avLst/>
            </a:prstGeom>
            <a:noFill/>
          </p:spPr>
          <p:txBody>
            <a:bodyPr wrap="square" rtlCol="0">
              <a:spAutoFit/>
            </a:bodyPr>
            <a:lstStyle/>
            <a:p>
              <a:r>
                <a:rPr lang="en-US" altLang="ja-JP" sz="571" dirty="0">
                  <a:latin typeface="Meiryo UI" panose="020B0604030504040204" pitchFamily="50" charset="-128"/>
                  <a:ea typeface="Meiryo UI" panose="020B0604030504040204" pitchFamily="50" charset="-128"/>
                </a:rPr>
                <a:t>AI</a:t>
              </a:r>
              <a:endParaRPr lang="ja-JP" altLang="en-US" sz="571" dirty="0">
                <a:latin typeface="Meiryo UI" panose="020B0604030504040204" pitchFamily="50" charset="-128"/>
                <a:ea typeface="Meiryo UI" panose="020B0604030504040204" pitchFamily="50" charset="-128"/>
              </a:endParaRPr>
            </a:p>
          </p:txBody>
        </p:sp>
        <p:grpSp>
          <p:nvGrpSpPr>
            <p:cNvPr id="355" name="グループ化 354"/>
            <p:cNvGrpSpPr/>
            <p:nvPr/>
          </p:nvGrpSpPr>
          <p:grpSpPr>
            <a:xfrm>
              <a:off x="5071826" y="1900340"/>
              <a:ext cx="912215" cy="476912"/>
              <a:chOff x="5551760" y="1352444"/>
              <a:chExt cx="3470982" cy="1127829"/>
            </a:xfrm>
          </p:grpSpPr>
          <p:sp>
            <p:nvSpPr>
              <p:cNvPr id="356" name="正方形/長方形 355"/>
              <p:cNvSpPr/>
              <p:nvPr/>
            </p:nvSpPr>
            <p:spPr bwMode="gray">
              <a:xfrm>
                <a:off x="5551760" y="1529013"/>
                <a:ext cx="3470982" cy="951260"/>
              </a:xfrm>
              <a:prstGeom prst="rect">
                <a:avLst/>
              </a:prstGeom>
              <a:solidFill>
                <a:sysClr val="window" lastClr="FFFFFF"/>
              </a:solidFill>
              <a:ln w="9525">
                <a:solidFill>
                  <a:sysClr val="windowText" lastClr="000000"/>
                </a:solidFill>
                <a:miter lim="800000"/>
                <a:headEnd/>
                <a:tailEnd/>
              </a:ln>
            </p:spPr>
            <p:txBody>
              <a:bodyPr lIns="25714" rIns="25714" anchor="t"/>
              <a:lstStyle/>
              <a:p>
                <a:r>
                  <a:rPr kumimoji="0" lang="en-US" altLang="ja-JP" sz="571" kern="0" dirty="0">
                    <a:latin typeface="Meiryo UI" pitchFamily="50" charset="-128"/>
                    <a:ea typeface="Meiryo UI" pitchFamily="50" charset="-128"/>
                    <a:cs typeface="Meiryo UI" pitchFamily="50" charset="-128"/>
                    <a:hlinkClick r:id="rId361"/>
                  </a:rPr>
                  <a:t>Apache</a:t>
                </a:r>
                <a:r>
                  <a:rPr kumimoji="0" lang="ja-JP" altLang="en-US" sz="571" kern="0" dirty="0">
                    <a:latin typeface="Meiryo UI" pitchFamily="50" charset="-128"/>
                    <a:ea typeface="Meiryo UI" pitchFamily="50" charset="-128"/>
                    <a:cs typeface="Meiryo UI" pitchFamily="50" charset="-128"/>
                    <a:hlinkClick r:id="rId361"/>
                  </a:rPr>
                  <a:t> </a:t>
                </a:r>
                <a:r>
                  <a:rPr kumimoji="0" lang="en-US" altLang="ja-JP" sz="571" kern="0" dirty="0" err="1">
                    <a:latin typeface="Meiryo UI" pitchFamily="50" charset="-128"/>
                    <a:ea typeface="Meiryo UI" pitchFamily="50" charset="-128"/>
                    <a:cs typeface="Meiryo UI" pitchFamily="50" charset="-128"/>
                    <a:hlinkClick r:id="rId361"/>
                  </a:rPr>
                  <a:t>ActiveMQ</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a:latin typeface="Meiryo UI" pitchFamily="50" charset="-128"/>
                    <a:ea typeface="Meiryo UI" pitchFamily="50" charset="-128"/>
                    <a:cs typeface="Meiryo UI" pitchFamily="50" charset="-128"/>
                    <a:hlinkClick r:id="rId362"/>
                  </a:rPr>
                  <a:t>Apache </a:t>
                </a:r>
                <a:r>
                  <a:rPr kumimoji="0" lang="en-US" altLang="ja-JP" sz="571" kern="0" dirty="0" err="1">
                    <a:latin typeface="Meiryo UI" pitchFamily="50" charset="-128"/>
                    <a:ea typeface="Meiryo UI" pitchFamily="50" charset="-128"/>
                    <a:cs typeface="Meiryo UI" pitchFamily="50" charset="-128"/>
                    <a:hlinkClick r:id="rId362"/>
                  </a:rPr>
                  <a:t>kafka</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a:latin typeface="Meiryo UI" pitchFamily="50" charset="-128"/>
                    <a:ea typeface="Meiryo UI" pitchFamily="50" charset="-128"/>
                    <a:cs typeface="Meiryo UI" pitchFamily="50" charset="-128"/>
                    <a:hlinkClick r:id="rId363"/>
                  </a:rPr>
                  <a:t>NATS</a:t>
                </a:r>
                <a:endParaRPr kumimoji="0" lang="en-US" altLang="ja-JP" sz="571" kern="0" dirty="0">
                  <a:latin typeface="Meiryo UI" pitchFamily="50" charset="-128"/>
                  <a:ea typeface="Meiryo UI" pitchFamily="50" charset="-128"/>
                  <a:cs typeface="Meiryo UI" pitchFamily="50" charset="-128"/>
                </a:endParaRPr>
              </a:p>
              <a:p>
                <a:r>
                  <a:rPr kumimoji="0" lang="en-US" altLang="ja-JP" sz="571" kern="0" dirty="0" err="1">
                    <a:latin typeface="Meiryo UI" pitchFamily="50" charset="-128"/>
                    <a:ea typeface="Meiryo UI" pitchFamily="50" charset="-128"/>
                    <a:cs typeface="Meiryo UI" pitchFamily="50" charset="-128"/>
                    <a:hlinkClick r:id="rId364"/>
                  </a:rPr>
                  <a:t>RabbitMQ</a:t>
                </a:r>
                <a:endParaRPr kumimoji="0" lang="en-US" altLang="ja-JP" sz="571" kern="0" dirty="0">
                  <a:latin typeface="Meiryo UI" pitchFamily="50" charset="-128"/>
                  <a:ea typeface="Meiryo UI" pitchFamily="50" charset="-128"/>
                  <a:cs typeface="Meiryo UI" pitchFamily="50" charset="-128"/>
                </a:endParaRPr>
              </a:p>
              <a:p>
                <a:pPr defTabSz="466484">
                  <a:defRPr/>
                </a:pPr>
                <a:endParaRPr kumimoji="0" lang="en-US" altLang="ja-JP" sz="571" kern="0" dirty="0">
                  <a:solidFill>
                    <a:srgbClr val="000000"/>
                  </a:solidFill>
                  <a:latin typeface="Meiryo UI" pitchFamily="50" charset="-128"/>
                  <a:ea typeface="Meiryo UI" pitchFamily="50" charset="-128"/>
                  <a:cs typeface="Meiryo UI" pitchFamily="50" charset="-128"/>
                </a:endParaRPr>
              </a:p>
            </p:txBody>
          </p:sp>
          <p:sp>
            <p:nvSpPr>
              <p:cNvPr id="357" name="テキスト ボックス 356"/>
              <p:cNvSpPr txBox="1"/>
              <p:nvPr/>
            </p:nvSpPr>
            <p:spPr bwMode="gray">
              <a:xfrm>
                <a:off x="5551763" y="1352444"/>
                <a:ext cx="3470979" cy="218182"/>
              </a:xfrm>
              <a:prstGeom prst="rect">
                <a:avLst/>
              </a:prstGeom>
              <a:solidFill>
                <a:srgbClr val="FFE5E5"/>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pPr defTabSz="653156">
                  <a:buClr>
                    <a:srgbClr val="44546A"/>
                  </a:buClr>
                  <a:defRPr/>
                </a:pPr>
                <a:r>
                  <a:rPr kumimoji="0" lang="ja-JP" altLang="en-US" sz="571" kern="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メッセージング</a:t>
                </a:r>
              </a:p>
            </p:txBody>
          </p:sp>
        </p:grpSp>
        <p:grpSp>
          <p:nvGrpSpPr>
            <p:cNvPr id="257" name="グループ化 256"/>
            <p:cNvGrpSpPr/>
            <p:nvPr/>
          </p:nvGrpSpPr>
          <p:grpSpPr>
            <a:xfrm>
              <a:off x="3124527" y="2404720"/>
              <a:ext cx="941067" cy="278967"/>
              <a:chOff x="5584119" y="1407243"/>
              <a:chExt cx="3209916" cy="468708"/>
            </a:xfrm>
          </p:grpSpPr>
          <p:sp>
            <p:nvSpPr>
              <p:cNvPr id="269" name="正方形/長方形 268"/>
              <p:cNvSpPr/>
              <p:nvPr/>
            </p:nvSpPr>
            <p:spPr bwMode="gray">
              <a:xfrm>
                <a:off x="5584119" y="1494520"/>
                <a:ext cx="3209916" cy="381431"/>
              </a:xfrm>
              <a:prstGeom prst="rect">
                <a:avLst/>
              </a:prstGeom>
              <a:solidFill>
                <a:sysClr val="window" lastClr="FFFFFF"/>
              </a:solidFill>
              <a:ln w="9525">
                <a:solidFill>
                  <a:sysClr val="windowText" lastClr="000000"/>
                </a:solidFill>
                <a:miter lim="800000"/>
                <a:headEnd/>
                <a:tailEnd/>
              </a:ln>
            </p:spPr>
            <p:txBody>
              <a:bodyPr lIns="25714" rIns="25714" anchor="t"/>
              <a:lstStyle/>
              <a:p>
                <a:r>
                  <a:rPr kumimoji="0" lang="en-US" altLang="ja-JP" sz="571" kern="0" dirty="0" err="1">
                    <a:latin typeface="Meiryo UI" pitchFamily="50" charset="-128"/>
                    <a:ea typeface="Meiryo UI" pitchFamily="50" charset="-128"/>
                    <a:cs typeface="Meiryo UI" pitchFamily="50" charset="-128"/>
                    <a:hlinkClick r:id="rId365"/>
                  </a:rPr>
                  <a:t>Grafana</a:t>
                </a:r>
                <a:endParaRPr kumimoji="0" lang="en-US" altLang="ja-JP" sz="571" kern="0" dirty="0">
                  <a:latin typeface="Meiryo UI" pitchFamily="50" charset="-128"/>
                  <a:ea typeface="Meiryo UI" pitchFamily="50" charset="-128"/>
                  <a:cs typeface="Meiryo UI" pitchFamily="50" charset="-128"/>
                  <a:hlinkClick r:id="rId43"/>
                </a:endParaRPr>
              </a:p>
              <a:p>
                <a:r>
                  <a:rPr kumimoji="0" lang="en-US" altLang="ja-JP" sz="571" kern="0" dirty="0" err="1">
                    <a:latin typeface="Meiryo UI" pitchFamily="50" charset="-128"/>
                    <a:ea typeface="Meiryo UI" pitchFamily="50" charset="-128"/>
                    <a:cs typeface="Meiryo UI" pitchFamily="50" charset="-128"/>
                    <a:hlinkClick r:id="rId43"/>
                  </a:rPr>
                  <a:t>Kibana</a:t>
                </a:r>
                <a:endParaRPr kumimoji="0" lang="en-US" altLang="ja-JP" sz="571" kern="0" dirty="0">
                  <a:latin typeface="Meiryo UI" pitchFamily="50" charset="-128"/>
                  <a:ea typeface="Meiryo UI" pitchFamily="50" charset="-128"/>
                  <a:cs typeface="Meiryo UI" pitchFamily="50" charset="-128"/>
                </a:endParaRPr>
              </a:p>
              <a:p>
                <a:pPr defTabSz="466484">
                  <a:defRPr/>
                </a:pPr>
                <a:endParaRPr kumimoji="0" lang="en-US" altLang="ja-JP" sz="571" kern="0" dirty="0">
                  <a:solidFill>
                    <a:srgbClr val="000000"/>
                  </a:solidFill>
                  <a:latin typeface="Meiryo UI" pitchFamily="50" charset="-128"/>
                  <a:ea typeface="Meiryo UI" pitchFamily="50" charset="-128"/>
                  <a:cs typeface="Meiryo UI" pitchFamily="50" charset="-128"/>
                </a:endParaRPr>
              </a:p>
            </p:txBody>
          </p:sp>
          <p:sp>
            <p:nvSpPr>
              <p:cNvPr id="270" name="テキスト ボックス 269"/>
              <p:cNvSpPr txBox="1"/>
              <p:nvPr/>
            </p:nvSpPr>
            <p:spPr bwMode="gray">
              <a:xfrm>
                <a:off x="5584119" y="1407243"/>
                <a:ext cx="3209916" cy="139537"/>
              </a:xfrm>
              <a:prstGeom prst="rect">
                <a:avLst/>
              </a:prstGeom>
              <a:solidFill>
                <a:srgbClr val="FFE5E5"/>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pPr defTabSz="653156">
                  <a:buClr>
                    <a:srgbClr val="44546A"/>
                  </a:buClr>
                  <a:defRPr/>
                </a:pPr>
                <a:r>
                  <a:rPr kumimoji="0" lang="ja-JP" altLang="en-US" sz="571" kern="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ダッシュボード</a:t>
                </a:r>
              </a:p>
            </p:txBody>
          </p:sp>
        </p:grpSp>
        <p:sp>
          <p:nvSpPr>
            <p:cNvPr id="17" name="テキスト ボックス 16"/>
            <p:cNvSpPr txBox="1"/>
            <p:nvPr/>
          </p:nvSpPr>
          <p:spPr>
            <a:xfrm>
              <a:off x="45281" y="6689913"/>
              <a:ext cx="1043876" cy="147284"/>
            </a:xfrm>
            <a:prstGeom prst="rect">
              <a:avLst/>
            </a:prstGeom>
            <a:noFill/>
          </p:spPr>
          <p:txBody>
            <a:bodyPr wrap="none" rtlCol="0">
              <a:spAutoFit/>
            </a:bodyPr>
            <a:lstStyle/>
            <a:p>
              <a:r>
                <a:rPr lang="ja-JP" altLang="en-US" sz="357" dirty="0">
                  <a:latin typeface="Meiryo UI" panose="020B0604030504040204" pitchFamily="50" charset="-128"/>
                  <a:ea typeface="Meiryo UI" panose="020B0604030504040204" pitchFamily="50" charset="-128"/>
                </a:rPr>
                <a:t>カテゴリを重複して掲載している</a:t>
              </a:r>
              <a:r>
                <a:rPr lang="en-US" altLang="ja-JP" sz="357" dirty="0">
                  <a:latin typeface="Meiryo UI" panose="020B0604030504040204" pitchFamily="50" charset="-128"/>
                  <a:ea typeface="Meiryo UI" panose="020B0604030504040204" pitchFamily="50" charset="-128"/>
                </a:rPr>
                <a:t>OSS</a:t>
              </a:r>
              <a:r>
                <a:rPr lang="ja-JP" altLang="en-US" sz="357" dirty="0">
                  <a:latin typeface="Meiryo UI" panose="020B0604030504040204" pitchFamily="50" charset="-128"/>
                  <a:ea typeface="Meiryo UI" panose="020B0604030504040204" pitchFamily="50" charset="-128"/>
                </a:rPr>
                <a:t>もあります。</a:t>
              </a:r>
            </a:p>
          </p:txBody>
        </p:sp>
      </p:grpSp>
      <p:sp>
        <p:nvSpPr>
          <p:cNvPr id="271" name="正方形/長方形 270"/>
          <p:cNvSpPr/>
          <p:nvPr/>
        </p:nvSpPr>
        <p:spPr>
          <a:xfrm>
            <a:off x="4570721" y="364358"/>
            <a:ext cx="3007747" cy="272349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99" name="正方形/長方形 298"/>
          <p:cNvSpPr/>
          <p:nvPr/>
        </p:nvSpPr>
        <p:spPr>
          <a:xfrm>
            <a:off x="7695527" y="346945"/>
            <a:ext cx="1862415" cy="494529"/>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330" name="正方形/長方形 329"/>
          <p:cNvSpPr/>
          <p:nvPr/>
        </p:nvSpPr>
        <p:spPr>
          <a:xfrm>
            <a:off x="7691976" y="911279"/>
            <a:ext cx="2895641" cy="299880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361" name="正方形/長方形 360"/>
          <p:cNvSpPr/>
          <p:nvPr/>
        </p:nvSpPr>
        <p:spPr>
          <a:xfrm>
            <a:off x="7661798" y="3916035"/>
            <a:ext cx="2895641" cy="174609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362" name="テキスト ボックス 361"/>
          <p:cNvSpPr txBox="1"/>
          <p:nvPr/>
        </p:nvSpPr>
        <p:spPr>
          <a:xfrm>
            <a:off x="7945074" y="3402651"/>
            <a:ext cx="3697801" cy="369332"/>
          </a:xfrm>
          <a:prstGeom prst="rect">
            <a:avLst/>
          </a:prstGeom>
          <a:ln>
            <a:solidFill>
              <a:srgbClr val="00B050"/>
            </a:solidFill>
          </a:ln>
        </p:spPr>
        <p:style>
          <a:lnRef idx="2">
            <a:schemeClr val="accent5"/>
          </a:lnRef>
          <a:fillRef idx="1">
            <a:schemeClr val="lt1"/>
          </a:fillRef>
          <a:effectRef idx="0">
            <a:schemeClr val="accent5"/>
          </a:effectRef>
          <a:fontRef idx="minor">
            <a:schemeClr val="dk1"/>
          </a:fontRef>
        </p:style>
        <p:txBody>
          <a:bodyPr wrap="square" rtlCol="0">
            <a:spAutoFit/>
          </a:bodyPr>
          <a:lstStyle>
            <a:defPPr>
              <a:defRPr lang="ja-JP"/>
            </a:defPPr>
          </a:lstStyle>
          <a:p>
            <a:pPr algn="ctr"/>
            <a:r>
              <a:rPr lang="ja-JP" altLang="en-US" dirty="0"/>
              <a:t>①開発支援、運用管理関係の更新</a:t>
            </a:r>
          </a:p>
        </p:txBody>
      </p:sp>
      <p:sp>
        <p:nvSpPr>
          <p:cNvPr id="363" name="テキスト ボックス 362"/>
          <p:cNvSpPr txBox="1"/>
          <p:nvPr/>
        </p:nvSpPr>
        <p:spPr>
          <a:xfrm>
            <a:off x="4642720" y="3155683"/>
            <a:ext cx="2805095" cy="369332"/>
          </a:xfrm>
          <a:prstGeom prst="rect">
            <a:avLst/>
          </a:prstGeom>
          <a:ln>
            <a:solidFill>
              <a:srgbClr val="00B050"/>
            </a:solidFill>
          </a:ln>
        </p:spPr>
        <p:style>
          <a:lnRef idx="2">
            <a:schemeClr val="accent5"/>
          </a:lnRef>
          <a:fillRef idx="1">
            <a:schemeClr val="lt1"/>
          </a:fillRef>
          <a:effectRef idx="0">
            <a:schemeClr val="accent5"/>
          </a:effectRef>
          <a:fontRef idx="minor">
            <a:schemeClr val="dk1"/>
          </a:fontRef>
        </p:style>
        <p:txBody>
          <a:bodyPr wrap="square" rtlCol="0">
            <a:spAutoFit/>
          </a:bodyPr>
          <a:lstStyle>
            <a:defPPr>
              <a:defRPr lang="ja-JP"/>
            </a:defPPr>
          </a:lstStyle>
          <a:p>
            <a:pPr algn="ctr"/>
            <a:r>
              <a:rPr lang="ja-JP" altLang="en-US" dirty="0"/>
              <a:t>②ビッグデータ・</a:t>
            </a:r>
            <a:r>
              <a:rPr lang="en-US" altLang="ja-JP" dirty="0"/>
              <a:t>AI</a:t>
            </a:r>
            <a:r>
              <a:rPr lang="ja-JP" altLang="en-US" dirty="0"/>
              <a:t>の更新</a:t>
            </a:r>
          </a:p>
        </p:txBody>
      </p:sp>
      <p:sp>
        <p:nvSpPr>
          <p:cNvPr id="364" name="テキスト ボックス 363"/>
          <p:cNvSpPr txBox="1"/>
          <p:nvPr/>
        </p:nvSpPr>
        <p:spPr>
          <a:xfrm>
            <a:off x="7039176" y="916135"/>
            <a:ext cx="3314346" cy="369332"/>
          </a:xfrm>
          <a:prstGeom prst="rect">
            <a:avLst/>
          </a:prstGeom>
          <a:ln>
            <a:solidFill>
              <a:srgbClr val="00B050"/>
            </a:solidFill>
          </a:ln>
        </p:spPr>
        <p:style>
          <a:lnRef idx="2">
            <a:schemeClr val="accent5"/>
          </a:lnRef>
          <a:fillRef idx="1">
            <a:schemeClr val="lt1"/>
          </a:fillRef>
          <a:effectRef idx="0">
            <a:schemeClr val="accent5"/>
          </a:effectRef>
          <a:fontRef idx="minor">
            <a:schemeClr val="dk1"/>
          </a:fontRef>
        </p:style>
        <p:txBody>
          <a:bodyPr wrap="square" rtlCol="0">
            <a:spAutoFit/>
          </a:bodyPr>
          <a:lstStyle>
            <a:defPPr>
              <a:defRPr lang="ja-JP"/>
            </a:defPPr>
          </a:lstStyle>
          <a:p>
            <a:pPr algn="ctr"/>
            <a:r>
              <a:rPr lang="ja-JP" altLang="en-US" dirty="0"/>
              <a:t>④</a:t>
            </a:r>
            <a:r>
              <a:rPr lang="en-US" altLang="ja-JP" dirty="0" err="1"/>
              <a:t>IoT</a:t>
            </a:r>
            <a:r>
              <a:rPr lang="ja-JP" altLang="en-US" dirty="0" err="1"/>
              <a:t>、</a:t>
            </a:r>
            <a:r>
              <a:rPr lang="ja-JP" altLang="en-US" dirty="0"/>
              <a:t>ブロックチェーンの追加</a:t>
            </a:r>
          </a:p>
        </p:txBody>
      </p:sp>
      <p:sp>
        <p:nvSpPr>
          <p:cNvPr id="365" name="テキスト ボックス 364"/>
          <p:cNvSpPr txBox="1"/>
          <p:nvPr/>
        </p:nvSpPr>
        <p:spPr>
          <a:xfrm>
            <a:off x="7829767" y="5779703"/>
            <a:ext cx="2572072" cy="369332"/>
          </a:xfrm>
          <a:prstGeom prst="rect">
            <a:avLst/>
          </a:prstGeom>
          <a:ln>
            <a:solidFill>
              <a:srgbClr val="00B050"/>
            </a:solidFill>
          </a:ln>
        </p:spPr>
        <p:style>
          <a:lnRef idx="2">
            <a:schemeClr val="accent5"/>
          </a:lnRef>
          <a:fillRef idx="1">
            <a:schemeClr val="lt1"/>
          </a:fillRef>
          <a:effectRef idx="0">
            <a:schemeClr val="accent5"/>
          </a:effectRef>
          <a:fontRef idx="minor">
            <a:schemeClr val="dk1"/>
          </a:fontRef>
        </p:style>
        <p:txBody>
          <a:bodyPr wrap="square" rtlCol="0">
            <a:spAutoFit/>
          </a:bodyPr>
          <a:lstStyle>
            <a:defPPr>
              <a:defRPr lang="ja-JP"/>
            </a:defPPr>
          </a:lstStyle>
          <a:p>
            <a:pPr algn="ctr"/>
            <a:r>
              <a:rPr lang="ja-JP" altLang="en-US" dirty="0"/>
              <a:t>⑤セキュリティの更新</a:t>
            </a:r>
          </a:p>
        </p:txBody>
      </p:sp>
    </p:spTree>
    <p:extLst>
      <p:ext uri="{BB962C8B-B14F-4D97-AF65-F5344CB8AC3E}">
        <p14:creationId xmlns:p14="http://schemas.microsoft.com/office/powerpoint/2010/main" val="18090565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コンテンツ プレースホルダー 5"/>
          <p:cNvSpPr>
            <a:spLocks noGrp="1"/>
          </p:cNvSpPr>
          <p:nvPr>
            <p:ph idx="1"/>
          </p:nvPr>
        </p:nvSpPr>
        <p:spPr>
          <a:xfrm>
            <a:off x="507207" y="992026"/>
            <a:ext cx="11127584" cy="5506410"/>
          </a:xfrm>
        </p:spPr>
        <p:txBody>
          <a:bodyPr/>
          <a:lstStyle/>
          <a:p>
            <a:pPr marL="514350" indent="-514350">
              <a:spcBef>
                <a:spcPts val="0"/>
              </a:spcBef>
              <a:buFont typeface="+mj-ea"/>
              <a:buAutoNum type="circleNumDbPlain"/>
            </a:pPr>
            <a:r>
              <a:rPr lang="en-US" altLang="ja-JP" u="sng" dirty="0"/>
              <a:t>DevOps</a:t>
            </a:r>
            <a:r>
              <a:rPr lang="ja-JP" altLang="en-US" u="sng" dirty="0"/>
              <a:t>の浸透・注目度向上</a:t>
            </a:r>
            <a:r>
              <a:rPr lang="ja-JP" altLang="en-US" dirty="0"/>
              <a:t>により、</a:t>
            </a:r>
            <a:r>
              <a:rPr lang="en-US" altLang="ja-JP" dirty="0"/>
              <a:t>”</a:t>
            </a:r>
            <a:r>
              <a:rPr lang="ja-JP" altLang="en-US" dirty="0"/>
              <a:t>開発支援</a:t>
            </a:r>
            <a:r>
              <a:rPr lang="en-US" altLang="ja-JP" dirty="0"/>
              <a:t>”</a:t>
            </a:r>
            <a:r>
              <a:rPr lang="ja-JP" altLang="en-US" dirty="0" err="1"/>
              <a:t>、</a:t>
            </a:r>
            <a:r>
              <a:rPr lang="en-US" altLang="ja-JP" dirty="0"/>
              <a:t>”</a:t>
            </a:r>
            <a:r>
              <a:rPr lang="ja-JP" altLang="en-US" dirty="0"/>
              <a:t>運用管理</a:t>
            </a:r>
            <a:r>
              <a:rPr lang="en-US" altLang="ja-JP" dirty="0"/>
              <a:t>” </a:t>
            </a:r>
            <a:r>
              <a:rPr lang="ja-JP" altLang="en-US" dirty="0"/>
              <a:t>関連の見直し、更新が多い。</a:t>
            </a:r>
            <a:br>
              <a:rPr lang="en-US" altLang="ja-JP" dirty="0"/>
            </a:br>
            <a:r>
              <a:rPr lang="ja-JP" altLang="en-US" dirty="0"/>
              <a:t>カテゴリ内でクラウドサービス組み合わせる用途の</a:t>
            </a:r>
            <a:r>
              <a:rPr lang="en-US" altLang="ja-JP" dirty="0"/>
              <a:t>OSS</a:t>
            </a:r>
            <a:r>
              <a:rPr lang="ja-JP" altLang="en-US" dirty="0"/>
              <a:t>も追加</a:t>
            </a:r>
          </a:p>
          <a:p>
            <a:pPr marL="514350" indent="-514350">
              <a:spcBef>
                <a:spcPts val="0"/>
              </a:spcBef>
              <a:buFont typeface="+mj-ea"/>
              <a:buAutoNum type="circleNumDbPlain"/>
            </a:pPr>
            <a:endParaRPr lang="en-US" altLang="ja-JP" dirty="0"/>
          </a:p>
          <a:p>
            <a:pPr marL="0" indent="0">
              <a:spcBef>
                <a:spcPts val="0"/>
              </a:spcBef>
              <a:buNone/>
            </a:pPr>
            <a:endParaRPr lang="en-US" altLang="ja-JP" dirty="0"/>
          </a:p>
        </p:txBody>
      </p:sp>
      <p:sp>
        <p:nvSpPr>
          <p:cNvPr id="8" name="角丸四角形 7"/>
          <p:cNvSpPr/>
          <p:nvPr/>
        </p:nvSpPr>
        <p:spPr>
          <a:xfrm>
            <a:off x="391585" y="1821656"/>
            <a:ext cx="11474184" cy="4344792"/>
          </a:xfrm>
          <a:prstGeom prst="roundRect">
            <a:avLst>
              <a:gd name="adj" fmla="val 8955"/>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681038" lvl="1" indent="-327422" eaLnBrk="0" fontAlgn="base" hangingPunct="0">
              <a:spcAft>
                <a:spcPct val="0"/>
              </a:spcAft>
              <a:buClr>
                <a:srgbClr val="CC0000"/>
              </a:buClr>
              <a:buFont typeface="Wingdings" panose="05000000000000000000" pitchFamily="2" charset="2"/>
              <a:buChar char="n"/>
            </a:pPr>
            <a:r>
              <a:rPr lang="ja-JP" altLang="en-US" b="1" kern="0" dirty="0">
                <a:solidFill>
                  <a:schemeClr val="bg2">
                    <a:lumMod val="25000"/>
                  </a:schemeClr>
                </a:solidFill>
                <a:latin typeface="メイリオ" panose="020B0604030504040204" pitchFamily="50" charset="-128"/>
                <a:ea typeface="メイリオ" panose="020B0604030504040204" pitchFamily="50" charset="-128"/>
              </a:rPr>
              <a:t>削除：</a:t>
            </a:r>
            <a:r>
              <a:rPr lang="en-US" altLang="ja-JP" b="1" kern="0" dirty="0">
                <a:solidFill>
                  <a:schemeClr val="bg2">
                    <a:lumMod val="25000"/>
                  </a:schemeClr>
                </a:solidFill>
                <a:latin typeface="メイリオ" panose="020B0604030504040204" pitchFamily="50" charset="-128"/>
                <a:ea typeface="メイリオ" panose="020B0604030504040204" pitchFamily="50" charset="-128"/>
              </a:rPr>
              <a:t>19</a:t>
            </a:r>
            <a:r>
              <a:rPr lang="ja-JP" altLang="en-US" b="1" kern="0" dirty="0">
                <a:solidFill>
                  <a:schemeClr val="bg2">
                    <a:lumMod val="25000"/>
                  </a:schemeClr>
                </a:solidFill>
                <a:latin typeface="メイリオ" panose="020B0604030504040204" pitchFamily="50" charset="-128"/>
                <a:ea typeface="メイリオ" panose="020B0604030504040204" pitchFamily="50" charset="-128"/>
              </a:rPr>
              <a:t>件</a:t>
            </a:r>
            <a:r>
              <a:rPr lang="en-US" altLang="ja-JP" sz="1400" b="1" kern="0" dirty="0">
                <a:solidFill>
                  <a:schemeClr val="bg2">
                    <a:lumMod val="25000"/>
                  </a:schemeClr>
                </a:solidFill>
                <a:latin typeface="メイリオ" panose="020B0604030504040204" pitchFamily="50" charset="-128"/>
                <a:ea typeface="メイリオ" panose="020B0604030504040204" pitchFamily="50" charset="-128"/>
              </a:rPr>
              <a:t>(</a:t>
            </a:r>
            <a:r>
              <a:rPr lang="ja-JP" altLang="en-US" sz="1400" b="1" kern="0" dirty="0">
                <a:solidFill>
                  <a:schemeClr val="bg2">
                    <a:lumMod val="25000"/>
                  </a:schemeClr>
                </a:solidFill>
                <a:latin typeface="メイリオ" panose="020B0604030504040204" pitchFamily="50" charset="-128"/>
                <a:ea typeface="メイリオ" panose="020B0604030504040204" pitchFamily="50" charset="-128"/>
              </a:rPr>
              <a:t>活動低下、</a:t>
            </a:r>
            <a:r>
              <a:rPr lang="en-US" altLang="ja-JP" sz="1400" b="1" kern="0" dirty="0">
                <a:solidFill>
                  <a:schemeClr val="bg2">
                    <a:lumMod val="25000"/>
                  </a:schemeClr>
                </a:solidFill>
                <a:latin typeface="メイリオ" panose="020B0604030504040204" pitchFamily="50" charset="-128"/>
                <a:ea typeface="メイリオ" panose="020B0604030504040204" pitchFamily="50" charset="-128"/>
              </a:rPr>
              <a:t>EOL</a:t>
            </a:r>
            <a:r>
              <a:rPr lang="ja-JP" altLang="en-US" sz="1400" b="1" kern="0" dirty="0">
                <a:solidFill>
                  <a:schemeClr val="bg2">
                    <a:lumMod val="25000"/>
                  </a:schemeClr>
                </a:solidFill>
                <a:latin typeface="メイリオ" panose="020B0604030504040204" pitchFamily="50" charset="-128"/>
                <a:ea typeface="メイリオ" panose="020B0604030504040204" pitchFamily="50" charset="-128"/>
              </a:rPr>
              <a:t>など</a:t>
            </a:r>
            <a:r>
              <a:rPr lang="en-US" altLang="ja-JP" sz="1400" b="1" kern="0" dirty="0">
                <a:solidFill>
                  <a:schemeClr val="bg2">
                    <a:lumMod val="25000"/>
                  </a:schemeClr>
                </a:solidFill>
                <a:latin typeface="メイリオ" panose="020B0604030504040204" pitchFamily="50" charset="-128"/>
                <a:ea typeface="メイリオ" panose="020B0604030504040204" pitchFamily="50" charset="-128"/>
              </a:rPr>
              <a:t>)</a:t>
            </a:r>
          </a:p>
          <a:p>
            <a:pPr marL="682228" lvl="2" eaLnBrk="0" fontAlgn="base" hangingPunct="0">
              <a:spcAft>
                <a:spcPct val="0"/>
              </a:spcAft>
              <a:buClr>
                <a:srgbClr val="CC0000"/>
              </a:buClr>
            </a:pPr>
            <a:r>
              <a:rPr lang="en-US" altLang="ja-JP" sz="1200" kern="0" dirty="0">
                <a:solidFill>
                  <a:schemeClr val="bg2">
                    <a:lumMod val="25000"/>
                  </a:schemeClr>
                </a:solidFill>
                <a:latin typeface="メイリオ" panose="020B0604030504040204" pitchFamily="50" charset="-128"/>
                <a:ea typeface="メイリオ" panose="020B0604030504040204" pitchFamily="50" charset="-128"/>
              </a:rPr>
              <a:t>2018</a:t>
            </a:r>
            <a:r>
              <a:rPr lang="ja-JP" altLang="en-US" sz="1200" kern="0" dirty="0">
                <a:solidFill>
                  <a:schemeClr val="bg2">
                    <a:lumMod val="25000"/>
                  </a:schemeClr>
                </a:solidFill>
                <a:latin typeface="メイリオ" panose="020B0604030504040204" pitchFamily="50" charset="-128"/>
                <a:ea typeface="メイリオ" panose="020B0604030504040204" pitchFamily="50" charset="-128"/>
              </a:rPr>
              <a:t>：</a:t>
            </a:r>
            <a:r>
              <a:rPr lang="en-US" altLang="ja-JP" sz="1200" kern="0" dirty="0">
                <a:solidFill>
                  <a:schemeClr val="bg2">
                    <a:lumMod val="25000"/>
                  </a:schemeClr>
                </a:solidFill>
                <a:latin typeface="メイリオ" panose="020B0604030504040204" pitchFamily="50" charset="-128"/>
                <a:ea typeface="メイリオ" panose="020B0604030504040204" pitchFamily="50" charset="-128"/>
              </a:rPr>
              <a:t>Linux Virtual Server</a:t>
            </a:r>
            <a:r>
              <a:rPr lang="ja-JP" altLang="en-US" sz="1200" kern="0" dirty="0" err="1">
                <a:solidFill>
                  <a:schemeClr val="bg2">
                    <a:lumMod val="25000"/>
                  </a:schemeClr>
                </a:solidFill>
                <a:latin typeface="メイリオ" panose="020B0604030504040204" pitchFamily="50" charset="-128"/>
                <a:ea typeface="メイリオ" panose="020B0604030504040204" pitchFamily="50" charset="-128"/>
              </a:rPr>
              <a:t>、</a:t>
            </a:r>
            <a:r>
              <a:rPr lang="en-US" altLang="ja-JP" sz="1200" kern="0" dirty="0">
                <a:solidFill>
                  <a:schemeClr val="bg2">
                    <a:lumMod val="25000"/>
                  </a:schemeClr>
                </a:solidFill>
                <a:latin typeface="メイリオ" panose="020B0604030504040204" pitchFamily="50" charset="-128"/>
                <a:ea typeface="メイリオ" panose="020B0604030504040204" pitchFamily="50" charset="-128"/>
              </a:rPr>
              <a:t>Pound</a:t>
            </a:r>
            <a:r>
              <a:rPr lang="ja-JP" altLang="en-US" sz="1200" kern="0" dirty="0" err="1">
                <a:solidFill>
                  <a:schemeClr val="bg2">
                    <a:lumMod val="25000"/>
                  </a:schemeClr>
                </a:solidFill>
                <a:latin typeface="メイリオ" panose="020B0604030504040204" pitchFamily="50" charset="-128"/>
                <a:ea typeface="メイリオ" panose="020B0604030504040204" pitchFamily="50" charset="-128"/>
              </a:rPr>
              <a:t>、</a:t>
            </a:r>
            <a:r>
              <a:rPr lang="en-US" altLang="ja-JP" sz="1200" kern="0" dirty="0">
                <a:solidFill>
                  <a:schemeClr val="bg2">
                    <a:lumMod val="25000"/>
                  </a:schemeClr>
                </a:solidFill>
                <a:latin typeface="メイリオ" panose="020B0604030504040204" pitchFamily="50" charset="-128"/>
                <a:ea typeface="メイリオ" panose="020B0604030504040204" pitchFamily="50" charset="-128"/>
              </a:rPr>
              <a:t> Ultra Monkey(</a:t>
            </a:r>
            <a:r>
              <a:rPr lang="ja-JP" altLang="en-US" sz="1200" kern="0" dirty="0">
                <a:solidFill>
                  <a:schemeClr val="bg2">
                    <a:lumMod val="25000"/>
                  </a:schemeClr>
                </a:solidFill>
                <a:latin typeface="メイリオ" panose="020B0604030504040204" pitchFamily="50" charset="-128"/>
                <a:ea typeface="メイリオ" panose="020B0604030504040204" pitchFamily="50" charset="-128"/>
              </a:rPr>
              <a:t>運用管理・負荷分散</a:t>
            </a:r>
            <a:r>
              <a:rPr lang="en-US" altLang="ja-JP" sz="1200" kern="0" dirty="0">
                <a:solidFill>
                  <a:schemeClr val="bg2">
                    <a:lumMod val="25000"/>
                  </a:schemeClr>
                </a:solidFill>
                <a:latin typeface="メイリオ" panose="020B0604030504040204" pitchFamily="50" charset="-128"/>
                <a:ea typeface="メイリオ" panose="020B0604030504040204" pitchFamily="50" charset="-128"/>
              </a:rPr>
              <a:t>)</a:t>
            </a:r>
            <a:r>
              <a:rPr lang="ja-JP" altLang="en-US" sz="1200" kern="0" dirty="0" err="1">
                <a:solidFill>
                  <a:schemeClr val="bg2">
                    <a:lumMod val="25000"/>
                  </a:schemeClr>
                </a:solidFill>
                <a:latin typeface="メイリオ" panose="020B0604030504040204" pitchFamily="50" charset="-128"/>
                <a:ea typeface="メイリオ" panose="020B0604030504040204" pitchFamily="50" charset="-128"/>
              </a:rPr>
              <a:t>、</a:t>
            </a:r>
            <a:r>
              <a:rPr lang="en-US" altLang="ja-JP" sz="1200" kern="0" dirty="0">
                <a:solidFill>
                  <a:schemeClr val="bg2">
                    <a:lumMod val="25000"/>
                  </a:schemeClr>
                </a:solidFill>
                <a:latin typeface="メイリオ" panose="020B0604030504040204" pitchFamily="50" charset="-128"/>
                <a:ea typeface="メイリオ" panose="020B0604030504040204" pitchFamily="50" charset="-128"/>
              </a:rPr>
              <a:t>Apache S4</a:t>
            </a:r>
            <a:r>
              <a:rPr lang="ja-JP" altLang="en-US" sz="1200" kern="0" dirty="0" err="1">
                <a:solidFill>
                  <a:schemeClr val="bg2">
                    <a:lumMod val="25000"/>
                  </a:schemeClr>
                </a:solidFill>
                <a:latin typeface="メイリオ" panose="020B0604030504040204" pitchFamily="50" charset="-128"/>
                <a:ea typeface="メイリオ" panose="020B0604030504040204" pitchFamily="50" charset="-128"/>
              </a:rPr>
              <a:t>、</a:t>
            </a:r>
            <a:r>
              <a:rPr lang="en-US" altLang="ja-JP" sz="1200" kern="0" dirty="0">
                <a:solidFill>
                  <a:schemeClr val="bg2">
                    <a:lumMod val="25000"/>
                  </a:schemeClr>
                </a:solidFill>
                <a:latin typeface="メイリオ" panose="020B0604030504040204" pitchFamily="50" charset="-128"/>
                <a:ea typeface="メイリオ" panose="020B0604030504040204" pitchFamily="50" charset="-128"/>
              </a:rPr>
              <a:t>Eclipse TPTP</a:t>
            </a:r>
            <a:r>
              <a:rPr lang="ja-JP" altLang="en-US" sz="1200" kern="0" dirty="0" err="1">
                <a:solidFill>
                  <a:schemeClr val="bg2">
                    <a:lumMod val="25000"/>
                  </a:schemeClr>
                </a:solidFill>
                <a:latin typeface="メイリオ" panose="020B0604030504040204" pitchFamily="50" charset="-128"/>
                <a:ea typeface="メイリオ" panose="020B0604030504040204" pitchFamily="50" charset="-128"/>
              </a:rPr>
              <a:t>、</a:t>
            </a:r>
            <a:r>
              <a:rPr lang="en-US" altLang="ja-JP" sz="1200" kern="0" dirty="0">
                <a:solidFill>
                  <a:schemeClr val="bg2">
                    <a:lumMod val="25000"/>
                  </a:schemeClr>
                </a:solidFill>
                <a:latin typeface="メイリオ" panose="020B0604030504040204" pitchFamily="50" charset="-128"/>
                <a:ea typeface="メイリオ" panose="020B0604030504040204" pitchFamily="50" charset="-128"/>
              </a:rPr>
              <a:t>Seasae2 (</a:t>
            </a:r>
            <a:r>
              <a:rPr lang="ja-JP" altLang="en-US" sz="1200" kern="0" dirty="0">
                <a:solidFill>
                  <a:schemeClr val="bg2">
                    <a:lumMod val="25000"/>
                  </a:schemeClr>
                </a:solidFill>
                <a:latin typeface="メイリオ" panose="020B0604030504040204" pitchFamily="50" charset="-128"/>
                <a:ea typeface="メイリオ" panose="020B0604030504040204" pitchFamily="50" charset="-128"/>
              </a:rPr>
              <a:t>開発支援・開発フレームワーク</a:t>
            </a:r>
            <a:r>
              <a:rPr lang="en-US" altLang="ja-JP" sz="1200" kern="0" dirty="0">
                <a:solidFill>
                  <a:schemeClr val="bg2">
                    <a:lumMod val="25000"/>
                  </a:schemeClr>
                </a:solidFill>
                <a:latin typeface="メイリオ" panose="020B0604030504040204" pitchFamily="50" charset="-128"/>
                <a:ea typeface="メイリオ" panose="020B0604030504040204" pitchFamily="50" charset="-128"/>
              </a:rPr>
              <a:t>)</a:t>
            </a:r>
            <a:r>
              <a:rPr lang="ja-JP" altLang="en-US" sz="1200" kern="0" dirty="0" err="1">
                <a:solidFill>
                  <a:schemeClr val="bg2">
                    <a:lumMod val="25000"/>
                  </a:schemeClr>
                </a:solidFill>
                <a:latin typeface="メイリオ" panose="020B0604030504040204" pitchFamily="50" charset="-128"/>
                <a:ea typeface="メイリオ" panose="020B0604030504040204" pitchFamily="50" charset="-128"/>
              </a:rPr>
              <a:t>、</a:t>
            </a:r>
            <a:r>
              <a:rPr lang="en-US" altLang="ja-JP" sz="1200" kern="0" dirty="0" err="1">
                <a:solidFill>
                  <a:schemeClr val="bg2">
                    <a:lumMod val="25000"/>
                  </a:schemeClr>
                </a:solidFill>
                <a:latin typeface="メイリオ" panose="020B0604030504040204" pitchFamily="50" charset="-128"/>
                <a:ea typeface="メイリオ" panose="020B0604030504040204" pitchFamily="50" charset="-128"/>
              </a:rPr>
              <a:t>OpenProj</a:t>
            </a:r>
            <a:r>
              <a:rPr lang="en-US" altLang="ja-JP" sz="1200" kern="0" dirty="0">
                <a:solidFill>
                  <a:schemeClr val="bg2">
                    <a:lumMod val="25000"/>
                  </a:schemeClr>
                </a:solidFill>
                <a:latin typeface="メイリオ" panose="020B0604030504040204" pitchFamily="50" charset="-128"/>
                <a:ea typeface="メイリオ" panose="020B0604030504040204" pitchFamily="50" charset="-128"/>
              </a:rPr>
              <a:t>(</a:t>
            </a:r>
            <a:r>
              <a:rPr lang="ja-JP" altLang="en-US" sz="1200" kern="0" dirty="0">
                <a:solidFill>
                  <a:schemeClr val="bg2">
                    <a:lumMod val="25000"/>
                  </a:schemeClr>
                </a:solidFill>
                <a:latin typeface="メイリオ" panose="020B0604030504040204" pitchFamily="50" charset="-128"/>
                <a:ea typeface="メイリオ" panose="020B0604030504040204" pitchFamily="50" charset="-128"/>
              </a:rPr>
              <a:t>開発支援・プロジェクト管理</a:t>
            </a:r>
            <a:r>
              <a:rPr lang="en-US" altLang="ja-JP" sz="1200" kern="0" dirty="0">
                <a:solidFill>
                  <a:schemeClr val="bg2">
                    <a:lumMod val="25000"/>
                  </a:schemeClr>
                </a:solidFill>
                <a:latin typeface="メイリオ" panose="020B0604030504040204" pitchFamily="50" charset="-128"/>
                <a:ea typeface="メイリオ" panose="020B0604030504040204" pitchFamily="50" charset="-128"/>
              </a:rPr>
              <a:t>)</a:t>
            </a:r>
            <a:r>
              <a:rPr lang="ja-JP" altLang="en-US" sz="1200" kern="0" dirty="0" err="1">
                <a:solidFill>
                  <a:schemeClr val="bg2">
                    <a:lumMod val="25000"/>
                  </a:schemeClr>
                </a:solidFill>
                <a:latin typeface="メイリオ" panose="020B0604030504040204" pitchFamily="50" charset="-128"/>
                <a:ea typeface="メイリオ" panose="020B0604030504040204" pitchFamily="50" charset="-128"/>
              </a:rPr>
              <a:t>、</a:t>
            </a:r>
            <a:r>
              <a:rPr lang="en-US" altLang="ja-JP" sz="1200" kern="0" dirty="0" err="1">
                <a:solidFill>
                  <a:schemeClr val="bg2">
                    <a:lumMod val="25000"/>
                  </a:schemeClr>
                </a:solidFill>
                <a:latin typeface="メイリオ" panose="020B0604030504040204" pitchFamily="50" charset="-128"/>
                <a:ea typeface="メイリオ" panose="020B0604030504040204" pitchFamily="50" charset="-128"/>
              </a:rPr>
              <a:t>PasTmon</a:t>
            </a:r>
            <a:r>
              <a:rPr lang="en-US" altLang="ja-JP" sz="1200" kern="0" dirty="0">
                <a:solidFill>
                  <a:schemeClr val="bg2">
                    <a:lumMod val="25000"/>
                  </a:schemeClr>
                </a:solidFill>
                <a:latin typeface="メイリオ" panose="020B0604030504040204" pitchFamily="50" charset="-128"/>
                <a:ea typeface="メイリオ" panose="020B0604030504040204" pitchFamily="50" charset="-128"/>
              </a:rPr>
              <a:t>(</a:t>
            </a:r>
            <a:r>
              <a:rPr lang="ja-JP" altLang="en-US" sz="1200" kern="0" dirty="0">
                <a:solidFill>
                  <a:schemeClr val="bg2">
                    <a:lumMod val="25000"/>
                  </a:schemeClr>
                </a:solidFill>
                <a:latin typeface="メイリオ" panose="020B0604030504040204" pitchFamily="50" charset="-128"/>
                <a:ea typeface="メイリオ" panose="020B0604030504040204" pitchFamily="50" charset="-128"/>
              </a:rPr>
              <a:t>開発支援・テストツール</a:t>
            </a:r>
            <a:r>
              <a:rPr lang="en-US" altLang="ja-JP" sz="1200" kern="0" dirty="0">
                <a:solidFill>
                  <a:schemeClr val="bg2">
                    <a:lumMod val="25000"/>
                  </a:schemeClr>
                </a:solidFill>
                <a:latin typeface="メイリオ" panose="020B0604030504040204" pitchFamily="50" charset="-128"/>
                <a:ea typeface="メイリオ" panose="020B0604030504040204" pitchFamily="50" charset="-128"/>
              </a:rPr>
              <a:t>)</a:t>
            </a:r>
          </a:p>
          <a:p>
            <a:pPr marL="682228" lvl="2" eaLnBrk="0" fontAlgn="base" hangingPunct="0">
              <a:spcAft>
                <a:spcPct val="0"/>
              </a:spcAft>
              <a:buClr>
                <a:srgbClr val="CC0000"/>
              </a:buClr>
            </a:pPr>
            <a:endParaRPr lang="en-US" altLang="ja-JP" sz="1200" kern="0" dirty="0">
              <a:solidFill>
                <a:schemeClr val="bg2">
                  <a:lumMod val="25000"/>
                </a:schemeClr>
              </a:solidFill>
              <a:latin typeface="メイリオ" panose="020B0604030504040204" pitchFamily="50" charset="-128"/>
              <a:ea typeface="メイリオ" panose="020B0604030504040204" pitchFamily="50" charset="-128"/>
            </a:endParaRPr>
          </a:p>
          <a:p>
            <a:pPr marL="682228" lvl="2" eaLnBrk="0" fontAlgn="base" hangingPunct="0">
              <a:spcAft>
                <a:spcPct val="0"/>
              </a:spcAft>
              <a:buClr>
                <a:srgbClr val="CC0000"/>
              </a:buClr>
            </a:pPr>
            <a:r>
              <a:rPr lang="en-US" altLang="ja-JP" sz="1200" kern="0" dirty="0">
                <a:solidFill>
                  <a:schemeClr val="bg2">
                    <a:lumMod val="25000"/>
                  </a:schemeClr>
                </a:solidFill>
                <a:latin typeface="メイリオ" panose="020B0604030504040204" pitchFamily="50" charset="-128"/>
                <a:ea typeface="メイリオ" panose="020B0604030504040204" pitchFamily="50" charset="-128"/>
              </a:rPr>
              <a:t>2019</a:t>
            </a:r>
            <a:r>
              <a:rPr lang="ja-JP" altLang="en-US" sz="1200" kern="0" dirty="0">
                <a:solidFill>
                  <a:schemeClr val="bg2">
                    <a:lumMod val="25000"/>
                  </a:schemeClr>
                </a:solidFill>
                <a:latin typeface="メイリオ" panose="020B0604030504040204" pitchFamily="50" charset="-128"/>
                <a:ea typeface="メイリオ" panose="020B0604030504040204" pitchFamily="50" charset="-128"/>
              </a:rPr>
              <a:t>：</a:t>
            </a:r>
            <a:r>
              <a:rPr lang="en-US" altLang="ja-JP" sz="1200" kern="0" dirty="0">
                <a:solidFill>
                  <a:schemeClr val="bg2">
                    <a:lumMod val="25000"/>
                  </a:schemeClr>
                </a:solidFill>
                <a:latin typeface="メイリオ" panose="020B0604030504040204" pitchFamily="50" charset="-128"/>
                <a:ea typeface="メイリオ" panose="020B0604030504040204" pitchFamily="50" charset="-128"/>
              </a:rPr>
              <a:t>Dojo Toolkit</a:t>
            </a:r>
            <a:r>
              <a:rPr lang="ja-JP" altLang="en-US" sz="1200" kern="0" dirty="0" err="1">
                <a:solidFill>
                  <a:schemeClr val="bg2">
                    <a:lumMod val="25000"/>
                  </a:schemeClr>
                </a:solidFill>
                <a:latin typeface="メイリオ" panose="020B0604030504040204" pitchFamily="50" charset="-128"/>
                <a:ea typeface="メイリオ" panose="020B0604030504040204" pitchFamily="50" charset="-128"/>
              </a:rPr>
              <a:t>、</a:t>
            </a:r>
            <a:r>
              <a:rPr lang="en-US" altLang="ja-JP" sz="1200" kern="0" dirty="0">
                <a:solidFill>
                  <a:schemeClr val="bg2">
                    <a:lumMod val="25000"/>
                  </a:schemeClr>
                </a:solidFill>
                <a:latin typeface="メイリオ" panose="020B0604030504040204" pitchFamily="50" charset="-128"/>
                <a:ea typeface="メイリオ" panose="020B0604030504040204" pitchFamily="50" charset="-128"/>
              </a:rPr>
              <a:t>FreeType2</a:t>
            </a:r>
            <a:r>
              <a:rPr lang="ja-JP" altLang="en-US" sz="1200" kern="0" dirty="0" err="1">
                <a:solidFill>
                  <a:schemeClr val="bg2">
                    <a:lumMod val="25000"/>
                  </a:schemeClr>
                </a:solidFill>
                <a:latin typeface="メイリオ" panose="020B0604030504040204" pitchFamily="50" charset="-128"/>
                <a:ea typeface="メイリオ" panose="020B0604030504040204" pitchFamily="50" charset="-128"/>
              </a:rPr>
              <a:t>、</a:t>
            </a:r>
            <a:r>
              <a:rPr lang="en-US" altLang="ja-JP" sz="1200" kern="0" dirty="0" err="1">
                <a:solidFill>
                  <a:schemeClr val="bg2">
                    <a:lumMod val="25000"/>
                  </a:schemeClr>
                </a:solidFill>
                <a:latin typeface="メイリオ" panose="020B0604030504040204" pitchFamily="50" charset="-128"/>
                <a:ea typeface="メイリオ" panose="020B0604030504040204" pitchFamily="50" charset="-128"/>
              </a:rPr>
              <a:t>Jboss</a:t>
            </a:r>
            <a:r>
              <a:rPr lang="en-US" altLang="ja-JP" sz="1200" kern="0" dirty="0">
                <a:solidFill>
                  <a:schemeClr val="bg2">
                    <a:lumMod val="25000"/>
                  </a:schemeClr>
                </a:solidFill>
                <a:latin typeface="メイリオ" panose="020B0604030504040204" pitchFamily="50" charset="-128"/>
                <a:ea typeface="メイリオ" panose="020B0604030504040204" pitchFamily="50" charset="-128"/>
              </a:rPr>
              <a:t> Seam(</a:t>
            </a:r>
            <a:r>
              <a:rPr lang="ja-JP" altLang="en-US" sz="1200" kern="0" dirty="0">
                <a:solidFill>
                  <a:schemeClr val="bg2">
                    <a:lumMod val="25000"/>
                  </a:schemeClr>
                </a:solidFill>
                <a:latin typeface="メイリオ" panose="020B0604030504040204" pitchFamily="50" charset="-128"/>
                <a:ea typeface="メイリオ" panose="020B0604030504040204" pitchFamily="50" charset="-128"/>
              </a:rPr>
              <a:t>開発支援・開発フレームワーク</a:t>
            </a:r>
            <a:r>
              <a:rPr lang="en-US" altLang="ja-JP" sz="1200" kern="0" dirty="0">
                <a:solidFill>
                  <a:schemeClr val="bg2">
                    <a:lumMod val="25000"/>
                  </a:schemeClr>
                </a:solidFill>
                <a:latin typeface="メイリオ" panose="020B0604030504040204" pitchFamily="50" charset="-128"/>
                <a:ea typeface="メイリオ" panose="020B0604030504040204" pitchFamily="50" charset="-128"/>
              </a:rPr>
              <a:t>)</a:t>
            </a:r>
            <a:r>
              <a:rPr lang="ja-JP" altLang="en-US" sz="1200" kern="0" dirty="0" err="1">
                <a:solidFill>
                  <a:schemeClr val="bg2">
                    <a:lumMod val="25000"/>
                  </a:schemeClr>
                </a:solidFill>
                <a:latin typeface="メイリオ" panose="020B0604030504040204" pitchFamily="50" charset="-128"/>
                <a:ea typeface="メイリオ" panose="020B0604030504040204" pitchFamily="50" charset="-128"/>
              </a:rPr>
              <a:t>、</a:t>
            </a:r>
            <a:r>
              <a:rPr lang="en-US" altLang="ja-JP" sz="1200" kern="0" dirty="0" err="1">
                <a:solidFill>
                  <a:schemeClr val="bg2">
                    <a:lumMod val="25000"/>
                  </a:schemeClr>
                </a:solidFill>
                <a:latin typeface="メイリオ" panose="020B0604030504040204" pitchFamily="50" charset="-128"/>
                <a:ea typeface="メイリオ" panose="020B0604030504040204" pitchFamily="50" charset="-128"/>
              </a:rPr>
              <a:t>Gerrit</a:t>
            </a:r>
            <a:r>
              <a:rPr lang="en-US" altLang="ja-JP" sz="1200" kern="0" dirty="0">
                <a:solidFill>
                  <a:schemeClr val="bg2">
                    <a:lumMod val="25000"/>
                  </a:schemeClr>
                </a:solidFill>
                <a:latin typeface="メイリオ" panose="020B0604030504040204" pitchFamily="50" charset="-128"/>
                <a:ea typeface="メイリオ" panose="020B0604030504040204" pitchFamily="50" charset="-128"/>
              </a:rPr>
              <a:t> Code Review(</a:t>
            </a:r>
            <a:r>
              <a:rPr lang="ja-JP" altLang="en-US" sz="1200" kern="0" dirty="0">
                <a:solidFill>
                  <a:schemeClr val="bg2">
                    <a:lumMod val="25000"/>
                  </a:schemeClr>
                </a:solidFill>
                <a:latin typeface="メイリオ" panose="020B0604030504040204" pitchFamily="50" charset="-128"/>
                <a:ea typeface="メイリオ" panose="020B0604030504040204" pitchFamily="50" charset="-128"/>
              </a:rPr>
              <a:t>開発支援・統合開発環境</a:t>
            </a:r>
            <a:r>
              <a:rPr lang="en-US" altLang="ja-JP" sz="1200" kern="0" dirty="0">
                <a:solidFill>
                  <a:schemeClr val="bg2">
                    <a:lumMod val="25000"/>
                  </a:schemeClr>
                </a:solidFill>
                <a:latin typeface="メイリオ" panose="020B0604030504040204" pitchFamily="50" charset="-128"/>
                <a:ea typeface="メイリオ" panose="020B0604030504040204" pitchFamily="50" charset="-128"/>
              </a:rPr>
              <a:t>/</a:t>
            </a:r>
            <a:r>
              <a:rPr lang="ja-JP" altLang="en-US" sz="1200" kern="0" dirty="0">
                <a:solidFill>
                  <a:schemeClr val="bg2">
                    <a:lumMod val="25000"/>
                  </a:schemeClr>
                </a:solidFill>
                <a:latin typeface="メイリオ" panose="020B0604030504040204" pitchFamily="50" charset="-128"/>
                <a:ea typeface="メイリオ" panose="020B0604030504040204" pitchFamily="50" charset="-128"/>
              </a:rPr>
              <a:t>ビルド支援</a:t>
            </a:r>
            <a:r>
              <a:rPr lang="en-US" altLang="ja-JP" sz="1200" kern="0" dirty="0">
                <a:solidFill>
                  <a:schemeClr val="bg2">
                    <a:lumMod val="25000"/>
                  </a:schemeClr>
                </a:solidFill>
                <a:latin typeface="メイリオ" panose="020B0604030504040204" pitchFamily="50" charset="-128"/>
                <a:ea typeface="メイリオ" panose="020B0604030504040204" pitchFamily="50" charset="-128"/>
              </a:rPr>
              <a:t>)</a:t>
            </a:r>
            <a:r>
              <a:rPr lang="ja-JP" altLang="en-US" sz="1200" kern="0" dirty="0" err="1">
                <a:solidFill>
                  <a:schemeClr val="bg2">
                    <a:lumMod val="25000"/>
                  </a:schemeClr>
                </a:solidFill>
                <a:latin typeface="メイリオ" panose="020B0604030504040204" pitchFamily="50" charset="-128"/>
                <a:ea typeface="メイリオ" panose="020B0604030504040204" pitchFamily="50" charset="-128"/>
              </a:rPr>
              <a:t>、</a:t>
            </a:r>
            <a:r>
              <a:rPr lang="en-US" altLang="ja-JP" sz="1200" kern="0" dirty="0">
                <a:solidFill>
                  <a:schemeClr val="bg2">
                    <a:lumMod val="25000"/>
                  </a:schemeClr>
                </a:solidFill>
                <a:latin typeface="メイリオ" panose="020B0604030504040204" pitchFamily="50" charset="-128"/>
                <a:ea typeface="メイリオ" panose="020B0604030504040204" pitchFamily="50" charset="-128"/>
              </a:rPr>
              <a:t>mantis(</a:t>
            </a:r>
            <a:r>
              <a:rPr lang="ja-JP" altLang="en-US" sz="1200" kern="0" dirty="0">
                <a:solidFill>
                  <a:schemeClr val="bg2">
                    <a:lumMod val="25000"/>
                  </a:schemeClr>
                </a:solidFill>
                <a:latin typeface="メイリオ" panose="020B0604030504040204" pitchFamily="50" charset="-128"/>
                <a:ea typeface="メイリオ" panose="020B0604030504040204" pitchFamily="50" charset="-128"/>
              </a:rPr>
              <a:t>開発支援・プロジェクト管理</a:t>
            </a:r>
            <a:r>
              <a:rPr lang="en-US" altLang="ja-JP" sz="1200" kern="0" dirty="0">
                <a:solidFill>
                  <a:schemeClr val="bg2">
                    <a:lumMod val="25000"/>
                  </a:schemeClr>
                </a:solidFill>
                <a:latin typeface="メイリオ" panose="020B0604030504040204" pitchFamily="50" charset="-128"/>
                <a:ea typeface="メイリオ" panose="020B0604030504040204" pitchFamily="50" charset="-128"/>
              </a:rPr>
              <a:t>)</a:t>
            </a:r>
            <a:r>
              <a:rPr lang="ja-JP" altLang="en-US" sz="1200" kern="0" dirty="0" err="1">
                <a:solidFill>
                  <a:schemeClr val="bg2">
                    <a:lumMod val="25000"/>
                  </a:schemeClr>
                </a:solidFill>
                <a:latin typeface="メイリオ" panose="020B0604030504040204" pitchFamily="50" charset="-128"/>
                <a:ea typeface="メイリオ" panose="020B0604030504040204" pitchFamily="50" charset="-128"/>
              </a:rPr>
              <a:t>、</a:t>
            </a:r>
            <a:r>
              <a:rPr lang="en-US" altLang="ja-JP" sz="1200" kern="0" dirty="0">
                <a:solidFill>
                  <a:schemeClr val="bg2">
                    <a:lumMod val="25000"/>
                  </a:schemeClr>
                </a:solidFill>
                <a:latin typeface="メイリオ" panose="020B0604030504040204" pitchFamily="50" charset="-128"/>
                <a:ea typeface="メイリオ" panose="020B0604030504040204" pitchFamily="50" charset="-128"/>
              </a:rPr>
              <a:t>Groundwork</a:t>
            </a:r>
            <a:r>
              <a:rPr lang="ja-JP" altLang="en-US" sz="1200" kern="0" dirty="0" err="1">
                <a:solidFill>
                  <a:schemeClr val="bg2">
                    <a:lumMod val="25000"/>
                  </a:schemeClr>
                </a:solidFill>
                <a:latin typeface="メイリオ" panose="020B0604030504040204" pitchFamily="50" charset="-128"/>
                <a:ea typeface="メイリオ" panose="020B0604030504040204" pitchFamily="50" charset="-128"/>
              </a:rPr>
              <a:t>、</a:t>
            </a:r>
            <a:r>
              <a:rPr lang="en-US" altLang="ja-JP" sz="1200" kern="0" dirty="0">
                <a:solidFill>
                  <a:schemeClr val="bg2">
                    <a:lumMod val="25000"/>
                  </a:schemeClr>
                </a:solidFill>
                <a:latin typeface="メイリオ" panose="020B0604030504040204" pitchFamily="50" charset="-128"/>
                <a:ea typeface="メイリオ" panose="020B0604030504040204" pitchFamily="50" charset="-128"/>
              </a:rPr>
              <a:t>Syslog NG(</a:t>
            </a:r>
            <a:r>
              <a:rPr lang="ja-JP" altLang="en-US" sz="1200" kern="0" dirty="0">
                <a:solidFill>
                  <a:schemeClr val="bg2">
                    <a:lumMod val="25000"/>
                  </a:schemeClr>
                </a:solidFill>
                <a:latin typeface="メイリオ" panose="020B0604030504040204" pitchFamily="50" charset="-128"/>
                <a:ea typeface="メイリオ" panose="020B0604030504040204" pitchFamily="50" charset="-128"/>
              </a:rPr>
              <a:t>運用管理・運用監視</a:t>
            </a:r>
            <a:r>
              <a:rPr lang="en-US" altLang="ja-JP" sz="1200" kern="0" dirty="0">
                <a:solidFill>
                  <a:schemeClr val="bg2">
                    <a:lumMod val="25000"/>
                  </a:schemeClr>
                </a:solidFill>
                <a:latin typeface="メイリオ" panose="020B0604030504040204" pitchFamily="50" charset="-128"/>
                <a:ea typeface="メイリオ" panose="020B0604030504040204" pitchFamily="50" charset="-128"/>
              </a:rPr>
              <a:t>)</a:t>
            </a:r>
            <a:r>
              <a:rPr lang="ja-JP" altLang="en-US" sz="1200" kern="0" dirty="0" err="1">
                <a:solidFill>
                  <a:schemeClr val="bg2">
                    <a:lumMod val="25000"/>
                  </a:schemeClr>
                </a:solidFill>
                <a:latin typeface="メイリオ" panose="020B0604030504040204" pitchFamily="50" charset="-128"/>
                <a:ea typeface="メイリオ" panose="020B0604030504040204" pitchFamily="50" charset="-128"/>
              </a:rPr>
              <a:t>、</a:t>
            </a:r>
            <a:r>
              <a:rPr lang="en-US" altLang="ja-JP" sz="1200" kern="0" dirty="0" err="1">
                <a:solidFill>
                  <a:schemeClr val="bg2">
                    <a:lumMod val="25000"/>
                  </a:schemeClr>
                </a:solidFill>
                <a:latin typeface="メイリオ" panose="020B0604030504040204" pitchFamily="50" charset="-128"/>
                <a:ea typeface="メイリオ" panose="020B0604030504040204" pitchFamily="50" charset="-128"/>
              </a:rPr>
              <a:t>NetHogs</a:t>
            </a:r>
            <a:r>
              <a:rPr lang="ja-JP" altLang="en-US" sz="1200" kern="0" dirty="0" err="1">
                <a:solidFill>
                  <a:schemeClr val="bg2">
                    <a:lumMod val="25000"/>
                  </a:schemeClr>
                </a:solidFill>
                <a:latin typeface="メイリオ" panose="020B0604030504040204" pitchFamily="50" charset="-128"/>
                <a:ea typeface="メイリオ" panose="020B0604030504040204" pitchFamily="50" charset="-128"/>
              </a:rPr>
              <a:t>、</a:t>
            </a:r>
            <a:r>
              <a:rPr lang="en-US" altLang="ja-JP" sz="1200" kern="0" dirty="0" err="1">
                <a:solidFill>
                  <a:schemeClr val="bg2">
                    <a:lumMod val="25000"/>
                  </a:schemeClr>
                </a:solidFill>
                <a:latin typeface="メイリオ" panose="020B0604030504040204" pitchFamily="50" charset="-128"/>
                <a:ea typeface="メイリオ" panose="020B0604030504040204" pitchFamily="50" charset="-128"/>
              </a:rPr>
              <a:t>Vyatta</a:t>
            </a:r>
            <a:r>
              <a:rPr lang="en-US" altLang="ja-JP" sz="1200" kern="0" dirty="0">
                <a:solidFill>
                  <a:schemeClr val="bg2">
                    <a:lumMod val="25000"/>
                  </a:schemeClr>
                </a:solidFill>
                <a:latin typeface="メイリオ" panose="020B0604030504040204" pitchFamily="50" charset="-128"/>
                <a:ea typeface="メイリオ" panose="020B0604030504040204" pitchFamily="50" charset="-128"/>
              </a:rPr>
              <a:t>(</a:t>
            </a:r>
            <a:r>
              <a:rPr lang="ja-JP" altLang="en-US" sz="1200" kern="0" dirty="0">
                <a:solidFill>
                  <a:schemeClr val="bg2">
                    <a:lumMod val="25000"/>
                  </a:schemeClr>
                </a:solidFill>
                <a:latin typeface="メイリオ" panose="020B0604030504040204" pitchFamily="50" charset="-128"/>
                <a:ea typeface="メイリオ" panose="020B0604030504040204" pitchFamily="50" charset="-128"/>
              </a:rPr>
              <a:t>運用管理・ネットワーク・モニタリング</a:t>
            </a:r>
            <a:r>
              <a:rPr lang="en-US" altLang="ja-JP" sz="1200" kern="0" dirty="0">
                <a:solidFill>
                  <a:schemeClr val="bg2">
                    <a:lumMod val="25000"/>
                  </a:schemeClr>
                </a:solidFill>
                <a:latin typeface="メイリオ" panose="020B0604030504040204" pitchFamily="50" charset="-128"/>
                <a:ea typeface="メイリオ" panose="020B0604030504040204" pitchFamily="50" charset="-128"/>
              </a:rPr>
              <a:t>)</a:t>
            </a:r>
            <a:r>
              <a:rPr lang="ja-JP" altLang="en-US" sz="1200" kern="0" dirty="0" err="1">
                <a:solidFill>
                  <a:schemeClr val="bg2">
                    <a:lumMod val="25000"/>
                  </a:schemeClr>
                </a:solidFill>
                <a:latin typeface="メイリオ" panose="020B0604030504040204" pitchFamily="50" charset="-128"/>
                <a:ea typeface="メイリオ" panose="020B0604030504040204" pitchFamily="50" charset="-128"/>
              </a:rPr>
              <a:t>、</a:t>
            </a:r>
            <a:r>
              <a:rPr lang="en-US" altLang="ja-JP" sz="1200" kern="0" dirty="0">
                <a:solidFill>
                  <a:schemeClr val="bg2">
                    <a:lumMod val="25000"/>
                  </a:schemeClr>
                </a:solidFill>
                <a:latin typeface="メイリオ" panose="020B0604030504040204" pitchFamily="50" charset="-128"/>
                <a:ea typeface="メイリオ" panose="020B0604030504040204" pitchFamily="50" charset="-128"/>
              </a:rPr>
              <a:t>Mondo Rescue(</a:t>
            </a:r>
            <a:r>
              <a:rPr lang="ja-JP" altLang="en-US" sz="1200" kern="0" dirty="0">
                <a:solidFill>
                  <a:schemeClr val="bg2">
                    <a:lumMod val="25000"/>
                  </a:schemeClr>
                </a:solidFill>
                <a:latin typeface="メイリオ" panose="020B0604030504040204" pitchFamily="50" charset="-128"/>
                <a:ea typeface="メイリオ" panose="020B0604030504040204" pitchFamily="50" charset="-128"/>
              </a:rPr>
              <a:t>運用管理・ストレージ・バックアップ</a:t>
            </a:r>
            <a:r>
              <a:rPr lang="en-US" altLang="ja-JP" sz="1200" kern="0" dirty="0">
                <a:solidFill>
                  <a:schemeClr val="bg2">
                    <a:lumMod val="25000"/>
                  </a:schemeClr>
                </a:solidFill>
                <a:latin typeface="メイリオ" panose="020B0604030504040204" pitchFamily="50" charset="-128"/>
                <a:ea typeface="メイリオ" panose="020B0604030504040204" pitchFamily="50" charset="-128"/>
              </a:rPr>
              <a:t>)</a:t>
            </a:r>
            <a:r>
              <a:rPr lang="ja-JP" altLang="en-US" sz="1200" kern="0" dirty="0" err="1">
                <a:solidFill>
                  <a:schemeClr val="bg2">
                    <a:lumMod val="25000"/>
                  </a:schemeClr>
                </a:solidFill>
                <a:latin typeface="メイリオ" panose="020B0604030504040204" pitchFamily="50" charset="-128"/>
                <a:ea typeface="メイリオ" panose="020B0604030504040204" pitchFamily="50" charset="-128"/>
              </a:rPr>
              <a:t>、</a:t>
            </a:r>
            <a:r>
              <a:rPr lang="en-US" altLang="ja-JP" sz="1200" kern="0" dirty="0" err="1">
                <a:solidFill>
                  <a:schemeClr val="bg2">
                    <a:lumMod val="25000"/>
                  </a:schemeClr>
                </a:solidFill>
                <a:latin typeface="メイリオ" panose="020B0604030504040204" pitchFamily="50" charset="-128"/>
                <a:ea typeface="メイリオ" panose="020B0604030504040204" pitchFamily="50" charset="-128"/>
              </a:rPr>
              <a:t>HTCondor</a:t>
            </a:r>
            <a:r>
              <a:rPr lang="en-US" altLang="ja-JP" sz="1200" kern="0" dirty="0">
                <a:solidFill>
                  <a:schemeClr val="bg2">
                    <a:lumMod val="25000"/>
                  </a:schemeClr>
                </a:solidFill>
                <a:latin typeface="メイリオ" panose="020B0604030504040204" pitchFamily="50" charset="-128"/>
                <a:ea typeface="メイリオ" panose="020B0604030504040204" pitchFamily="50" charset="-128"/>
              </a:rPr>
              <a:t>(</a:t>
            </a:r>
            <a:r>
              <a:rPr lang="ja-JP" altLang="en-US" sz="1200" kern="0" dirty="0">
                <a:solidFill>
                  <a:schemeClr val="bg2">
                    <a:lumMod val="25000"/>
                  </a:schemeClr>
                </a:solidFill>
                <a:latin typeface="メイリオ" panose="020B0604030504040204" pitchFamily="50" charset="-128"/>
                <a:ea typeface="メイリオ" panose="020B0604030504040204" pitchFamily="50" charset="-128"/>
              </a:rPr>
              <a:t>運用管理・構成管理</a:t>
            </a:r>
            <a:r>
              <a:rPr lang="en-US" altLang="ja-JP" sz="1200" kern="0" dirty="0">
                <a:solidFill>
                  <a:schemeClr val="bg2">
                    <a:lumMod val="25000"/>
                  </a:schemeClr>
                </a:solidFill>
                <a:latin typeface="メイリオ" panose="020B0604030504040204" pitchFamily="50" charset="-128"/>
                <a:ea typeface="メイリオ" panose="020B0604030504040204" pitchFamily="50" charset="-128"/>
              </a:rPr>
              <a:t>)</a:t>
            </a:r>
          </a:p>
          <a:p>
            <a:pPr marL="681038" lvl="1" indent="-327422" eaLnBrk="0" fontAlgn="base" hangingPunct="0">
              <a:spcBef>
                <a:spcPts val="100"/>
              </a:spcBef>
              <a:spcAft>
                <a:spcPct val="0"/>
              </a:spcAft>
              <a:buClr>
                <a:srgbClr val="CC0000"/>
              </a:buClr>
              <a:buFont typeface="Wingdings" panose="05000000000000000000" pitchFamily="2" charset="2"/>
              <a:buChar char="n"/>
            </a:pPr>
            <a:endParaRPr lang="en-US" altLang="ja-JP" sz="800" b="1" kern="0" dirty="0">
              <a:solidFill>
                <a:schemeClr val="bg2">
                  <a:lumMod val="25000"/>
                </a:schemeClr>
              </a:solidFill>
              <a:latin typeface="メイリオ" panose="020B0604030504040204" pitchFamily="50" charset="-128"/>
              <a:ea typeface="メイリオ" panose="020B0604030504040204" pitchFamily="50" charset="-128"/>
            </a:endParaRPr>
          </a:p>
          <a:p>
            <a:pPr marL="681038" lvl="1" indent="-327422" eaLnBrk="0" fontAlgn="base" hangingPunct="0">
              <a:spcBef>
                <a:spcPts val="100"/>
              </a:spcBef>
              <a:spcAft>
                <a:spcPct val="0"/>
              </a:spcAft>
              <a:buClr>
                <a:srgbClr val="CC0000"/>
              </a:buClr>
              <a:buFont typeface="Wingdings" panose="05000000000000000000" pitchFamily="2" charset="2"/>
              <a:buChar char="n"/>
            </a:pPr>
            <a:r>
              <a:rPr lang="ja-JP" altLang="en-US" b="1" kern="0" dirty="0">
                <a:solidFill>
                  <a:schemeClr val="bg2">
                    <a:lumMod val="25000"/>
                  </a:schemeClr>
                </a:solidFill>
                <a:latin typeface="メイリオ" panose="020B0604030504040204" pitchFamily="50" charset="-128"/>
                <a:ea typeface="メイリオ" panose="020B0604030504040204" pitchFamily="50" charset="-128"/>
              </a:rPr>
              <a:t>追加：</a:t>
            </a:r>
            <a:r>
              <a:rPr lang="en-US" altLang="ja-JP" b="1" kern="0" dirty="0">
                <a:solidFill>
                  <a:schemeClr val="bg2">
                    <a:lumMod val="25000"/>
                  </a:schemeClr>
                </a:solidFill>
                <a:latin typeface="メイリオ" panose="020B0604030504040204" pitchFamily="50" charset="-128"/>
                <a:ea typeface="メイリオ" panose="020B0604030504040204" pitchFamily="50" charset="-128"/>
              </a:rPr>
              <a:t>46</a:t>
            </a:r>
            <a:r>
              <a:rPr lang="ja-JP" altLang="en-US" b="1" kern="0" dirty="0">
                <a:solidFill>
                  <a:schemeClr val="bg2">
                    <a:lumMod val="25000"/>
                  </a:schemeClr>
                </a:solidFill>
                <a:latin typeface="メイリオ" panose="020B0604030504040204" pitchFamily="50" charset="-128"/>
                <a:ea typeface="メイリオ" panose="020B0604030504040204" pitchFamily="50" charset="-128"/>
              </a:rPr>
              <a:t>件</a:t>
            </a:r>
            <a:br>
              <a:rPr lang="en-US" altLang="ja-JP" b="1" kern="0" dirty="0">
                <a:solidFill>
                  <a:schemeClr val="bg2">
                    <a:lumMod val="25000"/>
                  </a:schemeClr>
                </a:solidFill>
                <a:latin typeface="メイリオ" panose="020B0604030504040204" pitchFamily="50" charset="-128"/>
                <a:ea typeface="メイリオ" panose="020B0604030504040204" pitchFamily="50" charset="-128"/>
              </a:rPr>
            </a:br>
            <a:r>
              <a:rPr lang="en-US" altLang="ja-JP" sz="1200" kern="0" dirty="0">
                <a:solidFill>
                  <a:schemeClr val="bg2">
                    <a:lumMod val="25000"/>
                  </a:schemeClr>
                </a:solidFill>
                <a:latin typeface="メイリオ" panose="020B0604030504040204" pitchFamily="50" charset="-128"/>
                <a:ea typeface="メイリオ" panose="020B0604030504040204" pitchFamily="50" charset="-128"/>
              </a:rPr>
              <a:t>2018</a:t>
            </a:r>
            <a:r>
              <a:rPr lang="ja-JP" altLang="en-US" sz="1200" kern="0" dirty="0">
                <a:solidFill>
                  <a:schemeClr val="bg2">
                    <a:lumMod val="25000"/>
                  </a:schemeClr>
                </a:solidFill>
                <a:latin typeface="メイリオ" panose="020B0604030504040204" pitchFamily="50" charset="-128"/>
                <a:ea typeface="メイリオ" panose="020B0604030504040204" pitchFamily="50" charset="-128"/>
              </a:rPr>
              <a:t>：開発支援・開発フレームワークカテゴリ</a:t>
            </a:r>
            <a:r>
              <a:rPr lang="en-US" altLang="ja-JP" sz="1200" kern="0" dirty="0">
                <a:solidFill>
                  <a:schemeClr val="bg2">
                    <a:lumMod val="25000"/>
                  </a:schemeClr>
                </a:solidFill>
                <a:latin typeface="メイリオ" panose="020B0604030504040204" pitchFamily="50" charset="-128"/>
                <a:ea typeface="メイリオ" panose="020B0604030504040204" pitchFamily="50" charset="-128"/>
              </a:rPr>
              <a:t>(Apache</a:t>
            </a:r>
            <a:r>
              <a:rPr lang="ja-JP" altLang="en-US" sz="1200" kern="0" dirty="0">
                <a:solidFill>
                  <a:schemeClr val="bg2">
                    <a:lumMod val="25000"/>
                  </a:schemeClr>
                </a:solidFill>
                <a:latin typeface="メイリオ" panose="020B0604030504040204" pitchFamily="50" charset="-128"/>
                <a:ea typeface="メイリオ" panose="020B0604030504040204" pitchFamily="50" charset="-128"/>
              </a:rPr>
              <a:t> </a:t>
            </a:r>
            <a:r>
              <a:rPr lang="en-US" altLang="ja-JP" sz="1200" kern="0" dirty="0" err="1">
                <a:solidFill>
                  <a:schemeClr val="bg2">
                    <a:lumMod val="25000"/>
                  </a:schemeClr>
                </a:solidFill>
                <a:latin typeface="メイリオ" panose="020B0604030504040204" pitchFamily="50" charset="-128"/>
                <a:ea typeface="メイリオ" panose="020B0604030504040204" pitchFamily="50" charset="-128"/>
              </a:rPr>
              <a:t>PDFBox</a:t>
            </a:r>
            <a:r>
              <a:rPr lang="ja-JP" altLang="en-US" sz="1200" kern="0" dirty="0" err="1">
                <a:solidFill>
                  <a:schemeClr val="bg2">
                    <a:lumMod val="25000"/>
                  </a:schemeClr>
                </a:solidFill>
                <a:latin typeface="メイリオ" panose="020B0604030504040204" pitchFamily="50" charset="-128"/>
                <a:ea typeface="メイリオ" panose="020B0604030504040204" pitchFamily="50" charset="-128"/>
              </a:rPr>
              <a:t>、</a:t>
            </a:r>
            <a:r>
              <a:rPr lang="en-US" altLang="ja-JP" sz="1200" kern="0" dirty="0">
                <a:solidFill>
                  <a:schemeClr val="bg2">
                    <a:lumMod val="25000"/>
                  </a:schemeClr>
                </a:solidFill>
                <a:latin typeface="メイリオ" panose="020B0604030504040204" pitchFamily="50" charset="-128"/>
                <a:ea typeface="メイリオ" panose="020B0604030504040204" pitchFamily="50" charset="-128"/>
              </a:rPr>
              <a:t>Apache</a:t>
            </a:r>
            <a:r>
              <a:rPr lang="ja-JP" altLang="en-US" sz="1200" kern="0" dirty="0">
                <a:solidFill>
                  <a:schemeClr val="bg2">
                    <a:lumMod val="25000"/>
                  </a:schemeClr>
                </a:solidFill>
                <a:latin typeface="メイリオ" panose="020B0604030504040204" pitchFamily="50" charset="-128"/>
                <a:ea typeface="メイリオ" panose="020B0604030504040204" pitchFamily="50" charset="-128"/>
              </a:rPr>
              <a:t> </a:t>
            </a:r>
            <a:r>
              <a:rPr lang="en-US" altLang="ja-JP" sz="1200" kern="0" dirty="0">
                <a:solidFill>
                  <a:schemeClr val="bg2">
                    <a:lumMod val="25000"/>
                  </a:schemeClr>
                </a:solidFill>
                <a:latin typeface="メイリオ" panose="020B0604030504040204" pitchFamily="50" charset="-128"/>
                <a:ea typeface="メイリオ" panose="020B0604030504040204" pitchFamily="50" charset="-128"/>
              </a:rPr>
              <a:t>Tapestry</a:t>
            </a:r>
            <a:r>
              <a:rPr lang="ja-JP" altLang="en-US" sz="1200" kern="0" dirty="0" err="1">
                <a:solidFill>
                  <a:schemeClr val="bg2">
                    <a:lumMod val="25000"/>
                  </a:schemeClr>
                </a:solidFill>
                <a:latin typeface="メイリオ" panose="020B0604030504040204" pitchFamily="50" charset="-128"/>
                <a:ea typeface="メイリオ" panose="020B0604030504040204" pitchFamily="50" charset="-128"/>
              </a:rPr>
              <a:t>、</a:t>
            </a:r>
            <a:r>
              <a:rPr lang="en-US" altLang="ja-JP" sz="1200" kern="0" dirty="0">
                <a:solidFill>
                  <a:schemeClr val="bg2">
                    <a:lumMod val="25000"/>
                  </a:schemeClr>
                </a:solidFill>
                <a:latin typeface="メイリオ" panose="020B0604030504040204" pitchFamily="50" charset="-128"/>
                <a:ea typeface="メイリオ" panose="020B0604030504040204" pitchFamily="50" charset="-128"/>
              </a:rPr>
              <a:t>ASM</a:t>
            </a:r>
            <a:r>
              <a:rPr lang="ja-JP" altLang="en-US" sz="1200" kern="0" dirty="0" err="1">
                <a:solidFill>
                  <a:schemeClr val="bg2">
                    <a:lumMod val="25000"/>
                  </a:schemeClr>
                </a:solidFill>
                <a:latin typeface="メイリオ" panose="020B0604030504040204" pitchFamily="50" charset="-128"/>
                <a:ea typeface="メイリオ" panose="020B0604030504040204" pitchFamily="50" charset="-128"/>
              </a:rPr>
              <a:t>、</a:t>
            </a:r>
            <a:r>
              <a:rPr lang="en-US" altLang="ja-JP" sz="1200" kern="0" dirty="0" err="1">
                <a:solidFill>
                  <a:schemeClr val="bg2">
                    <a:lumMod val="25000"/>
                  </a:schemeClr>
                </a:solidFill>
                <a:latin typeface="メイリオ" panose="020B0604030504040204" pitchFamily="50" charset="-128"/>
                <a:ea typeface="メイリオ" panose="020B0604030504040204" pitchFamily="50" charset="-128"/>
              </a:rPr>
              <a:t>CKEditor</a:t>
            </a:r>
            <a:r>
              <a:rPr lang="ja-JP" altLang="en-US" sz="1200" kern="0" dirty="0" err="1">
                <a:solidFill>
                  <a:schemeClr val="bg2">
                    <a:lumMod val="25000"/>
                  </a:schemeClr>
                </a:solidFill>
                <a:latin typeface="メイリオ" panose="020B0604030504040204" pitchFamily="50" charset="-128"/>
                <a:ea typeface="メイリオ" panose="020B0604030504040204" pitchFamily="50" charset="-128"/>
              </a:rPr>
              <a:t>、</a:t>
            </a:r>
            <a:r>
              <a:rPr lang="en-US" altLang="ja-JP" sz="1200" kern="0" dirty="0">
                <a:solidFill>
                  <a:schemeClr val="bg2">
                    <a:lumMod val="25000"/>
                  </a:schemeClr>
                </a:solidFill>
                <a:latin typeface="メイリオ" panose="020B0604030504040204" pitchFamily="50" charset="-128"/>
                <a:ea typeface="メイリオ" panose="020B0604030504040204" pitchFamily="50" charset="-128"/>
              </a:rPr>
              <a:t>d3.js</a:t>
            </a:r>
            <a:r>
              <a:rPr lang="ja-JP" altLang="en-US" sz="1200" kern="0" dirty="0" err="1">
                <a:solidFill>
                  <a:schemeClr val="bg2">
                    <a:lumMod val="25000"/>
                  </a:schemeClr>
                </a:solidFill>
                <a:latin typeface="メイリオ" panose="020B0604030504040204" pitchFamily="50" charset="-128"/>
                <a:ea typeface="メイリオ" panose="020B0604030504040204" pitchFamily="50" charset="-128"/>
              </a:rPr>
              <a:t>、</a:t>
            </a:r>
            <a:r>
              <a:rPr lang="en-US" altLang="ja-JP" sz="1200" kern="0" dirty="0">
                <a:solidFill>
                  <a:schemeClr val="bg2">
                    <a:lumMod val="25000"/>
                  </a:schemeClr>
                </a:solidFill>
                <a:latin typeface="メイリオ" panose="020B0604030504040204" pitchFamily="50" charset="-128"/>
                <a:ea typeface="メイリオ" panose="020B0604030504040204" pitchFamily="50" charset="-128"/>
              </a:rPr>
              <a:t>Django</a:t>
            </a:r>
            <a:r>
              <a:rPr lang="ja-JP" altLang="en-US" sz="1200" kern="0" dirty="0" err="1">
                <a:solidFill>
                  <a:schemeClr val="bg2">
                    <a:lumMod val="25000"/>
                  </a:schemeClr>
                </a:solidFill>
                <a:latin typeface="メイリオ" panose="020B0604030504040204" pitchFamily="50" charset="-128"/>
                <a:ea typeface="メイリオ" panose="020B0604030504040204" pitchFamily="50" charset="-128"/>
              </a:rPr>
              <a:t>、</a:t>
            </a:r>
            <a:r>
              <a:rPr lang="en-US" altLang="ja-JP" sz="1200" kern="0" dirty="0">
                <a:solidFill>
                  <a:schemeClr val="bg2">
                    <a:lumMod val="25000"/>
                  </a:schemeClr>
                </a:solidFill>
                <a:latin typeface="メイリオ" panose="020B0604030504040204" pitchFamily="50" charset="-128"/>
                <a:ea typeface="メイリオ" panose="020B0604030504040204" pitchFamily="50" charset="-128"/>
              </a:rPr>
              <a:t>DPDK</a:t>
            </a:r>
            <a:r>
              <a:rPr lang="ja-JP" altLang="en-US" sz="1200" kern="0" dirty="0" err="1">
                <a:solidFill>
                  <a:schemeClr val="bg2">
                    <a:lumMod val="25000"/>
                  </a:schemeClr>
                </a:solidFill>
                <a:latin typeface="メイリオ" panose="020B0604030504040204" pitchFamily="50" charset="-128"/>
                <a:ea typeface="メイリオ" panose="020B0604030504040204" pitchFamily="50" charset="-128"/>
              </a:rPr>
              <a:t>、</a:t>
            </a:r>
            <a:r>
              <a:rPr lang="en-US" altLang="ja-JP" sz="1200" kern="0" dirty="0">
                <a:solidFill>
                  <a:schemeClr val="bg2">
                    <a:lumMod val="25000"/>
                  </a:schemeClr>
                </a:solidFill>
                <a:latin typeface="メイリオ" panose="020B0604030504040204" pitchFamily="50" charset="-128"/>
                <a:ea typeface="メイリオ" panose="020B0604030504040204" pitchFamily="50" charset="-128"/>
              </a:rPr>
              <a:t>FreeType2</a:t>
            </a:r>
            <a:r>
              <a:rPr lang="ja-JP" altLang="en-US" sz="1200" kern="0" dirty="0">
                <a:solidFill>
                  <a:schemeClr val="bg2">
                    <a:lumMod val="25000"/>
                  </a:schemeClr>
                </a:solidFill>
                <a:latin typeface="メイリオ" panose="020B0604030504040204" pitchFamily="50" charset="-128"/>
                <a:ea typeface="メイリオ" panose="020B0604030504040204" pitchFamily="50" charset="-128"/>
              </a:rPr>
              <a:t>追加</a:t>
            </a:r>
            <a:r>
              <a:rPr lang="en-US" altLang="ja-JP" sz="1200" kern="0" dirty="0">
                <a:solidFill>
                  <a:schemeClr val="bg2">
                    <a:lumMod val="25000"/>
                  </a:schemeClr>
                </a:solidFill>
                <a:latin typeface="メイリオ" panose="020B0604030504040204" pitchFamily="50" charset="-128"/>
                <a:ea typeface="メイリオ" panose="020B0604030504040204" pitchFamily="50" charset="-128"/>
              </a:rPr>
              <a:t>)</a:t>
            </a:r>
            <a:r>
              <a:rPr lang="ja-JP" altLang="en-US" sz="1200" kern="0" dirty="0" err="1">
                <a:solidFill>
                  <a:schemeClr val="bg2">
                    <a:lumMod val="25000"/>
                  </a:schemeClr>
                </a:solidFill>
                <a:latin typeface="メイリオ" panose="020B0604030504040204" pitchFamily="50" charset="-128"/>
                <a:ea typeface="メイリオ" panose="020B0604030504040204" pitchFamily="50" charset="-128"/>
              </a:rPr>
              <a:t>、</a:t>
            </a:r>
            <a:r>
              <a:rPr lang="ja-JP" altLang="en-US" sz="1200" kern="0" dirty="0">
                <a:solidFill>
                  <a:schemeClr val="bg2">
                    <a:lumMod val="25000"/>
                  </a:schemeClr>
                </a:solidFill>
                <a:latin typeface="メイリオ" panose="020B0604030504040204" pitchFamily="50" charset="-128"/>
                <a:ea typeface="メイリオ" panose="020B0604030504040204" pitchFamily="50" charset="-128"/>
              </a:rPr>
              <a:t>統合開発環境</a:t>
            </a:r>
            <a:r>
              <a:rPr lang="en-US" altLang="ja-JP" sz="1200" kern="0" dirty="0">
                <a:solidFill>
                  <a:schemeClr val="bg2">
                    <a:lumMod val="25000"/>
                  </a:schemeClr>
                </a:solidFill>
                <a:latin typeface="メイリオ" panose="020B0604030504040204" pitchFamily="50" charset="-128"/>
                <a:ea typeface="メイリオ" panose="020B0604030504040204" pitchFamily="50" charset="-128"/>
              </a:rPr>
              <a:t>/</a:t>
            </a:r>
            <a:r>
              <a:rPr lang="ja-JP" altLang="en-US" sz="1200" kern="0" dirty="0">
                <a:solidFill>
                  <a:schemeClr val="bg2">
                    <a:lumMod val="25000"/>
                  </a:schemeClr>
                </a:solidFill>
                <a:latin typeface="メイリオ" panose="020B0604030504040204" pitchFamily="50" charset="-128"/>
                <a:ea typeface="メイリオ" panose="020B0604030504040204" pitchFamily="50" charset="-128"/>
              </a:rPr>
              <a:t>ビルド支援カテゴリ</a:t>
            </a:r>
            <a:r>
              <a:rPr lang="en-US" altLang="ja-JP" sz="1200" kern="0" dirty="0">
                <a:solidFill>
                  <a:schemeClr val="bg2">
                    <a:lumMod val="25000"/>
                  </a:schemeClr>
                </a:solidFill>
                <a:latin typeface="メイリオ" panose="020B0604030504040204" pitchFamily="50" charset="-128"/>
                <a:ea typeface="メイリオ" panose="020B0604030504040204" pitchFamily="50" charset="-128"/>
              </a:rPr>
              <a:t>(</a:t>
            </a:r>
            <a:r>
              <a:rPr lang="en-US" altLang="ja-JP" sz="1200" kern="0" dirty="0" err="1">
                <a:solidFill>
                  <a:schemeClr val="bg2">
                    <a:lumMod val="25000"/>
                  </a:schemeClr>
                </a:solidFill>
                <a:latin typeface="メイリオ" panose="020B0604030504040204" pitchFamily="50" charset="-128"/>
                <a:ea typeface="メイリオ" panose="020B0604030504040204" pitchFamily="50" charset="-128"/>
              </a:rPr>
              <a:t>CheckStyle</a:t>
            </a:r>
            <a:r>
              <a:rPr lang="ja-JP" altLang="en-US" sz="1200" kern="0" dirty="0" err="1">
                <a:solidFill>
                  <a:schemeClr val="bg2">
                    <a:lumMod val="25000"/>
                  </a:schemeClr>
                </a:solidFill>
                <a:latin typeface="メイリオ" panose="020B0604030504040204" pitchFamily="50" charset="-128"/>
                <a:ea typeface="メイリオ" panose="020B0604030504040204" pitchFamily="50" charset="-128"/>
              </a:rPr>
              <a:t>、</a:t>
            </a:r>
            <a:r>
              <a:rPr lang="en-US" altLang="ja-JP" sz="1200" kern="0" dirty="0">
                <a:solidFill>
                  <a:schemeClr val="bg2">
                    <a:lumMod val="25000"/>
                  </a:schemeClr>
                </a:solidFill>
                <a:latin typeface="メイリオ" panose="020B0604030504040204" pitchFamily="50" charset="-128"/>
                <a:ea typeface="メイリオ" panose="020B0604030504040204" pitchFamily="50" charset="-128"/>
              </a:rPr>
              <a:t>TUBAME)</a:t>
            </a:r>
            <a:r>
              <a:rPr lang="ja-JP" altLang="en-US" sz="1200" kern="0" dirty="0" err="1">
                <a:solidFill>
                  <a:schemeClr val="bg2">
                    <a:lumMod val="25000"/>
                  </a:schemeClr>
                </a:solidFill>
                <a:latin typeface="メイリオ" panose="020B0604030504040204" pitchFamily="50" charset="-128"/>
                <a:ea typeface="メイリオ" panose="020B0604030504040204" pitchFamily="50" charset="-128"/>
              </a:rPr>
              <a:t>、</a:t>
            </a:r>
            <a:r>
              <a:rPr lang="ja-JP" altLang="en-US" sz="1200" kern="0" dirty="0">
                <a:solidFill>
                  <a:schemeClr val="bg2">
                    <a:lumMod val="25000"/>
                  </a:schemeClr>
                </a:solidFill>
                <a:latin typeface="メイリオ" panose="020B0604030504040204" pitchFamily="50" charset="-128"/>
                <a:ea typeface="メイリオ" panose="020B0604030504040204" pitchFamily="50" charset="-128"/>
              </a:rPr>
              <a:t>運用管理・構成管理カテゴリ</a:t>
            </a:r>
            <a:r>
              <a:rPr lang="en-US" altLang="ja-JP" sz="1200" kern="0" dirty="0">
                <a:solidFill>
                  <a:schemeClr val="bg2">
                    <a:lumMod val="25000"/>
                  </a:schemeClr>
                </a:solidFill>
                <a:latin typeface="メイリオ" panose="020B0604030504040204" pitchFamily="50" charset="-128"/>
                <a:ea typeface="メイリオ" panose="020B0604030504040204" pitchFamily="50" charset="-128"/>
              </a:rPr>
              <a:t>(BOSH</a:t>
            </a:r>
            <a:r>
              <a:rPr lang="ja-JP" altLang="en-US" sz="1200" kern="0" dirty="0" err="1">
                <a:solidFill>
                  <a:schemeClr val="bg2">
                    <a:lumMod val="25000"/>
                  </a:schemeClr>
                </a:solidFill>
                <a:latin typeface="メイリオ" panose="020B0604030504040204" pitchFamily="50" charset="-128"/>
                <a:ea typeface="メイリオ" panose="020B0604030504040204" pitchFamily="50" charset="-128"/>
              </a:rPr>
              <a:t>、</a:t>
            </a:r>
            <a:r>
              <a:rPr lang="en-US" altLang="ja-JP" sz="1200" kern="0" dirty="0" err="1">
                <a:solidFill>
                  <a:schemeClr val="bg2">
                    <a:lumMod val="25000"/>
                  </a:schemeClr>
                </a:solidFill>
                <a:latin typeface="メイリオ" panose="020B0604030504040204" pitchFamily="50" charset="-128"/>
                <a:ea typeface="メイリオ" panose="020B0604030504040204" pitchFamily="50" charset="-128"/>
              </a:rPr>
              <a:t>CFEngine</a:t>
            </a:r>
            <a:r>
              <a:rPr lang="ja-JP" altLang="en-US" sz="1200" kern="0" dirty="0" err="1">
                <a:solidFill>
                  <a:schemeClr val="bg2">
                    <a:lumMod val="25000"/>
                  </a:schemeClr>
                </a:solidFill>
                <a:latin typeface="メイリオ" panose="020B0604030504040204" pitchFamily="50" charset="-128"/>
                <a:ea typeface="メイリオ" panose="020B0604030504040204" pitchFamily="50" charset="-128"/>
              </a:rPr>
              <a:t>、</a:t>
            </a:r>
            <a:r>
              <a:rPr lang="en-US" altLang="ja-JP" sz="1200" kern="0" dirty="0">
                <a:solidFill>
                  <a:schemeClr val="bg2">
                    <a:lumMod val="25000"/>
                  </a:schemeClr>
                </a:solidFill>
                <a:latin typeface="メイリオ" panose="020B0604030504040204" pitchFamily="50" charset="-128"/>
                <a:ea typeface="メイリオ" panose="020B0604030504040204" pitchFamily="50" charset="-128"/>
              </a:rPr>
              <a:t>Cobbler</a:t>
            </a:r>
            <a:r>
              <a:rPr lang="ja-JP" altLang="en-US" sz="1200" kern="0" dirty="0" err="1">
                <a:solidFill>
                  <a:schemeClr val="bg2">
                    <a:lumMod val="25000"/>
                  </a:schemeClr>
                </a:solidFill>
                <a:latin typeface="メイリオ" panose="020B0604030504040204" pitchFamily="50" charset="-128"/>
                <a:ea typeface="メイリオ" panose="020B0604030504040204" pitchFamily="50" charset="-128"/>
              </a:rPr>
              <a:t>、</a:t>
            </a:r>
            <a:r>
              <a:rPr lang="en-US" altLang="ja-JP" sz="1200" kern="0" dirty="0">
                <a:solidFill>
                  <a:schemeClr val="bg2">
                    <a:lumMod val="25000"/>
                  </a:schemeClr>
                </a:solidFill>
                <a:latin typeface="メイリオ" panose="020B0604030504040204" pitchFamily="50" charset="-128"/>
                <a:ea typeface="メイリオ" panose="020B0604030504040204" pitchFamily="50" charset="-128"/>
              </a:rPr>
              <a:t>Crowbar</a:t>
            </a:r>
            <a:r>
              <a:rPr lang="ja-JP" altLang="en-US" sz="1200" kern="0" dirty="0" err="1">
                <a:solidFill>
                  <a:schemeClr val="bg2">
                    <a:lumMod val="25000"/>
                  </a:schemeClr>
                </a:solidFill>
                <a:latin typeface="メイリオ" panose="020B0604030504040204" pitchFamily="50" charset="-128"/>
                <a:ea typeface="メイリオ" panose="020B0604030504040204" pitchFamily="50" charset="-128"/>
              </a:rPr>
              <a:t>、</a:t>
            </a:r>
            <a:r>
              <a:rPr lang="en-US" altLang="ja-JP" sz="1200" kern="0" dirty="0" err="1">
                <a:solidFill>
                  <a:schemeClr val="bg2">
                    <a:lumMod val="25000"/>
                  </a:schemeClr>
                </a:solidFill>
                <a:latin typeface="メイリオ" panose="020B0604030504040204" pitchFamily="50" charset="-128"/>
                <a:ea typeface="メイリオ" panose="020B0604030504040204" pitchFamily="50" charset="-128"/>
              </a:rPr>
              <a:t>HTCondor</a:t>
            </a:r>
            <a:r>
              <a:rPr lang="en-US" altLang="ja-JP" sz="1200" kern="0" dirty="0">
                <a:solidFill>
                  <a:schemeClr val="bg2">
                    <a:lumMod val="25000"/>
                  </a:schemeClr>
                </a:solidFill>
                <a:latin typeface="メイリオ" panose="020B0604030504040204" pitchFamily="50" charset="-128"/>
                <a:ea typeface="メイリオ" panose="020B0604030504040204" pitchFamily="50" charset="-128"/>
              </a:rPr>
              <a:t>)</a:t>
            </a:r>
            <a:r>
              <a:rPr lang="ja-JP" altLang="en-US" sz="1200" kern="0" dirty="0" err="1">
                <a:solidFill>
                  <a:schemeClr val="bg2">
                    <a:lumMod val="25000"/>
                  </a:schemeClr>
                </a:solidFill>
                <a:latin typeface="メイリオ" panose="020B0604030504040204" pitchFamily="50" charset="-128"/>
                <a:ea typeface="メイリオ" panose="020B0604030504040204" pitchFamily="50" charset="-128"/>
              </a:rPr>
              <a:t>、</a:t>
            </a:r>
            <a:r>
              <a:rPr lang="ja-JP" altLang="en-US" sz="1200" kern="0" dirty="0">
                <a:solidFill>
                  <a:schemeClr val="bg2">
                    <a:lumMod val="25000"/>
                  </a:schemeClr>
                </a:solidFill>
                <a:latin typeface="メイリオ" panose="020B0604030504040204" pitchFamily="50" charset="-128"/>
                <a:ea typeface="メイリオ" panose="020B0604030504040204" pitchFamily="50" charset="-128"/>
              </a:rPr>
              <a:t>運用管理・運用監視カテゴリ</a:t>
            </a:r>
            <a:r>
              <a:rPr lang="en-US" altLang="ja-JP" sz="1200" kern="0" dirty="0">
                <a:solidFill>
                  <a:schemeClr val="bg2">
                    <a:lumMod val="25000"/>
                  </a:schemeClr>
                </a:solidFill>
                <a:latin typeface="メイリオ" panose="020B0604030504040204" pitchFamily="50" charset="-128"/>
                <a:ea typeface="メイリオ" panose="020B0604030504040204" pitchFamily="50" charset="-128"/>
              </a:rPr>
              <a:t>(</a:t>
            </a:r>
            <a:r>
              <a:rPr lang="en-US" altLang="ja-JP" sz="1200" kern="0" dirty="0" err="1">
                <a:solidFill>
                  <a:schemeClr val="bg2">
                    <a:lumMod val="25000"/>
                  </a:schemeClr>
                </a:solidFill>
                <a:latin typeface="メイリオ" panose="020B0604030504040204" pitchFamily="50" charset="-128"/>
                <a:ea typeface="メイリオ" panose="020B0604030504040204" pitchFamily="50" charset="-128"/>
              </a:rPr>
              <a:t>Pandra</a:t>
            </a:r>
            <a:r>
              <a:rPr lang="ja-JP" altLang="en-US" sz="1200" kern="0" dirty="0">
                <a:solidFill>
                  <a:schemeClr val="bg2">
                    <a:lumMod val="25000"/>
                  </a:schemeClr>
                </a:solidFill>
                <a:latin typeface="メイリオ" panose="020B0604030504040204" pitchFamily="50" charset="-128"/>
                <a:ea typeface="メイリオ" panose="020B0604030504040204" pitchFamily="50" charset="-128"/>
              </a:rPr>
              <a:t> </a:t>
            </a:r>
            <a:r>
              <a:rPr lang="en-US" altLang="ja-JP" sz="1200" kern="0" dirty="0">
                <a:solidFill>
                  <a:schemeClr val="bg2">
                    <a:lumMod val="25000"/>
                  </a:schemeClr>
                </a:solidFill>
                <a:latin typeface="メイリオ" panose="020B0604030504040204" pitchFamily="50" charset="-128"/>
                <a:ea typeface="メイリオ" panose="020B0604030504040204" pitchFamily="50" charset="-128"/>
              </a:rPr>
              <a:t>FMS</a:t>
            </a:r>
            <a:r>
              <a:rPr lang="ja-JP" altLang="en-US" sz="1200" kern="0" dirty="0" err="1">
                <a:solidFill>
                  <a:schemeClr val="bg2">
                    <a:lumMod val="25000"/>
                  </a:schemeClr>
                </a:solidFill>
                <a:latin typeface="メイリオ" panose="020B0604030504040204" pitchFamily="50" charset="-128"/>
                <a:ea typeface="メイリオ" panose="020B0604030504040204" pitchFamily="50" charset="-128"/>
              </a:rPr>
              <a:t>、</a:t>
            </a:r>
            <a:r>
              <a:rPr lang="en-US" altLang="ja-JP" sz="1200" kern="0" dirty="0" err="1">
                <a:solidFill>
                  <a:schemeClr val="bg2">
                    <a:lumMod val="25000"/>
                  </a:schemeClr>
                </a:solidFill>
                <a:latin typeface="メイリオ" panose="020B0604030504040204" pitchFamily="50" charset="-128"/>
                <a:ea typeface="メイリオ" panose="020B0604030504040204" pitchFamily="50" charset="-128"/>
              </a:rPr>
              <a:t>Scalr</a:t>
            </a:r>
            <a:r>
              <a:rPr lang="en-US" altLang="ja-JP" sz="1200" kern="0" dirty="0">
                <a:solidFill>
                  <a:schemeClr val="bg2">
                    <a:lumMod val="25000"/>
                  </a:schemeClr>
                </a:solidFill>
                <a:latin typeface="メイリオ" panose="020B0604030504040204" pitchFamily="50" charset="-128"/>
                <a:ea typeface="メイリオ" panose="020B0604030504040204" pitchFamily="50" charset="-128"/>
              </a:rPr>
              <a:t>)</a:t>
            </a:r>
            <a:r>
              <a:rPr lang="ja-JP" altLang="en-US" sz="1200" kern="0" dirty="0" err="1">
                <a:solidFill>
                  <a:schemeClr val="bg2">
                    <a:lumMod val="25000"/>
                  </a:schemeClr>
                </a:solidFill>
                <a:latin typeface="メイリオ" panose="020B0604030504040204" pitchFamily="50" charset="-128"/>
                <a:ea typeface="メイリオ" panose="020B0604030504040204" pitchFamily="50" charset="-128"/>
              </a:rPr>
              <a:t>、</a:t>
            </a:r>
            <a:r>
              <a:rPr lang="ja-JP" altLang="en-US" sz="1200" kern="0" dirty="0">
                <a:solidFill>
                  <a:schemeClr val="bg2">
                    <a:lumMod val="25000"/>
                  </a:schemeClr>
                </a:solidFill>
                <a:latin typeface="メイリオ" panose="020B0604030504040204" pitchFamily="50" charset="-128"/>
                <a:ea typeface="メイリオ" panose="020B0604030504040204" pitchFamily="50" charset="-128"/>
              </a:rPr>
              <a:t>その他</a:t>
            </a:r>
            <a:r>
              <a:rPr lang="en-US" altLang="ja-JP" sz="1200" kern="0" dirty="0">
                <a:solidFill>
                  <a:schemeClr val="bg2">
                    <a:lumMod val="25000"/>
                  </a:schemeClr>
                </a:solidFill>
                <a:latin typeface="メイリオ" panose="020B0604030504040204" pitchFamily="50" charset="-128"/>
                <a:ea typeface="メイリオ" panose="020B0604030504040204" pitchFamily="50" charset="-128"/>
              </a:rPr>
              <a:t>(</a:t>
            </a:r>
            <a:r>
              <a:rPr lang="en-US" altLang="ja-JP" sz="1200" kern="0" dirty="0" err="1">
                <a:solidFill>
                  <a:schemeClr val="bg2">
                    <a:lumMod val="25000"/>
                  </a:schemeClr>
                </a:solidFill>
                <a:latin typeface="メイリオ" panose="020B0604030504040204" pitchFamily="50" charset="-128"/>
                <a:ea typeface="メイリオ" panose="020B0604030504040204" pitchFamily="50" charset="-128"/>
              </a:rPr>
              <a:t>OpenCOBOL</a:t>
            </a:r>
            <a:r>
              <a:rPr lang="en-US" altLang="ja-JP" sz="1200" kern="0" dirty="0">
                <a:solidFill>
                  <a:schemeClr val="bg2">
                    <a:lumMod val="25000"/>
                  </a:schemeClr>
                </a:solidFill>
                <a:latin typeface="メイリオ" panose="020B0604030504040204" pitchFamily="50" charset="-128"/>
                <a:ea typeface="メイリオ" panose="020B0604030504040204" pitchFamily="50" charset="-128"/>
              </a:rPr>
              <a:t>(</a:t>
            </a:r>
            <a:r>
              <a:rPr lang="ja-JP" altLang="en-US" sz="1200" kern="0" dirty="0">
                <a:solidFill>
                  <a:schemeClr val="bg2">
                    <a:lumMod val="25000"/>
                  </a:schemeClr>
                </a:solidFill>
                <a:latin typeface="メイリオ" panose="020B0604030504040204" pitchFamily="50" charset="-128"/>
                <a:ea typeface="メイリオ" panose="020B0604030504040204" pitchFamily="50" charset="-128"/>
              </a:rPr>
              <a:t>開発支援・開発言語</a:t>
            </a:r>
            <a:r>
              <a:rPr lang="en-US" altLang="ja-JP" sz="1200" kern="0" dirty="0">
                <a:solidFill>
                  <a:schemeClr val="bg2">
                    <a:lumMod val="25000"/>
                  </a:schemeClr>
                </a:solidFill>
                <a:latin typeface="メイリオ" panose="020B0604030504040204" pitchFamily="50" charset="-128"/>
                <a:ea typeface="メイリオ" panose="020B0604030504040204" pitchFamily="50" charset="-128"/>
              </a:rPr>
              <a:t>)</a:t>
            </a:r>
            <a:r>
              <a:rPr lang="ja-JP" altLang="en-US" sz="1200" kern="0" dirty="0" err="1">
                <a:solidFill>
                  <a:schemeClr val="bg2">
                    <a:lumMod val="25000"/>
                  </a:schemeClr>
                </a:solidFill>
                <a:latin typeface="メイリオ" panose="020B0604030504040204" pitchFamily="50" charset="-128"/>
                <a:ea typeface="メイリオ" panose="020B0604030504040204" pitchFamily="50" charset="-128"/>
              </a:rPr>
              <a:t>、</a:t>
            </a:r>
            <a:r>
              <a:rPr lang="en-US" altLang="ja-JP" sz="1200" kern="0" dirty="0">
                <a:solidFill>
                  <a:schemeClr val="bg2">
                    <a:lumMod val="25000"/>
                  </a:schemeClr>
                </a:solidFill>
                <a:latin typeface="メイリオ" panose="020B0604030504040204" pitchFamily="50" charset="-128"/>
                <a:ea typeface="メイリオ" panose="020B0604030504040204" pitchFamily="50" charset="-128"/>
              </a:rPr>
              <a:t>BIRT</a:t>
            </a:r>
            <a:r>
              <a:rPr lang="ja-JP" altLang="en-US" sz="1200" kern="0" dirty="0" err="1">
                <a:solidFill>
                  <a:schemeClr val="bg2">
                    <a:lumMod val="25000"/>
                  </a:schemeClr>
                </a:solidFill>
                <a:latin typeface="メイリオ" panose="020B0604030504040204" pitchFamily="50" charset="-128"/>
                <a:ea typeface="メイリオ" panose="020B0604030504040204" pitchFamily="50" charset="-128"/>
              </a:rPr>
              <a:t>、</a:t>
            </a:r>
            <a:r>
              <a:rPr lang="en-US" altLang="ja-JP" sz="1200" kern="0" dirty="0" err="1">
                <a:solidFill>
                  <a:schemeClr val="bg2">
                    <a:lumMod val="25000"/>
                  </a:schemeClr>
                </a:solidFill>
                <a:latin typeface="メイリオ" panose="020B0604030504040204" pitchFamily="50" charset="-128"/>
                <a:ea typeface="メイリオ" panose="020B0604030504040204" pitchFamily="50" charset="-128"/>
              </a:rPr>
              <a:t>Doxygen</a:t>
            </a:r>
            <a:r>
              <a:rPr lang="en-US" altLang="ja-JP" sz="1200" kern="0" dirty="0">
                <a:solidFill>
                  <a:schemeClr val="bg2">
                    <a:lumMod val="25000"/>
                  </a:schemeClr>
                </a:solidFill>
                <a:latin typeface="メイリオ" panose="020B0604030504040204" pitchFamily="50" charset="-128"/>
                <a:ea typeface="メイリオ" panose="020B0604030504040204" pitchFamily="50" charset="-128"/>
              </a:rPr>
              <a:t>(</a:t>
            </a:r>
            <a:r>
              <a:rPr lang="ja-JP" altLang="en-US" sz="1200" kern="0" dirty="0">
                <a:solidFill>
                  <a:schemeClr val="bg2">
                    <a:lumMod val="25000"/>
                  </a:schemeClr>
                </a:solidFill>
                <a:latin typeface="メイリオ" panose="020B0604030504040204" pitchFamily="50" charset="-128"/>
                <a:ea typeface="メイリオ" panose="020B0604030504040204" pitchFamily="50" charset="-128"/>
              </a:rPr>
              <a:t>開発支援・帳票ツール</a:t>
            </a:r>
            <a:r>
              <a:rPr lang="en-US" altLang="ja-JP" sz="1200" kern="0" dirty="0">
                <a:solidFill>
                  <a:schemeClr val="bg2">
                    <a:lumMod val="25000"/>
                  </a:schemeClr>
                </a:solidFill>
                <a:latin typeface="メイリオ" panose="020B0604030504040204" pitchFamily="50" charset="-128"/>
                <a:ea typeface="メイリオ" panose="020B0604030504040204" pitchFamily="50" charset="-128"/>
              </a:rPr>
              <a:t>)</a:t>
            </a:r>
            <a:r>
              <a:rPr lang="ja-JP" altLang="en-US" sz="1200" kern="0" dirty="0" err="1">
                <a:solidFill>
                  <a:schemeClr val="bg2">
                    <a:lumMod val="25000"/>
                  </a:schemeClr>
                </a:solidFill>
                <a:latin typeface="メイリオ" panose="020B0604030504040204" pitchFamily="50" charset="-128"/>
                <a:ea typeface="メイリオ" panose="020B0604030504040204" pitchFamily="50" charset="-128"/>
              </a:rPr>
              <a:t>、</a:t>
            </a:r>
            <a:r>
              <a:rPr lang="en-US" altLang="ja-JP" sz="1200" kern="0" dirty="0">
                <a:solidFill>
                  <a:schemeClr val="bg2">
                    <a:lumMod val="25000"/>
                  </a:schemeClr>
                </a:solidFill>
                <a:latin typeface="メイリオ" panose="020B0604030504040204" pitchFamily="50" charset="-128"/>
                <a:ea typeface="メイリオ" panose="020B0604030504040204" pitchFamily="50" charset="-128"/>
              </a:rPr>
              <a:t>PMD(</a:t>
            </a:r>
            <a:r>
              <a:rPr lang="ja-JP" altLang="en-US" sz="1200" kern="0" dirty="0">
                <a:solidFill>
                  <a:schemeClr val="bg2">
                    <a:lumMod val="25000"/>
                  </a:schemeClr>
                </a:solidFill>
                <a:latin typeface="メイリオ" panose="020B0604030504040204" pitchFamily="50" charset="-128"/>
                <a:ea typeface="メイリオ" panose="020B0604030504040204" pitchFamily="50" charset="-128"/>
              </a:rPr>
              <a:t>開発支援・テストツール</a:t>
            </a:r>
            <a:r>
              <a:rPr lang="en-US" altLang="ja-JP" sz="1200" kern="0" dirty="0">
                <a:solidFill>
                  <a:schemeClr val="bg2">
                    <a:lumMod val="25000"/>
                  </a:schemeClr>
                </a:solidFill>
                <a:latin typeface="メイリオ" panose="020B0604030504040204" pitchFamily="50" charset="-128"/>
                <a:ea typeface="メイリオ" panose="020B0604030504040204" pitchFamily="50" charset="-128"/>
              </a:rPr>
              <a:t>)</a:t>
            </a:r>
            <a:r>
              <a:rPr lang="ja-JP" altLang="en-US" sz="1200" kern="0" dirty="0" err="1">
                <a:solidFill>
                  <a:schemeClr val="bg2">
                    <a:lumMod val="25000"/>
                  </a:schemeClr>
                </a:solidFill>
                <a:latin typeface="メイリオ" panose="020B0604030504040204" pitchFamily="50" charset="-128"/>
                <a:ea typeface="メイリオ" panose="020B0604030504040204" pitchFamily="50" charset="-128"/>
              </a:rPr>
              <a:t>、</a:t>
            </a:r>
            <a:r>
              <a:rPr lang="en-US" altLang="ja-JP" sz="1200" kern="0" dirty="0" err="1">
                <a:solidFill>
                  <a:schemeClr val="bg2">
                    <a:lumMod val="25000"/>
                  </a:schemeClr>
                </a:solidFill>
                <a:latin typeface="メイリオ" panose="020B0604030504040204" pitchFamily="50" charset="-128"/>
                <a:ea typeface="メイリオ" panose="020B0604030504040204" pitchFamily="50" charset="-128"/>
              </a:rPr>
              <a:t>corosync</a:t>
            </a:r>
            <a:r>
              <a:rPr lang="en-US" altLang="ja-JP" sz="1200" kern="0" dirty="0">
                <a:solidFill>
                  <a:schemeClr val="bg2">
                    <a:lumMod val="25000"/>
                  </a:schemeClr>
                </a:solidFill>
                <a:latin typeface="メイリオ" panose="020B0604030504040204" pitchFamily="50" charset="-128"/>
                <a:ea typeface="メイリオ" panose="020B0604030504040204" pitchFamily="50" charset="-128"/>
              </a:rPr>
              <a:t>(</a:t>
            </a:r>
            <a:r>
              <a:rPr lang="ja-JP" altLang="en-US" sz="1200" kern="0" dirty="0">
                <a:solidFill>
                  <a:schemeClr val="bg2">
                    <a:lumMod val="25000"/>
                  </a:schemeClr>
                </a:solidFill>
                <a:latin typeface="メイリオ" panose="020B0604030504040204" pitchFamily="50" charset="-128"/>
                <a:ea typeface="メイリオ" panose="020B0604030504040204" pitchFamily="50" charset="-128"/>
              </a:rPr>
              <a:t>運用管理・</a:t>
            </a:r>
            <a:r>
              <a:rPr lang="en-US" altLang="ja-JP" sz="1200" kern="0" dirty="0">
                <a:solidFill>
                  <a:schemeClr val="bg2">
                    <a:lumMod val="25000"/>
                  </a:schemeClr>
                </a:solidFill>
                <a:latin typeface="メイリオ" panose="020B0604030504040204" pitchFamily="50" charset="-128"/>
                <a:ea typeface="メイリオ" panose="020B0604030504040204" pitchFamily="50" charset="-128"/>
              </a:rPr>
              <a:t>HA</a:t>
            </a:r>
            <a:r>
              <a:rPr lang="ja-JP" altLang="en-US" sz="1200" kern="0" dirty="0">
                <a:solidFill>
                  <a:schemeClr val="bg2">
                    <a:lumMod val="25000"/>
                  </a:schemeClr>
                </a:solidFill>
                <a:latin typeface="メイリオ" panose="020B0604030504040204" pitchFamily="50" charset="-128"/>
                <a:ea typeface="メイリオ" panose="020B0604030504040204" pitchFamily="50" charset="-128"/>
              </a:rPr>
              <a:t>クラスタ</a:t>
            </a:r>
            <a:r>
              <a:rPr lang="en-US" altLang="ja-JP" sz="1200" kern="0" dirty="0">
                <a:solidFill>
                  <a:schemeClr val="bg2">
                    <a:lumMod val="25000"/>
                  </a:schemeClr>
                </a:solidFill>
                <a:latin typeface="メイリオ" panose="020B0604030504040204" pitchFamily="50" charset="-128"/>
                <a:ea typeface="メイリオ" panose="020B0604030504040204" pitchFamily="50" charset="-128"/>
              </a:rPr>
              <a:t>)</a:t>
            </a:r>
            <a:r>
              <a:rPr lang="ja-JP" altLang="en-US" sz="1200" kern="0" dirty="0" err="1">
                <a:solidFill>
                  <a:schemeClr val="bg2">
                    <a:lumMod val="25000"/>
                  </a:schemeClr>
                </a:solidFill>
                <a:latin typeface="メイリオ" panose="020B0604030504040204" pitchFamily="50" charset="-128"/>
                <a:ea typeface="メイリオ" panose="020B0604030504040204" pitchFamily="50" charset="-128"/>
              </a:rPr>
              <a:t>、</a:t>
            </a:r>
            <a:r>
              <a:rPr lang="en-US" altLang="ja-JP" sz="1200" kern="0" dirty="0" err="1">
                <a:solidFill>
                  <a:schemeClr val="bg2">
                    <a:lumMod val="25000"/>
                  </a:schemeClr>
                </a:solidFill>
                <a:latin typeface="メイリオ" panose="020B0604030504040204" pitchFamily="50" charset="-128"/>
                <a:ea typeface="メイリオ" panose="020B0604030504040204" pitchFamily="50" charset="-128"/>
              </a:rPr>
              <a:t>collectd</a:t>
            </a:r>
            <a:r>
              <a:rPr lang="en-US" altLang="ja-JP" sz="1200" kern="0" dirty="0">
                <a:solidFill>
                  <a:schemeClr val="bg2">
                    <a:lumMod val="25000"/>
                  </a:schemeClr>
                </a:solidFill>
                <a:latin typeface="メイリオ" panose="020B0604030504040204" pitchFamily="50" charset="-128"/>
                <a:ea typeface="メイリオ" panose="020B0604030504040204" pitchFamily="50" charset="-128"/>
              </a:rPr>
              <a:t>(</a:t>
            </a:r>
            <a:r>
              <a:rPr lang="ja-JP" altLang="en-US" sz="1200" kern="0" dirty="0">
                <a:solidFill>
                  <a:schemeClr val="bg2">
                    <a:lumMod val="25000"/>
                  </a:schemeClr>
                </a:solidFill>
                <a:latin typeface="メイリオ" panose="020B0604030504040204" pitchFamily="50" charset="-128"/>
                <a:ea typeface="メイリオ" panose="020B0604030504040204" pitchFamily="50" charset="-128"/>
              </a:rPr>
              <a:t>運用管理・</a:t>
            </a:r>
            <a:br>
              <a:rPr lang="en-US" altLang="ja-JP" sz="1200" kern="0" dirty="0">
                <a:solidFill>
                  <a:schemeClr val="bg2">
                    <a:lumMod val="25000"/>
                  </a:schemeClr>
                </a:solidFill>
                <a:latin typeface="メイリオ" panose="020B0604030504040204" pitchFamily="50" charset="-128"/>
                <a:ea typeface="メイリオ" panose="020B0604030504040204" pitchFamily="50" charset="-128"/>
              </a:rPr>
            </a:br>
            <a:r>
              <a:rPr lang="ja-JP" altLang="en-US" sz="1200" kern="0" dirty="0">
                <a:solidFill>
                  <a:schemeClr val="bg2">
                    <a:lumMod val="25000"/>
                  </a:schemeClr>
                </a:solidFill>
                <a:latin typeface="メイリオ" panose="020B0604030504040204" pitchFamily="50" charset="-128"/>
                <a:ea typeface="メイリオ" panose="020B0604030504040204" pitchFamily="50" charset="-128"/>
              </a:rPr>
              <a:t>ネットワーク・モニタリング</a:t>
            </a:r>
            <a:r>
              <a:rPr lang="en-US" altLang="ja-JP" sz="1200" kern="0" dirty="0">
                <a:solidFill>
                  <a:schemeClr val="bg2">
                    <a:lumMod val="25000"/>
                  </a:schemeClr>
                </a:solidFill>
                <a:latin typeface="メイリオ" panose="020B0604030504040204" pitchFamily="50" charset="-128"/>
                <a:ea typeface="メイリオ" panose="020B0604030504040204" pitchFamily="50" charset="-128"/>
              </a:rPr>
              <a:t>))</a:t>
            </a:r>
            <a:br>
              <a:rPr lang="en-US" altLang="ja-JP" sz="1200" kern="0" dirty="0">
                <a:solidFill>
                  <a:schemeClr val="bg2">
                    <a:lumMod val="25000"/>
                  </a:schemeClr>
                </a:solidFill>
                <a:latin typeface="メイリオ" panose="020B0604030504040204" pitchFamily="50" charset="-128"/>
                <a:ea typeface="メイリオ" panose="020B0604030504040204" pitchFamily="50" charset="-128"/>
              </a:rPr>
            </a:br>
            <a:br>
              <a:rPr lang="en-US" altLang="ja-JP" sz="1200" kern="0" dirty="0">
                <a:solidFill>
                  <a:schemeClr val="bg2">
                    <a:lumMod val="25000"/>
                  </a:schemeClr>
                </a:solidFill>
                <a:latin typeface="メイリオ" panose="020B0604030504040204" pitchFamily="50" charset="-128"/>
                <a:ea typeface="メイリオ" panose="020B0604030504040204" pitchFamily="50" charset="-128"/>
              </a:rPr>
            </a:br>
            <a:r>
              <a:rPr lang="en-US" altLang="ja-JP" sz="1200" kern="0" dirty="0">
                <a:solidFill>
                  <a:schemeClr val="bg2">
                    <a:lumMod val="25000"/>
                  </a:schemeClr>
                </a:solidFill>
                <a:latin typeface="メイリオ" panose="020B0604030504040204" pitchFamily="50" charset="-128"/>
                <a:ea typeface="メイリオ" panose="020B0604030504040204" pitchFamily="50" charset="-128"/>
              </a:rPr>
              <a:t>2019</a:t>
            </a:r>
            <a:r>
              <a:rPr lang="ja-JP" altLang="en-US" sz="1200" kern="0" dirty="0">
                <a:solidFill>
                  <a:schemeClr val="bg2">
                    <a:lumMod val="25000"/>
                  </a:schemeClr>
                </a:solidFill>
                <a:latin typeface="メイリオ" panose="020B0604030504040204" pitchFamily="50" charset="-128"/>
                <a:ea typeface="メイリオ" panose="020B0604030504040204" pitchFamily="50" charset="-128"/>
              </a:rPr>
              <a:t>：開発支援・統合開発環境</a:t>
            </a:r>
            <a:r>
              <a:rPr lang="en-US" altLang="ja-JP" sz="1200" kern="0" dirty="0">
                <a:solidFill>
                  <a:schemeClr val="bg2">
                    <a:lumMod val="25000"/>
                  </a:schemeClr>
                </a:solidFill>
                <a:latin typeface="メイリオ" panose="020B0604030504040204" pitchFamily="50" charset="-128"/>
                <a:ea typeface="メイリオ" panose="020B0604030504040204" pitchFamily="50" charset="-128"/>
              </a:rPr>
              <a:t>/</a:t>
            </a:r>
            <a:r>
              <a:rPr lang="ja-JP" altLang="en-US" sz="1200" kern="0" dirty="0">
                <a:solidFill>
                  <a:schemeClr val="bg2">
                    <a:lumMod val="25000"/>
                  </a:schemeClr>
                </a:solidFill>
                <a:latin typeface="メイリオ" panose="020B0604030504040204" pitchFamily="50" charset="-128"/>
                <a:ea typeface="メイリオ" panose="020B0604030504040204" pitchFamily="50" charset="-128"/>
              </a:rPr>
              <a:t>ビルド支援カテゴリ</a:t>
            </a:r>
            <a:r>
              <a:rPr lang="en-US" altLang="ja-JP" sz="1200" kern="0" dirty="0">
                <a:solidFill>
                  <a:schemeClr val="bg2">
                    <a:lumMod val="25000"/>
                  </a:schemeClr>
                </a:solidFill>
                <a:latin typeface="メイリオ" panose="020B0604030504040204" pitchFamily="50" charset="-128"/>
                <a:ea typeface="メイリオ" panose="020B0604030504040204" pitchFamily="50" charset="-128"/>
              </a:rPr>
              <a:t>(Apache Studio</a:t>
            </a:r>
            <a:r>
              <a:rPr lang="ja-JP" altLang="en-US" sz="1200" kern="0" dirty="0" err="1">
                <a:solidFill>
                  <a:schemeClr val="bg2">
                    <a:lumMod val="25000"/>
                  </a:schemeClr>
                </a:solidFill>
                <a:latin typeface="メイリオ" panose="020B0604030504040204" pitchFamily="50" charset="-128"/>
                <a:ea typeface="メイリオ" panose="020B0604030504040204" pitchFamily="50" charset="-128"/>
              </a:rPr>
              <a:t>、</a:t>
            </a:r>
            <a:r>
              <a:rPr lang="en-US" altLang="ja-JP" sz="1200" kern="0" dirty="0" err="1">
                <a:solidFill>
                  <a:schemeClr val="bg2">
                    <a:lumMod val="25000"/>
                  </a:schemeClr>
                </a:solidFill>
                <a:latin typeface="メイリオ" panose="020B0604030504040204" pitchFamily="50" charset="-128"/>
                <a:ea typeface="メイリオ" panose="020B0604030504040204" pitchFamily="50" charset="-128"/>
              </a:rPr>
              <a:t>Eslint</a:t>
            </a:r>
            <a:r>
              <a:rPr lang="ja-JP" altLang="en-US" sz="1200" kern="0" dirty="0" err="1">
                <a:solidFill>
                  <a:schemeClr val="bg2">
                    <a:lumMod val="25000"/>
                  </a:schemeClr>
                </a:solidFill>
                <a:latin typeface="メイリオ" panose="020B0604030504040204" pitchFamily="50" charset="-128"/>
                <a:ea typeface="メイリオ" panose="020B0604030504040204" pitchFamily="50" charset="-128"/>
              </a:rPr>
              <a:t>、</a:t>
            </a:r>
            <a:r>
              <a:rPr lang="en-US" altLang="ja-JP" sz="1200" kern="0" dirty="0" err="1">
                <a:solidFill>
                  <a:schemeClr val="bg2">
                    <a:lumMod val="25000"/>
                  </a:schemeClr>
                </a:solidFill>
                <a:latin typeface="メイリオ" panose="020B0604030504040204" pitchFamily="50" charset="-128"/>
                <a:ea typeface="メイリオ" panose="020B0604030504040204" pitchFamily="50" charset="-128"/>
              </a:rPr>
              <a:t>GitBucket</a:t>
            </a:r>
            <a:r>
              <a:rPr lang="ja-JP" altLang="en-US" sz="1200" kern="0" dirty="0" err="1">
                <a:solidFill>
                  <a:schemeClr val="bg2">
                    <a:lumMod val="25000"/>
                  </a:schemeClr>
                </a:solidFill>
                <a:latin typeface="メイリオ" panose="020B0604030504040204" pitchFamily="50" charset="-128"/>
                <a:ea typeface="メイリオ" panose="020B0604030504040204" pitchFamily="50" charset="-128"/>
              </a:rPr>
              <a:t>、</a:t>
            </a:r>
            <a:r>
              <a:rPr lang="en-US" altLang="ja-JP" sz="1200" kern="0" dirty="0" err="1">
                <a:solidFill>
                  <a:schemeClr val="bg2">
                    <a:lumMod val="25000"/>
                  </a:schemeClr>
                </a:solidFill>
                <a:latin typeface="メイリオ" panose="020B0604030504040204" pitchFamily="50" charset="-128"/>
                <a:ea typeface="メイリオ" panose="020B0604030504040204" pitchFamily="50" charset="-128"/>
              </a:rPr>
              <a:t>Gradle</a:t>
            </a:r>
            <a:r>
              <a:rPr lang="ja-JP" altLang="en-US" sz="1200" kern="0" dirty="0" err="1">
                <a:solidFill>
                  <a:schemeClr val="bg2">
                    <a:lumMod val="25000"/>
                  </a:schemeClr>
                </a:solidFill>
                <a:latin typeface="メイリオ" panose="020B0604030504040204" pitchFamily="50" charset="-128"/>
                <a:ea typeface="メイリオ" panose="020B0604030504040204" pitchFamily="50" charset="-128"/>
              </a:rPr>
              <a:t>、</a:t>
            </a:r>
            <a:r>
              <a:rPr lang="en-US" altLang="ja-JP" sz="1200" kern="0" dirty="0">
                <a:solidFill>
                  <a:schemeClr val="bg2">
                    <a:lumMod val="25000"/>
                  </a:schemeClr>
                </a:solidFill>
                <a:latin typeface="メイリオ" panose="020B0604030504040204" pitchFamily="50" charset="-128"/>
                <a:ea typeface="メイリオ" panose="020B0604030504040204" pitchFamily="50" charset="-128"/>
              </a:rPr>
              <a:t>Helm</a:t>
            </a:r>
            <a:r>
              <a:rPr lang="ja-JP" altLang="en-US" sz="1200" kern="0" dirty="0" err="1">
                <a:solidFill>
                  <a:schemeClr val="bg2">
                    <a:lumMod val="25000"/>
                  </a:schemeClr>
                </a:solidFill>
                <a:latin typeface="メイリオ" panose="020B0604030504040204" pitchFamily="50" charset="-128"/>
                <a:ea typeface="メイリオ" panose="020B0604030504040204" pitchFamily="50" charset="-128"/>
              </a:rPr>
              <a:t>、</a:t>
            </a:r>
            <a:r>
              <a:rPr lang="en-US" altLang="ja-JP" sz="1200" kern="0" dirty="0">
                <a:solidFill>
                  <a:schemeClr val="bg2">
                    <a:lumMod val="25000"/>
                  </a:schemeClr>
                </a:solidFill>
                <a:latin typeface="メイリオ" panose="020B0604030504040204" pitchFamily="50" charset="-128"/>
                <a:ea typeface="メイリオ" panose="020B0604030504040204" pitchFamily="50" charset="-128"/>
              </a:rPr>
              <a:t>Swagger)</a:t>
            </a:r>
            <a:r>
              <a:rPr lang="ja-JP" altLang="en-US" sz="1200" kern="0" dirty="0" err="1">
                <a:solidFill>
                  <a:schemeClr val="bg2">
                    <a:lumMod val="25000"/>
                  </a:schemeClr>
                </a:solidFill>
                <a:latin typeface="メイリオ" panose="020B0604030504040204" pitchFamily="50" charset="-128"/>
                <a:ea typeface="メイリオ" panose="020B0604030504040204" pitchFamily="50" charset="-128"/>
              </a:rPr>
              <a:t>、</a:t>
            </a:r>
            <a:r>
              <a:rPr lang="ja-JP" altLang="en-US" sz="1200" kern="0" dirty="0">
                <a:solidFill>
                  <a:schemeClr val="bg2">
                    <a:lumMod val="25000"/>
                  </a:schemeClr>
                </a:solidFill>
                <a:latin typeface="メイリオ" panose="020B0604030504040204" pitchFamily="50" charset="-128"/>
                <a:ea typeface="メイリオ" panose="020B0604030504040204" pitchFamily="50" charset="-128"/>
              </a:rPr>
              <a:t>開発支援・開発フレームワーク</a:t>
            </a:r>
            <a:r>
              <a:rPr lang="en-US" altLang="ja-JP" sz="1200" kern="0" dirty="0">
                <a:solidFill>
                  <a:schemeClr val="bg2">
                    <a:lumMod val="25000"/>
                  </a:schemeClr>
                </a:solidFill>
                <a:latin typeface="メイリオ" panose="020B0604030504040204" pitchFamily="50" charset="-128"/>
                <a:ea typeface="メイリオ" panose="020B0604030504040204" pitchFamily="50" charset="-128"/>
              </a:rPr>
              <a:t>(</a:t>
            </a:r>
            <a:r>
              <a:rPr lang="en-US" altLang="ja-JP" sz="1200" kern="0" dirty="0" err="1">
                <a:solidFill>
                  <a:schemeClr val="bg2">
                    <a:lumMod val="25000"/>
                  </a:schemeClr>
                </a:solidFill>
                <a:latin typeface="メイリオ" panose="020B0604030504040204" pitchFamily="50" charset="-128"/>
                <a:ea typeface="メイリオ" panose="020B0604030504040204" pitchFamily="50" charset="-128"/>
              </a:rPr>
              <a:t>Akka</a:t>
            </a:r>
            <a:r>
              <a:rPr lang="ja-JP" altLang="en-US" sz="1200" kern="0" dirty="0" err="1">
                <a:solidFill>
                  <a:schemeClr val="bg2">
                    <a:lumMod val="25000"/>
                  </a:schemeClr>
                </a:solidFill>
                <a:latin typeface="メイリオ" panose="020B0604030504040204" pitchFamily="50" charset="-128"/>
                <a:ea typeface="メイリオ" panose="020B0604030504040204" pitchFamily="50" charset="-128"/>
              </a:rPr>
              <a:t>、</a:t>
            </a:r>
            <a:r>
              <a:rPr lang="en-US" altLang="ja-JP" sz="1200" kern="0" dirty="0">
                <a:solidFill>
                  <a:schemeClr val="bg2">
                    <a:lumMod val="25000"/>
                  </a:schemeClr>
                </a:solidFill>
                <a:latin typeface="メイリオ" panose="020B0604030504040204" pitchFamily="50" charset="-128"/>
                <a:ea typeface="メイリオ" panose="020B0604030504040204" pitchFamily="50" charset="-128"/>
              </a:rPr>
              <a:t>Angular</a:t>
            </a:r>
            <a:r>
              <a:rPr lang="ja-JP" altLang="en-US" sz="1200" kern="0" dirty="0" err="1">
                <a:solidFill>
                  <a:schemeClr val="bg2">
                    <a:lumMod val="25000"/>
                  </a:schemeClr>
                </a:solidFill>
                <a:latin typeface="メイリオ" panose="020B0604030504040204" pitchFamily="50" charset="-128"/>
                <a:ea typeface="メイリオ" panose="020B0604030504040204" pitchFamily="50" charset="-128"/>
              </a:rPr>
              <a:t>、</a:t>
            </a:r>
            <a:r>
              <a:rPr lang="en-US" altLang="ja-JP" sz="1200" kern="0" dirty="0" err="1">
                <a:solidFill>
                  <a:schemeClr val="bg2">
                    <a:lumMod val="25000"/>
                  </a:schemeClr>
                </a:solidFill>
                <a:latin typeface="メイリオ" panose="020B0604030504040204" pitchFamily="50" charset="-128"/>
                <a:ea typeface="メイリオ" panose="020B0604030504040204" pitchFamily="50" charset="-128"/>
              </a:rPr>
              <a:t>gRPC</a:t>
            </a:r>
            <a:r>
              <a:rPr lang="ja-JP" altLang="en-US" sz="1200" kern="0" dirty="0" err="1">
                <a:solidFill>
                  <a:schemeClr val="bg2">
                    <a:lumMod val="25000"/>
                  </a:schemeClr>
                </a:solidFill>
                <a:latin typeface="メイリオ" panose="020B0604030504040204" pitchFamily="50" charset="-128"/>
                <a:ea typeface="メイリオ" panose="020B0604030504040204" pitchFamily="50" charset="-128"/>
              </a:rPr>
              <a:t>、</a:t>
            </a:r>
            <a:r>
              <a:rPr lang="en-US" altLang="ja-JP" sz="1200" kern="0" dirty="0" err="1">
                <a:solidFill>
                  <a:schemeClr val="bg2">
                    <a:lumMod val="25000"/>
                  </a:schemeClr>
                </a:solidFill>
                <a:latin typeface="メイリオ" panose="020B0604030504040204" pitchFamily="50" charset="-128"/>
                <a:ea typeface="メイリオ" panose="020B0604030504040204" pitchFamily="50" charset="-128"/>
              </a:rPr>
              <a:t>matplotlib</a:t>
            </a:r>
            <a:r>
              <a:rPr lang="ja-JP" altLang="en-US" sz="1200" kern="0" dirty="0" err="1">
                <a:solidFill>
                  <a:schemeClr val="bg2">
                    <a:lumMod val="25000"/>
                  </a:schemeClr>
                </a:solidFill>
                <a:latin typeface="メイリオ" panose="020B0604030504040204" pitchFamily="50" charset="-128"/>
                <a:ea typeface="メイリオ" panose="020B0604030504040204" pitchFamily="50" charset="-128"/>
              </a:rPr>
              <a:t>、</a:t>
            </a:r>
            <a:r>
              <a:rPr lang="en-US" altLang="ja-JP" sz="1200" kern="0" dirty="0">
                <a:solidFill>
                  <a:schemeClr val="bg2">
                    <a:lumMod val="25000"/>
                  </a:schemeClr>
                </a:solidFill>
                <a:latin typeface="メイリオ" panose="020B0604030504040204" pitchFamily="50" charset="-128"/>
                <a:ea typeface="メイリオ" panose="020B0604030504040204" pitchFamily="50" charset="-128"/>
              </a:rPr>
              <a:t>Vue.js)</a:t>
            </a:r>
            <a:r>
              <a:rPr lang="ja-JP" altLang="en-US" sz="1200" kern="0" dirty="0" err="1">
                <a:solidFill>
                  <a:schemeClr val="bg2">
                    <a:lumMod val="25000"/>
                  </a:schemeClr>
                </a:solidFill>
                <a:latin typeface="メイリオ" panose="020B0604030504040204" pitchFamily="50" charset="-128"/>
                <a:ea typeface="メイリオ" panose="020B0604030504040204" pitchFamily="50" charset="-128"/>
              </a:rPr>
              <a:t>、</a:t>
            </a:r>
            <a:r>
              <a:rPr lang="ja-JP" altLang="en-US" sz="1200" kern="0" dirty="0">
                <a:solidFill>
                  <a:schemeClr val="bg2">
                    <a:lumMod val="25000"/>
                  </a:schemeClr>
                </a:solidFill>
                <a:latin typeface="メイリオ" panose="020B0604030504040204" pitchFamily="50" charset="-128"/>
                <a:ea typeface="メイリオ" panose="020B0604030504040204" pitchFamily="50" charset="-128"/>
              </a:rPr>
              <a:t>開発支援・開発言語</a:t>
            </a:r>
            <a:r>
              <a:rPr lang="en-US" altLang="ja-JP" sz="1200" kern="0" dirty="0">
                <a:solidFill>
                  <a:schemeClr val="bg2">
                    <a:lumMod val="25000"/>
                  </a:schemeClr>
                </a:solidFill>
                <a:latin typeface="メイリオ" panose="020B0604030504040204" pitchFamily="50" charset="-128"/>
                <a:ea typeface="メイリオ" panose="020B0604030504040204" pitchFamily="50" charset="-128"/>
              </a:rPr>
              <a:t>(Amazon </a:t>
            </a:r>
            <a:r>
              <a:rPr lang="en-US" altLang="ja-JP" sz="1200" kern="0" dirty="0" err="1">
                <a:solidFill>
                  <a:schemeClr val="bg2">
                    <a:lumMod val="25000"/>
                  </a:schemeClr>
                </a:solidFill>
                <a:latin typeface="メイリオ" panose="020B0604030504040204" pitchFamily="50" charset="-128"/>
                <a:ea typeface="メイリオ" panose="020B0604030504040204" pitchFamily="50" charset="-128"/>
              </a:rPr>
              <a:t>Corretto</a:t>
            </a:r>
            <a:r>
              <a:rPr lang="ja-JP" altLang="en-US" sz="1200" kern="0" dirty="0" err="1">
                <a:solidFill>
                  <a:schemeClr val="bg2">
                    <a:lumMod val="25000"/>
                  </a:schemeClr>
                </a:solidFill>
                <a:latin typeface="メイリオ" panose="020B0604030504040204" pitchFamily="50" charset="-128"/>
                <a:ea typeface="メイリオ" panose="020B0604030504040204" pitchFamily="50" charset="-128"/>
              </a:rPr>
              <a:t>、</a:t>
            </a:r>
            <a:r>
              <a:rPr lang="en-US" altLang="ja-JP" sz="1200" kern="0" dirty="0" err="1">
                <a:solidFill>
                  <a:schemeClr val="bg2">
                    <a:lumMod val="25000"/>
                  </a:schemeClr>
                </a:solidFill>
                <a:latin typeface="メイリオ" panose="020B0604030504040204" pitchFamily="50" charset="-128"/>
                <a:ea typeface="メイリオ" panose="020B0604030504040204" pitchFamily="50" charset="-128"/>
              </a:rPr>
              <a:t>Erlang</a:t>
            </a:r>
            <a:r>
              <a:rPr lang="ja-JP" altLang="en-US" sz="1200" kern="0" dirty="0" err="1">
                <a:solidFill>
                  <a:schemeClr val="bg2">
                    <a:lumMod val="25000"/>
                  </a:schemeClr>
                </a:solidFill>
                <a:latin typeface="メイリオ" panose="020B0604030504040204" pitchFamily="50" charset="-128"/>
                <a:ea typeface="メイリオ" panose="020B0604030504040204" pitchFamily="50" charset="-128"/>
              </a:rPr>
              <a:t>、</a:t>
            </a:r>
            <a:r>
              <a:rPr lang="en-US" altLang="ja-JP" sz="1200" kern="0" dirty="0">
                <a:solidFill>
                  <a:schemeClr val="bg2">
                    <a:lumMod val="25000"/>
                  </a:schemeClr>
                </a:solidFill>
                <a:latin typeface="メイリオ" panose="020B0604030504040204" pitchFamily="50" charset="-128"/>
                <a:ea typeface="メイリオ" panose="020B0604030504040204" pitchFamily="50" charset="-128"/>
              </a:rPr>
              <a:t>Go(</a:t>
            </a:r>
            <a:r>
              <a:rPr lang="en-US" altLang="ja-JP" sz="1200" kern="0" dirty="0" err="1">
                <a:solidFill>
                  <a:schemeClr val="bg2">
                    <a:lumMod val="25000"/>
                  </a:schemeClr>
                </a:solidFill>
                <a:latin typeface="メイリオ" panose="020B0604030504040204" pitchFamily="50" charset="-128"/>
                <a:ea typeface="メイリオ" panose="020B0604030504040204" pitchFamily="50" charset="-128"/>
              </a:rPr>
              <a:t>Golang</a:t>
            </a:r>
            <a:r>
              <a:rPr lang="en-US" altLang="ja-JP" sz="1200" kern="0" dirty="0">
                <a:solidFill>
                  <a:schemeClr val="bg2">
                    <a:lumMod val="25000"/>
                  </a:schemeClr>
                </a:solidFill>
                <a:latin typeface="メイリオ" panose="020B0604030504040204" pitchFamily="50" charset="-128"/>
                <a:ea typeface="メイリオ" panose="020B0604030504040204" pitchFamily="50" charset="-128"/>
              </a:rPr>
              <a:t>))</a:t>
            </a:r>
            <a:r>
              <a:rPr lang="ja-JP" altLang="en-US" sz="1200" kern="0" dirty="0" err="1">
                <a:solidFill>
                  <a:schemeClr val="bg2">
                    <a:lumMod val="25000"/>
                  </a:schemeClr>
                </a:solidFill>
                <a:latin typeface="メイリオ" panose="020B0604030504040204" pitchFamily="50" charset="-128"/>
                <a:ea typeface="メイリオ" panose="020B0604030504040204" pitchFamily="50" charset="-128"/>
              </a:rPr>
              <a:t>、</a:t>
            </a:r>
            <a:r>
              <a:rPr lang="ja-JP" altLang="en-US" sz="1200" kern="0" dirty="0">
                <a:solidFill>
                  <a:schemeClr val="bg2">
                    <a:lumMod val="25000"/>
                  </a:schemeClr>
                </a:solidFill>
                <a:latin typeface="メイリオ" panose="020B0604030504040204" pitchFamily="50" charset="-128"/>
                <a:ea typeface="メイリオ" panose="020B0604030504040204" pitchFamily="50" charset="-128"/>
              </a:rPr>
              <a:t>運用管理・運用監視カテゴリ</a:t>
            </a:r>
            <a:r>
              <a:rPr lang="en-US" altLang="ja-JP" sz="1200" kern="0" dirty="0">
                <a:solidFill>
                  <a:schemeClr val="bg2">
                    <a:lumMod val="25000"/>
                  </a:schemeClr>
                </a:solidFill>
                <a:latin typeface="メイリオ" panose="020B0604030504040204" pitchFamily="50" charset="-128"/>
                <a:ea typeface="メイリオ" panose="020B0604030504040204" pitchFamily="50" charset="-128"/>
              </a:rPr>
              <a:t>(</a:t>
            </a:r>
            <a:r>
              <a:rPr lang="en-US" altLang="ja-JP" sz="1200" kern="0" dirty="0" err="1">
                <a:solidFill>
                  <a:schemeClr val="bg2">
                    <a:lumMod val="25000"/>
                  </a:schemeClr>
                </a:solidFill>
                <a:latin typeface="メイリオ" panose="020B0604030504040204" pitchFamily="50" charset="-128"/>
                <a:ea typeface="メイリオ" panose="020B0604030504040204" pitchFamily="50" charset="-128"/>
              </a:rPr>
              <a:t>Icinga</a:t>
            </a:r>
            <a:r>
              <a:rPr lang="ja-JP" altLang="en-US" sz="1200" kern="0" dirty="0" err="1">
                <a:solidFill>
                  <a:schemeClr val="bg2">
                    <a:lumMod val="25000"/>
                  </a:schemeClr>
                </a:solidFill>
                <a:latin typeface="メイリオ" panose="020B0604030504040204" pitchFamily="50" charset="-128"/>
                <a:ea typeface="メイリオ" panose="020B0604030504040204" pitchFamily="50" charset="-128"/>
              </a:rPr>
              <a:t>、</a:t>
            </a:r>
            <a:r>
              <a:rPr lang="en-US" altLang="ja-JP" sz="1200" kern="0" dirty="0">
                <a:solidFill>
                  <a:schemeClr val="bg2">
                    <a:lumMod val="25000"/>
                  </a:schemeClr>
                </a:solidFill>
                <a:latin typeface="メイリオ" panose="020B0604030504040204" pitchFamily="50" charset="-128"/>
                <a:ea typeface="メイリオ" panose="020B0604030504040204" pitchFamily="50" charset="-128"/>
              </a:rPr>
              <a:t>Prometheus</a:t>
            </a:r>
            <a:r>
              <a:rPr lang="ja-JP" altLang="en-US" sz="1200" kern="0" dirty="0" err="1">
                <a:solidFill>
                  <a:schemeClr val="bg2">
                    <a:lumMod val="25000"/>
                  </a:schemeClr>
                </a:solidFill>
                <a:latin typeface="メイリオ" panose="020B0604030504040204" pitchFamily="50" charset="-128"/>
                <a:ea typeface="メイリオ" panose="020B0604030504040204" pitchFamily="50" charset="-128"/>
              </a:rPr>
              <a:t>、</a:t>
            </a:r>
            <a:r>
              <a:rPr lang="en-US" altLang="ja-JP" sz="1200" kern="0" dirty="0" err="1">
                <a:solidFill>
                  <a:schemeClr val="bg2">
                    <a:lumMod val="25000"/>
                  </a:schemeClr>
                </a:solidFill>
                <a:latin typeface="メイリオ" panose="020B0604030504040204" pitchFamily="50" charset="-128"/>
                <a:ea typeface="メイリオ" panose="020B0604030504040204" pitchFamily="50" charset="-128"/>
              </a:rPr>
              <a:t>rsyslog</a:t>
            </a:r>
            <a:r>
              <a:rPr lang="ja-JP" altLang="en-US" sz="1200" kern="0" dirty="0" err="1">
                <a:solidFill>
                  <a:schemeClr val="bg2">
                    <a:lumMod val="25000"/>
                  </a:schemeClr>
                </a:solidFill>
                <a:latin typeface="メイリオ" panose="020B0604030504040204" pitchFamily="50" charset="-128"/>
                <a:ea typeface="メイリオ" panose="020B0604030504040204" pitchFamily="50" charset="-128"/>
              </a:rPr>
              <a:t>、</a:t>
            </a:r>
            <a:r>
              <a:rPr lang="en-US" altLang="ja-JP" sz="1200" kern="0" dirty="0">
                <a:solidFill>
                  <a:schemeClr val="bg2">
                    <a:lumMod val="25000"/>
                  </a:schemeClr>
                </a:solidFill>
                <a:latin typeface="メイリオ" panose="020B0604030504040204" pitchFamily="50" charset="-128"/>
                <a:ea typeface="メイリオ" panose="020B0604030504040204" pitchFamily="50" charset="-128"/>
              </a:rPr>
              <a:t>SNMP Trap Translator)</a:t>
            </a:r>
            <a:r>
              <a:rPr lang="ja-JP" altLang="en-US" sz="1200" kern="0" dirty="0" err="1">
                <a:solidFill>
                  <a:schemeClr val="bg2">
                    <a:lumMod val="25000"/>
                  </a:schemeClr>
                </a:solidFill>
                <a:latin typeface="メイリオ" panose="020B0604030504040204" pitchFamily="50" charset="-128"/>
                <a:ea typeface="メイリオ" panose="020B0604030504040204" pitchFamily="50" charset="-128"/>
              </a:rPr>
              <a:t>、</a:t>
            </a:r>
            <a:r>
              <a:rPr lang="ja-JP" altLang="en-US" sz="1200" kern="0" dirty="0">
                <a:solidFill>
                  <a:schemeClr val="bg2">
                    <a:lumMod val="25000"/>
                  </a:schemeClr>
                </a:solidFill>
                <a:latin typeface="メイリオ" panose="020B0604030504040204" pitchFamily="50" charset="-128"/>
                <a:ea typeface="メイリオ" panose="020B0604030504040204" pitchFamily="50" charset="-128"/>
              </a:rPr>
              <a:t>運用管理・ネットワーク・モニタリング</a:t>
            </a:r>
            <a:r>
              <a:rPr lang="en-US" altLang="ja-JP" sz="1200" kern="0" dirty="0">
                <a:solidFill>
                  <a:schemeClr val="bg2">
                    <a:lumMod val="25000"/>
                  </a:schemeClr>
                </a:solidFill>
                <a:latin typeface="メイリオ" panose="020B0604030504040204" pitchFamily="50" charset="-128"/>
                <a:ea typeface="メイリオ" panose="020B0604030504040204" pitchFamily="50" charset="-128"/>
              </a:rPr>
              <a:t>(Jaeger</a:t>
            </a:r>
            <a:r>
              <a:rPr lang="ja-JP" altLang="en-US" sz="1200" kern="0" dirty="0" err="1">
                <a:solidFill>
                  <a:schemeClr val="bg2">
                    <a:lumMod val="25000"/>
                  </a:schemeClr>
                </a:solidFill>
                <a:latin typeface="メイリオ" panose="020B0604030504040204" pitchFamily="50" charset="-128"/>
                <a:ea typeface="メイリオ" panose="020B0604030504040204" pitchFamily="50" charset="-128"/>
              </a:rPr>
              <a:t>、</a:t>
            </a:r>
            <a:r>
              <a:rPr lang="en-US" altLang="ja-JP" sz="1200" kern="0" dirty="0" err="1">
                <a:solidFill>
                  <a:schemeClr val="bg2">
                    <a:lumMod val="25000"/>
                  </a:schemeClr>
                </a:solidFill>
                <a:latin typeface="メイリオ" panose="020B0604030504040204" pitchFamily="50" charset="-128"/>
                <a:ea typeface="メイリオ" panose="020B0604030504040204" pitchFamily="50" charset="-128"/>
              </a:rPr>
              <a:t>Nmap</a:t>
            </a:r>
            <a:r>
              <a:rPr lang="en-US" altLang="ja-JP" sz="1200" kern="0" dirty="0">
                <a:solidFill>
                  <a:schemeClr val="bg2">
                    <a:lumMod val="25000"/>
                  </a:schemeClr>
                </a:solidFill>
                <a:latin typeface="メイリオ" panose="020B0604030504040204" pitchFamily="50" charset="-128"/>
                <a:ea typeface="メイリオ" panose="020B0604030504040204" pitchFamily="50" charset="-128"/>
              </a:rPr>
              <a:t>)</a:t>
            </a:r>
            <a:r>
              <a:rPr lang="ja-JP" altLang="en-US" sz="1200" kern="0" dirty="0" err="1">
                <a:solidFill>
                  <a:schemeClr val="bg2">
                    <a:lumMod val="25000"/>
                  </a:schemeClr>
                </a:solidFill>
                <a:latin typeface="メイリオ" panose="020B0604030504040204" pitchFamily="50" charset="-128"/>
                <a:ea typeface="メイリオ" panose="020B0604030504040204" pitchFamily="50" charset="-128"/>
              </a:rPr>
              <a:t>、</a:t>
            </a:r>
            <a:r>
              <a:rPr lang="ja-JP" altLang="en-US" sz="1200" kern="0" dirty="0">
                <a:solidFill>
                  <a:schemeClr val="bg2">
                    <a:lumMod val="25000"/>
                  </a:schemeClr>
                </a:solidFill>
                <a:latin typeface="メイリオ" panose="020B0604030504040204" pitchFamily="50" charset="-128"/>
                <a:ea typeface="メイリオ" panose="020B0604030504040204" pitchFamily="50" charset="-128"/>
              </a:rPr>
              <a:t>その他</a:t>
            </a:r>
            <a:r>
              <a:rPr lang="en-US" altLang="ja-JP" sz="1200" kern="0" dirty="0">
                <a:solidFill>
                  <a:schemeClr val="bg2">
                    <a:lumMod val="25000"/>
                  </a:schemeClr>
                </a:solidFill>
                <a:latin typeface="メイリオ" panose="020B0604030504040204" pitchFamily="50" charset="-128"/>
                <a:ea typeface="メイリオ" panose="020B0604030504040204" pitchFamily="50" charset="-128"/>
              </a:rPr>
              <a:t>(</a:t>
            </a:r>
            <a:r>
              <a:rPr lang="en-US" altLang="ja-JP" sz="1200" kern="0" dirty="0" err="1">
                <a:solidFill>
                  <a:schemeClr val="bg2">
                    <a:lumMod val="25000"/>
                  </a:schemeClr>
                </a:solidFill>
                <a:latin typeface="メイリオ" panose="020B0604030504040204" pitchFamily="50" charset="-128"/>
                <a:ea typeface="メイリオ" panose="020B0604030504040204" pitchFamily="50" charset="-128"/>
              </a:rPr>
              <a:t>OpenTracing</a:t>
            </a:r>
            <a:r>
              <a:rPr lang="en-US" altLang="ja-JP" sz="1200" kern="0" dirty="0">
                <a:solidFill>
                  <a:schemeClr val="bg2">
                    <a:lumMod val="25000"/>
                  </a:schemeClr>
                </a:solidFill>
                <a:latin typeface="メイリオ" panose="020B0604030504040204" pitchFamily="50" charset="-128"/>
                <a:ea typeface="メイリオ" panose="020B0604030504040204" pitchFamily="50" charset="-128"/>
              </a:rPr>
              <a:t>(</a:t>
            </a:r>
            <a:r>
              <a:rPr lang="ja-JP" altLang="en-US" sz="1200" kern="0" dirty="0">
                <a:solidFill>
                  <a:schemeClr val="bg2">
                    <a:lumMod val="25000"/>
                  </a:schemeClr>
                </a:solidFill>
                <a:latin typeface="メイリオ" panose="020B0604030504040204" pitchFamily="50" charset="-128"/>
                <a:ea typeface="メイリオ" panose="020B0604030504040204" pitchFamily="50" charset="-128"/>
              </a:rPr>
              <a:t>開発支援・テストツール</a:t>
            </a:r>
            <a:r>
              <a:rPr lang="en-US" altLang="ja-JP" sz="1200" kern="0" dirty="0">
                <a:solidFill>
                  <a:schemeClr val="bg2">
                    <a:lumMod val="25000"/>
                  </a:schemeClr>
                </a:solidFill>
                <a:latin typeface="メイリオ" panose="020B0604030504040204" pitchFamily="50" charset="-128"/>
                <a:ea typeface="メイリオ" panose="020B0604030504040204" pitchFamily="50" charset="-128"/>
              </a:rPr>
              <a:t>)</a:t>
            </a:r>
            <a:r>
              <a:rPr lang="ja-JP" altLang="en-US" sz="1200" kern="0" dirty="0" err="1">
                <a:solidFill>
                  <a:schemeClr val="bg2">
                    <a:lumMod val="25000"/>
                  </a:schemeClr>
                </a:solidFill>
                <a:latin typeface="メイリオ" panose="020B0604030504040204" pitchFamily="50" charset="-128"/>
                <a:ea typeface="メイリオ" panose="020B0604030504040204" pitchFamily="50" charset="-128"/>
              </a:rPr>
              <a:t>、</a:t>
            </a:r>
            <a:r>
              <a:rPr lang="en-US" altLang="ja-JP" sz="1200" kern="0" dirty="0">
                <a:solidFill>
                  <a:schemeClr val="bg2">
                    <a:lumMod val="25000"/>
                  </a:schemeClr>
                </a:solidFill>
                <a:latin typeface="メイリオ" panose="020B0604030504040204" pitchFamily="50" charset="-128"/>
                <a:ea typeface="メイリオ" panose="020B0604030504040204" pitchFamily="50" charset="-128"/>
              </a:rPr>
              <a:t>Apache Zookeeper(</a:t>
            </a:r>
            <a:r>
              <a:rPr lang="ja-JP" altLang="en-US" sz="1200" kern="0" dirty="0">
                <a:solidFill>
                  <a:schemeClr val="bg2">
                    <a:lumMod val="25000"/>
                  </a:schemeClr>
                </a:solidFill>
                <a:latin typeface="メイリオ" panose="020B0604030504040204" pitchFamily="50" charset="-128"/>
                <a:ea typeface="メイリオ" panose="020B0604030504040204" pitchFamily="50" charset="-128"/>
              </a:rPr>
              <a:t>運用管理・</a:t>
            </a:r>
            <a:r>
              <a:rPr lang="en-US" altLang="ja-JP" sz="1200" kern="0" dirty="0">
                <a:solidFill>
                  <a:schemeClr val="bg2">
                    <a:lumMod val="25000"/>
                  </a:schemeClr>
                </a:solidFill>
                <a:latin typeface="メイリオ" panose="020B0604030504040204" pitchFamily="50" charset="-128"/>
                <a:ea typeface="メイリオ" panose="020B0604030504040204" pitchFamily="50" charset="-128"/>
              </a:rPr>
              <a:t>HA</a:t>
            </a:r>
            <a:r>
              <a:rPr lang="ja-JP" altLang="en-US" sz="1200" kern="0" dirty="0">
                <a:solidFill>
                  <a:schemeClr val="bg2">
                    <a:lumMod val="25000"/>
                  </a:schemeClr>
                </a:solidFill>
                <a:latin typeface="メイリオ" panose="020B0604030504040204" pitchFamily="50" charset="-128"/>
                <a:ea typeface="メイリオ" panose="020B0604030504040204" pitchFamily="50" charset="-128"/>
              </a:rPr>
              <a:t>クラスタ</a:t>
            </a:r>
            <a:r>
              <a:rPr lang="en-US" altLang="ja-JP" sz="1200" kern="0" dirty="0">
                <a:solidFill>
                  <a:schemeClr val="bg2">
                    <a:lumMod val="25000"/>
                  </a:schemeClr>
                </a:solidFill>
                <a:latin typeface="メイリオ" panose="020B0604030504040204" pitchFamily="50" charset="-128"/>
                <a:ea typeface="メイリオ" panose="020B0604030504040204" pitchFamily="50" charset="-128"/>
              </a:rPr>
              <a:t>)</a:t>
            </a:r>
            <a:r>
              <a:rPr lang="ja-JP" altLang="en-US" sz="1200" kern="0" dirty="0" err="1">
                <a:solidFill>
                  <a:schemeClr val="bg2">
                    <a:lumMod val="25000"/>
                  </a:schemeClr>
                </a:solidFill>
                <a:latin typeface="メイリオ" panose="020B0604030504040204" pitchFamily="50" charset="-128"/>
                <a:ea typeface="メイリオ" panose="020B0604030504040204" pitchFamily="50" charset="-128"/>
              </a:rPr>
              <a:t>、</a:t>
            </a:r>
            <a:r>
              <a:rPr lang="en-US" altLang="ja-JP" sz="1200" kern="0" dirty="0" err="1">
                <a:solidFill>
                  <a:schemeClr val="bg2">
                    <a:lumMod val="25000"/>
                  </a:schemeClr>
                </a:solidFill>
                <a:latin typeface="メイリオ" panose="020B0604030504040204" pitchFamily="50" charset="-128"/>
                <a:ea typeface="メイリオ" panose="020B0604030504040204" pitchFamily="50" charset="-128"/>
              </a:rPr>
              <a:t>HAProxy</a:t>
            </a:r>
            <a:r>
              <a:rPr lang="en-US" altLang="ja-JP" sz="1200" kern="0" dirty="0">
                <a:solidFill>
                  <a:schemeClr val="bg2">
                    <a:lumMod val="25000"/>
                  </a:schemeClr>
                </a:solidFill>
                <a:latin typeface="メイリオ" panose="020B0604030504040204" pitchFamily="50" charset="-128"/>
                <a:ea typeface="メイリオ" panose="020B0604030504040204" pitchFamily="50" charset="-128"/>
              </a:rPr>
              <a:t>(</a:t>
            </a:r>
            <a:r>
              <a:rPr lang="ja-JP" altLang="en-US" sz="1200" kern="0" dirty="0">
                <a:solidFill>
                  <a:schemeClr val="bg2">
                    <a:lumMod val="25000"/>
                  </a:schemeClr>
                </a:solidFill>
                <a:latin typeface="メイリオ" panose="020B0604030504040204" pitchFamily="50" charset="-128"/>
                <a:ea typeface="メイリオ" panose="020B0604030504040204" pitchFamily="50" charset="-128"/>
              </a:rPr>
              <a:t>運用管理・負荷分散</a:t>
            </a:r>
            <a:r>
              <a:rPr lang="en-US" altLang="ja-JP" sz="1200" kern="0" dirty="0">
                <a:solidFill>
                  <a:schemeClr val="bg2">
                    <a:lumMod val="25000"/>
                  </a:schemeClr>
                </a:solidFill>
                <a:latin typeface="メイリオ" panose="020B0604030504040204" pitchFamily="50" charset="-128"/>
                <a:ea typeface="メイリオ" panose="020B0604030504040204" pitchFamily="50" charset="-128"/>
              </a:rPr>
              <a:t>))</a:t>
            </a:r>
            <a:endParaRPr lang="ja-JP" altLang="en-US" dirty="0">
              <a:solidFill>
                <a:schemeClr val="bg2">
                  <a:lumMod val="25000"/>
                </a:schemeClr>
              </a:solidFill>
            </a:endParaRPr>
          </a:p>
        </p:txBody>
      </p:sp>
      <p:sp>
        <p:nvSpPr>
          <p:cNvPr id="4" name="スライド番号プレースホルダー 3"/>
          <p:cNvSpPr>
            <a:spLocks noGrp="1"/>
          </p:cNvSpPr>
          <p:nvPr>
            <p:ph type="sldNum" sz="quarter" idx="12"/>
          </p:nvPr>
        </p:nvSpPr>
        <p:spPr/>
        <p:txBody>
          <a:bodyPr/>
          <a:lstStyle/>
          <a:p>
            <a:pPr>
              <a:defRPr/>
            </a:pPr>
            <a:fld id="{2E2CC637-50F8-41E5-AD2A-672FDF5D54F5}" type="slidenum">
              <a:rPr lang="en-US" altLang="ja-JP" smtClean="0"/>
              <a:pPr>
                <a:defRPr/>
              </a:pPr>
              <a:t>32</a:t>
            </a:fld>
            <a:endParaRPr lang="en-US" altLang="ja-JP"/>
          </a:p>
        </p:txBody>
      </p:sp>
      <p:sp>
        <p:nvSpPr>
          <p:cNvPr id="5" name="タイトル 4"/>
          <p:cNvSpPr>
            <a:spLocks noGrp="1"/>
          </p:cNvSpPr>
          <p:nvPr>
            <p:ph type="title"/>
          </p:nvPr>
        </p:nvSpPr>
        <p:spPr/>
        <p:txBody>
          <a:bodyPr/>
          <a:lstStyle/>
          <a:p>
            <a:r>
              <a:rPr lang="en-US" altLang="zh-TW" dirty="0"/>
              <a:t>201</a:t>
            </a:r>
            <a:r>
              <a:rPr lang="en-US" altLang="ja-JP" dirty="0"/>
              <a:t>8</a:t>
            </a:r>
            <a:r>
              <a:rPr lang="ja-JP" altLang="en-US" dirty="0"/>
              <a:t>年～</a:t>
            </a:r>
            <a:r>
              <a:rPr lang="en-US" altLang="ja-JP" dirty="0"/>
              <a:t>2019</a:t>
            </a:r>
            <a:r>
              <a:rPr lang="zh-TW" altLang="en-US" dirty="0"/>
              <a:t>年版</a:t>
            </a:r>
            <a:r>
              <a:rPr lang="en-US" altLang="zh-TW" dirty="0"/>
              <a:t>OSS</a:t>
            </a:r>
            <a:r>
              <a:rPr lang="zh-TW" altLang="en-US" dirty="0"/>
              <a:t>鳥瞰図</a:t>
            </a:r>
            <a:endParaRPr kumimoji="1" lang="ja-JP" altLang="en-US" dirty="0"/>
          </a:p>
        </p:txBody>
      </p:sp>
    </p:spTree>
    <p:extLst>
      <p:ext uri="{BB962C8B-B14F-4D97-AF65-F5344CB8AC3E}">
        <p14:creationId xmlns:p14="http://schemas.microsoft.com/office/powerpoint/2010/main" val="195697153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ftr" sz="quarter" idx="3"/>
          </p:nvPr>
        </p:nvSpPr>
        <p:spPr>
          <a:xfrm>
            <a:off x="3863979" y="6619880"/>
            <a:ext cx="4537075" cy="188913"/>
          </a:xfrm>
          <a:prstGeom prst="rect">
            <a:avLst/>
          </a:prstGeom>
          <a:ln/>
        </p:spPr>
        <p:txBody>
          <a:bodyPr/>
          <a:lstStyle>
            <a:lvl1pPr>
              <a:defRPr/>
            </a:lvl1pPr>
          </a:lstStyle>
          <a:p>
            <a:pPr>
              <a:defRPr/>
            </a:pPr>
            <a:r>
              <a:rPr lang="en-US" altLang="ja-JP" dirty="0"/>
              <a:t>Copyright 2021 Japan OSS Promotion Forum</a:t>
            </a:r>
          </a:p>
        </p:txBody>
      </p:sp>
      <p:sp>
        <p:nvSpPr>
          <p:cNvPr id="7" name="コンテンツ プレースホルダー 5"/>
          <p:cNvSpPr>
            <a:spLocks noGrp="1"/>
          </p:cNvSpPr>
          <p:nvPr>
            <p:ph idx="1"/>
          </p:nvPr>
        </p:nvSpPr>
        <p:spPr>
          <a:xfrm>
            <a:off x="577589" y="945061"/>
            <a:ext cx="11109854" cy="5616029"/>
          </a:xfrm>
        </p:spPr>
        <p:txBody>
          <a:bodyPr/>
          <a:lstStyle/>
          <a:p>
            <a:pPr marL="514350" indent="-514350">
              <a:spcBef>
                <a:spcPts val="300"/>
              </a:spcBef>
              <a:buFont typeface="+mj-ea"/>
              <a:buAutoNum type="circleNumDbPlain" startAt="2"/>
            </a:pPr>
            <a:r>
              <a:rPr lang="en-US" altLang="ja-JP" u="sng" dirty="0"/>
              <a:t>“</a:t>
            </a:r>
            <a:r>
              <a:rPr lang="ja-JP" altLang="en-US" u="sng" dirty="0"/>
              <a:t>ビッグデータ、ＡＩ“の活性度が高く、</a:t>
            </a:r>
            <a:r>
              <a:rPr lang="ja-JP" altLang="en-US" dirty="0"/>
              <a:t>更新が多い</a:t>
            </a:r>
            <a:endParaRPr lang="en-US" altLang="ja-JP" dirty="0"/>
          </a:p>
          <a:p>
            <a:pPr lvl="1">
              <a:spcBef>
                <a:spcPts val="300"/>
              </a:spcBef>
            </a:pPr>
            <a:r>
              <a:rPr lang="en-US" altLang="ja-JP" dirty="0"/>
              <a:t>2018</a:t>
            </a:r>
            <a:r>
              <a:rPr lang="ja-JP" altLang="en-US" dirty="0"/>
              <a:t>年：データ収集、準リアルタイムクエリ、分散処理、検索、機械学習 関連の</a:t>
            </a:r>
            <a:r>
              <a:rPr lang="en-US" altLang="ja-JP" dirty="0"/>
              <a:t>OSS</a:t>
            </a:r>
            <a:r>
              <a:rPr lang="ja-JP" altLang="en-US" dirty="0"/>
              <a:t>を追加</a:t>
            </a:r>
            <a:endParaRPr lang="en-US" altLang="ja-JP" dirty="0"/>
          </a:p>
          <a:p>
            <a:pPr lvl="1">
              <a:spcBef>
                <a:spcPts val="300"/>
              </a:spcBef>
            </a:pPr>
            <a:r>
              <a:rPr lang="en-US" altLang="ja-JP" dirty="0"/>
              <a:t>2019</a:t>
            </a:r>
            <a:r>
              <a:rPr lang="ja-JP" altLang="en-US" dirty="0"/>
              <a:t>年：カテゴリ整理：</a:t>
            </a:r>
            <a:r>
              <a:rPr lang="ja-JP" altLang="en-US" u="sng" dirty="0"/>
              <a:t>“ビッグデータ”　から　“ビッグデータ”、“ＡＩ“　に分離</a:t>
            </a:r>
            <a:endParaRPr lang="en-US" altLang="ja-JP" u="sng" dirty="0"/>
          </a:p>
          <a:p>
            <a:pPr lvl="1">
              <a:spcBef>
                <a:spcPts val="300"/>
              </a:spcBef>
            </a:pPr>
            <a:r>
              <a:rPr lang="en-US" altLang="ja-JP" dirty="0"/>
              <a:t>2019</a:t>
            </a:r>
            <a:r>
              <a:rPr lang="ja-JP" altLang="en-US" dirty="0"/>
              <a:t>年：ビッグデータ 、</a:t>
            </a:r>
            <a:r>
              <a:rPr lang="en-US" altLang="ja-JP" dirty="0"/>
              <a:t>A</a:t>
            </a:r>
            <a:r>
              <a:rPr lang="ja-JP" altLang="en-US" dirty="0"/>
              <a:t>Ｉのカテゴリの細分化・整理と</a:t>
            </a:r>
            <a:r>
              <a:rPr lang="en-US" altLang="ja-JP" dirty="0"/>
              <a:t>OSS</a:t>
            </a:r>
            <a:r>
              <a:rPr lang="ja-JP" altLang="en-US" dirty="0"/>
              <a:t>を追加</a:t>
            </a:r>
            <a:endParaRPr lang="en-US" altLang="ja-JP" dirty="0"/>
          </a:p>
          <a:p>
            <a:pPr lvl="1">
              <a:spcBef>
                <a:spcPts val="300"/>
              </a:spcBef>
            </a:pPr>
            <a:endParaRPr lang="en-US" altLang="ja-JP" b="1" dirty="0"/>
          </a:p>
        </p:txBody>
      </p:sp>
      <p:sp>
        <p:nvSpPr>
          <p:cNvPr id="6" name="角丸四角形 5"/>
          <p:cNvSpPr/>
          <p:nvPr/>
        </p:nvSpPr>
        <p:spPr>
          <a:xfrm>
            <a:off x="391584" y="2205091"/>
            <a:ext cx="11127319" cy="4603702"/>
          </a:xfrm>
          <a:prstGeom prst="roundRect">
            <a:avLst>
              <a:gd name="adj" fmla="val 8139"/>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53616" lvl="1" eaLnBrk="0" fontAlgn="base" hangingPunct="0">
              <a:spcBef>
                <a:spcPts val="1200"/>
              </a:spcBef>
              <a:spcAft>
                <a:spcPct val="0"/>
              </a:spcAft>
              <a:buClr>
                <a:srgbClr val="CC0000"/>
              </a:buClr>
            </a:pPr>
            <a:r>
              <a:rPr lang="en-US" altLang="ja-JP" sz="1600" b="1" kern="0" dirty="0">
                <a:solidFill>
                  <a:srgbClr val="000000"/>
                </a:solidFill>
                <a:latin typeface="メイリオ" panose="020B0604030504040204" pitchFamily="50" charset="-128"/>
                <a:ea typeface="メイリオ" panose="020B0604030504040204" pitchFamily="50" charset="-128"/>
              </a:rPr>
              <a:t> 2018</a:t>
            </a:r>
            <a:r>
              <a:rPr lang="ja-JP" altLang="en-US" sz="1600" b="1" kern="0" dirty="0">
                <a:solidFill>
                  <a:srgbClr val="000000"/>
                </a:solidFill>
                <a:latin typeface="メイリオ" panose="020B0604030504040204" pitchFamily="50" charset="-128"/>
                <a:ea typeface="メイリオ" panose="020B0604030504040204" pitchFamily="50" charset="-128"/>
              </a:rPr>
              <a:t>：</a:t>
            </a:r>
            <a:br>
              <a:rPr lang="en-US" altLang="ja-JP" sz="1600" b="1" kern="0" dirty="0">
                <a:solidFill>
                  <a:srgbClr val="000000"/>
                </a:solidFill>
                <a:latin typeface="メイリオ" panose="020B0604030504040204" pitchFamily="50" charset="-128"/>
                <a:ea typeface="メイリオ" panose="020B0604030504040204" pitchFamily="50" charset="-128"/>
              </a:rPr>
            </a:br>
            <a:r>
              <a:rPr lang="en-US" altLang="ja-JP" sz="1600" b="1" kern="0" dirty="0">
                <a:solidFill>
                  <a:srgbClr val="000000"/>
                </a:solidFill>
                <a:latin typeface="メイリオ" panose="020B0604030504040204" pitchFamily="50" charset="-128"/>
                <a:ea typeface="メイリオ" panose="020B0604030504040204" pitchFamily="50" charset="-128"/>
              </a:rPr>
              <a:t> 1. Apache Hadoop/Spark</a:t>
            </a:r>
            <a:r>
              <a:rPr lang="ja-JP" altLang="en-US" sz="1600" b="1" kern="0" dirty="0">
                <a:solidFill>
                  <a:srgbClr val="000000"/>
                </a:solidFill>
                <a:latin typeface="メイリオ" panose="020B0604030504040204" pitchFamily="50" charset="-128"/>
                <a:ea typeface="メイリオ" panose="020B0604030504040204" pitchFamily="50" charset="-128"/>
              </a:rPr>
              <a:t>周りの</a:t>
            </a:r>
            <a:r>
              <a:rPr lang="en-US" altLang="ja-JP" sz="1600" b="1" kern="0" dirty="0">
                <a:solidFill>
                  <a:srgbClr val="000000"/>
                </a:solidFill>
                <a:latin typeface="メイリオ" panose="020B0604030504040204" pitchFamily="50" charset="-128"/>
                <a:ea typeface="メイリオ" panose="020B0604030504040204" pitchFamily="50" charset="-128"/>
              </a:rPr>
              <a:t>OSS</a:t>
            </a:r>
            <a:r>
              <a:rPr lang="ja-JP" altLang="en-US" sz="1600" b="1" kern="0" dirty="0">
                <a:solidFill>
                  <a:srgbClr val="000000"/>
                </a:solidFill>
                <a:latin typeface="メイリオ" panose="020B0604030504040204" pitchFamily="50" charset="-128"/>
                <a:ea typeface="メイリオ" panose="020B0604030504040204" pitchFamily="50" charset="-128"/>
              </a:rPr>
              <a:t>整理</a:t>
            </a:r>
            <a:endParaRPr lang="en-US" altLang="ja-JP" sz="1600" b="1" kern="0" dirty="0">
              <a:solidFill>
                <a:srgbClr val="000000"/>
              </a:solidFill>
              <a:latin typeface="メイリオ" panose="020B0604030504040204" pitchFamily="50" charset="-128"/>
              <a:ea typeface="メイリオ" panose="020B0604030504040204" pitchFamily="50" charset="-128"/>
            </a:endParaRPr>
          </a:p>
          <a:p>
            <a:pPr marL="813197" lvl="2" indent="-290513" eaLnBrk="0" fontAlgn="base" hangingPunct="0">
              <a:spcBef>
                <a:spcPts val="300"/>
              </a:spcBef>
              <a:spcAft>
                <a:spcPct val="0"/>
              </a:spcAft>
              <a:buClr>
                <a:srgbClr val="CC0000"/>
              </a:buClr>
              <a:buFont typeface="Wingdings" panose="05000000000000000000" pitchFamily="2" charset="2"/>
              <a:buChar char="n"/>
            </a:pPr>
            <a:r>
              <a:rPr lang="en-US" altLang="ja-JP" sz="1200" kern="0" dirty="0" err="1">
                <a:solidFill>
                  <a:schemeClr val="bg2">
                    <a:lumMod val="25000"/>
                  </a:schemeClr>
                </a:solidFill>
                <a:latin typeface="メイリオ" panose="020B0604030504040204" pitchFamily="50" charset="-128"/>
                <a:ea typeface="メイリオ" panose="020B0604030504040204" pitchFamily="50" charset="-128"/>
              </a:rPr>
              <a:t>MapReduce</a:t>
            </a:r>
            <a:r>
              <a:rPr lang="ja-JP" altLang="en-US" sz="1200" kern="0" dirty="0" err="1">
                <a:solidFill>
                  <a:schemeClr val="bg2">
                    <a:lumMod val="25000"/>
                  </a:schemeClr>
                </a:solidFill>
                <a:latin typeface="メイリオ" panose="020B0604030504040204" pitchFamily="50" charset="-128"/>
                <a:ea typeface="メイリオ" panose="020B0604030504040204" pitchFamily="50" charset="-128"/>
              </a:rPr>
              <a:t>、</a:t>
            </a:r>
            <a:r>
              <a:rPr lang="en-US" altLang="ja-JP" sz="1200" kern="0" dirty="0">
                <a:solidFill>
                  <a:schemeClr val="bg2">
                    <a:lumMod val="25000"/>
                  </a:schemeClr>
                </a:solidFill>
                <a:latin typeface="メイリオ" panose="020B0604030504040204" pitchFamily="50" charset="-128"/>
                <a:ea typeface="メイリオ" panose="020B0604030504040204" pitchFamily="50" charset="-128"/>
              </a:rPr>
              <a:t>YARN(</a:t>
            </a:r>
            <a:r>
              <a:rPr lang="ja-JP" altLang="en-US" sz="1200" kern="0" dirty="0">
                <a:solidFill>
                  <a:schemeClr val="bg2">
                    <a:lumMod val="25000"/>
                  </a:schemeClr>
                </a:solidFill>
                <a:latin typeface="メイリオ" panose="020B0604030504040204" pitchFamily="50" charset="-128"/>
                <a:ea typeface="メイリオ" panose="020B0604030504040204" pitchFamily="50" charset="-128"/>
              </a:rPr>
              <a:t>ビッグデータ、</a:t>
            </a:r>
            <a:r>
              <a:rPr lang="en-US" altLang="ja-JP" sz="1200" kern="0" dirty="0">
                <a:solidFill>
                  <a:schemeClr val="bg2">
                    <a:lumMod val="25000"/>
                  </a:schemeClr>
                </a:solidFill>
                <a:latin typeface="メイリオ" panose="020B0604030504040204" pitchFamily="50" charset="-128"/>
                <a:ea typeface="メイリオ" panose="020B0604030504040204" pitchFamily="50" charset="-128"/>
              </a:rPr>
              <a:t>AI</a:t>
            </a:r>
            <a:r>
              <a:rPr lang="ja-JP" altLang="en-US" sz="1200" kern="0" dirty="0">
                <a:solidFill>
                  <a:schemeClr val="bg2">
                    <a:lumMod val="25000"/>
                  </a:schemeClr>
                </a:solidFill>
                <a:latin typeface="メイリオ" panose="020B0604030504040204" pitchFamily="50" charset="-128"/>
                <a:ea typeface="メイリオ" panose="020B0604030504040204" pitchFamily="50" charset="-128"/>
              </a:rPr>
              <a:t>・分散処理基盤</a:t>
            </a:r>
            <a:r>
              <a:rPr lang="en-US" altLang="ja-JP" sz="1200" kern="0" dirty="0">
                <a:solidFill>
                  <a:schemeClr val="bg2">
                    <a:lumMod val="25000"/>
                  </a:schemeClr>
                </a:solidFill>
                <a:latin typeface="メイリオ" panose="020B0604030504040204" pitchFamily="50" charset="-128"/>
                <a:ea typeface="メイリオ" panose="020B0604030504040204" pitchFamily="50" charset="-128"/>
              </a:rPr>
              <a:t>)</a:t>
            </a:r>
            <a:r>
              <a:rPr lang="ja-JP" altLang="en-US" sz="1200" kern="0" dirty="0" err="1">
                <a:solidFill>
                  <a:schemeClr val="bg2">
                    <a:lumMod val="25000"/>
                  </a:schemeClr>
                </a:solidFill>
                <a:latin typeface="メイリオ" panose="020B0604030504040204" pitchFamily="50" charset="-128"/>
                <a:ea typeface="メイリオ" panose="020B0604030504040204" pitchFamily="50" charset="-128"/>
              </a:rPr>
              <a:t>、</a:t>
            </a:r>
            <a:r>
              <a:rPr lang="en-US" altLang="ja-JP" sz="1200" kern="0" dirty="0">
                <a:solidFill>
                  <a:schemeClr val="bg2">
                    <a:lumMod val="25000"/>
                  </a:schemeClr>
                </a:solidFill>
                <a:latin typeface="メイリオ" panose="020B0604030504040204" pitchFamily="50" charset="-128"/>
                <a:ea typeface="メイリオ" panose="020B0604030504040204" pitchFamily="50" charset="-128"/>
              </a:rPr>
              <a:t>HDFS</a:t>
            </a:r>
            <a:r>
              <a:rPr lang="ja-JP" altLang="en-US" sz="1200" kern="0" dirty="0">
                <a:solidFill>
                  <a:schemeClr val="bg2">
                    <a:lumMod val="25000"/>
                  </a:schemeClr>
                </a:solidFill>
                <a:latin typeface="メイリオ" panose="020B0604030504040204" pitchFamily="50" charset="-128"/>
                <a:ea typeface="メイリオ" panose="020B0604030504040204" pitchFamily="50" charset="-128"/>
              </a:rPr>
              <a:t>を</a:t>
            </a:r>
            <a:r>
              <a:rPr lang="en-US" altLang="ja-JP" sz="1200" kern="0" dirty="0">
                <a:solidFill>
                  <a:schemeClr val="bg2">
                    <a:lumMod val="25000"/>
                  </a:schemeClr>
                </a:solidFill>
                <a:latin typeface="メイリオ" panose="020B0604030504040204" pitchFamily="50" charset="-128"/>
                <a:ea typeface="メイリオ" panose="020B0604030504040204" pitchFamily="50" charset="-128"/>
              </a:rPr>
              <a:t>Hadoop</a:t>
            </a:r>
            <a:r>
              <a:rPr lang="ja-JP" altLang="en-US" sz="1200" kern="0" dirty="0">
                <a:solidFill>
                  <a:schemeClr val="bg2">
                    <a:lumMod val="25000"/>
                  </a:schemeClr>
                </a:solidFill>
                <a:latin typeface="メイリオ" panose="020B0604030504040204" pitchFamily="50" charset="-128"/>
                <a:ea typeface="メイリオ" panose="020B0604030504040204" pitchFamily="50" charset="-128"/>
              </a:rPr>
              <a:t>に統合</a:t>
            </a:r>
            <a:endParaRPr lang="en-US" altLang="ja-JP" sz="1200" kern="0" dirty="0">
              <a:solidFill>
                <a:schemeClr val="bg2">
                  <a:lumMod val="25000"/>
                </a:schemeClr>
              </a:solidFill>
              <a:latin typeface="メイリオ" panose="020B0604030504040204" pitchFamily="50" charset="-128"/>
              <a:ea typeface="メイリオ" panose="020B0604030504040204" pitchFamily="50" charset="-128"/>
            </a:endParaRPr>
          </a:p>
          <a:p>
            <a:pPr marL="813197" lvl="2" indent="-290513" eaLnBrk="0" fontAlgn="base" hangingPunct="0">
              <a:spcBef>
                <a:spcPts val="300"/>
              </a:spcBef>
              <a:spcAft>
                <a:spcPct val="0"/>
              </a:spcAft>
              <a:buClr>
                <a:srgbClr val="CC0000"/>
              </a:buClr>
              <a:buFont typeface="Wingdings" panose="05000000000000000000" pitchFamily="2" charset="2"/>
              <a:buChar char="n"/>
            </a:pPr>
            <a:r>
              <a:rPr lang="en-US" altLang="ja-JP" sz="1200" kern="0" dirty="0">
                <a:solidFill>
                  <a:schemeClr val="bg2">
                    <a:lumMod val="25000"/>
                  </a:schemeClr>
                </a:solidFill>
                <a:latin typeface="メイリオ" panose="020B0604030504040204" pitchFamily="50" charset="-128"/>
                <a:ea typeface="メイリオ" panose="020B0604030504040204" pitchFamily="50" charset="-128"/>
              </a:rPr>
              <a:t>Streaming(CEP)</a:t>
            </a:r>
            <a:r>
              <a:rPr lang="ja-JP" altLang="en-US" sz="1200" kern="0" dirty="0" err="1">
                <a:solidFill>
                  <a:schemeClr val="bg2">
                    <a:lumMod val="25000"/>
                  </a:schemeClr>
                </a:solidFill>
                <a:latin typeface="メイリオ" panose="020B0604030504040204" pitchFamily="50" charset="-128"/>
                <a:ea typeface="メイリオ" panose="020B0604030504040204" pitchFamily="50" charset="-128"/>
              </a:rPr>
              <a:t>、</a:t>
            </a:r>
            <a:r>
              <a:rPr lang="en-US" altLang="ja-JP" sz="1200" kern="0" dirty="0">
                <a:solidFill>
                  <a:schemeClr val="bg2">
                    <a:lumMod val="25000"/>
                  </a:schemeClr>
                </a:solidFill>
                <a:latin typeface="メイリオ" panose="020B0604030504040204" pitchFamily="50" charset="-128"/>
                <a:ea typeface="メイリオ" panose="020B0604030504040204" pitchFamily="50" charset="-128"/>
              </a:rPr>
              <a:t>SQL(</a:t>
            </a:r>
            <a:r>
              <a:rPr lang="ja-JP" altLang="en-US" sz="1200" kern="0" dirty="0">
                <a:solidFill>
                  <a:schemeClr val="bg2">
                    <a:lumMod val="25000"/>
                  </a:schemeClr>
                </a:solidFill>
                <a:latin typeface="メイリオ" panose="020B0604030504040204" pitchFamily="50" charset="-128"/>
                <a:ea typeface="メイリオ" panose="020B0604030504040204" pitchFamily="50" charset="-128"/>
              </a:rPr>
              <a:t>ビッグデータ、</a:t>
            </a:r>
            <a:r>
              <a:rPr lang="en-US" altLang="ja-JP" sz="1200" kern="0" dirty="0">
                <a:solidFill>
                  <a:schemeClr val="bg2">
                    <a:lumMod val="25000"/>
                  </a:schemeClr>
                </a:solidFill>
                <a:latin typeface="メイリオ" panose="020B0604030504040204" pitchFamily="50" charset="-128"/>
                <a:ea typeface="メイリオ" panose="020B0604030504040204" pitchFamily="50" charset="-128"/>
              </a:rPr>
              <a:t>AI</a:t>
            </a:r>
            <a:r>
              <a:rPr lang="ja-JP" altLang="en-US" sz="1200" kern="0" dirty="0">
                <a:solidFill>
                  <a:schemeClr val="bg2">
                    <a:lumMod val="25000"/>
                  </a:schemeClr>
                </a:solidFill>
                <a:latin typeface="メイリオ" panose="020B0604030504040204" pitchFamily="50" charset="-128"/>
                <a:ea typeface="メイリオ" panose="020B0604030504040204" pitchFamily="50" charset="-128"/>
              </a:rPr>
              <a:t>・準リアルタイムクエリ</a:t>
            </a:r>
            <a:r>
              <a:rPr lang="en-US" altLang="ja-JP" sz="1200" kern="0" dirty="0">
                <a:solidFill>
                  <a:schemeClr val="bg2">
                    <a:lumMod val="25000"/>
                  </a:schemeClr>
                </a:solidFill>
                <a:latin typeface="メイリオ" panose="020B0604030504040204" pitchFamily="50" charset="-128"/>
                <a:ea typeface="メイリオ" panose="020B0604030504040204" pitchFamily="50" charset="-128"/>
              </a:rPr>
              <a:t>)</a:t>
            </a:r>
            <a:r>
              <a:rPr lang="ja-JP" altLang="en-US" sz="1200" kern="0" dirty="0" err="1">
                <a:solidFill>
                  <a:schemeClr val="bg2">
                    <a:lumMod val="25000"/>
                  </a:schemeClr>
                </a:solidFill>
                <a:latin typeface="メイリオ" panose="020B0604030504040204" pitchFamily="50" charset="-128"/>
                <a:ea typeface="メイリオ" panose="020B0604030504040204" pitchFamily="50" charset="-128"/>
              </a:rPr>
              <a:t>、</a:t>
            </a:r>
            <a:r>
              <a:rPr lang="en-US" altLang="ja-JP" sz="1200" kern="0" dirty="0">
                <a:solidFill>
                  <a:schemeClr val="bg2">
                    <a:lumMod val="25000"/>
                  </a:schemeClr>
                </a:solidFill>
                <a:latin typeface="メイリオ" panose="020B0604030504040204" pitchFamily="50" charset="-128"/>
                <a:ea typeface="メイリオ" panose="020B0604030504040204" pitchFamily="50" charset="-128"/>
              </a:rPr>
              <a:t>MLIB(</a:t>
            </a:r>
            <a:r>
              <a:rPr lang="ja-JP" altLang="en-US" sz="1200" kern="0" dirty="0">
                <a:solidFill>
                  <a:schemeClr val="bg2">
                    <a:lumMod val="25000"/>
                  </a:schemeClr>
                </a:solidFill>
                <a:latin typeface="メイリオ" panose="020B0604030504040204" pitchFamily="50" charset="-128"/>
                <a:ea typeface="メイリオ" panose="020B0604030504040204" pitchFamily="50" charset="-128"/>
              </a:rPr>
              <a:t>ビッグデータ、</a:t>
            </a:r>
            <a:r>
              <a:rPr lang="en-US" altLang="ja-JP" sz="1200" kern="0" dirty="0">
                <a:solidFill>
                  <a:schemeClr val="bg2">
                    <a:lumMod val="25000"/>
                  </a:schemeClr>
                </a:solidFill>
                <a:latin typeface="メイリオ" panose="020B0604030504040204" pitchFamily="50" charset="-128"/>
                <a:ea typeface="メイリオ" panose="020B0604030504040204" pitchFamily="50" charset="-128"/>
              </a:rPr>
              <a:t>AI</a:t>
            </a:r>
            <a:r>
              <a:rPr lang="ja-JP" altLang="en-US" sz="1200" kern="0" dirty="0">
                <a:solidFill>
                  <a:schemeClr val="bg2">
                    <a:lumMod val="25000"/>
                  </a:schemeClr>
                </a:solidFill>
                <a:latin typeface="メイリオ" panose="020B0604030504040204" pitchFamily="50" charset="-128"/>
                <a:ea typeface="メイリオ" panose="020B0604030504040204" pitchFamily="50" charset="-128"/>
              </a:rPr>
              <a:t>・機会学習</a:t>
            </a:r>
            <a:r>
              <a:rPr lang="en-US" altLang="ja-JP" sz="1200" kern="0" dirty="0">
                <a:solidFill>
                  <a:schemeClr val="bg2">
                    <a:lumMod val="25000"/>
                  </a:schemeClr>
                </a:solidFill>
                <a:latin typeface="メイリオ" panose="020B0604030504040204" pitchFamily="50" charset="-128"/>
                <a:ea typeface="メイリオ" panose="020B0604030504040204" pitchFamily="50" charset="-128"/>
              </a:rPr>
              <a:t>)</a:t>
            </a:r>
            <a:r>
              <a:rPr lang="ja-JP" altLang="en-US" sz="1200" kern="0" dirty="0">
                <a:solidFill>
                  <a:schemeClr val="bg2">
                    <a:lumMod val="25000"/>
                  </a:schemeClr>
                </a:solidFill>
                <a:latin typeface="メイリオ" panose="020B0604030504040204" pitchFamily="50" charset="-128"/>
                <a:ea typeface="メイリオ" panose="020B0604030504040204" pitchFamily="50" charset="-128"/>
              </a:rPr>
              <a:t>を</a:t>
            </a:r>
            <a:r>
              <a:rPr lang="en-US" altLang="ja-JP" sz="1200" kern="0" dirty="0">
                <a:solidFill>
                  <a:schemeClr val="bg2">
                    <a:lumMod val="25000"/>
                  </a:schemeClr>
                </a:solidFill>
                <a:latin typeface="メイリオ" panose="020B0604030504040204" pitchFamily="50" charset="-128"/>
                <a:ea typeface="メイリオ" panose="020B0604030504040204" pitchFamily="50" charset="-128"/>
              </a:rPr>
              <a:t>Spark</a:t>
            </a:r>
            <a:r>
              <a:rPr lang="ja-JP" altLang="en-US" sz="1200" kern="0" dirty="0">
                <a:solidFill>
                  <a:schemeClr val="bg2">
                    <a:lumMod val="25000"/>
                  </a:schemeClr>
                </a:solidFill>
                <a:latin typeface="メイリオ" panose="020B0604030504040204" pitchFamily="50" charset="-128"/>
                <a:ea typeface="メイリオ" panose="020B0604030504040204" pitchFamily="50" charset="-128"/>
              </a:rPr>
              <a:t>に統合</a:t>
            </a:r>
            <a:endParaRPr lang="en-US" altLang="ja-JP" sz="1200" kern="0" dirty="0">
              <a:solidFill>
                <a:schemeClr val="bg2">
                  <a:lumMod val="25000"/>
                </a:schemeClr>
              </a:solidFill>
              <a:latin typeface="メイリオ" panose="020B0604030504040204" pitchFamily="50" charset="-128"/>
              <a:ea typeface="メイリオ" panose="020B0604030504040204" pitchFamily="50" charset="-128"/>
            </a:endParaRPr>
          </a:p>
          <a:p>
            <a:pPr marL="65484" lvl="1" eaLnBrk="0" fontAlgn="base" hangingPunct="0">
              <a:spcBef>
                <a:spcPts val="300"/>
              </a:spcBef>
              <a:spcAft>
                <a:spcPct val="0"/>
              </a:spcAft>
              <a:buClr>
                <a:srgbClr val="CC0000"/>
              </a:buClr>
            </a:pPr>
            <a:r>
              <a:rPr lang="en-US" altLang="ja-JP" sz="1600" b="1" kern="0" dirty="0">
                <a:solidFill>
                  <a:srgbClr val="000000"/>
                </a:solidFill>
                <a:latin typeface="メイリオ" panose="020B0604030504040204" pitchFamily="50" charset="-128"/>
                <a:ea typeface="メイリオ" panose="020B0604030504040204" pitchFamily="50" charset="-128"/>
              </a:rPr>
              <a:t>     2. OSS</a:t>
            </a:r>
            <a:r>
              <a:rPr lang="ja-JP" altLang="en-US" sz="1600" b="1" kern="0" dirty="0">
                <a:solidFill>
                  <a:srgbClr val="000000"/>
                </a:solidFill>
                <a:latin typeface="メイリオ" panose="020B0604030504040204" pitchFamily="50" charset="-128"/>
                <a:ea typeface="メイリオ" panose="020B0604030504040204" pitchFamily="50" charset="-128"/>
              </a:rPr>
              <a:t>追加</a:t>
            </a:r>
            <a:r>
              <a:rPr lang="en-US" altLang="ja-JP" sz="1600" b="1" kern="0" dirty="0">
                <a:solidFill>
                  <a:srgbClr val="000000"/>
                </a:solidFill>
                <a:latin typeface="メイリオ" panose="020B0604030504040204" pitchFamily="50" charset="-128"/>
                <a:ea typeface="メイリオ" panose="020B0604030504040204" pitchFamily="50" charset="-128"/>
              </a:rPr>
              <a:t>:7</a:t>
            </a:r>
            <a:r>
              <a:rPr lang="ja-JP" altLang="en-US" sz="1600" b="1" kern="0" dirty="0">
                <a:solidFill>
                  <a:srgbClr val="000000"/>
                </a:solidFill>
                <a:latin typeface="メイリオ" panose="020B0604030504040204" pitchFamily="50" charset="-128"/>
                <a:ea typeface="メイリオ" panose="020B0604030504040204" pitchFamily="50" charset="-128"/>
              </a:rPr>
              <a:t>件</a:t>
            </a:r>
            <a:endParaRPr lang="en-US" altLang="ja-JP" sz="1600" b="1" kern="0" dirty="0">
              <a:solidFill>
                <a:srgbClr val="000000"/>
              </a:solidFill>
              <a:latin typeface="メイリオ" panose="020B0604030504040204" pitchFamily="50" charset="-128"/>
              <a:ea typeface="メイリオ" panose="020B0604030504040204" pitchFamily="50" charset="-128"/>
            </a:endParaRPr>
          </a:p>
          <a:p>
            <a:pPr marL="432000" lvl="1" eaLnBrk="0" fontAlgn="base" hangingPunct="0">
              <a:spcBef>
                <a:spcPts val="300"/>
              </a:spcBef>
              <a:spcAft>
                <a:spcPct val="0"/>
              </a:spcAft>
              <a:buClr>
                <a:srgbClr val="CC0000"/>
              </a:buClr>
            </a:pPr>
            <a:r>
              <a:rPr lang="ja-JP" altLang="en-US" sz="1200" kern="0" dirty="0">
                <a:solidFill>
                  <a:schemeClr val="bg2">
                    <a:lumMod val="25000"/>
                  </a:schemeClr>
                </a:solidFill>
                <a:latin typeface="メイリオ" panose="020B0604030504040204" pitchFamily="50" charset="-128"/>
                <a:ea typeface="メイリオ" panose="020B0604030504040204" pitchFamily="50" charset="-128"/>
              </a:rPr>
              <a:t> ビッグデータ、ＡＩ・データ収集カテゴリ</a:t>
            </a:r>
            <a:r>
              <a:rPr lang="en-US" altLang="ja-JP" sz="1200" kern="0" dirty="0">
                <a:solidFill>
                  <a:schemeClr val="bg2">
                    <a:lumMod val="25000"/>
                  </a:schemeClr>
                </a:solidFill>
                <a:latin typeface="メイリオ" panose="020B0604030504040204" pitchFamily="50" charset="-128"/>
                <a:ea typeface="メイリオ" panose="020B0604030504040204" pitchFamily="50" charset="-128"/>
              </a:rPr>
              <a:t>(Apache </a:t>
            </a:r>
            <a:r>
              <a:rPr lang="en-US" altLang="ja-JP" sz="1200" kern="0" dirty="0" err="1">
                <a:solidFill>
                  <a:schemeClr val="bg2">
                    <a:lumMod val="25000"/>
                  </a:schemeClr>
                </a:solidFill>
                <a:latin typeface="メイリオ" panose="020B0604030504040204" pitchFamily="50" charset="-128"/>
                <a:ea typeface="メイリオ" panose="020B0604030504040204" pitchFamily="50" charset="-128"/>
              </a:rPr>
              <a:t>NiFi</a:t>
            </a:r>
            <a:r>
              <a:rPr lang="ja-JP" altLang="en-US" sz="1200" kern="0" dirty="0" err="1">
                <a:solidFill>
                  <a:schemeClr val="bg2">
                    <a:lumMod val="25000"/>
                  </a:schemeClr>
                </a:solidFill>
                <a:latin typeface="メイリオ" panose="020B0604030504040204" pitchFamily="50" charset="-128"/>
                <a:ea typeface="メイリオ" panose="020B0604030504040204" pitchFamily="50" charset="-128"/>
              </a:rPr>
              <a:t>、</a:t>
            </a:r>
            <a:r>
              <a:rPr lang="en-US" altLang="ja-JP" sz="1200" kern="0" dirty="0">
                <a:solidFill>
                  <a:schemeClr val="bg2">
                    <a:lumMod val="25000"/>
                  </a:schemeClr>
                </a:solidFill>
                <a:latin typeface="メイリオ" panose="020B0604030504040204" pitchFamily="50" charset="-128"/>
                <a:ea typeface="メイリオ" panose="020B0604030504040204" pitchFamily="50" charset="-128"/>
              </a:rPr>
              <a:t>Apache </a:t>
            </a:r>
            <a:r>
              <a:rPr lang="en-US" altLang="ja-JP" sz="1200" kern="0" dirty="0" err="1">
                <a:solidFill>
                  <a:schemeClr val="bg2">
                    <a:lumMod val="25000"/>
                  </a:schemeClr>
                </a:solidFill>
                <a:latin typeface="メイリオ" panose="020B0604030504040204" pitchFamily="50" charset="-128"/>
                <a:ea typeface="メイリオ" panose="020B0604030504040204" pitchFamily="50" charset="-128"/>
              </a:rPr>
              <a:t>Oozie</a:t>
            </a:r>
            <a:r>
              <a:rPr lang="en-US" altLang="ja-JP" sz="1200" kern="0" dirty="0">
                <a:solidFill>
                  <a:schemeClr val="bg2">
                    <a:lumMod val="25000"/>
                  </a:schemeClr>
                </a:solidFill>
                <a:latin typeface="メイリオ" panose="020B0604030504040204" pitchFamily="50" charset="-128"/>
                <a:ea typeface="メイリオ" panose="020B0604030504040204" pitchFamily="50" charset="-128"/>
              </a:rPr>
              <a:t>)</a:t>
            </a:r>
            <a:r>
              <a:rPr lang="ja-JP" altLang="en-US" sz="1200" kern="0" dirty="0" err="1">
                <a:solidFill>
                  <a:schemeClr val="bg2">
                    <a:lumMod val="25000"/>
                  </a:schemeClr>
                </a:solidFill>
                <a:latin typeface="メイリオ" panose="020B0604030504040204" pitchFamily="50" charset="-128"/>
                <a:ea typeface="メイリオ" panose="020B0604030504040204" pitchFamily="50" charset="-128"/>
              </a:rPr>
              <a:t>、</a:t>
            </a:r>
            <a:r>
              <a:rPr lang="ja-JP" altLang="en-US" sz="1200" kern="0" dirty="0">
                <a:solidFill>
                  <a:schemeClr val="bg2">
                    <a:lumMod val="25000"/>
                  </a:schemeClr>
                </a:solidFill>
                <a:latin typeface="メイリオ" panose="020B0604030504040204" pitchFamily="50" charset="-128"/>
                <a:ea typeface="メイリオ" panose="020B0604030504040204" pitchFamily="50" charset="-128"/>
              </a:rPr>
              <a:t>ビッグデータ、ＡＩ・準リアルタイムクエリ、</a:t>
            </a:r>
            <a:r>
              <a:rPr lang="en-US" altLang="ja-JP" sz="1200" kern="0" dirty="0">
                <a:solidFill>
                  <a:schemeClr val="bg2">
                    <a:lumMod val="25000"/>
                  </a:schemeClr>
                </a:solidFill>
                <a:latin typeface="メイリオ" panose="020B0604030504040204" pitchFamily="50" charset="-128"/>
                <a:ea typeface="メイリオ" panose="020B0604030504040204" pitchFamily="50" charset="-128"/>
              </a:rPr>
              <a:t>(Apache Kudu</a:t>
            </a:r>
            <a:r>
              <a:rPr lang="ja-JP" altLang="en-US" sz="1200" kern="0" dirty="0" err="1">
                <a:solidFill>
                  <a:schemeClr val="bg2">
                    <a:lumMod val="25000"/>
                  </a:schemeClr>
                </a:solidFill>
                <a:latin typeface="メイリオ" panose="020B0604030504040204" pitchFamily="50" charset="-128"/>
                <a:ea typeface="メイリオ" panose="020B0604030504040204" pitchFamily="50" charset="-128"/>
              </a:rPr>
              <a:t>、</a:t>
            </a:r>
            <a:r>
              <a:rPr lang="ja-JP" altLang="en-US" sz="1200" kern="0" dirty="0">
                <a:solidFill>
                  <a:schemeClr val="bg2">
                    <a:lumMod val="25000"/>
                  </a:schemeClr>
                </a:solidFill>
                <a:latin typeface="メイリオ" panose="020B0604030504040204" pitchFamily="50" charset="-128"/>
                <a:ea typeface="メイリオ" panose="020B0604030504040204" pitchFamily="50" charset="-128"/>
              </a:rPr>
              <a:t> </a:t>
            </a:r>
            <a:r>
              <a:rPr lang="en-US" altLang="ja-JP" sz="1200" kern="0" dirty="0">
                <a:solidFill>
                  <a:schemeClr val="bg2">
                    <a:lumMod val="25000"/>
                  </a:schemeClr>
                </a:solidFill>
                <a:latin typeface="メイリオ" panose="020B0604030504040204" pitchFamily="50" charset="-128"/>
                <a:ea typeface="メイリオ" panose="020B0604030504040204" pitchFamily="50" charset="-128"/>
              </a:rPr>
              <a:t>Apache pig)</a:t>
            </a:r>
            <a:r>
              <a:rPr lang="ja-JP" altLang="en-US" sz="1200" kern="0" dirty="0" err="1">
                <a:solidFill>
                  <a:schemeClr val="bg2">
                    <a:lumMod val="25000"/>
                  </a:schemeClr>
                </a:solidFill>
                <a:latin typeface="メイリオ" panose="020B0604030504040204" pitchFamily="50" charset="-128"/>
                <a:ea typeface="メイリオ" panose="020B0604030504040204" pitchFamily="50" charset="-128"/>
              </a:rPr>
              <a:t>、</a:t>
            </a:r>
            <a:r>
              <a:rPr lang="ja-JP" altLang="en-US" sz="1200" kern="0" dirty="0">
                <a:solidFill>
                  <a:schemeClr val="bg2">
                    <a:lumMod val="25000"/>
                  </a:schemeClr>
                </a:solidFill>
                <a:latin typeface="メイリオ" panose="020B0604030504040204" pitchFamily="50" charset="-128"/>
                <a:ea typeface="メイリオ" panose="020B0604030504040204" pitchFamily="50" charset="-128"/>
              </a:rPr>
              <a:t>ビッグデータ、ＡＩ・分散処理</a:t>
            </a:r>
            <a:r>
              <a:rPr lang="en-US" altLang="ja-JP" sz="1200" kern="0" dirty="0">
                <a:solidFill>
                  <a:schemeClr val="bg2">
                    <a:lumMod val="25000"/>
                  </a:schemeClr>
                </a:solidFill>
                <a:latin typeface="メイリオ" panose="020B0604030504040204" pitchFamily="50" charset="-128"/>
                <a:ea typeface="メイリオ" panose="020B0604030504040204" pitchFamily="50" charset="-128"/>
              </a:rPr>
              <a:t>(Apache </a:t>
            </a:r>
            <a:r>
              <a:rPr lang="en-US" altLang="ja-JP" sz="1200" kern="0" dirty="0" err="1">
                <a:solidFill>
                  <a:schemeClr val="bg2">
                    <a:lumMod val="25000"/>
                  </a:schemeClr>
                </a:solidFill>
                <a:latin typeface="メイリオ" panose="020B0604030504040204" pitchFamily="50" charset="-128"/>
                <a:ea typeface="メイリオ" panose="020B0604030504040204" pitchFamily="50" charset="-128"/>
              </a:rPr>
              <a:t>Giraph</a:t>
            </a:r>
            <a:r>
              <a:rPr lang="en-US" altLang="ja-JP" sz="1200" kern="0" dirty="0">
                <a:solidFill>
                  <a:schemeClr val="bg2">
                    <a:lumMod val="25000"/>
                  </a:schemeClr>
                </a:solidFill>
                <a:latin typeface="メイリオ" panose="020B0604030504040204" pitchFamily="50" charset="-128"/>
                <a:ea typeface="メイリオ" panose="020B0604030504040204" pitchFamily="50" charset="-128"/>
              </a:rPr>
              <a:t>)</a:t>
            </a:r>
            <a:r>
              <a:rPr lang="ja-JP" altLang="en-US" sz="1200" kern="0" dirty="0" err="1">
                <a:solidFill>
                  <a:schemeClr val="bg2">
                    <a:lumMod val="25000"/>
                  </a:schemeClr>
                </a:solidFill>
                <a:latin typeface="メイリオ" panose="020B0604030504040204" pitchFamily="50" charset="-128"/>
                <a:ea typeface="メイリオ" panose="020B0604030504040204" pitchFamily="50" charset="-128"/>
              </a:rPr>
              <a:t>、</a:t>
            </a:r>
            <a:r>
              <a:rPr lang="ja-JP" altLang="en-US" sz="1200" kern="0" dirty="0">
                <a:solidFill>
                  <a:schemeClr val="bg2">
                    <a:lumMod val="25000"/>
                  </a:schemeClr>
                </a:solidFill>
                <a:latin typeface="メイリオ" panose="020B0604030504040204" pitchFamily="50" charset="-128"/>
                <a:ea typeface="メイリオ" panose="020B0604030504040204" pitchFamily="50" charset="-128"/>
              </a:rPr>
              <a:t>ビッグデータ、</a:t>
            </a:r>
            <a:r>
              <a:rPr lang="en-US" altLang="ja-JP" sz="1200" kern="0" dirty="0">
                <a:solidFill>
                  <a:schemeClr val="bg2">
                    <a:lumMod val="25000"/>
                  </a:schemeClr>
                </a:solidFill>
                <a:latin typeface="ＭＳ Ｐゴシック"/>
                <a:ea typeface="メイリオ" panose="020B0604030504040204" pitchFamily="50" charset="-128"/>
              </a:rPr>
              <a:t>AI</a:t>
            </a:r>
            <a:r>
              <a:rPr lang="ja-JP" altLang="en-US" sz="1200" kern="0" dirty="0">
                <a:solidFill>
                  <a:schemeClr val="bg2">
                    <a:lumMod val="25000"/>
                  </a:schemeClr>
                </a:solidFill>
                <a:latin typeface="メイリオ" panose="020B0604030504040204" pitchFamily="50" charset="-128"/>
                <a:ea typeface="メイリオ" panose="020B0604030504040204" pitchFamily="50" charset="-128"/>
              </a:rPr>
              <a:t>・機械学習</a:t>
            </a:r>
            <a:r>
              <a:rPr lang="en-US" altLang="ja-JP" sz="1200" kern="0" dirty="0">
                <a:solidFill>
                  <a:schemeClr val="bg2">
                    <a:lumMod val="25000"/>
                  </a:schemeClr>
                </a:solidFill>
                <a:latin typeface="メイリオ" panose="020B0604030504040204" pitchFamily="50" charset="-128"/>
                <a:ea typeface="メイリオ" panose="020B0604030504040204" pitchFamily="50" charset="-128"/>
              </a:rPr>
              <a:t>(</a:t>
            </a:r>
            <a:r>
              <a:rPr lang="en-US" altLang="ja-JP" sz="1200" kern="0" dirty="0" err="1">
                <a:solidFill>
                  <a:schemeClr val="bg2">
                    <a:lumMod val="25000"/>
                  </a:schemeClr>
                </a:solidFill>
                <a:latin typeface="メイリオ" panose="020B0604030504040204" pitchFamily="50" charset="-128"/>
                <a:ea typeface="メイリオ" panose="020B0604030504040204" pitchFamily="50" charset="-128"/>
              </a:rPr>
              <a:t>Hivemall</a:t>
            </a:r>
            <a:r>
              <a:rPr lang="en-US" altLang="ja-JP" sz="1200" kern="0" dirty="0">
                <a:solidFill>
                  <a:schemeClr val="bg2">
                    <a:lumMod val="25000"/>
                  </a:schemeClr>
                </a:solidFill>
                <a:latin typeface="メイリオ" panose="020B0604030504040204" pitchFamily="50" charset="-128"/>
                <a:ea typeface="メイリオ" panose="020B0604030504040204" pitchFamily="50" charset="-128"/>
              </a:rPr>
              <a:t>)</a:t>
            </a:r>
            <a:r>
              <a:rPr lang="ja-JP" altLang="en-US" sz="1200" kern="0" dirty="0">
                <a:solidFill>
                  <a:schemeClr val="bg2">
                    <a:lumMod val="25000"/>
                  </a:schemeClr>
                </a:solidFill>
                <a:latin typeface="メイリオ" panose="020B0604030504040204" pitchFamily="50" charset="-128"/>
                <a:ea typeface="メイリオ" panose="020B0604030504040204" pitchFamily="50" charset="-128"/>
              </a:rPr>
              <a:t>検索、分散処理：</a:t>
            </a:r>
            <a:r>
              <a:rPr lang="en-US" altLang="ja-JP" sz="1200" kern="0" dirty="0">
                <a:solidFill>
                  <a:schemeClr val="bg2">
                    <a:lumMod val="25000"/>
                  </a:schemeClr>
                </a:solidFill>
                <a:latin typeface="メイリオ" panose="020B0604030504040204" pitchFamily="50" charset="-128"/>
                <a:ea typeface="メイリオ" panose="020B0604030504040204" pitchFamily="50" charset="-128"/>
              </a:rPr>
              <a:t>Apache </a:t>
            </a:r>
            <a:r>
              <a:rPr lang="en-US" altLang="ja-JP" sz="1200" kern="0" dirty="0" err="1">
                <a:solidFill>
                  <a:schemeClr val="bg2">
                    <a:lumMod val="25000"/>
                  </a:schemeClr>
                </a:solidFill>
                <a:latin typeface="メイリオ" panose="020B0604030504040204" pitchFamily="50" charset="-128"/>
                <a:ea typeface="メイリオ" panose="020B0604030504040204" pitchFamily="50" charset="-128"/>
              </a:rPr>
              <a:t>Solr</a:t>
            </a:r>
            <a:r>
              <a:rPr lang="en-US" altLang="ja-JP" sz="1200" kern="0" dirty="0">
                <a:solidFill>
                  <a:schemeClr val="bg2">
                    <a:lumMod val="25000"/>
                  </a:schemeClr>
                </a:solidFill>
                <a:latin typeface="メイリオ" panose="020B0604030504040204" pitchFamily="50" charset="-128"/>
                <a:ea typeface="メイリオ" panose="020B0604030504040204" pitchFamily="50" charset="-128"/>
              </a:rPr>
              <a:t>(</a:t>
            </a:r>
            <a:r>
              <a:rPr lang="ja-JP" altLang="en-US" sz="1200" kern="0" dirty="0">
                <a:solidFill>
                  <a:schemeClr val="bg2">
                    <a:lumMod val="25000"/>
                  </a:schemeClr>
                </a:solidFill>
                <a:latin typeface="メイリオ" panose="020B0604030504040204" pitchFamily="50" charset="-128"/>
                <a:ea typeface="メイリオ" panose="020B0604030504040204" pitchFamily="50" charset="-128"/>
              </a:rPr>
              <a:t>検索、分散処理・検索エンジン</a:t>
            </a:r>
            <a:r>
              <a:rPr lang="en-US" altLang="ja-JP" sz="1200" kern="0" dirty="0">
                <a:solidFill>
                  <a:schemeClr val="bg2">
                    <a:lumMod val="25000"/>
                  </a:schemeClr>
                </a:solidFill>
                <a:latin typeface="メイリオ" panose="020B0604030504040204" pitchFamily="50" charset="-128"/>
                <a:ea typeface="メイリオ" panose="020B0604030504040204" pitchFamily="50" charset="-128"/>
              </a:rPr>
              <a:t>)</a:t>
            </a:r>
            <a:r>
              <a:rPr lang="ja-JP" altLang="en-US" sz="1200" kern="0" dirty="0">
                <a:solidFill>
                  <a:schemeClr val="bg2">
                    <a:lumMod val="25000"/>
                  </a:schemeClr>
                </a:solidFill>
                <a:latin typeface="メイリオ" panose="020B0604030504040204" pitchFamily="50" charset="-128"/>
                <a:ea typeface="メイリオ" panose="020B0604030504040204" pitchFamily="50" charset="-128"/>
              </a:rPr>
              <a:t>追加</a:t>
            </a:r>
            <a:endParaRPr lang="en-US" altLang="ja-JP" sz="1200" kern="0" dirty="0">
              <a:solidFill>
                <a:schemeClr val="bg2">
                  <a:lumMod val="25000"/>
                </a:schemeClr>
              </a:solidFill>
              <a:latin typeface="メイリオ" panose="020B0604030504040204" pitchFamily="50" charset="-128"/>
              <a:ea typeface="メイリオ" panose="020B0604030504040204" pitchFamily="50" charset="-128"/>
            </a:endParaRPr>
          </a:p>
          <a:p>
            <a:pPr marL="432000" lvl="1" eaLnBrk="0" fontAlgn="base" hangingPunct="0">
              <a:spcBef>
                <a:spcPts val="300"/>
              </a:spcBef>
              <a:spcAft>
                <a:spcPct val="0"/>
              </a:spcAft>
              <a:buClr>
                <a:srgbClr val="CC0000"/>
              </a:buClr>
            </a:pPr>
            <a:endParaRPr lang="en-US" altLang="ja-JP" sz="700" b="1" kern="0" dirty="0">
              <a:solidFill>
                <a:srgbClr val="000000"/>
              </a:solidFill>
              <a:latin typeface="メイリオ" panose="020B0604030504040204" pitchFamily="50" charset="-128"/>
              <a:ea typeface="メイリオ" panose="020B0604030504040204" pitchFamily="50" charset="-128"/>
            </a:endParaRPr>
          </a:p>
          <a:p>
            <a:pPr marL="432000" lvl="1" eaLnBrk="0" fontAlgn="base" hangingPunct="0">
              <a:spcBef>
                <a:spcPts val="300"/>
              </a:spcBef>
              <a:spcAft>
                <a:spcPct val="0"/>
              </a:spcAft>
              <a:buClr>
                <a:srgbClr val="CC0000"/>
              </a:buClr>
            </a:pPr>
            <a:r>
              <a:rPr lang="en-US" altLang="ja-JP" sz="1600" b="1" kern="0" dirty="0">
                <a:solidFill>
                  <a:srgbClr val="000000"/>
                </a:solidFill>
                <a:latin typeface="メイリオ" panose="020B0604030504040204" pitchFamily="50" charset="-128"/>
                <a:ea typeface="メイリオ" panose="020B0604030504040204" pitchFamily="50" charset="-128"/>
              </a:rPr>
              <a:t>2019</a:t>
            </a:r>
            <a:r>
              <a:rPr lang="ja-JP" altLang="en-US" sz="1600" b="1" kern="0" dirty="0">
                <a:solidFill>
                  <a:srgbClr val="000000"/>
                </a:solidFill>
                <a:latin typeface="メイリオ" panose="020B0604030504040204" pitchFamily="50" charset="-128"/>
                <a:ea typeface="メイリオ" panose="020B0604030504040204" pitchFamily="50" charset="-128"/>
              </a:rPr>
              <a:t>：カテゴリの追加・整理</a:t>
            </a:r>
            <a:r>
              <a:rPr lang="en-US" altLang="ja-JP" sz="1600" b="1" kern="0" dirty="0">
                <a:solidFill>
                  <a:srgbClr val="000000"/>
                </a:solidFill>
                <a:latin typeface="メイリオ" panose="020B0604030504040204" pitchFamily="50" charset="-128"/>
                <a:ea typeface="メイリオ" panose="020B0604030504040204" pitchFamily="50" charset="-128"/>
              </a:rPr>
              <a:t>(</a:t>
            </a:r>
            <a:r>
              <a:rPr lang="ja-JP" altLang="en-US" sz="1600" b="1" kern="0" dirty="0">
                <a:solidFill>
                  <a:srgbClr val="000000"/>
                </a:solidFill>
                <a:latin typeface="メイリオ" panose="020B0604030504040204" pitchFamily="50" charset="-128"/>
                <a:ea typeface="メイリオ" panose="020B0604030504040204" pitchFamily="50" charset="-128"/>
              </a:rPr>
              <a:t>同時に</a:t>
            </a:r>
            <a:r>
              <a:rPr lang="en-US" altLang="ja-JP" sz="1600" b="1" kern="0" dirty="0">
                <a:solidFill>
                  <a:srgbClr val="000000"/>
                </a:solidFill>
                <a:latin typeface="メイリオ" panose="020B0604030504040204" pitchFamily="50" charset="-128"/>
                <a:ea typeface="メイリオ" panose="020B0604030504040204" pitchFamily="50" charset="-128"/>
              </a:rPr>
              <a:t>OSS</a:t>
            </a:r>
            <a:r>
              <a:rPr lang="ja-JP" altLang="en-US" sz="1600" b="1" kern="0" dirty="0">
                <a:solidFill>
                  <a:srgbClr val="000000"/>
                </a:solidFill>
                <a:latin typeface="メイリオ" panose="020B0604030504040204" pitchFamily="50" charset="-128"/>
                <a:ea typeface="メイリオ" panose="020B0604030504040204" pitchFamily="50" charset="-128"/>
              </a:rPr>
              <a:t>の追加</a:t>
            </a:r>
            <a:r>
              <a:rPr lang="en-US" altLang="ja-JP" sz="1600" b="1" kern="0" dirty="0">
                <a:solidFill>
                  <a:srgbClr val="000000"/>
                </a:solidFill>
                <a:latin typeface="メイリオ" panose="020B0604030504040204" pitchFamily="50" charset="-128"/>
                <a:ea typeface="メイリオ" panose="020B0604030504040204" pitchFamily="50" charset="-128"/>
              </a:rPr>
              <a:t>:24</a:t>
            </a:r>
            <a:r>
              <a:rPr lang="ja-JP" altLang="en-US" sz="1600" b="1" kern="0" dirty="0">
                <a:solidFill>
                  <a:srgbClr val="000000"/>
                </a:solidFill>
                <a:latin typeface="メイリオ" panose="020B0604030504040204" pitchFamily="50" charset="-128"/>
                <a:ea typeface="メイリオ" panose="020B0604030504040204" pitchFamily="50" charset="-128"/>
              </a:rPr>
              <a:t>件</a:t>
            </a:r>
            <a:r>
              <a:rPr lang="en-US" altLang="ja-JP" sz="1600" b="1" kern="0" dirty="0">
                <a:solidFill>
                  <a:srgbClr val="000000"/>
                </a:solidFill>
                <a:latin typeface="メイリオ" panose="020B0604030504040204" pitchFamily="50" charset="-128"/>
                <a:ea typeface="メイリオ" panose="020B0604030504040204" pitchFamily="50" charset="-128"/>
              </a:rPr>
              <a:t>)</a:t>
            </a:r>
          </a:p>
          <a:p>
            <a:pPr marL="978694" lvl="2" indent="-296466" eaLnBrk="0" fontAlgn="base" hangingPunct="0">
              <a:lnSpc>
                <a:spcPts val="1400"/>
              </a:lnSpc>
              <a:spcBef>
                <a:spcPts val="300"/>
              </a:spcBef>
              <a:spcAft>
                <a:spcPct val="0"/>
              </a:spcAft>
              <a:buClr>
                <a:srgbClr val="CC0000"/>
              </a:buClr>
              <a:buFont typeface="Wingdings" panose="05000000000000000000" pitchFamily="2" charset="2"/>
              <a:buChar char="l"/>
            </a:pPr>
            <a:r>
              <a:rPr lang="ja-JP" altLang="en-US" sz="1200" u="sng" kern="0" dirty="0">
                <a:solidFill>
                  <a:schemeClr val="bg2">
                    <a:lumMod val="25000"/>
                  </a:schemeClr>
                </a:solidFill>
                <a:latin typeface="メイリオ" panose="020B0604030504040204" pitchFamily="50" charset="-128"/>
                <a:ea typeface="メイリオ" panose="020B0604030504040204" pitchFamily="50" charset="-128"/>
              </a:rPr>
              <a:t>ビッグデータ・ストリーム処理</a:t>
            </a:r>
            <a:r>
              <a:rPr lang="en-US" altLang="ja-JP" sz="1200" u="sng" kern="0" dirty="0">
                <a:solidFill>
                  <a:schemeClr val="bg2">
                    <a:lumMod val="25000"/>
                  </a:schemeClr>
                </a:solidFill>
                <a:latin typeface="メイリオ" panose="020B0604030504040204" pitchFamily="50" charset="-128"/>
                <a:ea typeface="メイリオ" panose="020B0604030504040204" pitchFamily="50" charset="-128"/>
              </a:rPr>
              <a:t>(</a:t>
            </a:r>
            <a:r>
              <a:rPr lang="ja-JP" altLang="en-US" sz="1200" u="sng" kern="0" dirty="0">
                <a:solidFill>
                  <a:schemeClr val="bg2">
                    <a:lumMod val="25000"/>
                  </a:schemeClr>
                </a:solidFill>
                <a:latin typeface="メイリオ" panose="020B0604030504040204" pitchFamily="50" charset="-128"/>
                <a:ea typeface="メイリオ" panose="020B0604030504040204" pitchFamily="50" charset="-128"/>
              </a:rPr>
              <a:t>カテゴリを</a:t>
            </a:r>
            <a:r>
              <a:rPr lang="en-US" altLang="ja-JP" sz="1200" u="sng" kern="0" dirty="0">
                <a:solidFill>
                  <a:schemeClr val="bg2">
                    <a:lumMod val="25000"/>
                  </a:schemeClr>
                </a:solidFill>
                <a:latin typeface="メイリオ" panose="020B0604030504040204" pitchFamily="50" charset="-128"/>
                <a:ea typeface="メイリオ" panose="020B0604030504040204" pitchFamily="50" charset="-128"/>
              </a:rPr>
              <a:t>CEP/</a:t>
            </a:r>
            <a:r>
              <a:rPr lang="ja-JP" altLang="en-US" sz="1200" u="sng" kern="0" dirty="0">
                <a:solidFill>
                  <a:schemeClr val="bg2">
                    <a:lumMod val="25000"/>
                  </a:schemeClr>
                </a:solidFill>
                <a:latin typeface="メイリオ" panose="020B0604030504040204" pitchFamily="50" charset="-128"/>
                <a:ea typeface="メイリオ" panose="020B0604030504040204" pitchFamily="50" charset="-128"/>
              </a:rPr>
              <a:t>複合イベント処理から変更</a:t>
            </a:r>
            <a:r>
              <a:rPr lang="en-US" altLang="ja-JP" sz="1200" u="sng" kern="0" dirty="0">
                <a:solidFill>
                  <a:schemeClr val="bg2">
                    <a:lumMod val="25000"/>
                  </a:schemeClr>
                </a:solidFill>
                <a:latin typeface="メイリオ" panose="020B0604030504040204" pitchFamily="50" charset="-128"/>
                <a:ea typeface="メイリオ" panose="020B0604030504040204" pitchFamily="50" charset="-128"/>
              </a:rPr>
              <a:t>)</a:t>
            </a:r>
            <a:r>
              <a:rPr lang="ja-JP" altLang="en-US" sz="1200" u="sng" kern="0" dirty="0">
                <a:solidFill>
                  <a:schemeClr val="bg2">
                    <a:lumMod val="25000"/>
                  </a:schemeClr>
                </a:solidFill>
                <a:latin typeface="メイリオ" panose="020B0604030504040204" pitchFamily="50" charset="-128"/>
                <a:ea typeface="メイリオ" panose="020B0604030504040204" pitchFamily="50" charset="-128"/>
              </a:rPr>
              <a:t>：</a:t>
            </a:r>
            <a:r>
              <a:rPr lang="en-US" altLang="ja-JP" sz="1200" kern="0" dirty="0">
                <a:solidFill>
                  <a:schemeClr val="bg2">
                    <a:lumMod val="25000"/>
                  </a:schemeClr>
                </a:solidFill>
                <a:latin typeface="メイリオ" panose="020B0604030504040204" pitchFamily="50" charset="-128"/>
                <a:ea typeface="メイリオ" panose="020B0604030504040204" pitchFamily="50" charset="-128"/>
              </a:rPr>
              <a:t>Apache </a:t>
            </a:r>
            <a:r>
              <a:rPr lang="en-US" altLang="ja-JP" sz="1200" kern="0" dirty="0" err="1">
                <a:solidFill>
                  <a:schemeClr val="bg2">
                    <a:lumMod val="25000"/>
                  </a:schemeClr>
                </a:solidFill>
                <a:latin typeface="メイリオ" panose="020B0604030504040204" pitchFamily="50" charset="-128"/>
                <a:ea typeface="メイリオ" panose="020B0604030504040204" pitchFamily="50" charset="-128"/>
              </a:rPr>
              <a:t>Flonk</a:t>
            </a:r>
            <a:r>
              <a:rPr lang="ja-JP" altLang="en-US" sz="1200" kern="0" dirty="0" err="1">
                <a:solidFill>
                  <a:schemeClr val="bg2">
                    <a:lumMod val="25000"/>
                  </a:schemeClr>
                </a:solidFill>
                <a:latin typeface="メイリオ" panose="020B0604030504040204" pitchFamily="50" charset="-128"/>
                <a:ea typeface="メイリオ" panose="020B0604030504040204" pitchFamily="50" charset="-128"/>
              </a:rPr>
              <a:t>、</a:t>
            </a:r>
            <a:r>
              <a:rPr lang="en-US" altLang="ja-JP" sz="1200" kern="0" dirty="0">
                <a:solidFill>
                  <a:schemeClr val="bg2">
                    <a:lumMod val="25000"/>
                  </a:schemeClr>
                </a:solidFill>
                <a:latin typeface="メイリオ" panose="020B0604030504040204" pitchFamily="50" charset="-128"/>
                <a:ea typeface="メイリオ" panose="020B0604030504040204" pitchFamily="50" charset="-128"/>
              </a:rPr>
              <a:t>Apache Spark Streaming</a:t>
            </a:r>
            <a:r>
              <a:rPr lang="ja-JP" altLang="en-US" sz="1200" kern="0" dirty="0">
                <a:solidFill>
                  <a:schemeClr val="bg2">
                    <a:lumMod val="25000"/>
                  </a:schemeClr>
                </a:solidFill>
                <a:latin typeface="メイリオ" panose="020B0604030504040204" pitchFamily="50" charset="-128"/>
                <a:ea typeface="メイリオ" panose="020B0604030504040204" pitchFamily="50" charset="-128"/>
              </a:rPr>
              <a:t>追加</a:t>
            </a:r>
            <a:endParaRPr lang="en-US" altLang="ja-JP" sz="1200" kern="0" dirty="0">
              <a:solidFill>
                <a:schemeClr val="bg2">
                  <a:lumMod val="25000"/>
                </a:schemeClr>
              </a:solidFill>
              <a:latin typeface="メイリオ" panose="020B0604030504040204" pitchFamily="50" charset="-128"/>
              <a:ea typeface="メイリオ" panose="020B0604030504040204" pitchFamily="50" charset="-128"/>
            </a:endParaRPr>
          </a:p>
          <a:p>
            <a:pPr marL="978694" lvl="2" indent="-296466" eaLnBrk="0" fontAlgn="base" hangingPunct="0">
              <a:lnSpc>
                <a:spcPts val="1400"/>
              </a:lnSpc>
              <a:spcBef>
                <a:spcPts val="300"/>
              </a:spcBef>
              <a:spcAft>
                <a:spcPct val="0"/>
              </a:spcAft>
              <a:buClr>
                <a:srgbClr val="CC0000"/>
              </a:buClr>
              <a:buFont typeface="Wingdings" panose="05000000000000000000" pitchFamily="2" charset="2"/>
              <a:buChar char="l"/>
            </a:pPr>
            <a:r>
              <a:rPr lang="ja-JP" altLang="en-US" sz="1200" u="sng" kern="0" dirty="0">
                <a:solidFill>
                  <a:schemeClr val="bg2">
                    <a:lumMod val="25000"/>
                  </a:schemeClr>
                </a:solidFill>
                <a:latin typeface="メイリオ" panose="020B0604030504040204" pitchFamily="50" charset="-128"/>
                <a:ea typeface="メイリオ" panose="020B0604030504040204" pitchFamily="50" charset="-128"/>
              </a:rPr>
              <a:t>ビッグデータ・ダッシュボード</a:t>
            </a:r>
            <a:r>
              <a:rPr lang="en-US" altLang="ja-JP" sz="1200" u="sng" kern="0" dirty="0">
                <a:solidFill>
                  <a:schemeClr val="bg2">
                    <a:lumMod val="25000"/>
                  </a:schemeClr>
                </a:solidFill>
                <a:latin typeface="メイリオ" panose="020B0604030504040204" pitchFamily="50" charset="-128"/>
                <a:ea typeface="メイリオ" panose="020B0604030504040204" pitchFamily="50" charset="-128"/>
              </a:rPr>
              <a:t>(</a:t>
            </a:r>
            <a:r>
              <a:rPr lang="ja-JP" altLang="en-US" sz="1200" u="sng" kern="0" dirty="0">
                <a:solidFill>
                  <a:schemeClr val="bg2">
                    <a:lumMod val="25000"/>
                  </a:schemeClr>
                </a:solidFill>
                <a:latin typeface="メイリオ" panose="020B0604030504040204" pitchFamily="50" charset="-128"/>
                <a:ea typeface="メイリオ" panose="020B0604030504040204" pitchFamily="50" charset="-128"/>
              </a:rPr>
              <a:t>カテゴリ追加</a:t>
            </a:r>
            <a:r>
              <a:rPr lang="en-US" altLang="ja-JP" sz="1200" u="sng" kern="0" dirty="0">
                <a:solidFill>
                  <a:schemeClr val="bg2">
                    <a:lumMod val="25000"/>
                  </a:schemeClr>
                </a:solidFill>
                <a:latin typeface="メイリオ" panose="020B0604030504040204" pitchFamily="50" charset="-128"/>
                <a:ea typeface="メイリオ" panose="020B0604030504040204" pitchFamily="50" charset="-128"/>
              </a:rPr>
              <a:t>)</a:t>
            </a:r>
            <a:r>
              <a:rPr lang="ja-JP" altLang="en-US" sz="1200" u="sng" kern="0" dirty="0">
                <a:solidFill>
                  <a:schemeClr val="bg2">
                    <a:lumMod val="25000"/>
                  </a:schemeClr>
                </a:solidFill>
                <a:latin typeface="メイリオ" panose="020B0604030504040204" pitchFamily="50" charset="-128"/>
                <a:ea typeface="メイリオ" panose="020B0604030504040204" pitchFamily="50" charset="-128"/>
              </a:rPr>
              <a:t>：</a:t>
            </a:r>
            <a:r>
              <a:rPr lang="en-US" altLang="ja-JP" sz="1200" kern="0" dirty="0" err="1">
                <a:solidFill>
                  <a:schemeClr val="bg2">
                    <a:lumMod val="25000"/>
                  </a:schemeClr>
                </a:solidFill>
                <a:latin typeface="メイリオ" panose="020B0604030504040204" pitchFamily="50" charset="-128"/>
                <a:ea typeface="メイリオ" panose="020B0604030504040204" pitchFamily="50" charset="-128"/>
              </a:rPr>
              <a:t>Grafana</a:t>
            </a:r>
            <a:r>
              <a:rPr lang="ja-JP" altLang="en-US" sz="1200" kern="0" dirty="0">
                <a:solidFill>
                  <a:schemeClr val="bg2">
                    <a:lumMod val="25000"/>
                  </a:schemeClr>
                </a:solidFill>
                <a:latin typeface="メイリオ" panose="020B0604030504040204" pitchFamily="50" charset="-128"/>
                <a:ea typeface="メイリオ" panose="020B0604030504040204" pitchFamily="50" charset="-128"/>
              </a:rPr>
              <a:t>追加</a:t>
            </a:r>
            <a:endParaRPr lang="en-US" altLang="ja-JP" sz="1200" kern="0" dirty="0">
              <a:solidFill>
                <a:schemeClr val="bg2">
                  <a:lumMod val="25000"/>
                </a:schemeClr>
              </a:solidFill>
              <a:latin typeface="メイリオ" panose="020B0604030504040204" pitchFamily="50" charset="-128"/>
              <a:ea typeface="メイリオ" panose="020B0604030504040204" pitchFamily="50" charset="-128"/>
            </a:endParaRPr>
          </a:p>
          <a:p>
            <a:pPr marL="978694" lvl="2" indent="-296466" eaLnBrk="0" fontAlgn="base" hangingPunct="0">
              <a:lnSpc>
                <a:spcPts val="1400"/>
              </a:lnSpc>
              <a:spcBef>
                <a:spcPts val="300"/>
              </a:spcBef>
              <a:spcAft>
                <a:spcPct val="0"/>
              </a:spcAft>
              <a:buClr>
                <a:srgbClr val="CC0000"/>
              </a:buClr>
              <a:buFont typeface="Wingdings" panose="05000000000000000000" pitchFamily="2" charset="2"/>
              <a:buChar char="l"/>
            </a:pPr>
            <a:r>
              <a:rPr lang="ja-JP" altLang="en-US" sz="1200" u="sng" kern="0" dirty="0">
                <a:solidFill>
                  <a:schemeClr val="bg2">
                    <a:lumMod val="25000"/>
                  </a:schemeClr>
                </a:solidFill>
                <a:latin typeface="メイリオ" panose="020B0604030504040204" pitchFamily="50" charset="-128"/>
                <a:ea typeface="メイリオ" panose="020B0604030504040204" pitchFamily="50" charset="-128"/>
              </a:rPr>
              <a:t>ビッグデータ・</a:t>
            </a:r>
            <a:r>
              <a:rPr lang="en-US" altLang="ja-JP" sz="1200" u="sng" kern="0" dirty="0">
                <a:solidFill>
                  <a:schemeClr val="bg2">
                    <a:lumMod val="25000"/>
                  </a:schemeClr>
                </a:solidFill>
                <a:latin typeface="メイリオ" panose="020B0604030504040204" pitchFamily="50" charset="-128"/>
                <a:ea typeface="メイリオ" panose="020B0604030504040204" pitchFamily="50" charset="-128"/>
              </a:rPr>
              <a:t>SQL</a:t>
            </a:r>
            <a:r>
              <a:rPr lang="ja-JP" altLang="en-US" sz="1200" u="sng" kern="0" dirty="0">
                <a:solidFill>
                  <a:schemeClr val="bg2">
                    <a:lumMod val="25000"/>
                  </a:schemeClr>
                </a:solidFill>
                <a:latin typeface="メイリオ" panose="020B0604030504040204" pitchFamily="50" charset="-128"/>
                <a:ea typeface="メイリオ" panose="020B0604030504040204" pitchFamily="50" charset="-128"/>
              </a:rPr>
              <a:t>クエリエンジン</a:t>
            </a:r>
            <a:r>
              <a:rPr lang="en-US" altLang="ja-JP" sz="1200" u="sng" kern="0" dirty="0">
                <a:solidFill>
                  <a:schemeClr val="bg2">
                    <a:lumMod val="25000"/>
                  </a:schemeClr>
                </a:solidFill>
                <a:latin typeface="メイリオ" panose="020B0604030504040204" pitchFamily="50" charset="-128"/>
                <a:ea typeface="メイリオ" panose="020B0604030504040204" pitchFamily="50" charset="-128"/>
              </a:rPr>
              <a:t>(</a:t>
            </a:r>
            <a:r>
              <a:rPr lang="ja-JP" altLang="en-US" sz="1200" u="sng" kern="0" dirty="0">
                <a:solidFill>
                  <a:schemeClr val="bg2">
                    <a:lumMod val="25000"/>
                  </a:schemeClr>
                </a:solidFill>
                <a:latin typeface="メイリオ" panose="020B0604030504040204" pitchFamily="50" charset="-128"/>
                <a:ea typeface="メイリオ" panose="020B0604030504040204" pitchFamily="50" charset="-128"/>
              </a:rPr>
              <a:t>カテゴリを準リアルタイムクエリから変更</a:t>
            </a:r>
            <a:r>
              <a:rPr lang="en-US" altLang="ja-JP" sz="1200" u="sng" kern="0" dirty="0">
                <a:solidFill>
                  <a:schemeClr val="bg2">
                    <a:lumMod val="25000"/>
                  </a:schemeClr>
                </a:solidFill>
                <a:latin typeface="メイリオ" panose="020B0604030504040204" pitchFamily="50" charset="-128"/>
                <a:ea typeface="メイリオ" panose="020B0604030504040204" pitchFamily="50" charset="-128"/>
              </a:rPr>
              <a:t>)</a:t>
            </a:r>
            <a:r>
              <a:rPr lang="ja-JP" altLang="en-US" sz="1200" u="sng" kern="0" dirty="0">
                <a:solidFill>
                  <a:schemeClr val="bg2">
                    <a:lumMod val="25000"/>
                  </a:schemeClr>
                </a:solidFill>
                <a:latin typeface="メイリオ" panose="020B0604030504040204" pitchFamily="50" charset="-128"/>
                <a:ea typeface="メイリオ" panose="020B0604030504040204" pitchFamily="50" charset="-128"/>
              </a:rPr>
              <a:t>：</a:t>
            </a:r>
            <a:r>
              <a:rPr lang="en-US" altLang="ja-JP" sz="1200" kern="0" dirty="0">
                <a:solidFill>
                  <a:schemeClr val="bg2">
                    <a:lumMod val="25000"/>
                  </a:schemeClr>
                </a:solidFill>
                <a:latin typeface="メイリオ" panose="020B0604030504040204" pitchFamily="50" charset="-128"/>
                <a:ea typeface="メイリオ" panose="020B0604030504040204" pitchFamily="50" charset="-128"/>
              </a:rPr>
              <a:t>Apache Phoenix</a:t>
            </a:r>
            <a:r>
              <a:rPr lang="ja-JP" altLang="en-US" sz="1200" kern="0" dirty="0">
                <a:solidFill>
                  <a:schemeClr val="bg2">
                    <a:lumMod val="25000"/>
                  </a:schemeClr>
                </a:solidFill>
                <a:latin typeface="メイリオ" panose="020B0604030504040204" pitchFamily="50" charset="-128"/>
                <a:ea typeface="メイリオ" panose="020B0604030504040204" pitchFamily="50" charset="-128"/>
              </a:rPr>
              <a:t>追加</a:t>
            </a:r>
            <a:endParaRPr lang="en-US" altLang="ja-JP" sz="1200" kern="0" dirty="0">
              <a:solidFill>
                <a:schemeClr val="bg2">
                  <a:lumMod val="25000"/>
                </a:schemeClr>
              </a:solidFill>
              <a:latin typeface="メイリオ" panose="020B0604030504040204" pitchFamily="50" charset="-128"/>
              <a:ea typeface="メイリオ" panose="020B0604030504040204" pitchFamily="50" charset="-128"/>
            </a:endParaRPr>
          </a:p>
          <a:p>
            <a:pPr marL="978694" lvl="2" indent="-296466" eaLnBrk="0" fontAlgn="base" hangingPunct="0">
              <a:lnSpc>
                <a:spcPts val="1400"/>
              </a:lnSpc>
              <a:spcBef>
                <a:spcPts val="300"/>
              </a:spcBef>
              <a:spcAft>
                <a:spcPct val="0"/>
              </a:spcAft>
              <a:buClr>
                <a:srgbClr val="CC0000"/>
              </a:buClr>
              <a:buFont typeface="Wingdings" panose="05000000000000000000" pitchFamily="2" charset="2"/>
              <a:buChar char="l"/>
            </a:pPr>
            <a:r>
              <a:rPr lang="ja-JP" altLang="en-US" sz="1200" u="sng" kern="0" dirty="0">
                <a:solidFill>
                  <a:schemeClr val="bg2">
                    <a:lumMod val="25000"/>
                  </a:schemeClr>
                </a:solidFill>
                <a:latin typeface="メイリオ" panose="020B0604030504040204" pitchFamily="50" charset="-128"/>
                <a:ea typeface="メイリオ" panose="020B0604030504040204" pitchFamily="50" charset="-128"/>
              </a:rPr>
              <a:t>ビッグデータ・データシリアライザ</a:t>
            </a:r>
            <a:r>
              <a:rPr lang="en-US" altLang="ja-JP" sz="1200" u="sng" kern="0" dirty="0">
                <a:solidFill>
                  <a:schemeClr val="bg2">
                    <a:lumMod val="25000"/>
                  </a:schemeClr>
                </a:solidFill>
                <a:latin typeface="メイリオ" panose="020B0604030504040204" pitchFamily="50" charset="-128"/>
                <a:ea typeface="メイリオ" panose="020B0604030504040204" pitchFamily="50" charset="-128"/>
              </a:rPr>
              <a:t>(</a:t>
            </a:r>
            <a:r>
              <a:rPr lang="ja-JP" altLang="en-US" sz="1200" u="sng" kern="0" dirty="0">
                <a:solidFill>
                  <a:schemeClr val="bg2">
                    <a:lumMod val="25000"/>
                  </a:schemeClr>
                </a:solidFill>
                <a:latin typeface="メイリオ" panose="020B0604030504040204" pitchFamily="50" charset="-128"/>
                <a:ea typeface="メイリオ" panose="020B0604030504040204" pitchFamily="50" charset="-128"/>
              </a:rPr>
              <a:t>カテゴリ追加</a:t>
            </a:r>
            <a:r>
              <a:rPr lang="en-US" altLang="ja-JP" sz="1200" u="sng" kern="0" dirty="0">
                <a:solidFill>
                  <a:schemeClr val="bg2">
                    <a:lumMod val="25000"/>
                  </a:schemeClr>
                </a:solidFill>
                <a:latin typeface="メイリオ" panose="020B0604030504040204" pitchFamily="50" charset="-128"/>
                <a:ea typeface="メイリオ" panose="020B0604030504040204" pitchFamily="50" charset="-128"/>
              </a:rPr>
              <a:t>)</a:t>
            </a:r>
            <a:r>
              <a:rPr lang="ja-JP" altLang="en-US" sz="1200" u="sng" kern="0" dirty="0">
                <a:solidFill>
                  <a:schemeClr val="bg2">
                    <a:lumMod val="25000"/>
                  </a:schemeClr>
                </a:solidFill>
                <a:latin typeface="メイリオ" panose="020B0604030504040204" pitchFamily="50" charset="-128"/>
                <a:ea typeface="メイリオ" panose="020B0604030504040204" pitchFamily="50" charset="-128"/>
              </a:rPr>
              <a:t>：</a:t>
            </a:r>
            <a:r>
              <a:rPr lang="en-US" altLang="ja-JP" sz="1200" kern="0" dirty="0">
                <a:solidFill>
                  <a:schemeClr val="bg2">
                    <a:lumMod val="25000"/>
                  </a:schemeClr>
                </a:solidFill>
                <a:latin typeface="メイリオ" panose="020B0604030504040204" pitchFamily="50" charset="-128"/>
                <a:ea typeface="メイリオ" panose="020B0604030504040204" pitchFamily="50" charset="-128"/>
              </a:rPr>
              <a:t>Apache Avro</a:t>
            </a:r>
            <a:r>
              <a:rPr lang="ja-JP" altLang="en-US" sz="1200" kern="0" dirty="0" err="1">
                <a:solidFill>
                  <a:schemeClr val="bg2">
                    <a:lumMod val="25000"/>
                  </a:schemeClr>
                </a:solidFill>
                <a:latin typeface="メイリオ" panose="020B0604030504040204" pitchFamily="50" charset="-128"/>
                <a:ea typeface="メイリオ" panose="020B0604030504040204" pitchFamily="50" charset="-128"/>
              </a:rPr>
              <a:t>、</a:t>
            </a:r>
            <a:r>
              <a:rPr lang="en-US" altLang="ja-JP" sz="1200" kern="0" dirty="0">
                <a:solidFill>
                  <a:schemeClr val="bg2">
                    <a:lumMod val="25000"/>
                  </a:schemeClr>
                </a:solidFill>
                <a:latin typeface="メイリオ" panose="020B0604030504040204" pitchFamily="50" charset="-128"/>
                <a:ea typeface="メイリオ" panose="020B0604030504040204" pitchFamily="50" charset="-128"/>
              </a:rPr>
              <a:t>Apache </a:t>
            </a:r>
            <a:r>
              <a:rPr lang="en-US" altLang="ja-JP" sz="1200" kern="0" dirty="0" err="1">
                <a:solidFill>
                  <a:schemeClr val="bg2">
                    <a:lumMod val="25000"/>
                  </a:schemeClr>
                </a:solidFill>
                <a:latin typeface="メイリオ" panose="020B0604030504040204" pitchFamily="50" charset="-128"/>
                <a:ea typeface="メイリオ" panose="020B0604030504040204" pitchFamily="50" charset="-128"/>
              </a:rPr>
              <a:t>Parouet</a:t>
            </a:r>
            <a:r>
              <a:rPr lang="ja-JP" altLang="en-US" sz="1200" kern="0" dirty="0">
                <a:solidFill>
                  <a:schemeClr val="bg2">
                    <a:lumMod val="25000"/>
                  </a:schemeClr>
                </a:solidFill>
                <a:latin typeface="メイリオ" panose="020B0604030504040204" pitchFamily="50" charset="-128"/>
                <a:ea typeface="メイリオ" panose="020B0604030504040204" pitchFamily="50" charset="-128"/>
              </a:rPr>
              <a:t>追加</a:t>
            </a:r>
            <a:endParaRPr lang="en-US" altLang="ja-JP" sz="1200" kern="0" dirty="0">
              <a:solidFill>
                <a:schemeClr val="bg2">
                  <a:lumMod val="25000"/>
                </a:schemeClr>
              </a:solidFill>
              <a:latin typeface="メイリオ" panose="020B0604030504040204" pitchFamily="50" charset="-128"/>
              <a:ea typeface="メイリオ" panose="020B0604030504040204" pitchFamily="50" charset="-128"/>
            </a:endParaRPr>
          </a:p>
          <a:p>
            <a:pPr marL="978694" lvl="2" indent="-296466" eaLnBrk="0" fontAlgn="base" hangingPunct="0">
              <a:lnSpc>
                <a:spcPts val="1400"/>
              </a:lnSpc>
              <a:spcBef>
                <a:spcPts val="300"/>
              </a:spcBef>
              <a:spcAft>
                <a:spcPct val="0"/>
              </a:spcAft>
              <a:buClr>
                <a:srgbClr val="CC0000"/>
              </a:buClr>
              <a:buFont typeface="Wingdings" panose="05000000000000000000" pitchFamily="2" charset="2"/>
              <a:buChar char="l"/>
            </a:pPr>
            <a:r>
              <a:rPr lang="ja-JP" altLang="en-US" sz="1200" u="sng" kern="0" dirty="0">
                <a:solidFill>
                  <a:schemeClr val="bg2">
                    <a:lumMod val="25000"/>
                  </a:schemeClr>
                </a:solidFill>
                <a:latin typeface="メイリオ" panose="020B0604030504040204" pitchFamily="50" charset="-128"/>
                <a:ea typeface="メイリオ" panose="020B0604030504040204" pitchFamily="50" charset="-128"/>
              </a:rPr>
              <a:t>ビッグデータ・ワークフロー・スケジューラ</a:t>
            </a:r>
            <a:r>
              <a:rPr lang="en-US" altLang="ja-JP" sz="1200" u="sng" kern="0" dirty="0">
                <a:solidFill>
                  <a:schemeClr val="bg2">
                    <a:lumMod val="25000"/>
                  </a:schemeClr>
                </a:solidFill>
                <a:latin typeface="メイリオ" panose="020B0604030504040204" pitchFamily="50" charset="-128"/>
                <a:ea typeface="メイリオ" panose="020B0604030504040204" pitchFamily="50" charset="-128"/>
              </a:rPr>
              <a:t>(</a:t>
            </a:r>
            <a:r>
              <a:rPr lang="ja-JP" altLang="en-US" sz="1200" u="sng" kern="0" dirty="0">
                <a:solidFill>
                  <a:schemeClr val="bg2">
                    <a:lumMod val="25000"/>
                  </a:schemeClr>
                </a:solidFill>
                <a:latin typeface="メイリオ" panose="020B0604030504040204" pitchFamily="50" charset="-128"/>
                <a:ea typeface="メイリオ" panose="020B0604030504040204" pitchFamily="50" charset="-128"/>
              </a:rPr>
              <a:t>カテゴリ追加</a:t>
            </a:r>
            <a:r>
              <a:rPr lang="en-US" altLang="ja-JP" sz="1200" u="sng" kern="0" dirty="0">
                <a:solidFill>
                  <a:schemeClr val="bg2">
                    <a:lumMod val="25000"/>
                  </a:schemeClr>
                </a:solidFill>
                <a:latin typeface="メイリオ" panose="020B0604030504040204" pitchFamily="50" charset="-128"/>
                <a:ea typeface="メイリオ" panose="020B0604030504040204" pitchFamily="50" charset="-128"/>
              </a:rPr>
              <a:t>)</a:t>
            </a:r>
            <a:r>
              <a:rPr lang="ja-JP" altLang="en-US" sz="1200" u="sng" kern="0" dirty="0">
                <a:solidFill>
                  <a:schemeClr val="bg2">
                    <a:lumMod val="25000"/>
                  </a:schemeClr>
                </a:solidFill>
                <a:latin typeface="メイリオ" panose="020B0604030504040204" pitchFamily="50" charset="-128"/>
                <a:ea typeface="メイリオ" panose="020B0604030504040204" pitchFamily="50" charset="-128"/>
              </a:rPr>
              <a:t>：</a:t>
            </a:r>
            <a:r>
              <a:rPr lang="en-US" altLang="ja-JP" sz="1200" kern="0" dirty="0">
                <a:solidFill>
                  <a:schemeClr val="bg2">
                    <a:lumMod val="25000"/>
                  </a:schemeClr>
                </a:solidFill>
                <a:latin typeface="メイリオ" panose="020B0604030504040204" pitchFamily="50" charset="-128"/>
                <a:ea typeface="メイリオ" panose="020B0604030504040204" pitchFamily="50" charset="-128"/>
              </a:rPr>
              <a:t>Apache Airflow</a:t>
            </a:r>
            <a:r>
              <a:rPr lang="ja-JP" altLang="en-US" sz="1200" kern="0" dirty="0">
                <a:solidFill>
                  <a:schemeClr val="bg2">
                    <a:lumMod val="25000"/>
                  </a:schemeClr>
                </a:solidFill>
                <a:latin typeface="メイリオ" panose="020B0604030504040204" pitchFamily="50" charset="-128"/>
                <a:ea typeface="メイリオ" panose="020B0604030504040204" pitchFamily="50" charset="-128"/>
              </a:rPr>
              <a:t>追加</a:t>
            </a:r>
            <a:endParaRPr lang="en-US" altLang="ja-JP" sz="1200" kern="0" dirty="0">
              <a:solidFill>
                <a:schemeClr val="bg2">
                  <a:lumMod val="25000"/>
                </a:schemeClr>
              </a:solidFill>
              <a:latin typeface="メイリオ" panose="020B0604030504040204" pitchFamily="50" charset="-128"/>
              <a:ea typeface="メイリオ" panose="020B0604030504040204" pitchFamily="50" charset="-128"/>
            </a:endParaRPr>
          </a:p>
          <a:p>
            <a:pPr marL="978694" lvl="2" indent="-296466" eaLnBrk="0" fontAlgn="base" hangingPunct="0">
              <a:lnSpc>
                <a:spcPts val="1400"/>
              </a:lnSpc>
              <a:spcBef>
                <a:spcPts val="300"/>
              </a:spcBef>
              <a:spcAft>
                <a:spcPct val="0"/>
              </a:spcAft>
              <a:buClr>
                <a:srgbClr val="CC0000"/>
              </a:buClr>
              <a:buFont typeface="Wingdings" panose="05000000000000000000" pitchFamily="2" charset="2"/>
              <a:buChar char="l"/>
            </a:pPr>
            <a:r>
              <a:rPr lang="ja-JP" altLang="en-US" sz="1200" u="sng" kern="0" dirty="0">
                <a:solidFill>
                  <a:schemeClr val="bg2">
                    <a:lumMod val="25000"/>
                  </a:schemeClr>
                </a:solidFill>
                <a:latin typeface="メイリオ" panose="020B0604030504040204" pitchFamily="50" charset="-128"/>
                <a:ea typeface="メイリオ" panose="020B0604030504040204" pitchFamily="50" charset="-128"/>
              </a:rPr>
              <a:t>ビッグデータ・メッセージング</a:t>
            </a:r>
            <a:r>
              <a:rPr lang="en-US" altLang="ja-JP" sz="1200" u="sng" kern="0" dirty="0">
                <a:solidFill>
                  <a:schemeClr val="bg2">
                    <a:lumMod val="25000"/>
                  </a:schemeClr>
                </a:solidFill>
                <a:latin typeface="メイリオ" panose="020B0604030504040204" pitchFamily="50" charset="-128"/>
                <a:ea typeface="メイリオ" panose="020B0604030504040204" pitchFamily="50" charset="-128"/>
              </a:rPr>
              <a:t>(</a:t>
            </a:r>
            <a:r>
              <a:rPr lang="ja-JP" altLang="en-US" sz="1200" u="sng" kern="0" dirty="0">
                <a:solidFill>
                  <a:schemeClr val="bg2">
                    <a:lumMod val="25000"/>
                  </a:schemeClr>
                </a:solidFill>
                <a:latin typeface="メイリオ" panose="020B0604030504040204" pitchFamily="50" charset="-128"/>
                <a:ea typeface="メイリオ" panose="020B0604030504040204" pitchFamily="50" charset="-128"/>
              </a:rPr>
              <a:t>カテゴリ追加</a:t>
            </a:r>
            <a:r>
              <a:rPr lang="en-US" altLang="ja-JP" sz="1200" u="sng" kern="0" dirty="0">
                <a:solidFill>
                  <a:schemeClr val="bg2">
                    <a:lumMod val="25000"/>
                  </a:schemeClr>
                </a:solidFill>
                <a:latin typeface="メイリオ" panose="020B0604030504040204" pitchFamily="50" charset="-128"/>
                <a:ea typeface="メイリオ" panose="020B0604030504040204" pitchFamily="50" charset="-128"/>
              </a:rPr>
              <a:t>)</a:t>
            </a:r>
            <a:r>
              <a:rPr lang="ja-JP" altLang="en-US" sz="1200" u="sng" kern="0" dirty="0">
                <a:solidFill>
                  <a:schemeClr val="bg2">
                    <a:lumMod val="25000"/>
                  </a:schemeClr>
                </a:solidFill>
                <a:latin typeface="メイリオ" panose="020B0604030504040204" pitchFamily="50" charset="-128"/>
                <a:ea typeface="メイリオ" panose="020B0604030504040204" pitchFamily="50" charset="-128"/>
              </a:rPr>
              <a:t>：</a:t>
            </a:r>
            <a:r>
              <a:rPr lang="en-US" altLang="ja-JP" sz="1200" kern="0" dirty="0">
                <a:solidFill>
                  <a:schemeClr val="bg2">
                    <a:lumMod val="25000"/>
                  </a:schemeClr>
                </a:solidFill>
                <a:latin typeface="メイリオ" panose="020B0604030504040204" pitchFamily="50" charset="-128"/>
                <a:ea typeface="メイリオ" panose="020B0604030504040204" pitchFamily="50" charset="-128"/>
              </a:rPr>
              <a:t>NATS</a:t>
            </a:r>
            <a:r>
              <a:rPr lang="ja-JP" altLang="en-US" sz="1200" kern="0" dirty="0" err="1">
                <a:solidFill>
                  <a:schemeClr val="bg2">
                    <a:lumMod val="25000"/>
                  </a:schemeClr>
                </a:solidFill>
                <a:latin typeface="メイリオ" panose="020B0604030504040204" pitchFamily="50" charset="-128"/>
                <a:ea typeface="メイリオ" panose="020B0604030504040204" pitchFamily="50" charset="-128"/>
              </a:rPr>
              <a:t>、</a:t>
            </a:r>
            <a:r>
              <a:rPr lang="en-US" altLang="ja-JP" sz="1200" kern="0" dirty="0" err="1">
                <a:solidFill>
                  <a:schemeClr val="bg2">
                    <a:lumMod val="25000"/>
                  </a:schemeClr>
                </a:solidFill>
                <a:latin typeface="メイリオ" panose="020B0604030504040204" pitchFamily="50" charset="-128"/>
                <a:ea typeface="メイリオ" panose="020B0604030504040204" pitchFamily="50" charset="-128"/>
              </a:rPr>
              <a:t>RabbitMQ</a:t>
            </a:r>
            <a:r>
              <a:rPr lang="ja-JP" altLang="en-US" sz="1200" kern="0" dirty="0">
                <a:solidFill>
                  <a:schemeClr val="bg2">
                    <a:lumMod val="25000"/>
                  </a:schemeClr>
                </a:solidFill>
                <a:latin typeface="メイリオ" panose="020B0604030504040204" pitchFamily="50" charset="-128"/>
                <a:ea typeface="メイリオ" panose="020B0604030504040204" pitchFamily="50" charset="-128"/>
              </a:rPr>
              <a:t>追加</a:t>
            </a:r>
            <a:endParaRPr lang="en-US" altLang="ja-JP" sz="1200" kern="0" dirty="0">
              <a:solidFill>
                <a:schemeClr val="bg2">
                  <a:lumMod val="25000"/>
                </a:schemeClr>
              </a:solidFill>
              <a:latin typeface="メイリオ" panose="020B0604030504040204" pitchFamily="50" charset="-128"/>
              <a:ea typeface="メイリオ" panose="020B0604030504040204" pitchFamily="50" charset="-128"/>
            </a:endParaRPr>
          </a:p>
          <a:p>
            <a:pPr marL="978694" lvl="2" indent="-296466" eaLnBrk="0" fontAlgn="base" hangingPunct="0">
              <a:lnSpc>
                <a:spcPts val="1400"/>
              </a:lnSpc>
              <a:spcBef>
                <a:spcPts val="300"/>
              </a:spcBef>
              <a:spcAft>
                <a:spcPct val="0"/>
              </a:spcAft>
              <a:buClr>
                <a:srgbClr val="CC0000"/>
              </a:buClr>
              <a:buFont typeface="Wingdings" panose="05000000000000000000" pitchFamily="2" charset="2"/>
              <a:buChar char="l"/>
            </a:pPr>
            <a:r>
              <a:rPr lang="ja-JP" altLang="en-US" sz="1200" u="sng" kern="0" dirty="0">
                <a:solidFill>
                  <a:schemeClr val="bg2">
                    <a:lumMod val="25000"/>
                  </a:schemeClr>
                </a:solidFill>
                <a:latin typeface="メイリオ" panose="020B0604030504040204" pitchFamily="50" charset="-128"/>
                <a:ea typeface="メイリオ" panose="020B0604030504040204" pitchFamily="50" charset="-128"/>
              </a:rPr>
              <a:t>ビッグデータ・運用管理</a:t>
            </a:r>
            <a:r>
              <a:rPr lang="en-US" altLang="ja-JP" sz="1200" u="sng" kern="0" dirty="0">
                <a:solidFill>
                  <a:schemeClr val="bg2">
                    <a:lumMod val="25000"/>
                  </a:schemeClr>
                </a:solidFill>
                <a:latin typeface="メイリオ" panose="020B0604030504040204" pitchFamily="50" charset="-128"/>
                <a:ea typeface="メイリオ" panose="020B0604030504040204" pitchFamily="50" charset="-128"/>
              </a:rPr>
              <a:t>(</a:t>
            </a:r>
            <a:r>
              <a:rPr lang="ja-JP" altLang="en-US" sz="1200" u="sng" kern="0" dirty="0">
                <a:solidFill>
                  <a:schemeClr val="bg2">
                    <a:lumMod val="25000"/>
                  </a:schemeClr>
                </a:solidFill>
                <a:latin typeface="メイリオ" panose="020B0604030504040204" pitchFamily="50" charset="-128"/>
                <a:ea typeface="メイリオ" panose="020B0604030504040204" pitchFamily="50" charset="-128"/>
              </a:rPr>
              <a:t>カテゴリ追加</a:t>
            </a:r>
            <a:r>
              <a:rPr lang="en-US" altLang="ja-JP" sz="1200" u="sng" kern="0" dirty="0">
                <a:solidFill>
                  <a:schemeClr val="bg2">
                    <a:lumMod val="25000"/>
                  </a:schemeClr>
                </a:solidFill>
                <a:latin typeface="メイリオ" panose="020B0604030504040204" pitchFamily="50" charset="-128"/>
                <a:ea typeface="メイリオ" panose="020B0604030504040204" pitchFamily="50" charset="-128"/>
              </a:rPr>
              <a:t>)</a:t>
            </a:r>
            <a:r>
              <a:rPr lang="ja-JP" altLang="en-US" sz="1200" u="sng" kern="0" dirty="0">
                <a:solidFill>
                  <a:schemeClr val="bg2">
                    <a:lumMod val="25000"/>
                  </a:schemeClr>
                </a:solidFill>
                <a:latin typeface="メイリオ" panose="020B0604030504040204" pitchFamily="50" charset="-128"/>
                <a:ea typeface="メイリオ" panose="020B0604030504040204" pitchFamily="50" charset="-128"/>
              </a:rPr>
              <a:t>：</a:t>
            </a:r>
            <a:r>
              <a:rPr lang="en-US" altLang="ja-JP" sz="1200" kern="0" dirty="0">
                <a:solidFill>
                  <a:schemeClr val="bg2">
                    <a:lumMod val="25000"/>
                  </a:schemeClr>
                </a:solidFill>
                <a:latin typeface="メイリオ" panose="020B0604030504040204" pitchFamily="50" charset="-128"/>
                <a:ea typeface="メイリオ" panose="020B0604030504040204" pitchFamily="50" charset="-128"/>
              </a:rPr>
              <a:t>Apache </a:t>
            </a:r>
            <a:r>
              <a:rPr lang="en-US" altLang="ja-JP" sz="1200" kern="0" dirty="0" err="1">
                <a:solidFill>
                  <a:schemeClr val="bg2">
                    <a:lumMod val="25000"/>
                  </a:schemeClr>
                </a:solidFill>
                <a:latin typeface="メイリオ" panose="020B0604030504040204" pitchFamily="50" charset="-128"/>
                <a:ea typeface="メイリオ" panose="020B0604030504040204" pitchFamily="50" charset="-128"/>
              </a:rPr>
              <a:t>Ambari</a:t>
            </a:r>
            <a:r>
              <a:rPr lang="ja-JP" altLang="en-US" sz="1200" kern="0" dirty="0" err="1">
                <a:solidFill>
                  <a:schemeClr val="bg2">
                    <a:lumMod val="25000"/>
                  </a:schemeClr>
                </a:solidFill>
                <a:latin typeface="メイリオ" panose="020B0604030504040204" pitchFamily="50" charset="-128"/>
                <a:ea typeface="メイリオ" panose="020B0604030504040204" pitchFamily="50" charset="-128"/>
              </a:rPr>
              <a:t>、</a:t>
            </a:r>
            <a:r>
              <a:rPr lang="en-US" altLang="ja-JP" sz="1200" kern="0" dirty="0">
                <a:solidFill>
                  <a:schemeClr val="bg2">
                    <a:lumMod val="25000"/>
                  </a:schemeClr>
                </a:solidFill>
                <a:latin typeface="メイリオ" panose="020B0604030504040204" pitchFamily="50" charset="-128"/>
                <a:ea typeface="メイリオ" panose="020B0604030504040204" pitchFamily="50" charset="-128"/>
              </a:rPr>
              <a:t>Apache Atlas</a:t>
            </a:r>
            <a:r>
              <a:rPr lang="ja-JP" altLang="en-US" sz="1200" kern="0" dirty="0" err="1">
                <a:solidFill>
                  <a:schemeClr val="bg2">
                    <a:lumMod val="25000"/>
                  </a:schemeClr>
                </a:solidFill>
                <a:latin typeface="メイリオ" panose="020B0604030504040204" pitchFamily="50" charset="-128"/>
                <a:ea typeface="メイリオ" panose="020B0604030504040204" pitchFamily="50" charset="-128"/>
              </a:rPr>
              <a:t>、</a:t>
            </a:r>
            <a:r>
              <a:rPr lang="en-US" altLang="ja-JP" sz="1200" kern="0" dirty="0">
                <a:solidFill>
                  <a:schemeClr val="bg2">
                    <a:lumMod val="25000"/>
                  </a:schemeClr>
                </a:solidFill>
                <a:latin typeface="メイリオ" panose="020B0604030504040204" pitchFamily="50" charset="-128"/>
                <a:ea typeface="メイリオ" panose="020B0604030504040204" pitchFamily="50" charset="-128"/>
              </a:rPr>
              <a:t>Apache Knox</a:t>
            </a:r>
            <a:r>
              <a:rPr lang="ja-JP" altLang="en-US" sz="1200" kern="0" dirty="0" err="1">
                <a:solidFill>
                  <a:schemeClr val="bg2">
                    <a:lumMod val="25000"/>
                  </a:schemeClr>
                </a:solidFill>
                <a:latin typeface="メイリオ" panose="020B0604030504040204" pitchFamily="50" charset="-128"/>
                <a:ea typeface="メイリオ" panose="020B0604030504040204" pitchFamily="50" charset="-128"/>
              </a:rPr>
              <a:t>、</a:t>
            </a:r>
            <a:r>
              <a:rPr lang="en-US" altLang="ja-JP" sz="1200" kern="0" dirty="0">
                <a:solidFill>
                  <a:schemeClr val="bg2">
                    <a:lumMod val="25000"/>
                  </a:schemeClr>
                </a:solidFill>
                <a:latin typeface="メイリオ" panose="020B0604030504040204" pitchFamily="50" charset="-128"/>
                <a:ea typeface="メイリオ" panose="020B0604030504040204" pitchFamily="50" charset="-128"/>
              </a:rPr>
              <a:t>Apache Ranger</a:t>
            </a:r>
            <a:r>
              <a:rPr lang="ja-JP" altLang="en-US" sz="1200" kern="0" dirty="0" err="1">
                <a:solidFill>
                  <a:schemeClr val="bg2">
                    <a:lumMod val="25000"/>
                  </a:schemeClr>
                </a:solidFill>
                <a:latin typeface="メイリオ" panose="020B0604030504040204" pitchFamily="50" charset="-128"/>
                <a:ea typeface="メイリオ" panose="020B0604030504040204" pitchFamily="50" charset="-128"/>
              </a:rPr>
              <a:t>、</a:t>
            </a:r>
            <a:r>
              <a:rPr lang="en-US" altLang="ja-JP" sz="1200" kern="0" dirty="0">
                <a:solidFill>
                  <a:schemeClr val="bg2">
                    <a:lumMod val="25000"/>
                  </a:schemeClr>
                </a:solidFill>
                <a:latin typeface="メイリオ" panose="020B0604030504040204" pitchFamily="50" charset="-128"/>
                <a:ea typeface="メイリオ" panose="020B0604030504040204" pitchFamily="50" charset="-128"/>
              </a:rPr>
              <a:t>Apache Sentry</a:t>
            </a:r>
            <a:r>
              <a:rPr lang="ja-JP" altLang="en-US" sz="1200" kern="0" dirty="0">
                <a:solidFill>
                  <a:schemeClr val="bg2">
                    <a:lumMod val="25000"/>
                  </a:schemeClr>
                </a:solidFill>
                <a:latin typeface="メイリオ" panose="020B0604030504040204" pitchFamily="50" charset="-128"/>
                <a:ea typeface="メイリオ" panose="020B0604030504040204" pitchFamily="50" charset="-128"/>
              </a:rPr>
              <a:t>追加</a:t>
            </a:r>
            <a:endParaRPr lang="en-US" altLang="ja-JP" sz="1200" kern="0" dirty="0">
              <a:solidFill>
                <a:schemeClr val="bg2">
                  <a:lumMod val="25000"/>
                </a:schemeClr>
              </a:solidFill>
              <a:latin typeface="メイリオ" panose="020B0604030504040204" pitchFamily="50" charset="-128"/>
              <a:ea typeface="メイリオ" panose="020B0604030504040204" pitchFamily="50" charset="-128"/>
            </a:endParaRPr>
          </a:p>
          <a:p>
            <a:pPr marL="978694" lvl="2" indent="-296466" eaLnBrk="0" fontAlgn="base" hangingPunct="0">
              <a:lnSpc>
                <a:spcPts val="1400"/>
              </a:lnSpc>
              <a:spcBef>
                <a:spcPts val="300"/>
              </a:spcBef>
              <a:spcAft>
                <a:spcPct val="0"/>
              </a:spcAft>
              <a:buClr>
                <a:srgbClr val="CC0000"/>
              </a:buClr>
              <a:buFont typeface="Wingdings" panose="05000000000000000000" pitchFamily="2" charset="2"/>
              <a:buChar char="l"/>
            </a:pPr>
            <a:r>
              <a:rPr lang="ja-JP" altLang="en-US" sz="1200" kern="0" dirty="0">
                <a:solidFill>
                  <a:schemeClr val="bg2">
                    <a:lumMod val="25000"/>
                  </a:schemeClr>
                </a:solidFill>
                <a:latin typeface="メイリオ" panose="020B0604030504040204" pitchFamily="50" charset="-128"/>
                <a:ea typeface="メイリオ" panose="020B0604030504040204" pitchFamily="50" charset="-128"/>
              </a:rPr>
              <a:t>その他：</a:t>
            </a:r>
            <a:r>
              <a:rPr lang="en-US" altLang="ja-JP" sz="1200" kern="0" dirty="0">
                <a:solidFill>
                  <a:schemeClr val="bg2">
                    <a:lumMod val="25000"/>
                  </a:schemeClr>
                </a:solidFill>
                <a:latin typeface="メイリオ" panose="020B0604030504040204" pitchFamily="50" charset="-128"/>
                <a:ea typeface="メイリオ" panose="020B0604030504040204" pitchFamily="50" charset="-128"/>
              </a:rPr>
              <a:t>Apache Zeppelin</a:t>
            </a:r>
            <a:r>
              <a:rPr lang="ja-JP" altLang="en-US" sz="1200" kern="0" dirty="0" err="1">
                <a:solidFill>
                  <a:schemeClr val="bg2">
                    <a:lumMod val="25000"/>
                  </a:schemeClr>
                </a:solidFill>
                <a:latin typeface="メイリオ" panose="020B0604030504040204" pitchFamily="50" charset="-128"/>
                <a:ea typeface="メイリオ" panose="020B0604030504040204" pitchFamily="50" charset="-128"/>
              </a:rPr>
              <a:t>、</a:t>
            </a:r>
            <a:r>
              <a:rPr lang="en-US" altLang="ja-JP" sz="1200" kern="0" dirty="0" err="1">
                <a:solidFill>
                  <a:schemeClr val="bg2">
                    <a:lumMod val="25000"/>
                  </a:schemeClr>
                </a:solidFill>
                <a:latin typeface="メイリオ" panose="020B0604030504040204" pitchFamily="50" charset="-128"/>
                <a:ea typeface="メイリオ" panose="020B0604030504040204" pitchFamily="50" charset="-128"/>
              </a:rPr>
              <a:t>Jupyter</a:t>
            </a:r>
            <a:r>
              <a:rPr lang="en-US" altLang="ja-JP" sz="1200" kern="0" dirty="0">
                <a:solidFill>
                  <a:schemeClr val="bg2">
                    <a:lumMod val="25000"/>
                  </a:schemeClr>
                </a:solidFill>
                <a:latin typeface="メイリオ" panose="020B0604030504040204" pitchFamily="50" charset="-128"/>
                <a:ea typeface="メイリオ" panose="020B0604030504040204" pitchFamily="50" charset="-128"/>
              </a:rPr>
              <a:t> Notebook(</a:t>
            </a:r>
            <a:r>
              <a:rPr lang="ja-JP" altLang="en-US" sz="1200" kern="0" dirty="0">
                <a:solidFill>
                  <a:schemeClr val="bg2">
                    <a:lumMod val="25000"/>
                  </a:schemeClr>
                </a:solidFill>
                <a:latin typeface="メイリオ" panose="020B0604030504040204" pitchFamily="50" charset="-128"/>
                <a:ea typeface="メイリオ" panose="020B0604030504040204" pitchFamily="50" charset="-128"/>
              </a:rPr>
              <a:t>ビッグデータ・データ分析</a:t>
            </a:r>
            <a:r>
              <a:rPr lang="en-US" altLang="ja-JP" sz="1200" kern="0" dirty="0">
                <a:solidFill>
                  <a:schemeClr val="bg2">
                    <a:lumMod val="25000"/>
                  </a:schemeClr>
                </a:solidFill>
                <a:latin typeface="メイリオ" panose="020B0604030504040204" pitchFamily="50" charset="-128"/>
                <a:ea typeface="メイリオ" panose="020B0604030504040204" pitchFamily="50" charset="-128"/>
              </a:rPr>
              <a:t>)</a:t>
            </a:r>
            <a:r>
              <a:rPr lang="ja-JP" altLang="en-US" sz="1200" kern="0" dirty="0" err="1">
                <a:solidFill>
                  <a:schemeClr val="bg2">
                    <a:lumMod val="25000"/>
                  </a:schemeClr>
                </a:solidFill>
                <a:latin typeface="メイリオ" panose="020B0604030504040204" pitchFamily="50" charset="-128"/>
                <a:ea typeface="メイリオ" panose="020B0604030504040204" pitchFamily="50" charset="-128"/>
              </a:rPr>
              <a:t>、</a:t>
            </a:r>
            <a:r>
              <a:rPr lang="en-US" altLang="ja-JP" sz="1200" kern="0" dirty="0">
                <a:solidFill>
                  <a:schemeClr val="bg2">
                    <a:lumMod val="25000"/>
                  </a:schemeClr>
                </a:solidFill>
                <a:latin typeface="メイリオ" panose="020B0604030504040204" pitchFamily="50" charset="-128"/>
                <a:ea typeface="メイリオ" panose="020B0604030504040204" pitchFamily="50" charset="-128"/>
              </a:rPr>
              <a:t>Elastic Beats(</a:t>
            </a:r>
            <a:r>
              <a:rPr lang="ja-JP" altLang="en-US" sz="1200" kern="0" dirty="0">
                <a:solidFill>
                  <a:schemeClr val="bg2">
                    <a:lumMod val="25000"/>
                  </a:schemeClr>
                </a:solidFill>
                <a:latin typeface="メイリオ" panose="020B0604030504040204" pitchFamily="50" charset="-128"/>
                <a:ea typeface="メイリオ" panose="020B0604030504040204" pitchFamily="50" charset="-128"/>
              </a:rPr>
              <a:t>ビッグデータ・検索エンジン</a:t>
            </a:r>
            <a:r>
              <a:rPr lang="en-US" altLang="ja-JP" sz="1200" kern="0" dirty="0">
                <a:solidFill>
                  <a:schemeClr val="bg2">
                    <a:lumMod val="25000"/>
                  </a:schemeClr>
                </a:solidFill>
                <a:latin typeface="メイリオ" panose="020B0604030504040204" pitchFamily="50" charset="-128"/>
                <a:ea typeface="メイリオ" panose="020B0604030504040204" pitchFamily="50" charset="-128"/>
              </a:rPr>
              <a:t>)</a:t>
            </a:r>
          </a:p>
          <a:p>
            <a:pPr marL="978694" lvl="2" indent="-296466" eaLnBrk="0" fontAlgn="base" hangingPunct="0">
              <a:spcBef>
                <a:spcPts val="100"/>
              </a:spcBef>
              <a:spcAft>
                <a:spcPct val="0"/>
              </a:spcAft>
              <a:buClr>
                <a:srgbClr val="CC0000"/>
              </a:buClr>
              <a:buFont typeface="Wingdings" panose="05000000000000000000" pitchFamily="2" charset="2"/>
              <a:buChar char="l"/>
            </a:pPr>
            <a:r>
              <a:rPr lang="en-US" altLang="ja-JP" sz="1200" u="sng" kern="0" dirty="0">
                <a:solidFill>
                  <a:schemeClr val="bg2">
                    <a:lumMod val="25000"/>
                  </a:schemeClr>
                </a:solidFill>
                <a:latin typeface="メイリオ" panose="020B0604030504040204" pitchFamily="50" charset="-128"/>
                <a:ea typeface="メイリオ" panose="020B0604030504040204" pitchFamily="50" charset="-128"/>
              </a:rPr>
              <a:t>AI</a:t>
            </a:r>
            <a:r>
              <a:rPr lang="ja-JP" altLang="en-US" sz="1200" u="sng" kern="0" dirty="0">
                <a:solidFill>
                  <a:schemeClr val="bg2">
                    <a:lumMod val="25000"/>
                  </a:schemeClr>
                </a:solidFill>
                <a:latin typeface="メイリオ" panose="020B0604030504040204" pitchFamily="50" charset="-128"/>
                <a:ea typeface="メイリオ" panose="020B0604030504040204" pitchFamily="50" charset="-128"/>
              </a:rPr>
              <a:t>・機械学習</a:t>
            </a:r>
            <a:r>
              <a:rPr lang="en-US" altLang="ja-JP" sz="1200" u="sng" kern="0" dirty="0">
                <a:solidFill>
                  <a:schemeClr val="bg2">
                    <a:lumMod val="25000"/>
                  </a:schemeClr>
                </a:solidFill>
                <a:latin typeface="メイリオ" panose="020B0604030504040204" pitchFamily="50" charset="-128"/>
                <a:ea typeface="メイリオ" panose="020B0604030504040204" pitchFamily="50" charset="-128"/>
              </a:rPr>
              <a:t>(AI</a:t>
            </a:r>
            <a:r>
              <a:rPr lang="ja-JP" altLang="en-US" sz="1200" u="sng" kern="0" dirty="0">
                <a:solidFill>
                  <a:schemeClr val="bg2">
                    <a:lumMod val="25000"/>
                  </a:schemeClr>
                </a:solidFill>
                <a:latin typeface="メイリオ" panose="020B0604030504040204" pitchFamily="50" charset="-128"/>
                <a:ea typeface="メイリオ" panose="020B0604030504040204" pitchFamily="50" charset="-128"/>
              </a:rPr>
              <a:t>カテゴリを分離</a:t>
            </a:r>
            <a:r>
              <a:rPr lang="en-US" altLang="ja-JP" sz="1200" u="sng" kern="0" dirty="0">
                <a:solidFill>
                  <a:schemeClr val="bg2">
                    <a:lumMod val="25000"/>
                  </a:schemeClr>
                </a:solidFill>
                <a:latin typeface="メイリオ" panose="020B0604030504040204" pitchFamily="50" charset="-128"/>
                <a:ea typeface="メイリオ" panose="020B0604030504040204" pitchFamily="50" charset="-128"/>
              </a:rPr>
              <a:t>):</a:t>
            </a:r>
            <a:r>
              <a:rPr lang="en-US" altLang="ja-JP" sz="1200" kern="0" dirty="0">
                <a:solidFill>
                  <a:schemeClr val="bg2">
                    <a:lumMod val="25000"/>
                  </a:schemeClr>
                </a:solidFill>
                <a:latin typeface="メイリオ" panose="020B0604030504040204" pitchFamily="50" charset="-128"/>
                <a:ea typeface="メイリオ" panose="020B0604030504040204" pitchFamily="50" charset="-128"/>
              </a:rPr>
              <a:t>Apache Spark MLIB</a:t>
            </a:r>
            <a:r>
              <a:rPr lang="ja-JP" altLang="en-US" sz="1200" kern="0" dirty="0" err="1">
                <a:solidFill>
                  <a:schemeClr val="bg2">
                    <a:lumMod val="25000"/>
                  </a:schemeClr>
                </a:solidFill>
                <a:latin typeface="メイリオ" panose="020B0604030504040204" pitchFamily="50" charset="-128"/>
                <a:ea typeface="メイリオ" panose="020B0604030504040204" pitchFamily="50" charset="-128"/>
              </a:rPr>
              <a:t>、</a:t>
            </a:r>
            <a:r>
              <a:rPr lang="en-US" altLang="ja-JP" sz="1200" kern="0" dirty="0" err="1">
                <a:solidFill>
                  <a:schemeClr val="bg2">
                    <a:lumMod val="25000"/>
                  </a:schemeClr>
                </a:solidFill>
                <a:latin typeface="メイリオ" panose="020B0604030504040204" pitchFamily="50" charset="-128"/>
                <a:ea typeface="メイリオ" panose="020B0604030504040204" pitchFamily="50" charset="-128"/>
              </a:rPr>
              <a:t>CoreML</a:t>
            </a:r>
            <a:r>
              <a:rPr lang="ja-JP" altLang="en-US" sz="1200" kern="0" dirty="0">
                <a:solidFill>
                  <a:schemeClr val="bg2">
                    <a:lumMod val="25000"/>
                  </a:schemeClr>
                </a:solidFill>
                <a:latin typeface="メイリオ" panose="020B0604030504040204" pitchFamily="50" charset="-128"/>
                <a:ea typeface="メイリオ" panose="020B0604030504040204" pitchFamily="50" charset="-128"/>
              </a:rPr>
              <a:t>追加</a:t>
            </a:r>
            <a:endParaRPr lang="en-US" altLang="ja-JP" sz="1200" kern="0" dirty="0">
              <a:solidFill>
                <a:schemeClr val="bg2">
                  <a:lumMod val="25000"/>
                </a:schemeClr>
              </a:solidFill>
              <a:latin typeface="メイリオ" panose="020B0604030504040204" pitchFamily="50" charset="-128"/>
              <a:ea typeface="メイリオ" panose="020B0604030504040204" pitchFamily="50" charset="-128"/>
            </a:endParaRPr>
          </a:p>
          <a:p>
            <a:pPr marL="978694" lvl="2" indent="-296466" eaLnBrk="0" fontAlgn="base" hangingPunct="0">
              <a:spcBef>
                <a:spcPts val="100"/>
              </a:spcBef>
              <a:spcAft>
                <a:spcPct val="0"/>
              </a:spcAft>
              <a:buClr>
                <a:srgbClr val="CC0000"/>
              </a:buClr>
              <a:buFont typeface="Wingdings" panose="05000000000000000000" pitchFamily="2" charset="2"/>
              <a:buChar char="l"/>
            </a:pPr>
            <a:r>
              <a:rPr lang="en-US" altLang="ja-JP" sz="1200" u="sng" kern="0" dirty="0">
                <a:solidFill>
                  <a:schemeClr val="bg2">
                    <a:lumMod val="25000"/>
                  </a:schemeClr>
                </a:solidFill>
                <a:latin typeface="メイリオ" panose="020B0604030504040204" pitchFamily="50" charset="-128"/>
                <a:ea typeface="メイリオ" panose="020B0604030504040204" pitchFamily="50" charset="-128"/>
              </a:rPr>
              <a:t>AI</a:t>
            </a:r>
            <a:r>
              <a:rPr lang="ja-JP" altLang="en-US" sz="1200" u="sng" kern="0" dirty="0">
                <a:solidFill>
                  <a:schemeClr val="bg2">
                    <a:lumMod val="25000"/>
                  </a:schemeClr>
                </a:solidFill>
                <a:latin typeface="メイリオ" panose="020B0604030504040204" pitchFamily="50" charset="-128"/>
                <a:ea typeface="メイリオ" panose="020B0604030504040204" pitchFamily="50" charset="-128"/>
              </a:rPr>
              <a:t>・ディープラーニング・フレームワーク</a:t>
            </a:r>
            <a:r>
              <a:rPr lang="en-US" altLang="ja-JP" sz="1200" u="sng" kern="0" dirty="0">
                <a:solidFill>
                  <a:schemeClr val="bg2">
                    <a:lumMod val="25000"/>
                  </a:schemeClr>
                </a:solidFill>
                <a:latin typeface="メイリオ" panose="020B0604030504040204" pitchFamily="50" charset="-128"/>
                <a:ea typeface="メイリオ" panose="020B0604030504040204" pitchFamily="50" charset="-128"/>
              </a:rPr>
              <a:t>(</a:t>
            </a:r>
            <a:r>
              <a:rPr lang="ja-JP" altLang="en-US" sz="1200" u="sng" kern="0" dirty="0">
                <a:solidFill>
                  <a:schemeClr val="bg2">
                    <a:lumMod val="25000"/>
                  </a:schemeClr>
                </a:solidFill>
                <a:latin typeface="メイリオ" panose="020B0604030504040204" pitchFamily="50" charset="-128"/>
                <a:ea typeface="メイリオ" panose="020B0604030504040204" pitchFamily="50" charset="-128"/>
              </a:rPr>
              <a:t>ディープラーニングから変更</a:t>
            </a:r>
            <a:r>
              <a:rPr lang="en-US" altLang="ja-JP" sz="1200" u="sng" kern="0" dirty="0">
                <a:solidFill>
                  <a:schemeClr val="bg2">
                    <a:lumMod val="25000"/>
                  </a:schemeClr>
                </a:solidFill>
                <a:latin typeface="メイリオ" panose="020B0604030504040204" pitchFamily="50" charset="-128"/>
                <a:ea typeface="メイリオ" panose="020B0604030504040204" pitchFamily="50" charset="-128"/>
              </a:rPr>
              <a:t>)</a:t>
            </a:r>
            <a:r>
              <a:rPr lang="en-US" altLang="ja-JP" sz="1200" kern="0" dirty="0">
                <a:solidFill>
                  <a:schemeClr val="bg2">
                    <a:lumMod val="25000"/>
                  </a:schemeClr>
                </a:solidFill>
                <a:latin typeface="メイリオ" panose="020B0604030504040204" pitchFamily="50" charset="-128"/>
                <a:ea typeface="メイリオ" panose="020B0604030504040204" pitchFamily="50" charset="-128"/>
              </a:rPr>
              <a:t>Apache </a:t>
            </a:r>
            <a:r>
              <a:rPr lang="en-US" altLang="ja-JP" sz="1200" kern="0" dirty="0" err="1">
                <a:solidFill>
                  <a:schemeClr val="bg2">
                    <a:lumMod val="25000"/>
                  </a:schemeClr>
                </a:solidFill>
                <a:latin typeface="メイリオ" panose="020B0604030504040204" pitchFamily="50" charset="-128"/>
                <a:ea typeface="メイリオ" panose="020B0604030504040204" pitchFamily="50" charset="-128"/>
              </a:rPr>
              <a:t>MXNet</a:t>
            </a:r>
            <a:r>
              <a:rPr lang="ja-JP" altLang="en-US" sz="1200" kern="0" dirty="0" err="1">
                <a:solidFill>
                  <a:schemeClr val="bg2">
                    <a:lumMod val="25000"/>
                  </a:schemeClr>
                </a:solidFill>
                <a:latin typeface="メイリオ" panose="020B0604030504040204" pitchFamily="50" charset="-128"/>
                <a:ea typeface="メイリオ" panose="020B0604030504040204" pitchFamily="50" charset="-128"/>
              </a:rPr>
              <a:t>、</a:t>
            </a:r>
            <a:r>
              <a:rPr lang="en-US" altLang="ja-JP" sz="1200" kern="0" dirty="0">
                <a:solidFill>
                  <a:schemeClr val="bg2">
                    <a:lumMod val="25000"/>
                  </a:schemeClr>
                </a:solidFill>
                <a:latin typeface="メイリオ" panose="020B0604030504040204" pitchFamily="50" charset="-128"/>
                <a:ea typeface="メイリオ" panose="020B0604030504040204" pitchFamily="50" charset="-128"/>
              </a:rPr>
              <a:t>Caffe2</a:t>
            </a:r>
            <a:r>
              <a:rPr lang="ja-JP" altLang="en-US" sz="1200" kern="0" dirty="0" err="1">
                <a:solidFill>
                  <a:schemeClr val="bg2">
                    <a:lumMod val="25000"/>
                  </a:schemeClr>
                </a:solidFill>
                <a:latin typeface="メイリオ" panose="020B0604030504040204" pitchFamily="50" charset="-128"/>
                <a:ea typeface="メイリオ" panose="020B0604030504040204" pitchFamily="50" charset="-128"/>
              </a:rPr>
              <a:t>、</a:t>
            </a:r>
            <a:r>
              <a:rPr lang="en-US" altLang="ja-JP" sz="1200" kern="0" dirty="0">
                <a:solidFill>
                  <a:schemeClr val="bg2">
                    <a:lumMod val="25000"/>
                  </a:schemeClr>
                </a:solidFill>
                <a:latin typeface="メイリオ" panose="020B0604030504040204" pitchFamily="50" charset="-128"/>
                <a:ea typeface="メイリオ" panose="020B0604030504040204" pitchFamily="50" charset="-128"/>
              </a:rPr>
              <a:t>Neon</a:t>
            </a:r>
            <a:r>
              <a:rPr lang="ja-JP" altLang="en-US" sz="1200" kern="0" dirty="0" err="1">
                <a:solidFill>
                  <a:schemeClr val="bg2">
                    <a:lumMod val="25000"/>
                  </a:schemeClr>
                </a:solidFill>
                <a:latin typeface="メイリオ" panose="020B0604030504040204" pitchFamily="50" charset="-128"/>
                <a:ea typeface="メイリオ" panose="020B0604030504040204" pitchFamily="50" charset="-128"/>
              </a:rPr>
              <a:t>、</a:t>
            </a:r>
            <a:r>
              <a:rPr lang="en-US" altLang="ja-JP" sz="1200" kern="0" dirty="0">
                <a:solidFill>
                  <a:schemeClr val="bg2">
                    <a:lumMod val="25000"/>
                  </a:schemeClr>
                </a:solidFill>
                <a:latin typeface="メイリオ" panose="020B0604030504040204" pitchFamily="50" charset="-128"/>
                <a:ea typeface="メイリオ" panose="020B0604030504040204" pitchFamily="50" charset="-128"/>
              </a:rPr>
              <a:t>Paddle</a:t>
            </a:r>
            <a:r>
              <a:rPr lang="ja-JP" altLang="en-US" sz="1200" kern="0" dirty="0" err="1">
                <a:solidFill>
                  <a:schemeClr val="bg2">
                    <a:lumMod val="25000"/>
                  </a:schemeClr>
                </a:solidFill>
                <a:latin typeface="メイリオ" panose="020B0604030504040204" pitchFamily="50" charset="-128"/>
                <a:ea typeface="メイリオ" panose="020B0604030504040204" pitchFamily="50" charset="-128"/>
              </a:rPr>
              <a:t>、</a:t>
            </a:r>
            <a:r>
              <a:rPr lang="en-US" altLang="ja-JP" sz="1200" kern="0" dirty="0" err="1">
                <a:solidFill>
                  <a:schemeClr val="bg2">
                    <a:lumMod val="25000"/>
                  </a:schemeClr>
                </a:solidFill>
                <a:latin typeface="メイリオ" panose="020B0604030504040204" pitchFamily="50" charset="-128"/>
                <a:ea typeface="メイリオ" panose="020B0604030504040204" pitchFamily="50" charset="-128"/>
              </a:rPr>
              <a:t>Pytorch</a:t>
            </a:r>
            <a:r>
              <a:rPr lang="ja-JP" altLang="en-US" sz="1200" kern="0" dirty="0">
                <a:solidFill>
                  <a:schemeClr val="bg2">
                    <a:lumMod val="25000"/>
                  </a:schemeClr>
                </a:solidFill>
                <a:latin typeface="メイリオ" panose="020B0604030504040204" pitchFamily="50" charset="-128"/>
                <a:ea typeface="メイリオ" panose="020B0604030504040204" pitchFamily="50" charset="-128"/>
              </a:rPr>
              <a:t>追加</a:t>
            </a:r>
            <a:endParaRPr lang="en-US" altLang="ja-JP" sz="1200" kern="0" dirty="0">
              <a:solidFill>
                <a:schemeClr val="bg2">
                  <a:lumMod val="25000"/>
                </a:schemeClr>
              </a:solidFill>
              <a:latin typeface="メイリオ" panose="020B0604030504040204" pitchFamily="50" charset="-128"/>
              <a:ea typeface="メイリオ" panose="020B0604030504040204" pitchFamily="50" charset="-128"/>
            </a:endParaRPr>
          </a:p>
        </p:txBody>
      </p:sp>
      <p:sp>
        <p:nvSpPr>
          <p:cNvPr id="4" name="スライド番号プレースホルダー 3"/>
          <p:cNvSpPr>
            <a:spLocks noGrp="1"/>
          </p:cNvSpPr>
          <p:nvPr>
            <p:ph type="sldNum" sz="quarter" idx="12"/>
          </p:nvPr>
        </p:nvSpPr>
        <p:spPr/>
        <p:txBody>
          <a:bodyPr/>
          <a:lstStyle/>
          <a:p>
            <a:pPr>
              <a:defRPr/>
            </a:pPr>
            <a:fld id="{2E2CC637-50F8-41E5-AD2A-672FDF5D54F5}" type="slidenum">
              <a:rPr lang="en-US" altLang="ja-JP" smtClean="0"/>
              <a:pPr>
                <a:defRPr/>
              </a:pPr>
              <a:t>33</a:t>
            </a:fld>
            <a:endParaRPr lang="en-US" altLang="ja-JP"/>
          </a:p>
        </p:txBody>
      </p:sp>
      <p:sp>
        <p:nvSpPr>
          <p:cNvPr id="5" name="タイトル 4"/>
          <p:cNvSpPr>
            <a:spLocks noGrp="1"/>
          </p:cNvSpPr>
          <p:nvPr>
            <p:ph type="title"/>
          </p:nvPr>
        </p:nvSpPr>
        <p:spPr/>
        <p:txBody>
          <a:bodyPr/>
          <a:lstStyle/>
          <a:p>
            <a:r>
              <a:rPr lang="en-US" altLang="zh-TW" dirty="0"/>
              <a:t>201</a:t>
            </a:r>
            <a:r>
              <a:rPr lang="en-US" altLang="ja-JP" dirty="0"/>
              <a:t>8</a:t>
            </a:r>
            <a:r>
              <a:rPr lang="ja-JP" altLang="en-US" dirty="0"/>
              <a:t>年～</a:t>
            </a:r>
            <a:r>
              <a:rPr lang="en-US" altLang="ja-JP" dirty="0"/>
              <a:t>2019</a:t>
            </a:r>
            <a:r>
              <a:rPr lang="zh-TW" altLang="en-US" dirty="0"/>
              <a:t>年版</a:t>
            </a:r>
            <a:r>
              <a:rPr lang="en-US" altLang="zh-TW" dirty="0"/>
              <a:t>OSS</a:t>
            </a:r>
            <a:r>
              <a:rPr lang="zh-TW" altLang="en-US" dirty="0"/>
              <a:t>鳥瞰図</a:t>
            </a:r>
            <a:endParaRPr kumimoji="1" lang="ja-JP" altLang="en-US" dirty="0"/>
          </a:p>
        </p:txBody>
      </p:sp>
    </p:spTree>
    <p:extLst>
      <p:ext uri="{BB962C8B-B14F-4D97-AF65-F5344CB8AC3E}">
        <p14:creationId xmlns:p14="http://schemas.microsoft.com/office/powerpoint/2010/main" val="390940014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コンテンツ プレースホルダー 5"/>
          <p:cNvSpPr>
            <a:spLocks noGrp="1"/>
          </p:cNvSpPr>
          <p:nvPr>
            <p:ph idx="1"/>
          </p:nvPr>
        </p:nvSpPr>
        <p:spPr>
          <a:xfrm>
            <a:off x="194048" y="1447819"/>
            <a:ext cx="9807713" cy="2051708"/>
          </a:xfrm>
        </p:spPr>
        <p:txBody>
          <a:bodyPr/>
          <a:lstStyle/>
          <a:p>
            <a:pPr marL="514350" indent="-514350">
              <a:buFont typeface="+mj-ea"/>
              <a:buAutoNum type="circleNumDbPlain" startAt="3"/>
            </a:pPr>
            <a:r>
              <a:rPr lang="en-US" altLang="ja-JP" dirty="0"/>
              <a:t>2018</a:t>
            </a:r>
            <a:r>
              <a:rPr lang="ja-JP" altLang="en-US" dirty="0"/>
              <a:t>年：データベース領域の独立と更新</a:t>
            </a:r>
            <a:endParaRPr lang="en-US" altLang="ja-JP" dirty="0"/>
          </a:p>
          <a:p>
            <a:pPr lvl="2"/>
            <a:r>
              <a:rPr lang="ja-JP" altLang="en-US" dirty="0"/>
              <a:t>カテゴリを “</a:t>
            </a:r>
            <a:r>
              <a:rPr lang="en-US" altLang="ja-JP" dirty="0"/>
              <a:t>Web/AP</a:t>
            </a:r>
            <a:r>
              <a:rPr lang="ja-JP" altLang="en-US" dirty="0"/>
              <a:t>サーバ”と “データベース” に分離</a:t>
            </a:r>
            <a:endParaRPr lang="en-US" altLang="ja-JP" dirty="0"/>
          </a:p>
          <a:p>
            <a:pPr lvl="2"/>
            <a:r>
              <a:rPr lang="en-US" altLang="ja-JP" dirty="0" err="1"/>
              <a:t>NoSQL</a:t>
            </a:r>
            <a:r>
              <a:rPr lang="ja-JP" altLang="en-US" dirty="0"/>
              <a:t>系カテゴリを細分化</a:t>
            </a:r>
            <a:endParaRPr lang="en-US" altLang="ja-JP" dirty="0"/>
          </a:p>
          <a:p>
            <a:pPr lvl="2"/>
            <a:r>
              <a:rPr lang="en-US" altLang="ja-JP" dirty="0"/>
              <a:t>OSS</a:t>
            </a:r>
            <a:r>
              <a:rPr lang="ja-JP" altLang="en-US" dirty="0"/>
              <a:t>見直し：</a:t>
            </a:r>
            <a:r>
              <a:rPr lang="en-US" altLang="ja-JP" dirty="0"/>
              <a:t>Berkeley DB(</a:t>
            </a:r>
            <a:r>
              <a:rPr lang="ja-JP" altLang="en-US" dirty="0"/>
              <a:t>データベース・</a:t>
            </a:r>
            <a:r>
              <a:rPr lang="en-US" altLang="ja-JP" dirty="0"/>
              <a:t>RDBMS)</a:t>
            </a:r>
            <a:r>
              <a:rPr lang="ja-JP" altLang="en-US" dirty="0"/>
              <a:t>追加、</a:t>
            </a:r>
            <a:r>
              <a:rPr lang="en-US" altLang="ja-JP" dirty="0" err="1"/>
              <a:t>pgAdmin</a:t>
            </a:r>
            <a:r>
              <a:rPr lang="en-US" altLang="ja-JP" dirty="0"/>
              <a:t>(</a:t>
            </a:r>
            <a:r>
              <a:rPr lang="ja-JP" altLang="en-US" dirty="0"/>
              <a:t>データベース・</a:t>
            </a:r>
            <a:br>
              <a:rPr lang="en-US" altLang="ja-JP" dirty="0"/>
            </a:br>
            <a:r>
              <a:rPr lang="en-US" altLang="ja-JP" dirty="0"/>
              <a:t>DB</a:t>
            </a:r>
            <a:r>
              <a:rPr lang="ja-JP" altLang="en-US" dirty="0"/>
              <a:t>管理</a:t>
            </a:r>
            <a:r>
              <a:rPr lang="en-US" altLang="ja-JP" dirty="0"/>
              <a:t>)</a:t>
            </a:r>
            <a:r>
              <a:rPr lang="ja-JP" altLang="en-US" dirty="0"/>
              <a:t>追加、</a:t>
            </a:r>
            <a:r>
              <a:rPr lang="en-US" altLang="ja-JP" dirty="0" err="1"/>
              <a:t>phpPgAdmin</a:t>
            </a:r>
            <a:r>
              <a:rPr lang="en-US" altLang="ja-JP" dirty="0"/>
              <a:t>(</a:t>
            </a:r>
            <a:r>
              <a:rPr lang="ja-JP" altLang="en-US" dirty="0"/>
              <a:t>データベース・</a:t>
            </a:r>
            <a:r>
              <a:rPr lang="en-US" altLang="ja-JP" dirty="0"/>
              <a:t>DB</a:t>
            </a:r>
            <a:r>
              <a:rPr lang="ja-JP" altLang="en-US" dirty="0"/>
              <a:t>管理</a:t>
            </a:r>
            <a:r>
              <a:rPr lang="en-US" altLang="ja-JP" dirty="0"/>
              <a:t>)</a:t>
            </a:r>
            <a:r>
              <a:rPr lang="ja-JP" altLang="en-US" dirty="0"/>
              <a:t>削除</a:t>
            </a:r>
          </a:p>
          <a:p>
            <a:pPr lvl="2"/>
            <a:endParaRPr lang="en-US" altLang="ja-JP" dirty="0"/>
          </a:p>
          <a:p>
            <a:pPr marL="471487" lvl="1" indent="0">
              <a:buNone/>
            </a:pPr>
            <a:endParaRPr lang="en-US" altLang="ja-JP" sz="1800" dirty="0"/>
          </a:p>
          <a:p>
            <a:pPr marL="471487" lvl="1" indent="0">
              <a:buNone/>
            </a:pPr>
            <a:endParaRPr lang="en-US" altLang="ja-JP" sz="1800" dirty="0"/>
          </a:p>
          <a:p>
            <a:pPr marL="909637" lvl="2" indent="0">
              <a:buNone/>
            </a:pPr>
            <a:br>
              <a:rPr lang="en-US" altLang="ja-JP" dirty="0"/>
            </a:br>
            <a:endParaRPr lang="en-US" altLang="ja-JP" dirty="0"/>
          </a:p>
        </p:txBody>
      </p:sp>
      <p:sp>
        <p:nvSpPr>
          <p:cNvPr id="5" name="タイトル 4"/>
          <p:cNvSpPr>
            <a:spLocks noGrp="1"/>
          </p:cNvSpPr>
          <p:nvPr>
            <p:ph type="title"/>
          </p:nvPr>
        </p:nvSpPr>
        <p:spPr/>
        <p:txBody>
          <a:bodyPr/>
          <a:lstStyle/>
          <a:p>
            <a:r>
              <a:rPr lang="en-US" altLang="zh-TW" dirty="0"/>
              <a:t>201</a:t>
            </a:r>
            <a:r>
              <a:rPr lang="en-US" altLang="ja-JP" dirty="0"/>
              <a:t>8</a:t>
            </a:r>
            <a:r>
              <a:rPr lang="ja-JP" altLang="en-US" dirty="0"/>
              <a:t>年～</a:t>
            </a:r>
            <a:r>
              <a:rPr lang="en-US" altLang="ja-JP" dirty="0"/>
              <a:t>2019</a:t>
            </a:r>
            <a:r>
              <a:rPr lang="zh-TW" altLang="en-US" dirty="0"/>
              <a:t>年版</a:t>
            </a:r>
            <a:r>
              <a:rPr lang="en-US" altLang="zh-TW" dirty="0"/>
              <a:t>OSS</a:t>
            </a:r>
            <a:r>
              <a:rPr lang="zh-TW" altLang="en-US" dirty="0"/>
              <a:t>鳥瞰図</a:t>
            </a:r>
            <a:endParaRPr kumimoji="1" lang="ja-JP" altLang="en-US" dirty="0"/>
          </a:p>
        </p:txBody>
      </p:sp>
      <p:pic>
        <p:nvPicPr>
          <p:cNvPr id="3" name="図 2"/>
          <p:cNvPicPr>
            <a:picLocks noChangeAspect="1"/>
          </p:cNvPicPr>
          <p:nvPr/>
        </p:nvPicPr>
        <p:blipFill>
          <a:blip r:embed="rId2"/>
          <a:stretch>
            <a:fillRect/>
          </a:stretch>
        </p:blipFill>
        <p:spPr>
          <a:xfrm>
            <a:off x="8706687" y="500765"/>
            <a:ext cx="2801895" cy="4217457"/>
          </a:xfrm>
          <a:prstGeom prst="rect">
            <a:avLst/>
          </a:prstGeom>
        </p:spPr>
      </p:pic>
      <p:sp>
        <p:nvSpPr>
          <p:cNvPr id="7" name="正方形/長方形 6"/>
          <p:cNvSpPr/>
          <p:nvPr/>
        </p:nvSpPr>
        <p:spPr>
          <a:xfrm>
            <a:off x="164305" y="4814888"/>
            <a:ext cx="8736807" cy="1225977"/>
          </a:xfrm>
          <a:prstGeom prst="rect">
            <a:avLst/>
          </a:prstGeom>
        </p:spPr>
        <p:txBody>
          <a:bodyPr wrap="square">
            <a:spAutoFit/>
          </a:bodyPr>
          <a:lstStyle/>
          <a:p>
            <a:pPr marL="514350" lvl="0" indent="-514350" eaLnBrk="0" fontAlgn="base" hangingPunct="0">
              <a:spcAft>
                <a:spcPct val="0"/>
              </a:spcAft>
              <a:buClr>
                <a:srgbClr val="CC0000"/>
              </a:buClr>
              <a:buFont typeface="+mj-ea"/>
              <a:buAutoNum type="circleNumDbPlain" startAt="4"/>
            </a:pPr>
            <a:r>
              <a:rPr lang="en-US" altLang="ja-JP" sz="2000" u="sng" kern="0" dirty="0">
                <a:solidFill>
                  <a:srgbClr val="000000"/>
                </a:solidFill>
                <a:latin typeface="メイリオ" panose="020B0604030504040204" pitchFamily="50" charset="-128"/>
                <a:ea typeface="メイリオ" panose="020B0604030504040204" pitchFamily="50" charset="-128"/>
              </a:rPr>
              <a:t>2019</a:t>
            </a:r>
            <a:r>
              <a:rPr lang="ja-JP" altLang="en-US" sz="2000" u="sng" kern="0" dirty="0">
                <a:solidFill>
                  <a:srgbClr val="000000"/>
                </a:solidFill>
                <a:latin typeface="メイリオ" panose="020B0604030504040204" pitchFamily="50" charset="-128"/>
                <a:ea typeface="メイリオ" panose="020B0604030504040204" pitchFamily="50" charset="-128"/>
              </a:rPr>
              <a:t>年：新規領域の拡大・浸透</a:t>
            </a:r>
            <a:r>
              <a:rPr lang="ja-JP" altLang="en-US" sz="2000" kern="0" dirty="0">
                <a:solidFill>
                  <a:srgbClr val="000000"/>
                </a:solidFill>
                <a:latin typeface="メイリオ" panose="020B0604030504040204" pitchFamily="50" charset="-128"/>
                <a:ea typeface="メイリオ" panose="020B0604030504040204" pitchFamily="50" charset="-128"/>
              </a:rPr>
              <a:t>により</a:t>
            </a:r>
            <a:r>
              <a:rPr lang="en-US" altLang="ja-JP" sz="2000" kern="0" dirty="0">
                <a:solidFill>
                  <a:srgbClr val="000000"/>
                </a:solidFill>
                <a:latin typeface="メイリオ" panose="020B0604030504040204" pitchFamily="50" charset="-128"/>
                <a:ea typeface="メイリオ" panose="020B0604030504040204" pitchFamily="50" charset="-128"/>
              </a:rPr>
              <a:t>”</a:t>
            </a:r>
            <a:r>
              <a:rPr lang="en-US" altLang="ja-JP" sz="2000" kern="0" dirty="0" err="1">
                <a:solidFill>
                  <a:srgbClr val="000000"/>
                </a:solidFill>
                <a:latin typeface="メイリオ" panose="020B0604030504040204" pitchFamily="50" charset="-128"/>
                <a:ea typeface="メイリオ" panose="020B0604030504040204" pitchFamily="50" charset="-128"/>
              </a:rPr>
              <a:t>IoT</a:t>
            </a:r>
            <a:r>
              <a:rPr lang="en-US" altLang="ja-JP" sz="2000" kern="0" dirty="0">
                <a:solidFill>
                  <a:srgbClr val="000000"/>
                </a:solidFill>
                <a:latin typeface="メイリオ" panose="020B0604030504040204" pitchFamily="50" charset="-128"/>
                <a:ea typeface="メイリオ" panose="020B0604030504040204" pitchFamily="50" charset="-128"/>
              </a:rPr>
              <a:t>”</a:t>
            </a:r>
            <a:r>
              <a:rPr lang="ja-JP" altLang="en-US" sz="2000" kern="0" dirty="0" err="1">
                <a:solidFill>
                  <a:srgbClr val="000000"/>
                </a:solidFill>
                <a:latin typeface="メイリオ" panose="020B0604030504040204" pitchFamily="50" charset="-128"/>
                <a:ea typeface="メイリオ" panose="020B0604030504040204" pitchFamily="50" charset="-128"/>
              </a:rPr>
              <a:t>、</a:t>
            </a:r>
            <a:r>
              <a:rPr lang="ja-JP" altLang="en-US" sz="2000" kern="0" dirty="0">
                <a:solidFill>
                  <a:srgbClr val="000000"/>
                </a:solidFill>
                <a:latin typeface="メイリオ" panose="020B0604030504040204" pitchFamily="50" charset="-128"/>
                <a:ea typeface="メイリオ" panose="020B0604030504040204" pitchFamily="50" charset="-128"/>
              </a:rPr>
              <a:t>“ブロックチェーン”</a:t>
            </a:r>
            <a:br>
              <a:rPr lang="en-US" altLang="ja-JP" sz="2000" kern="0" dirty="0">
                <a:solidFill>
                  <a:srgbClr val="000000"/>
                </a:solidFill>
                <a:latin typeface="メイリオ" panose="020B0604030504040204" pitchFamily="50" charset="-128"/>
                <a:ea typeface="メイリオ" panose="020B0604030504040204" pitchFamily="50" charset="-128"/>
              </a:rPr>
            </a:br>
            <a:r>
              <a:rPr lang="ja-JP" altLang="en-US" sz="2000" kern="0" dirty="0">
                <a:solidFill>
                  <a:srgbClr val="000000"/>
                </a:solidFill>
                <a:latin typeface="メイリオ" panose="020B0604030504040204" pitchFamily="50" charset="-128"/>
                <a:ea typeface="メイリオ" panose="020B0604030504040204" pitchFamily="50" charset="-128"/>
              </a:rPr>
              <a:t>の新カテゴリ、</a:t>
            </a:r>
            <a:r>
              <a:rPr lang="en-US" altLang="ja-JP" sz="2000" kern="0" dirty="0">
                <a:solidFill>
                  <a:srgbClr val="000000"/>
                </a:solidFill>
                <a:latin typeface="メイリオ" panose="020B0604030504040204" pitchFamily="50" charset="-128"/>
                <a:ea typeface="メイリオ" panose="020B0604030504040204" pitchFamily="50" charset="-128"/>
              </a:rPr>
              <a:t>OSS</a:t>
            </a:r>
            <a:r>
              <a:rPr lang="ja-JP" altLang="en-US" sz="2000" kern="0" dirty="0">
                <a:solidFill>
                  <a:srgbClr val="000000"/>
                </a:solidFill>
                <a:latin typeface="メイリオ" panose="020B0604030504040204" pitchFamily="50" charset="-128"/>
                <a:ea typeface="メイリオ" panose="020B0604030504040204" pitchFamily="50" charset="-128"/>
              </a:rPr>
              <a:t>を追加　</a:t>
            </a:r>
            <a:endParaRPr lang="en-US" altLang="ja-JP" sz="2025" kern="0" dirty="0">
              <a:solidFill>
                <a:srgbClr val="000000"/>
              </a:solidFill>
              <a:latin typeface="メイリオ" panose="020B0604030504040204" pitchFamily="50" charset="-128"/>
              <a:ea typeface="メイリオ" panose="020B0604030504040204" pitchFamily="50" charset="-128"/>
            </a:endParaRPr>
          </a:p>
          <a:p>
            <a:pPr marL="978694" lvl="2" indent="-296466" eaLnBrk="0" fontAlgn="base" hangingPunct="0">
              <a:spcBef>
                <a:spcPts val="100"/>
              </a:spcBef>
              <a:spcAft>
                <a:spcPct val="0"/>
              </a:spcAft>
              <a:buClr>
                <a:srgbClr val="CC0000"/>
              </a:buClr>
              <a:buFont typeface="Wingdings" panose="05000000000000000000" pitchFamily="2" charset="2"/>
              <a:buChar char="l"/>
            </a:pPr>
            <a:r>
              <a:rPr lang="en-US" altLang="ja-JP" sz="1600" u="sng" kern="0" dirty="0" err="1">
                <a:solidFill>
                  <a:srgbClr val="000000"/>
                </a:solidFill>
                <a:latin typeface="メイリオ" panose="020B0604030504040204" pitchFamily="50" charset="-128"/>
                <a:ea typeface="メイリオ" panose="020B0604030504040204" pitchFamily="50" charset="-128"/>
              </a:rPr>
              <a:t>IoT</a:t>
            </a:r>
            <a:r>
              <a:rPr lang="en-US" altLang="ja-JP" sz="1600" u="sng" kern="0" dirty="0">
                <a:solidFill>
                  <a:srgbClr val="000000"/>
                </a:solidFill>
                <a:latin typeface="メイリオ" panose="020B0604030504040204" pitchFamily="50" charset="-128"/>
                <a:ea typeface="メイリオ" panose="020B0604030504040204" pitchFamily="50" charset="-128"/>
              </a:rPr>
              <a:t>(</a:t>
            </a:r>
            <a:r>
              <a:rPr lang="ja-JP" altLang="en-US" sz="1600" u="sng" kern="0" dirty="0">
                <a:solidFill>
                  <a:srgbClr val="000000"/>
                </a:solidFill>
                <a:latin typeface="メイリオ" panose="020B0604030504040204" pitchFamily="50" charset="-128"/>
                <a:ea typeface="メイリオ" panose="020B0604030504040204" pitchFamily="50" charset="-128"/>
              </a:rPr>
              <a:t>カテゴリを追加</a:t>
            </a:r>
            <a:r>
              <a:rPr lang="en-US" altLang="ja-JP" sz="1600" u="sng" kern="0" dirty="0">
                <a:solidFill>
                  <a:srgbClr val="000000"/>
                </a:solidFill>
                <a:latin typeface="メイリオ" panose="020B0604030504040204" pitchFamily="50" charset="-128"/>
                <a:ea typeface="メイリオ" panose="020B0604030504040204" pitchFamily="50" charset="-128"/>
              </a:rPr>
              <a:t>):</a:t>
            </a:r>
            <a:r>
              <a:rPr lang="en-US" altLang="ja-JP" sz="1200" kern="0" dirty="0" err="1">
                <a:solidFill>
                  <a:srgbClr val="000000"/>
                </a:solidFill>
                <a:latin typeface="メイリオ" panose="020B0604030504040204" pitchFamily="50" charset="-128"/>
                <a:ea typeface="メイリオ" panose="020B0604030504040204" pitchFamily="50" charset="-128"/>
              </a:rPr>
              <a:t>Espruino</a:t>
            </a:r>
            <a:r>
              <a:rPr lang="ja-JP" altLang="en-US" sz="1200" kern="0" dirty="0" err="1">
                <a:solidFill>
                  <a:srgbClr val="000000"/>
                </a:solidFill>
                <a:latin typeface="メイリオ" panose="020B0604030504040204" pitchFamily="50" charset="-128"/>
                <a:ea typeface="メイリオ" panose="020B0604030504040204" pitchFamily="50" charset="-128"/>
              </a:rPr>
              <a:t>、</a:t>
            </a:r>
            <a:r>
              <a:rPr lang="en-US" altLang="ja-JP" sz="1200" kern="0" dirty="0">
                <a:solidFill>
                  <a:srgbClr val="000000"/>
                </a:solidFill>
                <a:latin typeface="メイリオ" panose="020B0604030504040204" pitchFamily="50" charset="-128"/>
                <a:ea typeface="メイリオ" panose="020B0604030504040204" pitchFamily="50" charset="-128"/>
              </a:rPr>
              <a:t>KNIME</a:t>
            </a:r>
            <a:r>
              <a:rPr lang="ja-JP" altLang="en-US" sz="1200" kern="0" dirty="0" err="1">
                <a:solidFill>
                  <a:srgbClr val="000000"/>
                </a:solidFill>
                <a:latin typeface="メイリオ" panose="020B0604030504040204" pitchFamily="50" charset="-128"/>
                <a:ea typeface="メイリオ" panose="020B0604030504040204" pitchFamily="50" charset="-128"/>
              </a:rPr>
              <a:t>、</a:t>
            </a:r>
            <a:r>
              <a:rPr lang="en-US" altLang="ja-JP" sz="1200" kern="0" dirty="0">
                <a:solidFill>
                  <a:srgbClr val="000000"/>
                </a:solidFill>
                <a:latin typeface="メイリオ" panose="020B0604030504040204" pitchFamily="50" charset="-128"/>
                <a:ea typeface="メイリオ" panose="020B0604030504040204" pitchFamily="50" charset="-128"/>
              </a:rPr>
              <a:t>Node-RED</a:t>
            </a:r>
            <a:r>
              <a:rPr lang="ja-JP" altLang="en-US" sz="1200" kern="0" dirty="0">
                <a:solidFill>
                  <a:srgbClr val="000000"/>
                </a:solidFill>
                <a:latin typeface="メイリオ" panose="020B0604030504040204" pitchFamily="50" charset="-128"/>
                <a:ea typeface="メイリオ" panose="020B0604030504040204" pitchFamily="50" charset="-128"/>
              </a:rPr>
              <a:t>追加</a:t>
            </a:r>
            <a:endParaRPr lang="en-US" altLang="ja-JP" sz="1200" kern="0" dirty="0">
              <a:solidFill>
                <a:srgbClr val="000000"/>
              </a:solidFill>
              <a:latin typeface="メイリオ" panose="020B0604030504040204" pitchFamily="50" charset="-128"/>
              <a:ea typeface="メイリオ" panose="020B0604030504040204" pitchFamily="50" charset="-128"/>
            </a:endParaRPr>
          </a:p>
          <a:p>
            <a:pPr marL="978694" lvl="2" indent="-296466" eaLnBrk="0" fontAlgn="base" hangingPunct="0">
              <a:spcBef>
                <a:spcPts val="100"/>
              </a:spcBef>
              <a:spcAft>
                <a:spcPct val="0"/>
              </a:spcAft>
              <a:buClr>
                <a:srgbClr val="CC0000"/>
              </a:buClr>
              <a:buFont typeface="Wingdings" panose="05000000000000000000" pitchFamily="2" charset="2"/>
              <a:buChar char="l"/>
            </a:pPr>
            <a:r>
              <a:rPr lang="ja-JP" altLang="en-US" sz="1600" u="sng" kern="0" dirty="0">
                <a:solidFill>
                  <a:srgbClr val="000000"/>
                </a:solidFill>
                <a:latin typeface="メイリオ" panose="020B0604030504040204" pitchFamily="50" charset="-128"/>
                <a:ea typeface="メイリオ" panose="020B0604030504040204" pitchFamily="50" charset="-128"/>
              </a:rPr>
              <a:t>ブロックチェーン</a:t>
            </a:r>
            <a:r>
              <a:rPr lang="en-US" altLang="ja-JP" sz="1600" u="sng" kern="0" dirty="0">
                <a:solidFill>
                  <a:srgbClr val="000000"/>
                </a:solidFill>
                <a:latin typeface="メイリオ" panose="020B0604030504040204" pitchFamily="50" charset="-128"/>
                <a:ea typeface="メイリオ" panose="020B0604030504040204" pitchFamily="50" charset="-128"/>
              </a:rPr>
              <a:t>(</a:t>
            </a:r>
            <a:r>
              <a:rPr lang="ja-JP" altLang="en-US" sz="1600" u="sng" kern="0" dirty="0">
                <a:solidFill>
                  <a:srgbClr val="000000"/>
                </a:solidFill>
                <a:latin typeface="メイリオ" panose="020B0604030504040204" pitchFamily="50" charset="-128"/>
                <a:ea typeface="メイリオ" panose="020B0604030504040204" pitchFamily="50" charset="-128"/>
              </a:rPr>
              <a:t>カテゴリを追加</a:t>
            </a:r>
            <a:r>
              <a:rPr lang="en-US" altLang="ja-JP" sz="1600" u="sng" kern="0" dirty="0">
                <a:solidFill>
                  <a:srgbClr val="000000"/>
                </a:solidFill>
                <a:latin typeface="メイリオ" panose="020B0604030504040204" pitchFamily="50" charset="-128"/>
                <a:ea typeface="メイリオ" panose="020B0604030504040204" pitchFamily="50" charset="-128"/>
              </a:rPr>
              <a:t>):</a:t>
            </a:r>
            <a:r>
              <a:rPr lang="en-US" altLang="ja-JP" sz="1200" kern="0" dirty="0">
                <a:solidFill>
                  <a:srgbClr val="000000"/>
                </a:solidFill>
                <a:latin typeface="メイリオ" panose="020B0604030504040204" pitchFamily="50" charset="-128"/>
                <a:ea typeface="メイリオ" panose="020B0604030504040204" pitchFamily="50" charset="-128"/>
              </a:rPr>
              <a:t>Bitcoin</a:t>
            </a:r>
            <a:r>
              <a:rPr lang="ja-JP" altLang="en-US" sz="1200" kern="0" dirty="0" err="1">
                <a:solidFill>
                  <a:srgbClr val="000000"/>
                </a:solidFill>
                <a:latin typeface="メイリオ" panose="020B0604030504040204" pitchFamily="50" charset="-128"/>
                <a:ea typeface="メイリオ" panose="020B0604030504040204" pitchFamily="50" charset="-128"/>
              </a:rPr>
              <a:t>、</a:t>
            </a:r>
            <a:r>
              <a:rPr lang="en-US" altLang="ja-JP" sz="1200" kern="0" dirty="0" err="1">
                <a:solidFill>
                  <a:srgbClr val="000000"/>
                </a:solidFill>
                <a:latin typeface="メイリオ" panose="020B0604030504040204" pitchFamily="50" charset="-128"/>
                <a:ea typeface="メイリオ" panose="020B0604030504040204" pitchFamily="50" charset="-128"/>
              </a:rPr>
              <a:t>Ethereum</a:t>
            </a:r>
            <a:r>
              <a:rPr lang="ja-JP" altLang="en-US" sz="1200" kern="0" dirty="0" err="1">
                <a:solidFill>
                  <a:srgbClr val="000000"/>
                </a:solidFill>
                <a:latin typeface="メイリオ" panose="020B0604030504040204" pitchFamily="50" charset="-128"/>
                <a:ea typeface="メイリオ" panose="020B0604030504040204" pitchFamily="50" charset="-128"/>
              </a:rPr>
              <a:t>、</a:t>
            </a:r>
            <a:r>
              <a:rPr lang="en-US" altLang="ja-JP" sz="1200" kern="0" dirty="0" err="1">
                <a:solidFill>
                  <a:srgbClr val="000000"/>
                </a:solidFill>
                <a:latin typeface="メイリオ" panose="020B0604030504040204" pitchFamily="50" charset="-128"/>
                <a:ea typeface="メイリオ" panose="020B0604030504040204" pitchFamily="50" charset="-128"/>
              </a:rPr>
              <a:t>Hyperledger</a:t>
            </a:r>
            <a:r>
              <a:rPr lang="ja-JP" altLang="en-US" sz="1200" kern="0" dirty="0">
                <a:solidFill>
                  <a:srgbClr val="000000"/>
                </a:solidFill>
                <a:latin typeface="メイリオ" panose="020B0604030504040204" pitchFamily="50" charset="-128"/>
                <a:ea typeface="メイリオ" panose="020B0604030504040204" pitchFamily="50" charset="-128"/>
              </a:rPr>
              <a:t> </a:t>
            </a:r>
            <a:r>
              <a:rPr lang="en-US" altLang="ja-JP" sz="1200" kern="0" dirty="0">
                <a:solidFill>
                  <a:srgbClr val="000000"/>
                </a:solidFill>
                <a:latin typeface="メイリオ" panose="020B0604030504040204" pitchFamily="50" charset="-128"/>
                <a:ea typeface="メイリオ" panose="020B0604030504040204" pitchFamily="50" charset="-128"/>
              </a:rPr>
              <a:t>fabric</a:t>
            </a:r>
            <a:r>
              <a:rPr lang="ja-JP" altLang="en-US" sz="1200" kern="0" dirty="0">
                <a:solidFill>
                  <a:srgbClr val="000000"/>
                </a:solidFill>
                <a:latin typeface="メイリオ" panose="020B0604030504040204" pitchFamily="50" charset="-128"/>
                <a:ea typeface="メイリオ" panose="020B0604030504040204" pitchFamily="50" charset="-128"/>
              </a:rPr>
              <a:t>追加</a:t>
            </a:r>
            <a:endParaRPr lang="en-US" altLang="ja-JP" sz="1200" kern="0" dirty="0">
              <a:solidFill>
                <a:srgbClr val="000000"/>
              </a:solidFill>
              <a:latin typeface="メイリオ" panose="020B0604030504040204" pitchFamily="50" charset="-128"/>
              <a:ea typeface="メイリオ" panose="020B0604030504040204" pitchFamily="50" charset="-128"/>
            </a:endParaRPr>
          </a:p>
        </p:txBody>
      </p:sp>
      <p:sp>
        <p:nvSpPr>
          <p:cNvPr id="285" name="Freeform 6"/>
          <p:cNvSpPr>
            <a:spLocks noChangeArrowheads="1"/>
          </p:cNvSpPr>
          <p:nvPr/>
        </p:nvSpPr>
        <p:spPr bwMode="auto">
          <a:xfrm>
            <a:off x="8794186" y="5383566"/>
            <a:ext cx="1299277" cy="692069"/>
          </a:xfrm>
          <a:custGeom>
            <a:avLst/>
            <a:gdLst>
              <a:gd name="T0" fmla="*/ 2735 w 2736"/>
              <a:gd name="T1" fmla="*/ 4819 h 4820"/>
              <a:gd name="T2" fmla="*/ 0 w 2736"/>
              <a:gd name="T3" fmla="*/ 4819 h 4820"/>
              <a:gd name="T4" fmla="*/ 0 w 2736"/>
              <a:gd name="T5" fmla="*/ 0 h 4820"/>
              <a:gd name="T6" fmla="*/ 2735 w 2736"/>
              <a:gd name="T7" fmla="*/ 0 h 4820"/>
              <a:gd name="T8" fmla="*/ 2735 w 2736"/>
              <a:gd name="T9" fmla="*/ 4819 h 4820"/>
            </a:gdLst>
            <a:ahLst/>
            <a:cxnLst>
              <a:cxn ang="0">
                <a:pos x="T0" y="T1"/>
              </a:cxn>
              <a:cxn ang="0">
                <a:pos x="T2" y="T3"/>
              </a:cxn>
              <a:cxn ang="0">
                <a:pos x="T4" y="T5"/>
              </a:cxn>
              <a:cxn ang="0">
                <a:pos x="T6" y="T7"/>
              </a:cxn>
              <a:cxn ang="0">
                <a:pos x="T8" y="T9"/>
              </a:cxn>
            </a:cxnLst>
            <a:rect l="0" t="0" r="r" b="b"/>
            <a:pathLst>
              <a:path w="2736" h="4820">
                <a:moveTo>
                  <a:pt x="2735" y="4819"/>
                </a:moveTo>
                <a:lnTo>
                  <a:pt x="0" y="4819"/>
                </a:lnTo>
                <a:lnTo>
                  <a:pt x="0" y="0"/>
                </a:lnTo>
                <a:lnTo>
                  <a:pt x="2735" y="0"/>
                </a:lnTo>
                <a:lnTo>
                  <a:pt x="2735" y="4819"/>
                </a:lnTo>
              </a:path>
            </a:pathLst>
          </a:custGeom>
          <a:solidFill>
            <a:srgbClr val="D5D4C9"/>
          </a:solidFill>
          <a:ln w="9525" cap="flat">
            <a:solidFill>
              <a:schemeClr val="tx1"/>
            </a:solidFill>
            <a:round/>
            <a:headEnd/>
            <a:tailEnd/>
          </a:ln>
          <a:effectLst/>
        </p:spPr>
        <p:txBody>
          <a:bodyPr wrap="none" lIns="116120" tIns="58060" rIns="116120" bIns="58060" anchor="t"/>
          <a:lstStyle/>
          <a:p>
            <a:r>
              <a:rPr lang="en-US" altLang="ja-JP" sz="800" dirty="0" err="1">
                <a:latin typeface="Meiryo UI" panose="020B0604030504040204" pitchFamily="50" charset="-128"/>
                <a:ea typeface="Meiryo UI" panose="020B0604030504040204" pitchFamily="50" charset="-128"/>
                <a:cs typeface="Meiryo UI" panose="020B0604030504040204" pitchFamily="50" charset="-128"/>
              </a:rPr>
              <a:t>IoT</a:t>
            </a:r>
            <a:endParaRPr lang="ja-JP" altLang="en-US" sz="80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286" name="正方形/長方形 285"/>
          <p:cNvSpPr/>
          <p:nvPr/>
        </p:nvSpPr>
        <p:spPr bwMode="gray">
          <a:xfrm>
            <a:off x="8833019" y="5586272"/>
            <a:ext cx="1210583" cy="438937"/>
          </a:xfrm>
          <a:prstGeom prst="rect">
            <a:avLst/>
          </a:prstGeom>
          <a:solidFill>
            <a:schemeClr val="bg1"/>
          </a:solidFill>
          <a:ln w="9525">
            <a:solidFill>
              <a:schemeClr val="tx1"/>
            </a:solidFill>
            <a:miter lim="800000"/>
            <a:headEnd/>
            <a:tailEnd/>
          </a:ln>
        </p:spPr>
        <p:txBody>
          <a:bodyPr lIns="36000" rIns="36000" anchor="t"/>
          <a:lstStyle/>
          <a:p>
            <a:pPr algn="l" fontAlgn="auto">
              <a:spcBef>
                <a:spcPts val="0"/>
              </a:spcBef>
              <a:spcAft>
                <a:spcPts val="0"/>
              </a:spcAft>
              <a:buClrTx/>
              <a:buSzTx/>
            </a:pPr>
            <a:r>
              <a:rPr kumimoji="0" lang="en-US" altLang="ja-JP" sz="800" kern="0" dirty="0" err="1">
                <a:latin typeface="Meiryo UI" pitchFamily="50" charset="-128"/>
                <a:ea typeface="Meiryo UI" pitchFamily="50" charset="-128"/>
                <a:cs typeface="Meiryo UI" pitchFamily="50" charset="-128"/>
                <a:hlinkClick r:id="rId3"/>
              </a:rPr>
              <a:t>Espruino</a:t>
            </a:r>
            <a:endParaRPr kumimoji="0" lang="en-US" altLang="ja-JP" sz="800" kern="0" dirty="0">
              <a:latin typeface="Meiryo UI" pitchFamily="50" charset="-128"/>
              <a:ea typeface="Meiryo UI" pitchFamily="50" charset="-128"/>
              <a:cs typeface="Meiryo UI" pitchFamily="50" charset="-128"/>
            </a:endParaRPr>
          </a:p>
          <a:p>
            <a:pPr algn="l" fontAlgn="auto">
              <a:spcBef>
                <a:spcPts val="0"/>
              </a:spcBef>
              <a:spcAft>
                <a:spcPts val="0"/>
              </a:spcAft>
              <a:buClrTx/>
              <a:buSzTx/>
            </a:pPr>
            <a:r>
              <a:rPr kumimoji="0" lang="en-US" altLang="ja-JP" sz="800" kern="0" dirty="0">
                <a:latin typeface="Meiryo UI" pitchFamily="50" charset="-128"/>
                <a:ea typeface="Meiryo UI" pitchFamily="50" charset="-128"/>
                <a:cs typeface="Meiryo UI" pitchFamily="50" charset="-128"/>
                <a:hlinkClick r:id="rId4"/>
              </a:rPr>
              <a:t>KNIME</a:t>
            </a:r>
            <a:endParaRPr kumimoji="0" lang="en-US" altLang="ja-JP" sz="800" kern="0" dirty="0">
              <a:latin typeface="Meiryo UI" pitchFamily="50" charset="-128"/>
              <a:ea typeface="Meiryo UI" pitchFamily="50" charset="-128"/>
              <a:cs typeface="Meiryo UI" pitchFamily="50" charset="-128"/>
            </a:endParaRPr>
          </a:p>
          <a:p>
            <a:pPr algn="l" fontAlgn="auto">
              <a:spcBef>
                <a:spcPts val="0"/>
              </a:spcBef>
              <a:spcAft>
                <a:spcPts val="0"/>
              </a:spcAft>
              <a:buClrTx/>
              <a:buSzTx/>
            </a:pPr>
            <a:r>
              <a:rPr kumimoji="0" lang="en-US" altLang="ja-JP" sz="800" kern="0" dirty="0">
                <a:latin typeface="Meiryo UI" pitchFamily="50" charset="-128"/>
                <a:ea typeface="Meiryo UI" pitchFamily="50" charset="-128"/>
                <a:cs typeface="Meiryo UI" pitchFamily="50" charset="-128"/>
                <a:hlinkClick r:id="rId5"/>
              </a:rPr>
              <a:t>Node-RED</a:t>
            </a:r>
            <a:r>
              <a:rPr kumimoji="0" lang="en-US" altLang="ja-JP" sz="800" kern="0" dirty="0">
                <a:latin typeface="Meiryo UI" pitchFamily="50" charset="-128"/>
                <a:ea typeface="Meiryo UI" pitchFamily="50" charset="-128"/>
                <a:cs typeface="Meiryo UI" pitchFamily="50" charset="-128"/>
              </a:rPr>
              <a:t>  </a:t>
            </a:r>
            <a:r>
              <a:rPr kumimoji="0" lang="en-US" altLang="ja-JP" sz="800" kern="0" dirty="0">
                <a:latin typeface="Meiryo UI" pitchFamily="50" charset="-128"/>
                <a:ea typeface="Meiryo UI" pitchFamily="50" charset="-128"/>
                <a:cs typeface="Meiryo UI" pitchFamily="50" charset="-128"/>
                <a:hlinkClick r:id="rId6"/>
              </a:rPr>
              <a:t>(</a:t>
            </a:r>
            <a:r>
              <a:rPr kumimoji="0" lang="en-US" altLang="ja-JP" sz="800" b="1" kern="0" dirty="0">
                <a:latin typeface="HGP創英角ﾎﾟｯﾌﾟ体" panose="040B0A00000000000000" pitchFamily="50" charset="-128"/>
                <a:ea typeface="HGP創英角ﾎﾟｯﾌﾟ体" panose="040B0A00000000000000" pitchFamily="50" charset="-128"/>
                <a:cs typeface="Meiryo UI" pitchFamily="50" charset="-128"/>
                <a:hlinkClick r:id="rId6"/>
              </a:rPr>
              <a:t>JP</a:t>
            </a:r>
            <a:r>
              <a:rPr kumimoji="0" lang="en-US" altLang="ja-JP" sz="800" kern="0" dirty="0">
                <a:latin typeface="Meiryo UI" pitchFamily="50" charset="-128"/>
                <a:ea typeface="Meiryo UI" pitchFamily="50" charset="-128"/>
                <a:cs typeface="Meiryo UI" pitchFamily="50" charset="-128"/>
                <a:hlinkClick r:id="rId6"/>
              </a:rPr>
              <a:t>)</a:t>
            </a:r>
            <a:endParaRPr kumimoji="0" lang="en-US" altLang="ja-JP" sz="800" kern="0" dirty="0">
              <a:latin typeface="Meiryo UI" pitchFamily="50" charset="-128"/>
              <a:ea typeface="Meiryo UI" pitchFamily="50" charset="-128"/>
              <a:cs typeface="Meiryo UI" pitchFamily="50" charset="-128"/>
            </a:endParaRPr>
          </a:p>
        </p:txBody>
      </p:sp>
      <p:sp>
        <p:nvSpPr>
          <p:cNvPr id="287" name="Freeform 6"/>
          <p:cNvSpPr>
            <a:spLocks noChangeArrowheads="1"/>
          </p:cNvSpPr>
          <p:nvPr/>
        </p:nvSpPr>
        <p:spPr bwMode="auto">
          <a:xfrm>
            <a:off x="10123205" y="5383566"/>
            <a:ext cx="1300587" cy="691523"/>
          </a:xfrm>
          <a:custGeom>
            <a:avLst/>
            <a:gdLst>
              <a:gd name="T0" fmla="*/ 2735 w 2736"/>
              <a:gd name="T1" fmla="*/ 4819 h 4820"/>
              <a:gd name="T2" fmla="*/ 0 w 2736"/>
              <a:gd name="T3" fmla="*/ 4819 h 4820"/>
              <a:gd name="T4" fmla="*/ 0 w 2736"/>
              <a:gd name="T5" fmla="*/ 0 h 4820"/>
              <a:gd name="T6" fmla="*/ 2735 w 2736"/>
              <a:gd name="T7" fmla="*/ 0 h 4820"/>
              <a:gd name="T8" fmla="*/ 2735 w 2736"/>
              <a:gd name="T9" fmla="*/ 4819 h 4820"/>
            </a:gdLst>
            <a:ahLst/>
            <a:cxnLst>
              <a:cxn ang="0">
                <a:pos x="T0" y="T1"/>
              </a:cxn>
              <a:cxn ang="0">
                <a:pos x="T2" y="T3"/>
              </a:cxn>
              <a:cxn ang="0">
                <a:pos x="T4" y="T5"/>
              </a:cxn>
              <a:cxn ang="0">
                <a:pos x="T6" y="T7"/>
              </a:cxn>
              <a:cxn ang="0">
                <a:pos x="T8" y="T9"/>
              </a:cxn>
            </a:cxnLst>
            <a:rect l="0" t="0" r="r" b="b"/>
            <a:pathLst>
              <a:path w="2736" h="4820">
                <a:moveTo>
                  <a:pt x="2735" y="4819"/>
                </a:moveTo>
                <a:lnTo>
                  <a:pt x="0" y="4819"/>
                </a:lnTo>
                <a:lnTo>
                  <a:pt x="0" y="0"/>
                </a:lnTo>
                <a:lnTo>
                  <a:pt x="2735" y="0"/>
                </a:lnTo>
                <a:lnTo>
                  <a:pt x="2735" y="4819"/>
                </a:lnTo>
              </a:path>
            </a:pathLst>
          </a:custGeom>
          <a:solidFill>
            <a:srgbClr val="E7D9D9"/>
          </a:solidFill>
          <a:ln w="9525" cap="flat">
            <a:solidFill>
              <a:schemeClr val="tx1"/>
            </a:solidFill>
            <a:round/>
            <a:headEnd/>
            <a:tailEnd/>
          </a:ln>
          <a:effectLst/>
        </p:spPr>
        <p:txBody>
          <a:bodyPr wrap="none" lIns="116120" tIns="58060" rIns="116120" bIns="58060" anchor="t"/>
          <a:lstStyle/>
          <a:p>
            <a:r>
              <a:rPr lang="ja-JP" altLang="en-US" sz="800" dirty="0">
                <a:latin typeface="Meiryo UI" panose="020B0604030504040204" pitchFamily="50" charset="-128"/>
                <a:ea typeface="Meiryo UI" panose="020B0604030504040204" pitchFamily="50" charset="-128"/>
                <a:cs typeface="Meiryo UI" panose="020B0604030504040204" pitchFamily="50" charset="-128"/>
              </a:rPr>
              <a:t>ブロックチェーン</a:t>
            </a:r>
          </a:p>
        </p:txBody>
      </p:sp>
      <p:sp>
        <p:nvSpPr>
          <p:cNvPr id="288" name="正方形/長方形 287"/>
          <p:cNvSpPr/>
          <p:nvPr/>
        </p:nvSpPr>
        <p:spPr bwMode="gray">
          <a:xfrm>
            <a:off x="10159081" y="5584739"/>
            <a:ext cx="1233134" cy="442001"/>
          </a:xfrm>
          <a:prstGeom prst="rect">
            <a:avLst/>
          </a:prstGeom>
          <a:solidFill>
            <a:schemeClr val="bg1"/>
          </a:solidFill>
          <a:ln w="9525">
            <a:solidFill>
              <a:schemeClr val="tx1"/>
            </a:solidFill>
            <a:miter lim="800000"/>
            <a:headEnd/>
            <a:tailEnd/>
          </a:ln>
        </p:spPr>
        <p:txBody>
          <a:bodyPr lIns="36000" rIns="36000" anchor="t"/>
          <a:lstStyle/>
          <a:p>
            <a:pPr algn="l" fontAlgn="auto">
              <a:spcBef>
                <a:spcPts val="0"/>
              </a:spcBef>
              <a:spcAft>
                <a:spcPts val="0"/>
              </a:spcAft>
              <a:buClrTx/>
              <a:buSzTx/>
            </a:pPr>
            <a:r>
              <a:rPr kumimoji="0" lang="en-US" altLang="ja-JP" sz="800" kern="0" dirty="0" err="1">
                <a:latin typeface="Meiryo UI" pitchFamily="50" charset="-128"/>
                <a:ea typeface="Meiryo UI" pitchFamily="50" charset="-128"/>
                <a:cs typeface="Meiryo UI" pitchFamily="50" charset="-128"/>
                <a:hlinkClick r:id="rId7"/>
              </a:rPr>
              <a:t>BitCoin</a:t>
            </a:r>
            <a:r>
              <a:rPr kumimoji="0" lang="en-US" altLang="ja-JP" sz="800" kern="0" dirty="0">
                <a:latin typeface="Meiryo UI" pitchFamily="50" charset="-128"/>
                <a:ea typeface="Meiryo UI" pitchFamily="50" charset="-128"/>
                <a:cs typeface="Meiryo UI" pitchFamily="50" charset="-128"/>
              </a:rPr>
              <a:t>  </a:t>
            </a:r>
            <a:r>
              <a:rPr kumimoji="0" lang="en-US" altLang="ja-JP" sz="800" kern="0" dirty="0">
                <a:latin typeface="Meiryo UI" pitchFamily="50" charset="-128"/>
                <a:ea typeface="Meiryo UI" pitchFamily="50" charset="-128"/>
                <a:cs typeface="Meiryo UI" pitchFamily="50" charset="-128"/>
                <a:hlinkClick r:id="rId8"/>
              </a:rPr>
              <a:t>(</a:t>
            </a:r>
            <a:r>
              <a:rPr kumimoji="0" lang="en-US" altLang="ja-JP" sz="800" b="1" kern="0" dirty="0">
                <a:latin typeface="HGP創英角ﾎﾟｯﾌﾟ体" panose="040B0A00000000000000" pitchFamily="50" charset="-128"/>
                <a:ea typeface="HGP創英角ﾎﾟｯﾌﾟ体" panose="040B0A00000000000000" pitchFamily="50" charset="-128"/>
                <a:cs typeface="Meiryo UI" pitchFamily="50" charset="-128"/>
                <a:hlinkClick r:id="rId8"/>
              </a:rPr>
              <a:t>JP</a:t>
            </a:r>
            <a:r>
              <a:rPr kumimoji="0" lang="en-US" altLang="ja-JP" sz="800" kern="0" dirty="0">
                <a:latin typeface="Meiryo UI" pitchFamily="50" charset="-128"/>
                <a:ea typeface="Meiryo UI" pitchFamily="50" charset="-128"/>
                <a:cs typeface="Meiryo UI" pitchFamily="50" charset="-128"/>
                <a:hlinkClick r:id="rId8"/>
              </a:rPr>
              <a:t>)</a:t>
            </a:r>
            <a:endParaRPr kumimoji="0" lang="en-US" altLang="ja-JP" sz="800" kern="0" dirty="0">
              <a:latin typeface="Meiryo UI" pitchFamily="50" charset="-128"/>
              <a:ea typeface="Meiryo UI" pitchFamily="50" charset="-128"/>
              <a:cs typeface="Meiryo UI" pitchFamily="50" charset="-128"/>
            </a:endParaRPr>
          </a:p>
          <a:p>
            <a:pPr algn="l" fontAlgn="auto">
              <a:spcBef>
                <a:spcPts val="0"/>
              </a:spcBef>
              <a:spcAft>
                <a:spcPts val="0"/>
              </a:spcAft>
              <a:buClrTx/>
              <a:buSzTx/>
            </a:pPr>
            <a:r>
              <a:rPr kumimoji="0" lang="en-US" altLang="ja-JP" sz="800" kern="0" dirty="0" err="1">
                <a:latin typeface="Meiryo UI" pitchFamily="50" charset="-128"/>
                <a:ea typeface="Meiryo UI" pitchFamily="50" charset="-128"/>
                <a:cs typeface="Meiryo UI" pitchFamily="50" charset="-128"/>
                <a:hlinkClick r:id="rId9"/>
              </a:rPr>
              <a:t>Ethereum</a:t>
            </a:r>
            <a:endParaRPr kumimoji="0" lang="en-US" altLang="ja-JP" sz="800" kern="0" dirty="0">
              <a:latin typeface="Meiryo UI" pitchFamily="50" charset="-128"/>
              <a:ea typeface="Meiryo UI" pitchFamily="50" charset="-128"/>
              <a:cs typeface="Meiryo UI" pitchFamily="50" charset="-128"/>
            </a:endParaRPr>
          </a:p>
          <a:p>
            <a:pPr algn="l" fontAlgn="auto">
              <a:spcBef>
                <a:spcPts val="0"/>
              </a:spcBef>
              <a:spcAft>
                <a:spcPts val="0"/>
              </a:spcAft>
              <a:buClrTx/>
              <a:buSzTx/>
            </a:pPr>
            <a:r>
              <a:rPr kumimoji="0" lang="en-US" altLang="ja-JP" sz="800" kern="0" dirty="0" err="1">
                <a:latin typeface="Meiryo UI" pitchFamily="50" charset="-128"/>
                <a:ea typeface="Meiryo UI" pitchFamily="50" charset="-128"/>
                <a:cs typeface="Meiryo UI" pitchFamily="50" charset="-128"/>
                <a:hlinkClick r:id="rId10"/>
              </a:rPr>
              <a:t>Hyperledger</a:t>
            </a:r>
            <a:r>
              <a:rPr kumimoji="0" lang="en-US" altLang="ja-JP" sz="800" kern="0" dirty="0">
                <a:latin typeface="Meiryo UI" pitchFamily="50" charset="-128"/>
                <a:ea typeface="Meiryo UI" pitchFamily="50" charset="-128"/>
                <a:cs typeface="Meiryo UI" pitchFamily="50" charset="-128"/>
                <a:hlinkClick r:id="rId10"/>
              </a:rPr>
              <a:t> fabric</a:t>
            </a:r>
            <a:endParaRPr kumimoji="0" lang="en-US" altLang="ja-JP" sz="800" kern="0" dirty="0">
              <a:latin typeface="Meiryo UI" pitchFamily="50" charset="-128"/>
              <a:ea typeface="Meiryo UI" pitchFamily="50" charset="-128"/>
              <a:cs typeface="Meiryo UI" pitchFamily="50" charset="-128"/>
            </a:endParaRPr>
          </a:p>
        </p:txBody>
      </p:sp>
      <p:sp>
        <p:nvSpPr>
          <p:cNvPr id="10" name="正方形/長方形 9"/>
          <p:cNvSpPr/>
          <p:nvPr/>
        </p:nvSpPr>
        <p:spPr>
          <a:xfrm>
            <a:off x="8833019" y="5107570"/>
            <a:ext cx="992579" cy="307777"/>
          </a:xfrm>
          <a:prstGeom prst="rect">
            <a:avLst/>
          </a:prstGeom>
        </p:spPr>
        <p:txBody>
          <a:bodyPr wrap="none">
            <a:spAutoFit/>
          </a:bodyPr>
          <a:lstStyle/>
          <a:p>
            <a:r>
              <a:rPr lang="en-US" altLang="ja-JP" sz="1400" kern="0" dirty="0">
                <a:solidFill>
                  <a:srgbClr val="000000"/>
                </a:solidFill>
                <a:latin typeface="メイリオ" panose="020B0604030504040204" pitchFamily="50" charset="-128"/>
                <a:ea typeface="メイリオ" panose="020B0604030504040204" pitchFamily="50" charset="-128"/>
              </a:rPr>
              <a:t>2019</a:t>
            </a:r>
            <a:r>
              <a:rPr lang="ja-JP" altLang="en-US" sz="1400" kern="0" dirty="0">
                <a:solidFill>
                  <a:srgbClr val="000000"/>
                </a:solidFill>
                <a:latin typeface="メイリオ" panose="020B0604030504040204" pitchFamily="50" charset="-128"/>
                <a:ea typeface="メイリオ" panose="020B0604030504040204" pitchFamily="50" charset="-128"/>
              </a:rPr>
              <a:t>年版</a:t>
            </a:r>
            <a:endParaRPr lang="ja-JP" altLang="en-US" sz="1400" dirty="0"/>
          </a:p>
        </p:txBody>
      </p:sp>
    </p:spTree>
    <p:extLst>
      <p:ext uri="{BB962C8B-B14F-4D97-AF65-F5344CB8AC3E}">
        <p14:creationId xmlns:p14="http://schemas.microsoft.com/office/powerpoint/2010/main" val="166731211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5"/>
          <p:cNvSpPr>
            <a:spLocks noGrp="1"/>
          </p:cNvSpPr>
          <p:nvPr>
            <p:ph idx="1"/>
          </p:nvPr>
        </p:nvSpPr>
        <p:spPr>
          <a:xfrm>
            <a:off x="450056" y="864394"/>
            <a:ext cx="11072813" cy="5341337"/>
          </a:xfrm>
        </p:spPr>
        <p:txBody>
          <a:bodyPr/>
          <a:lstStyle/>
          <a:p>
            <a:pPr marL="514350" indent="-514350">
              <a:spcBef>
                <a:spcPts val="300"/>
              </a:spcBef>
              <a:buFont typeface="+mj-ea"/>
              <a:buAutoNum type="circleNumDbPlain" startAt="5"/>
            </a:pPr>
            <a:r>
              <a:rPr lang="en-US" altLang="ja-JP" u="sng" dirty="0"/>
              <a:t>2019</a:t>
            </a:r>
            <a:r>
              <a:rPr lang="ja-JP" altLang="en-US" u="sng" dirty="0"/>
              <a:t>年：</a:t>
            </a:r>
            <a:r>
              <a:rPr lang="en-US" altLang="ja-JP" u="sng" dirty="0"/>
              <a:t>“</a:t>
            </a:r>
            <a:r>
              <a:rPr lang="ja-JP" altLang="en-US" u="sng" dirty="0"/>
              <a:t>セキュリティ“の懸念から重要度高く、</a:t>
            </a:r>
            <a:r>
              <a:rPr lang="ja-JP" altLang="en-US" dirty="0"/>
              <a:t>見直し・更新</a:t>
            </a:r>
            <a:endParaRPr lang="en-US" altLang="ja-JP" sz="2400" dirty="0"/>
          </a:p>
          <a:p>
            <a:pPr lvl="1">
              <a:spcBef>
                <a:spcPts val="300"/>
              </a:spcBef>
            </a:pPr>
            <a:r>
              <a:rPr lang="ja-JP" altLang="en-US" dirty="0"/>
              <a:t>セキュリティ関連のカテゴリの細分化</a:t>
            </a:r>
            <a:r>
              <a:rPr lang="en-US" altLang="ja-JP" dirty="0"/>
              <a:t>(</a:t>
            </a:r>
            <a:r>
              <a:rPr lang="ja-JP" altLang="en-US" dirty="0"/>
              <a:t>追加</a:t>
            </a:r>
            <a:r>
              <a:rPr lang="en-US" altLang="ja-JP" dirty="0"/>
              <a:t>)</a:t>
            </a:r>
            <a:r>
              <a:rPr lang="ja-JP" altLang="en-US" dirty="0"/>
              <a:t>と</a:t>
            </a:r>
            <a:r>
              <a:rPr lang="en-US" altLang="ja-JP" dirty="0"/>
              <a:t>OSS</a:t>
            </a:r>
            <a:r>
              <a:rPr lang="ja-JP" altLang="en-US" dirty="0"/>
              <a:t>を追加</a:t>
            </a:r>
            <a:r>
              <a:rPr lang="en-US" altLang="ja-JP" dirty="0">
                <a:solidFill>
                  <a:srgbClr val="000000"/>
                </a:solidFill>
              </a:rPr>
              <a:t>  (</a:t>
            </a:r>
            <a:r>
              <a:rPr lang="ja-JP" altLang="en-US" dirty="0">
                <a:solidFill>
                  <a:srgbClr val="000000"/>
                </a:solidFill>
              </a:rPr>
              <a:t>追加</a:t>
            </a:r>
            <a:r>
              <a:rPr lang="en-US" altLang="ja-JP" dirty="0">
                <a:solidFill>
                  <a:srgbClr val="000000"/>
                </a:solidFill>
              </a:rPr>
              <a:t>8</a:t>
            </a:r>
            <a:r>
              <a:rPr lang="ja-JP" altLang="en-US" dirty="0" err="1">
                <a:solidFill>
                  <a:srgbClr val="000000"/>
                </a:solidFill>
              </a:rPr>
              <a:t>、</a:t>
            </a:r>
            <a:r>
              <a:rPr lang="ja-JP" altLang="en-US" dirty="0">
                <a:solidFill>
                  <a:srgbClr val="000000"/>
                </a:solidFill>
              </a:rPr>
              <a:t>削除</a:t>
            </a:r>
            <a:r>
              <a:rPr lang="en-US" altLang="ja-JP" dirty="0">
                <a:solidFill>
                  <a:srgbClr val="000000"/>
                </a:solidFill>
              </a:rPr>
              <a:t>5)</a:t>
            </a:r>
          </a:p>
          <a:p>
            <a:pPr marL="353616" lvl="1" indent="0">
              <a:spcBef>
                <a:spcPts val="300"/>
              </a:spcBef>
              <a:buNone/>
            </a:pPr>
            <a:endParaRPr lang="en-US" altLang="ja-JP" dirty="0"/>
          </a:p>
        </p:txBody>
      </p:sp>
      <p:sp>
        <p:nvSpPr>
          <p:cNvPr id="2" name="角丸四角形 1"/>
          <p:cNvSpPr/>
          <p:nvPr/>
        </p:nvSpPr>
        <p:spPr>
          <a:xfrm>
            <a:off x="450056" y="1832106"/>
            <a:ext cx="8051007" cy="2425569"/>
          </a:xfrm>
          <a:prstGeom prst="roundRect">
            <a:avLst>
              <a:gd name="adj" fmla="val 8139"/>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681038" lvl="1" indent="-327422" eaLnBrk="0" fontAlgn="base" hangingPunct="0">
              <a:spcBef>
                <a:spcPts val="1200"/>
              </a:spcBef>
              <a:spcAft>
                <a:spcPct val="0"/>
              </a:spcAft>
              <a:buClr>
                <a:srgbClr val="CC0000"/>
              </a:buClr>
              <a:buFont typeface="Wingdings" panose="05000000000000000000" pitchFamily="2" charset="2"/>
              <a:buChar char="n"/>
            </a:pPr>
            <a:r>
              <a:rPr lang="ja-JP" altLang="en-US" sz="1400" b="1" kern="0" dirty="0">
                <a:solidFill>
                  <a:srgbClr val="000000"/>
                </a:solidFill>
                <a:latin typeface="メイリオ" panose="020B0604030504040204" pitchFamily="50" charset="-128"/>
                <a:ea typeface="メイリオ" panose="020B0604030504040204" pitchFamily="50" charset="-128"/>
              </a:rPr>
              <a:t>削除</a:t>
            </a:r>
            <a:endParaRPr lang="en-US" altLang="ja-JP" sz="1400" b="1" kern="0" dirty="0">
              <a:solidFill>
                <a:srgbClr val="000000"/>
              </a:solidFill>
              <a:latin typeface="メイリオ" panose="020B0604030504040204" pitchFamily="50" charset="-128"/>
              <a:ea typeface="メイリオ" panose="020B0604030504040204" pitchFamily="50" charset="-128"/>
            </a:endParaRPr>
          </a:p>
          <a:p>
            <a:pPr marL="978694" lvl="2" indent="-296466" eaLnBrk="0" fontAlgn="base" hangingPunct="0">
              <a:spcBef>
                <a:spcPts val="1200"/>
              </a:spcBef>
              <a:spcAft>
                <a:spcPct val="0"/>
              </a:spcAft>
              <a:buClr>
                <a:srgbClr val="CC0000"/>
              </a:buClr>
              <a:buFont typeface="Wingdings" panose="05000000000000000000" pitchFamily="2" charset="2"/>
              <a:buChar char="l"/>
            </a:pPr>
            <a:r>
              <a:rPr lang="en-US" altLang="ja-JP" sz="1200" kern="0" dirty="0">
                <a:solidFill>
                  <a:srgbClr val="000000"/>
                </a:solidFill>
                <a:latin typeface="メイリオ" panose="020B0604030504040204" pitchFamily="50" charset="-128"/>
                <a:ea typeface="メイリオ" panose="020B0604030504040204" pitchFamily="50" charset="-128"/>
              </a:rPr>
              <a:t>Apache Directory server</a:t>
            </a:r>
            <a:r>
              <a:rPr lang="ja-JP" altLang="en-US" sz="1200" kern="0" dirty="0" err="1">
                <a:solidFill>
                  <a:srgbClr val="000000"/>
                </a:solidFill>
                <a:latin typeface="メイリオ" panose="020B0604030504040204" pitchFamily="50" charset="-128"/>
                <a:ea typeface="メイリオ" panose="020B0604030504040204" pitchFamily="50" charset="-128"/>
              </a:rPr>
              <a:t>、</a:t>
            </a:r>
            <a:r>
              <a:rPr lang="en-US" altLang="ja-JP" sz="1200" kern="0" dirty="0" err="1">
                <a:solidFill>
                  <a:srgbClr val="000000"/>
                </a:solidFill>
                <a:latin typeface="メイリオ" panose="020B0604030504040204" pitchFamily="50" charset="-128"/>
                <a:ea typeface="メイリオ" panose="020B0604030504040204" pitchFamily="50" charset="-128"/>
              </a:rPr>
              <a:t>OpenDJ</a:t>
            </a:r>
            <a:r>
              <a:rPr lang="en-US" altLang="ja-JP" sz="1200" kern="0" dirty="0">
                <a:solidFill>
                  <a:srgbClr val="000000"/>
                </a:solidFill>
                <a:latin typeface="メイリオ" panose="020B0604030504040204" pitchFamily="50" charset="-128"/>
                <a:ea typeface="メイリオ" panose="020B0604030504040204" pitchFamily="50" charset="-128"/>
              </a:rPr>
              <a:t>(</a:t>
            </a:r>
            <a:r>
              <a:rPr lang="ja-JP" altLang="en-US" sz="1200" kern="0" dirty="0">
                <a:solidFill>
                  <a:srgbClr val="000000"/>
                </a:solidFill>
                <a:latin typeface="メイリオ" panose="020B0604030504040204" pitchFamily="50" charset="-128"/>
                <a:ea typeface="メイリオ" panose="020B0604030504040204" pitchFamily="50" charset="-128"/>
              </a:rPr>
              <a:t>セキュリティ・ディレクトリサービス</a:t>
            </a:r>
            <a:r>
              <a:rPr lang="en-US" altLang="ja-JP" sz="1200" kern="0" dirty="0">
                <a:solidFill>
                  <a:srgbClr val="000000"/>
                </a:solidFill>
                <a:latin typeface="メイリオ" panose="020B0604030504040204" pitchFamily="50" charset="-128"/>
                <a:ea typeface="メイリオ" panose="020B0604030504040204" pitchFamily="50" charset="-128"/>
              </a:rPr>
              <a:t>)</a:t>
            </a:r>
            <a:r>
              <a:rPr lang="ja-JP" altLang="en-US" sz="1200" kern="0" dirty="0" err="1">
                <a:solidFill>
                  <a:srgbClr val="000000"/>
                </a:solidFill>
                <a:latin typeface="メイリオ" panose="020B0604030504040204" pitchFamily="50" charset="-128"/>
                <a:ea typeface="メイリオ" panose="020B0604030504040204" pitchFamily="50" charset="-128"/>
              </a:rPr>
              <a:t>、</a:t>
            </a:r>
            <a:br>
              <a:rPr lang="en-US" altLang="ja-JP" sz="1200" kern="0" dirty="0">
                <a:solidFill>
                  <a:srgbClr val="000000"/>
                </a:solidFill>
                <a:latin typeface="メイリオ" panose="020B0604030504040204" pitchFamily="50" charset="-128"/>
                <a:ea typeface="メイリオ" panose="020B0604030504040204" pitchFamily="50" charset="-128"/>
              </a:rPr>
            </a:br>
            <a:r>
              <a:rPr lang="en-US" altLang="ja-JP" sz="1200" kern="0" dirty="0" err="1">
                <a:solidFill>
                  <a:srgbClr val="000000"/>
                </a:solidFill>
                <a:latin typeface="メイリオ" panose="020B0604030504040204" pitchFamily="50" charset="-128"/>
                <a:ea typeface="メイリオ" panose="020B0604030504040204" pitchFamily="50" charset="-128"/>
              </a:rPr>
              <a:t>Appamor</a:t>
            </a:r>
            <a:r>
              <a:rPr lang="ja-JP" altLang="en-US" sz="1200" kern="0" dirty="0" err="1">
                <a:solidFill>
                  <a:srgbClr val="000000"/>
                </a:solidFill>
                <a:latin typeface="メイリオ" panose="020B0604030504040204" pitchFamily="50" charset="-128"/>
                <a:ea typeface="メイリオ" panose="020B0604030504040204" pitchFamily="50" charset="-128"/>
              </a:rPr>
              <a:t>、</a:t>
            </a:r>
            <a:r>
              <a:rPr lang="en-US" altLang="ja-JP" sz="1200" kern="0" dirty="0" err="1">
                <a:solidFill>
                  <a:srgbClr val="000000"/>
                </a:solidFill>
                <a:latin typeface="メイリオ" panose="020B0604030504040204" pitchFamily="50" charset="-128"/>
                <a:ea typeface="メイリオ" panose="020B0604030504040204" pitchFamily="50" charset="-128"/>
              </a:rPr>
              <a:t>OpenAM</a:t>
            </a:r>
            <a:r>
              <a:rPr lang="en-US" altLang="ja-JP" sz="1200" kern="0" dirty="0">
                <a:solidFill>
                  <a:srgbClr val="000000"/>
                </a:solidFill>
                <a:latin typeface="メイリオ" panose="020B0604030504040204" pitchFamily="50" charset="-128"/>
                <a:ea typeface="メイリオ" panose="020B0604030504040204" pitchFamily="50" charset="-128"/>
              </a:rPr>
              <a:t>(</a:t>
            </a:r>
            <a:r>
              <a:rPr lang="ja-JP" altLang="en-US" sz="1200" kern="0" dirty="0">
                <a:solidFill>
                  <a:srgbClr val="000000"/>
                </a:solidFill>
                <a:latin typeface="メイリオ" panose="020B0604030504040204" pitchFamily="50" charset="-128"/>
                <a:ea typeface="メイリオ" panose="020B0604030504040204" pitchFamily="50" charset="-128"/>
              </a:rPr>
              <a:t>セキュリティ・認証・アクセス管理</a:t>
            </a:r>
            <a:r>
              <a:rPr lang="en-US" altLang="ja-JP" sz="1200" kern="0" dirty="0">
                <a:solidFill>
                  <a:srgbClr val="000000"/>
                </a:solidFill>
                <a:latin typeface="メイリオ" panose="020B0604030504040204" pitchFamily="50" charset="-128"/>
                <a:ea typeface="メイリオ" panose="020B0604030504040204" pitchFamily="50" charset="-128"/>
              </a:rPr>
              <a:t>)</a:t>
            </a:r>
            <a:r>
              <a:rPr lang="ja-JP" altLang="en-US" sz="1200" kern="0" dirty="0" err="1">
                <a:solidFill>
                  <a:srgbClr val="000000"/>
                </a:solidFill>
                <a:latin typeface="メイリオ" panose="020B0604030504040204" pitchFamily="50" charset="-128"/>
                <a:ea typeface="メイリオ" panose="020B0604030504040204" pitchFamily="50" charset="-128"/>
              </a:rPr>
              <a:t>、</a:t>
            </a:r>
            <a:r>
              <a:rPr lang="en-US" altLang="ja-JP" sz="1200" kern="0" dirty="0" err="1">
                <a:solidFill>
                  <a:srgbClr val="000000"/>
                </a:solidFill>
                <a:latin typeface="メイリオ" panose="020B0604030504040204" pitchFamily="50" charset="-128"/>
                <a:ea typeface="メイリオ" panose="020B0604030504040204" pitchFamily="50" charset="-128"/>
              </a:rPr>
              <a:t>OpenIDM</a:t>
            </a:r>
            <a:r>
              <a:rPr lang="en-US" altLang="ja-JP" sz="1200" kern="0" dirty="0">
                <a:solidFill>
                  <a:srgbClr val="000000"/>
                </a:solidFill>
                <a:latin typeface="メイリオ" panose="020B0604030504040204" pitchFamily="50" charset="-128"/>
                <a:ea typeface="メイリオ" panose="020B0604030504040204" pitchFamily="50" charset="-128"/>
              </a:rPr>
              <a:t>(</a:t>
            </a:r>
            <a:r>
              <a:rPr lang="ja-JP" altLang="en-US" sz="1200" kern="0" dirty="0">
                <a:solidFill>
                  <a:srgbClr val="000000"/>
                </a:solidFill>
                <a:latin typeface="メイリオ" panose="020B0604030504040204" pitchFamily="50" charset="-128"/>
                <a:ea typeface="メイリオ" panose="020B0604030504040204" pitchFamily="50" charset="-128"/>
              </a:rPr>
              <a:t>セキュリティ・</a:t>
            </a:r>
            <a:r>
              <a:rPr lang="en-US" altLang="ja-JP" sz="1200" kern="0" dirty="0">
                <a:solidFill>
                  <a:srgbClr val="000000"/>
                </a:solidFill>
                <a:latin typeface="メイリオ" panose="020B0604030504040204" pitchFamily="50" charset="-128"/>
                <a:ea typeface="メイリオ" panose="020B0604030504040204" pitchFamily="50" charset="-128"/>
              </a:rPr>
              <a:t>ID</a:t>
            </a:r>
            <a:r>
              <a:rPr lang="ja-JP" altLang="en-US" sz="1200" kern="0" dirty="0">
                <a:solidFill>
                  <a:srgbClr val="000000"/>
                </a:solidFill>
                <a:latin typeface="メイリオ" panose="020B0604030504040204" pitchFamily="50" charset="-128"/>
                <a:ea typeface="メイリオ" panose="020B0604030504040204" pitchFamily="50" charset="-128"/>
              </a:rPr>
              <a:t>管理</a:t>
            </a:r>
            <a:r>
              <a:rPr lang="en-US" altLang="ja-JP" sz="1200" kern="0" dirty="0">
                <a:solidFill>
                  <a:srgbClr val="000000"/>
                </a:solidFill>
                <a:latin typeface="メイリオ" panose="020B0604030504040204" pitchFamily="50" charset="-128"/>
                <a:ea typeface="メイリオ" panose="020B0604030504040204" pitchFamily="50" charset="-128"/>
              </a:rPr>
              <a:t>)</a:t>
            </a:r>
          </a:p>
          <a:p>
            <a:pPr marL="681038" lvl="1" indent="-327422" eaLnBrk="0" fontAlgn="base" hangingPunct="0">
              <a:spcBef>
                <a:spcPts val="300"/>
              </a:spcBef>
              <a:spcAft>
                <a:spcPct val="0"/>
              </a:spcAft>
              <a:buClr>
                <a:srgbClr val="CC0000"/>
              </a:buClr>
              <a:buFont typeface="Wingdings" panose="05000000000000000000" pitchFamily="2" charset="2"/>
              <a:buChar char="n"/>
            </a:pPr>
            <a:r>
              <a:rPr lang="ja-JP" altLang="en-US" sz="1400" b="1" kern="0" dirty="0">
                <a:solidFill>
                  <a:srgbClr val="000000"/>
                </a:solidFill>
                <a:latin typeface="メイリオ" panose="020B0604030504040204" pitchFamily="50" charset="-128"/>
                <a:ea typeface="メイリオ" panose="020B0604030504040204" pitchFamily="50" charset="-128"/>
              </a:rPr>
              <a:t>追加</a:t>
            </a:r>
            <a:endParaRPr lang="en-US" altLang="ja-JP" sz="1400" b="1" kern="0" dirty="0">
              <a:solidFill>
                <a:srgbClr val="000000"/>
              </a:solidFill>
              <a:latin typeface="メイリオ" panose="020B0604030504040204" pitchFamily="50" charset="-128"/>
              <a:ea typeface="メイリオ" panose="020B0604030504040204" pitchFamily="50" charset="-128"/>
            </a:endParaRPr>
          </a:p>
          <a:p>
            <a:pPr marL="978694" lvl="2" indent="-296466" eaLnBrk="0" fontAlgn="base" hangingPunct="0">
              <a:spcBef>
                <a:spcPts val="300"/>
              </a:spcBef>
              <a:spcAft>
                <a:spcPct val="0"/>
              </a:spcAft>
              <a:buClr>
                <a:srgbClr val="CC0000"/>
              </a:buClr>
              <a:buFont typeface="Wingdings" panose="05000000000000000000" pitchFamily="2" charset="2"/>
              <a:buChar char="l"/>
            </a:pPr>
            <a:r>
              <a:rPr lang="ja-JP" altLang="en-US" sz="1200" kern="0" dirty="0">
                <a:solidFill>
                  <a:srgbClr val="000000"/>
                </a:solidFill>
                <a:latin typeface="メイリオ" panose="020B0604030504040204" pitchFamily="50" charset="-128"/>
                <a:ea typeface="メイリオ" panose="020B0604030504040204" pitchFamily="50" charset="-128"/>
              </a:rPr>
              <a:t>セキュリティ・アンチウィルス</a:t>
            </a:r>
            <a:r>
              <a:rPr lang="en-US" altLang="ja-JP" sz="1200" kern="0" dirty="0">
                <a:solidFill>
                  <a:srgbClr val="000000"/>
                </a:solidFill>
                <a:latin typeface="メイリオ" panose="020B0604030504040204" pitchFamily="50" charset="-128"/>
                <a:ea typeface="メイリオ" panose="020B0604030504040204" pitchFamily="50" charset="-128"/>
              </a:rPr>
              <a:t>/</a:t>
            </a:r>
            <a:r>
              <a:rPr lang="ja-JP" altLang="en-US" sz="1200" kern="0" dirty="0">
                <a:solidFill>
                  <a:srgbClr val="000000"/>
                </a:solidFill>
                <a:latin typeface="メイリオ" panose="020B0604030504040204" pitchFamily="50" charset="-128"/>
                <a:ea typeface="メイリオ" panose="020B0604030504040204" pitchFamily="50" charset="-128"/>
              </a:rPr>
              <a:t>脆弱性管理：</a:t>
            </a:r>
            <a:r>
              <a:rPr lang="en-US" altLang="ja-JP" sz="1200" kern="0" dirty="0" err="1">
                <a:solidFill>
                  <a:srgbClr val="000000"/>
                </a:solidFill>
                <a:latin typeface="メイリオ" panose="020B0604030504040204" pitchFamily="50" charset="-128"/>
                <a:ea typeface="メイリオ" panose="020B0604030504040204" pitchFamily="50" charset="-128"/>
              </a:rPr>
              <a:t>Metasploit</a:t>
            </a:r>
            <a:r>
              <a:rPr lang="en-US" altLang="ja-JP" sz="1200" kern="0" dirty="0">
                <a:solidFill>
                  <a:srgbClr val="000000"/>
                </a:solidFill>
                <a:latin typeface="メイリオ" panose="020B0604030504040204" pitchFamily="50" charset="-128"/>
                <a:ea typeface="メイリオ" panose="020B0604030504040204" pitchFamily="50" charset="-128"/>
              </a:rPr>
              <a:t> Community Edition</a:t>
            </a:r>
            <a:r>
              <a:rPr lang="ja-JP" altLang="en-US" sz="1200" kern="0" dirty="0">
                <a:solidFill>
                  <a:srgbClr val="000000"/>
                </a:solidFill>
                <a:latin typeface="メイリオ" panose="020B0604030504040204" pitchFamily="50" charset="-128"/>
                <a:ea typeface="メイリオ" panose="020B0604030504040204" pitchFamily="50" charset="-128"/>
              </a:rPr>
              <a:t>追加</a:t>
            </a:r>
            <a:endParaRPr lang="en-US" altLang="ja-JP" sz="1200" kern="0" dirty="0">
              <a:solidFill>
                <a:srgbClr val="000000"/>
              </a:solidFill>
              <a:latin typeface="メイリオ" panose="020B0604030504040204" pitchFamily="50" charset="-128"/>
              <a:ea typeface="メイリオ" panose="020B0604030504040204" pitchFamily="50" charset="-128"/>
            </a:endParaRPr>
          </a:p>
          <a:p>
            <a:pPr marL="978694" lvl="2" indent="-296466" eaLnBrk="0" fontAlgn="base" hangingPunct="0">
              <a:spcBef>
                <a:spcPts val="300"/>
              </a:spcBef>
              <a:spcAft>
                <a:spcPct val="0"/>
              </a:spcAft>
              <a:buClr>
                <a:srgbClr val="CC0000"/>
              </a:buClr>
              <a:buFont typeface="Wingdings" panose="05000000000000000000" pitchFamily="2" charset="2"/>
              <a:buChar char="l"/>
            </a:pPr>
            <a:r>
              <a:rPr lang="ja-JP" altLang="en-US" sz="1200" kern="0" dirty="0">
                <a:solidFill>
                  <a:srgbClr val="000000"/>
                </a:solidFill>
                <a:latin typeface="メイリオ" panose="020B0604030504040204" pitchFamily="50" charset="-128"/>
                <a:ea typeface="メイリオ" panose="020B0604030504040204" pitchFamily="50" charset="-128"/>
              </a:rPr>
              <a:t>セキュリティ・パッチ・認証・アクセス管理：</a:t>
            </a:r>
            <a:r>
              <a:rPr lang="en-US" altLang="ja-JP" sz="1200" kern="0" dirty="0" err="1">
                <a:solidFill>
                  <a:srgbClr val="000000"/>
                </a:solidFill>
                <a:latin typeface="メイリオ" panose="020B0604030504040204" pitchFamily="50" charset="-128"/>
                <a:ea typeface="メイリオ" panose="020B0604030504040204" pitchFamily="50" charset="-128"/>
              </a:rPr>
              <a:t>Istio</a:t>
            </a:r>
            <a:r>
              <a:rPr lang="ja-JP" altLang="en-US" sz="1200" kern="0" dirty="0" err="1">
                <a:solidFill>
                  <a:srgbClr val="000000"/>
                </a:solidFill>
                <a:latin typeface="メイリオ" panose="020B0604030504040204" pitchFamily="50" charset="-128"/>
                <a:ea typeface="メイリオ" panose="020B0604030504040204" pitchFamily="50" charset="-128"/>
              </a:rPr>
              <a:t>、</a:t>
            </a:r>
            <a:r>
              <a:rPr lang="en-US" altLang="ja-JP" sz="1200" kern="0" dirty="0">
                <a:solidFill>
                  <a:srgbClr val="000000"/>
                </a:solidFill>
                <a:latin typeface="メイリオ" panose="020B0604030504040204" pitchFamily="50" charset="-128"/>
                <a:ea typeface="メイリオ" panose="020B0604030504040204" pitchFamily="50" charset="-128"/>
              </a:rPr>
              <a:t>Notary</a:t>
            </a:r>
            <a:r>
              <a:rPr lang="ja-JP" altLang="en-US" sz="1200" kern="0" dirty="0" err="1">
                <a:solidFill>
                  <a:srgbClr val="000000"/>
                </a:solidFill>
                <a:latin typeface="メイリオ" panose="020B0604030504040204" pitchFamily="50" charset="-128"/>
                <a:ea typeface="メイリオ" panose="020B0604030504040204" pitchFamily="50" charset="-128"/>
              </a:rPr>
              <a:t>、</a:t>
            </a:r>
            <a:r>
              <a:rPr lang="en-US" altLang="ja-JP" sz="1200" kern="0" dirty="0">
                <a:solidFill>
                  <a:srgbClr val="000000"/>
                </a:solidFill>
                <a:latin typeface="メイリオ" panose="020B0604030504040204" pitchFamily="50" charset="-128"/>
                <a:ea typeface="メイリオ" panose="020B0604030504040204" pitchFamily="50" charset="-128"/>
              </a:rPr>
              <a:t>SMACK</a:t>
            </a:r>
            <a:r>
              <a:rPr lang="ja-JP" altLang="en-US" sz="1200" kern="0" dirty="0">
                <a:solidFill>
                  <a:srgbClr val="000000"/>
                </a:solidFill>
                <a:latin typeface="メイリオ" panose="020B0604030504040204" pitchFamily="50" charset="-128"/>
                <a:ea typeface="メイリオ" panose="020B0604030504040204" pitchFamily="50" charset="-128"/>
              </a:rPr>
              <a:t>追加</a:t>
            </a:r>
            <a:endParaRPr lang="en-US" altLang="ja-JP" sz="1200" kern="0" dirty="0">
              <a:solidFill>
                <a:srgbClr val="000000"/>
              </a:solidFill>
              <a:latin typeface="メイリオ" panose="020B0604030504040204" pitchFamily="50" charset="-128"/>
              <a:ea typeface="メイリオ" panose="020B0604030504040204" pitchFamily="50" charset="-128"/>
            </a:endParaRPr>
          </a:p>
          <a:p>
            <a:pPr marL="978694" lvl="2" indent="-296466" eaLnBrk="0" fontAlgn="base" hangingPunct="0">
              <a:spcBef>
                <a:spcPts val="300"/>
              </a:spcBef>
              <a:spcAft>
                <a:spcPct val="0"/>
              </a:spcAft>
              <a:buClr>
                <a:srgbClr val="CC0000"/>
              </a:buClr>
              <a:buFont typeface="Wingdings" panose="05000000000000000000" pitchFamily="2" charset="2"/>
              <a:buChar char="l"/>
            </a:pPr>
            <a:r>
              <a:rPr lang="ja-JP" altLang="en-US" sz="1200" u="sng" kern="0" dirty="0">
                <a:solidFill>
                  <a:srgbClr val="000000"/>
                </a:solidFill>
                <a:latin typeface="メイリオ" panose="020B0604030504040204" pitchFamily="50" charset="-128"/>
                <a:ea typeface="メイリオ" panose="020B0604030504040204" pitchFamily="50" charset="-128"/>
              </a:rPr>
              <a:t>セキュリティ・パッチ・コンテンツ管理</a:t>
            </a:r>
            <a:r>
              <a:rPr lang="en-US" altLang="ja-JP" sz="1200" u="sng" kern="0" dirty="0">
                <a:solidFill>
                  <a:srgbClr val="000000"/>
                </a:solidFill>
                <a:latin typeface="メイリオ" panose="020B0604030504040204" pitchFamily="50" charset="-128"/>
                <a:ea typeface="メイリオ" panose="020B0604030504040204" pitchFamily="50" charset="-128"/>
              </a:rPr>
              <a:t>(</a:t>
            </a:r>
            <a:r>
              <a:rPr lang="ja-JP" altLang="en-US" sz="1200" u="sng" kern="0" dirty="0">
                <a:solidFill>
                  <a:srgbClr val="000000"/>
                </a:solidFill>
                <a:latin typeface="メイリオ" panose="020B0604030504040204" pitchFamily="50" charset="-128"/>
                <a:ea typeface="メイリオ" panose="020B0604030504040204" pitchFamily="50" charset="-128"/>
              </a:rPr>
              <a:t>カテゴリ追加</a:t>
            </a:r>
            <a:r>
              <a:rPr lang="en-US" altLang="ja-JP" sz="1200" u="sng" kern="0" dirty="0">
                <a:solidFill>
                  <a:srgbClr val="000000"/>
                </a:solidFill>
                <a:latin typeface="メイリオ" panose="020B0604030504040204" pitchFamily="50" charset="-128"/>
                <a:ea typeface="メイリオ" panose="020B0604030504040204" pitchFamily="50" charset="-128"/>
              </a:rPr>
              <a:t>)</a:t>
            </a:r>
            <a:r>
              <a:rPr lang="ja-JP" altLang="en-US" sz="1200" u="sng" kern="0" dirty="0">
                <a:solidFill>
                  <a:srgbClr val="000000"/>
                </a:solidFill>
                <a:latin typeface="メイリオ" panose="020B0604030504040204" pitchFamily="50" charset="-128"/>
                <a:ea typeface="メイリオ" panose="020B0604030504040204" pitchFamily="50" charset="-128"/>
              </a:rPr>
              <a:t>：</a:t>
            </a:r>
            <a:r>
              <a:rPr lang="en-US" altLang="ja-JP" sz="1200" kern="0" dirty="0" err="1">
                <a:solidFill>
                  <a:srgbClr val="000000"/>
                </a:solidFill>
                <a:latin typeface="メイリオ" panose="020B0604030504040204" pitchFamily="50" charset="-128"/>
                <a:ea typeface="メイリオ" panose="020B0604030504040204" pitchFamily="50" charset="-128"/>
              </a:rPr>
              <a:t>kattello</a:t>
            </a:r>
            <a:r>
              <a:rPr lang="ja-JP" altLang="en-US" sz="1200" kern="0" dirty="0" err="1">
                <a:solidFill>
                  <a:srgbClr val="000000"/>
                </a:solidFill>
                <a:latin typeface="メイリオ" panose="020B0604030504040204" pitchFamily="50" charset="-128"/>
                <a:ea typeface="メイリオ" panose="020B0604030504040204" pitchFamily="50" charset="-128"/>
              </a:rPr>
              <a:t>、</a:t>
            </a:r>
            <a:r>
              <a:rPr lang="en-US" altLang="ja-JP" sz="1200" kern="0" dirty="0">
                <a:solidFill>
                  <a:srgbClr val="000000"/>
                </a:solidFill>
                <a:latin typeface="メイリオ" panose="020B0604030504040204" pitchFamily="50" charset="-128"/>
                <a:ea typeface="メイリオ" panose="020B0604030504040204" pitchFamily="50" charset="-128"/>
              </a:rPr>
              <a:t>Spacewalk</a:t>
            </a:r>
            <a:r>
              <a:rPr lang="ja-JP" altLang="en-US" sz="1200" kern="0" dirty="0">
                <a:solidFill>
                  <a:srgbClr val="000000"/>
                </a:solidFill>
                <a:latin typeface="メイリオ" panose="020B0604030504040204" pitchFamily="50" charset="-128"/>
                <a:ea typeface="メイリオ" panose="020B0604030504040204" pitchFamily="50" charset="-128"/>
              </a:rPr>
              <a:t>追加</a:t>
            </a:r>
            <a:endParaRPr lang="en-US" altLang="ja-JP" sz="1200" kern="0" dirty="0">
              <a:solidFill>
                <a:srgbClr val="000000"/>
              </a:solidFill>
              <a:latin typeface="メイリオ" panose="020B0604030504040204" pitchFamily="50" charset="-128"/>
              <a:ea typeface="メイリオ" panose="020B0604030504040204" pitchFamily="50" charset="-128"/>
            </a:endParaRPr>
          </a:p>
          <a:p>
            <a:pPr marL="978694" lvl="2" indent="-296466" eaLnBrk="0" fontAlgn="base" hangingPunct="0">
              <a:spcBef>
                <a:spcPts val="300"/>
              </a:spcBef>
              <a:spcAft>
                <a:spcPct val="0"/>
              </a:spcAft>
              <a:buClr>
                <a:srgbClr val="CC0000"/>
              </a:buClr>
              <a:buFont typeface="Wingdings" panose="05000000000000000000" pitchFamily="2" charset="2"/>
              <a:buChar char="l"/>
            </a:pPr>
            <a:r>
              <a:rPr lang="ja-JP" altLang="en-US" sz="1200" u="sng" kern="0" dirty="0">
                <a:solidFill>
                  <a:srgbClr val="000000"/>
                </a:solidFill>
                <a:latin typeface="メイリオ" panose="020B0604030504040204" pitchFamily="50" charset="-128"/>
                <a:ea typeface="メイリオ" panose="020B0604030504040204" pitchFamily="50" charset="-128"/>
              </a:rPr>
              <a:t>セキュリティ・リバースエンジニアリング</a:t>
            </a:r>
            <a:r>
              <a:rPr lang="en-US" altLang="ja-JP" sz="1200" u="sng" kern="0" dirty="0">
                <a:solidFill>
                  <a:srgbClr val="000000"/>
                </a:solidFill>
                <a:latin typeface="メイリオ" panose="020B0604030504040204" pitchFamily="50" charset="-128"/>
                <a:ea typeface="メイリオ" panose="020B0604030504040204" pitchFamily="50" charset="-128"/>
              </a:rPr>
              <a:t>(</a:t>
            </a:r>
            <a:r>
              <a:rPr lang="ja-JP" altLang="en-US" sz="1200" u="sng" kern="0" dirty="0">
                <a:solidFill>
                  <a:srgbClr val="000000"/>
                </a:solidFill>
                <a:latin typeface="メイリオ" panose="020B0604030504040204" pitchFamily="50" charset="-128"/>
                <a:ea typeface="メイリオ" panose="020B0604030504040204" pitchFamily="50" charset="-128"/>
              </a:rPr>
              <a:t>カテゴリ追加</a:t>
            </a:r>
            <a:r>
              <a:rPr lang="en-US" altLang="ja-JP" sz="1200" u="sng" kern="0" dirty="0">
                <a:solidFill>
                  <a:srgbClr val="000000"/>
                </a:solidFill>
                <a:latin typeface="メイリオ" panose="020B0604030504040204" pitchFamily="50" charset="-128"/>
                <a:ea typeface="メイリオ" panose="020B0604030504040204" pitchFamily="50" charset="-128"/>
              </a:rPr>
              <a:t>)</a:t>
            </a:r>
            <a:r>
              <a:rPr lang="ja-JP" altLang="en-US" sz="1200" u="sng" kern="0" dirty="0">
                <a:solidFill>
                  <a:srgbClr val="000000"/>
                </a:solidFill>
                <a:latin typeface="メイリオ" panose="020B0604030504040204" pitchFamily="50" charset="-128"/>
                <a:ea typeface="メイリオ" panose="020B0604030504040204" pitchFamily="50" charset="-128"/>
              </a:rPr>
              <a:t>：</a:t>
            </a:r>
            <a:r>
              <a:rPr lang="en-US" altLang="ja-JP" sz="1200" kern="0" dirty="0" err="1">
                <a:solidFill>
                  <a:srgbClr val="000000"/>
                </a:solidFill>
                <a:latin typeface="メイリオ" panose="020B0604030504040204" pitchFamily="50" charset="-128"/>
                <a:ea typeface="メイリオ" panose="020B0604030504040204" pitchFamily="50" charset="-128"/>
              </a:rPr>
              <a:t>radare</a:t>
            </a:r>
            <a:r>
              <a:rPr lang="ja-JP" altLang="en-US" sz="1200" kern="0" dirty="0">
                <a:solidFill>
                  <a:srgbClr val="000000"/>
                </a:solidFill>
                <a:latin typeface="メイリオ" panose="020B0604030504040204" pitchFamily="50" charset="-128"/>
                <a:ea typeface="メイリオ" panose="020B0604030504040204" pitchFamily="50" charset="-128"/>
              </a:rPr>
              <a:t>追加</a:t>
            </a:r>
            <a:endParaRPr lang="en-US" altLang="ja-JP" sz="1200" kern="0" dirty="0">
              <a:solidFill>
                <a:srgbClr val="000000"/>
              </a:solidFill>
              <a:latin typeface="メイリオ" panose="020B0604030504040204" pitchFamily="50" charset="-128"/>
              <a:ea typeface="メイリオ" panose="020B0604030504040204" pitchFamily="50" charset="-128"/>
            </a:endParaRPr>
          </a:p>
          <a:p>
            <a:pPr marL="978694" lvl="2" indent="-296466" eaLnBrk="0" fontAlgn="base" hangingPunct="0">
              <a:spcBef>
                <a:spcPts val="300"/>
              </a:spcBef>
              <a:spcAft>
                <a:spcPct val="0"/>
              </a:spcAft>
              <a:buClr>
                <a:srgbClr val="CC0000"/>
              </a:buClr>
              <a:buFont typeface="Wingdings" panose="05000000000000000000" pitchFamily="2" charset="2"/>
              <a:buChar char="l"/>
            </a:pPr>
            <a:r>
              <a:rPr lang="ja-JP" altLang="en-US" sz="1200" u="sng" kern="0" dirty="0">
                <a:solidFill>
                  <a:srgbClr val="000000"/>
                </a:solidFill>
                <a:latin typeface="メイリオ" panose="020B0604030504040204" pitchFamily="50" charset="-128"/>
                <a:ea typeface="メイリオ" panose="020B0604030504040204" pitchFamily="50" charset="-128"/>
              </a:rPr>
              <a:t>セキュリティ・ネットワークセキュリティ監視</a:t>
            </a:r>
            <a:r>
              <a:rPr lang="en-US" altLang="ja-JP" sz="1200" u="sng" kern="0" dirty="0">
                <a:solidFill>
                  <a:srgbClr val="000000"/>
                </a:solidFill>
                <a:latin typeface="メイリオ" panose="020B0604030504040204" pitchFamily="50" charset="-128"/>
                <a:ea typeface="メイリオ" panose="020B0604030504040204" pitchFamily="50" charset="-128"/>
              </a:rPr>
              <a:t>(</a:t>
            </a:r>
            <a:r>
              <a:rPr lang="ja-JP" altLang="en-US" sz="1200" u="sng" kern="0" dirty="0">
                <a:solidFill>
                  <a:srgbClr val="000000"/>
                </a:solidFill>
                <a:latin typeface="メイリオ" panose="020B0604030504040204" pitchFamily="50" charset="-128"/>
                <a:ea typeface="メイリオ" panose="020B0604030504040204" pitchFamily="50" charset="-128"/>
              </a:rPr>
              <a:t>カテゴリ追加</a:t>
            </a:r>
            <a:r>
              <a:rPr lang="en-US" altLang="ja-JP" sz="1200" u="sng" kern="0" dirty="0">
                <a:solidFill>
                  <a:srgbClr val="000000"/>
                </a:solidFill>
                <a:latin typeface="メイリオ" panose="020B0604030504040204" pitchFamily="50" charset="-128"/>
                <a:ea typeface="メイリオ" panose="020B0604030504040204" pitchFamily="50" charset="-128"/>
              </a:rPr>
              <a:t>)</a:t>
            </a:r>
            <a:r>
              <a:rPr lang="ja-JP" altLang="en-US" sz="1200" u="sng" kern="0" dirty="0">
                <a:solidFill>
                  <a:srgbClr val="000000"/>
                </a:solidFill>
                <a:latin typeface="メイリオ" panose="020B0604030504040204" pitchFamily="50" charset="-128"/>
                <a:ea typeface="メイリオ" panose="020B0604030504040204" pitchFamily="50" charset="-128"/>
              </a:rPr>
              <a:t>：</a:t>
            </a:r>
            <a:r>
              <a:rPr lang="en-US" altLang="ja-JP" sz="1200" kern="0" dirty="0">
                <a:solidFill>
                  <a:srgbClr val="000000"/>
                </a:solidFill>
                <a:latin typeface="メイリオ" panose="020B0604030504040204" pitchFamily="50" charset="-128"/>
                <a:ea typeface="メイリオ" panose="020B0604030504040204" pitchFamily="50" charset="-128"/>
              </a:rPr>
              <a:t>Bro</a:t>
            </a:r>
          </a:p>
          <a:p>
            <a:pPr algn="ctr"/>
            <a:endParaRPr lang="ja-JP" altLang="en-US" sz="1200" dirty="0"/>
          </a:p>
        </p:txBody>
      </p:sp>
      <p:sp>
        <p:nvSpPr>
          <p:cNvPr id="4" name="スライド番号プレースホルダー 3"/>
          <p:cNvSpPr>
            <a:spLocks noGrp="1"/>
          </p:cNvSpPr>
          <p:nvPr>
            <p:ph type="sldNum" sz="quarter" idx="12"/>
          </p:nvPr>
        </p:nvSpPr>
        <p:spPr/>
        <p:txBody>
          <a:bodyPr/>
          <a:lstStyle/>
          <a:p>
            <a:pPr>
              <a:defRPr/>
            </a:pPr>
            <a:fld id="{FCE73EA1-CF05-456E-AF29-4C5CFF2B55E5}" type="slidenum">
              <a:rPr lang="en-US" altLang="ja-JP" smtClean="0"/>
              <a:pPr>
                <a:defRPr/>
              </a:pPr>
              <a:t>35</a:t>
            </a:fld>
            <a:endParaRPr lang="en-US" altLang="ja-JP"/>
          </a:p>
        </p:txBody>
      </p:sp>
      <p:sp>
        <p:nvSpPr>
          <p:cNvPr id="10" name="タイトル 4"/>
          <p:cNvSpPr>
            <a:spLocks noGrp="1"/>
          </p:cNvSpPr>
          <p:nvPr>
            <p:ph type="title"/>
          </p:nvPr>
        </p:nvSpPr>
        <p:spPr>
          <a:xfrm>
            <a:off x="391584" y="108000"/>
            <a:ext cx="11561232" cy="468000"/>
          </a:xfrm>
        </p:spPr>
        <p:txBody>
          <a:bodyPr/>
          <a:lstStyle/>
          <a:p>
            <a:r>
              <a:rPr lang="en-US" altLang="zh-TW" dirty="0"/>
              <a:t>201</a:t>
            </a:r>
            <a:r>
              <a:rPr lang="en-US" altLang="ja-JP" dirty="0"/>
              <a:t>8</a:t>
            </a:r>
            <a:r>
              <a:rPr lang="ja-JP" altLang="en-US" dirty="0"/>
              <a:t>年～</a:t>
            </a:r>
            <a:r>
              <a:rPr lang="en-US" altLang="ja-JP" dirty="0"/>
              <a:t>2019</a:t>
            </a:r>
            <a:r>
              <a:rPr lang="zh-TW" altLang="en-US" dirty="0"/>
              <a:t>年版</a:t>
            </a:r>
            <a:r>
              <a:rPr lang="en-US" altLang="zh-TW" dirty="0"/>
              <a:t>OSS</a:t>
            </a:r>
            <a:r>
              <a:rPr lang="zh-TW" altLang="en-US" dirty="0"/>
              <a:t>鳥瞰図</a:t>
            </a:r>
            <a:endParaRPr kumimoji="1" lang="ja-JP" altLang="en-US" dirty="0"/>
          </a:p>
        </p:txBody>
      </p:sp>
      <p:sp>
        <p:nvSpPr>
          <p:cNvPr id="11" name="角丸四角形 10"/>
          <p:cNvSpPr/>
          <p:nvPr/>
        </p:nvSpPr>
        <p:spPr bwMode="auto">
          <a:xfrm>
            <a:off x="543533" y="4503864"/>
            <a:ext cx="10488786" cy="1820009"/>
          </a:xfrm>
          <a:prstGeom prst="roundRect">
            <a:avLst>
              <a:gd name="adj" fmla="val 11013"/>
            </a:avLst>
          </a:prstGeom>
          <a:solidFill>
            <a:srgbClr val="CCFFCC"/>
          </a:solidFill>
          <a:ln>
            <a:solidFill>
              <a:srgbClr val="00B050"/>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altLang="ja-JP" dirty="0">
                <a:solidFill>
                  <a:schemeClr val="tx1">
                    <a:lumMod val="75000"/>
                    <a:lumOff val="25000"/>
                  </a:schemeClr>
                </a:solidFill>
                <a:latin typeface="BIZ UDPゴシック" panose="020B0400000000000000" pitchFamily="50" charset="-128"/>
                <a:ea typeface="BIZ UDPゴシック" panose="020B0400000000000000" pitchFamily="50" charset="-128"/>
                <a:cs typeface="メイリオ" panose="020B0604030504040204" pitchFamily="50" charset="-128"/>
              </a:rPr>
              <a:t>2018</a:t>
            </a:r>
            <a:r>
              <a:rPr lang="ja-JP" altLang="en-US" dirty="0">
                <a:solidFill>
                  <a:schemeClr val="tx1">
                    <a:lumMod val="75000"/>
                    <a:lumOff val="25000"/>
                  </a:schemeClr>
                </a:solidFill>
                <a:latin typeface="BIZ UDPゴシック" panose="020B0400000000000000" pitchFamily="50" charset="-128"/>
                <a:ea typeface="BIZ UDPゴシック" panose="020B0400000000000000" pitchFamily="50" charset="-128"/>
                <a:cs typeface="メイリオ" panose="020B0604030504040204" pitchFamily="50" charset="-128"/>
              </a:rPr>
              <a:t>年～</a:t>
            </a:r>
            <a:r>
              <a:rPr lang="en-US" altLang="ja-JP" dirty="0">
                <a:solidFill>
                  <a:schemeClr val="tx1">
                    <a:lumMod val="75000"/>
                    <a:lumOff val="25000"/>
                  </a:schemeClr>
                </a:solidFill>
                <a:latin typeface="BIZ UDPゴシック" panose="020B0400000000000000" pitchFamily="50" charset="-128"/>
                <a:ea typeface="BIZ UDPゴシック" panose="020B0400000000000000" pitchFamily="50" charset="-128"/>
                <a:cs typeface="メイリオ" panose="020B0604030504040204" pitchFamily="50" charset="-128"/>
              </a:rPr>
              <a:t>2019</a:t>
            </a:r>
            <a:r>
              <a:rPr lang="ja-JP" altLang="en-US" dirty="0">
                <a:solidFill>
                  <a:schemeClr val="tx1">
                    <a:lumMod val="75000"/>
                    <a:lumOff val="25000"/>
                  </a:schemeClr>
                </a:solidFill>
                <a:latin typeface="BIZ UDPゴシック" panose="020B0400000000000000" pitchFamily="50" charset="-128"/>
                <a:ea typeface="BIZ UDPゴシック" panose="020B0400000000000000" pitchFamily="50" charset="-128"/>
                <a:cs typeface="メイリオ" panose="020B0604030504040204" pitchFamily="50" charset="-128"/>
              </a:rPr>
              <a:t>年の振り返り</a:t>
            </a:r>
            <a:r>
              <a:rPr lang="en-US" altLang="ja-JP" dirty="0">
                <a:solidFill>
                  <a:schemeClr val="tx1">
                    <a:lumMod val="75000"/>
                    <a:lumOff val="25000"/>
                  </a:schemeClr>
                </a:solidFill>
                <a:latin typeface="BIZ UDPゴシック" panose="020B0400000000000000" pitchFamily="50" charset="-128"/>
                <a:ea typeface="BIZ UDPゴシック" panose="020B0400000000000000" pitchFamily="50" charset="-128"/>
                <a:cs typeface="メイリオ" panose="020B0604030504040204" pitchFamily="50" charset="-128"/>
              </a:rPr>
              <a:t>Point</a:t>
            </a:r>
            <a:r>
              <a:rPr lang="ja-JP" altLang="en-US" dirty="0">
                <a:solidFill>
                  <a:schemeClr val="tx1">
                    <a:lumMod val="75000"/>
                    <a:lumOff val="25000"/>
                  </a:schemeClr>
                </a:solidFill>
                <a:latin typeface="BIZ UDPゴシック" panose="020B0400000000000000" pitchFamily="50" charset="-128"/>
                <a:ea typeface="BIZ UDPゴシック" panose="020B0400000000000000" pitchFamily="50" charset="-128"/>
                <a:cs typeface="メイリオ" panose="020B0604030504040204" pitchFamily="50" charset="-128"/>
              </a:rPr>
              <a:t>：</a:t>
            </a:r>
            <a:endParaRPr lang="en-US" altLang="ja-JP" dirty="0">
              <a:solidFill>
                <a:schemeClr val="tx1">
                  <a:lumMod val="75000"/>
                  <a:lumOff val="25000"/>
                </a:schemeClr>
              </a:solidFill>
              <a:latin typeface="BIZ UDPゴシック" panose="020B0400000000000000" pitchFamily="50" charset="-128"/>
              <a:ea typeface="BIZ UDPゴシック" panose="020B0400000000000000" pitchFamily="50" charset="-128"/>
              <a:cs typeface="メイリオ" panose="020B0604030504040204" pitchFamily="50" charset="-128"/>
            </a:endParaRPr>
          </a:p>
          <a:p>
            <a:endParaRPr lang="en-US" altLang="ja-JP" dirty="0">
              <a:solidFill>
                <a:schemeClr val="tx1">
                  <a:lumMod val="75000"/>
                  <a:lumOff val="25000"/>
                </a:schemeClr>
              </a:solidFill>
              <a:latin typeface="BIZ UDPゴシック" panose="020B0400000000000000" pitchFamily="50" charset="-128"/>
              <a:ea typeface="BIZ UDPゴシック" panose="020B0400000000000000" pitchFamily="50" charset="-128"/>
              <a:cs typeface="メイリオ" panose="020B0604030504040204" pitchFamily="50" charset="-128"/>
            </a:endParaRPr>
          </a:p>
          <a:p>
            <a:pPr marL="285750" indent="-285750">
              <a:buFont typeface="Arial" panose="020B0604020202020204" pitchFamily="34" charset="0"/>
              <a:buChar char="•"/>
            </a:pPr>
            <a:r>
              <a:rPr lang="en-US" altLang="ja-JP" dirty="0">
                <a:solidFill>
                  <a:schemeClr val="tx1">
                    <a:lumMod val="75000"/>
                    <a:lumOff val="25000"/>
                  </a:schemeClr>
                </a:solidFill>
                <a:latin typeface="BIZ UDPゴシック" panose="020B0400000000000000" pitchFamily="50" charset="-128"/>
                <a:ea typeface="BIZ UDPゴシック" panose="020B0400000000000000" pitchFamily="50" charset="-128"/>
                <a:cs typeface="メイリオ" panose="020B0604030504040204" pitchFamily="50" charset="-128"/>
              </a:rPr>
              <a:t>DevOps</a:t>
            </a:r>
            <a:r>
              <a:rPr lang="ja-JP" altLang="en-US" dirty="0">
                <a:solidFill>
                  <a:schemeClr val="tx1">
                    <a:lumMod val="75000"/>
                    <a:lumOff val="25000"/>
                  </a:schemeClr>
                </a:solidFill>
                <a:latin typeface="BIZ UDPゴシック" panose="020B0400000000000000" pitchFamily="50" charset="-128"/>
                <a:ea typeface="BIZ UDPゴシック" panose="020B0400000000000000" pitchFamily="50" charset="-128"/>
                <a:cs typeface="メイリオ" panose="020B0604030504040204" pitchFamily="50" charset="-128"/>
              </a:rPr>
              <a:t>領域の活発化と、</a:t>
            </a:r>
            <a:r>
              <a:rPr lang="en-US" altLang="ja-JP" dirty="0">
                <a:solidFill>
                  <a:schemeClr val="tx1">
                    <a:lumMod val="75000"/>
                    <a:lumOff val="25000"/>
                  </a:schemeClr>
                </a:solidFill>
                <a:latin typeface="BIZ UDPゴシック" panose="020B0400000000000000" pitchFamily="50" charset="-128"/>
                <a:ea typeface="BIZ UDPゴシック" panose="020B0400000000000000" pitchFamily="50" charset="-128"/>
                <a:cs typeface="メイリオ" panose="020B0604030504040204" pitchFamily="50" charset="-128"/>
              </a:rPr>
              <a:t>AI</a:t>
            </a:r>
            <a:r>
              <a:rPr lang="ja-JP" altLang="en-US" dirty="0">
                <a:solidFill>
                  <a:schemeClr val="tx1">
                    <a:lumMod val="75000"/>
                    <a:lumOff val="25000"/>
                  </a:schemeClr>
                </a:solidFill>
                <a:latin typeface="BIZ UDPゴシック" panose="020B0400000000000000" pitchFamily="50" charset="-128"/>
                <a:ea typeface="BIZ UDPゴシック" panose="020B0400000000000000" pitchFamily="50" charset="-128"/>
                <a:cs typeface="メイリオ" panose="020B0604030504040204" pitchFamily="50" charset="-128"/>
              </a:rPr>
              <a:t>のエンタープライズでの採用が増え、これらのＯＳＳを多く追加</a:t>
            </a:r>
            <a:endParaRPr lang="en-US" altLang="ja-JP" dirty="0">
              <a:solidFill>
                <a:schemeClr val="tx1">
                  <a:lumMod val="75000"/>
                  <a:lumOff val="25000"/>
                </a:schemeClr>
              </a:solidFill>
              <a:latin typeface="BIZ UDPゴシック" panose="020B0400000000000000" pitchFamily="50" charset="-128"/>
              <a:ea typeface="BIZ UDPゴシック" panose="020B0400000000000000" pitchFamily="50" charset="-128"/>
              <a:cs typeface="メイリオ" panose="020B0604030504040204" pitchFamily="50" charset="-128"/>
            </a:endParaRPr>
          </a:p>
          <a:p>
            <a:pPr marL="285750" indent="-285750">
              <a:buFont typeface="Arial" panose="020B0604020202020204" pitchFamily="34" charset="0"/>
              <a:buChar char="•"/>
            </a:pPr>
            <a:r>
              <a:rPr lang="en-US" altLang="ja-JP" dirty="0" err="1">
                <a:solidFill>
                  <a:schemeClr val="tx1">
                    <a:lumMod val="75000"/>
                    <a:lumOff val="25000"/>
                  </a:schemeClr>
                </a:solidFill>
                <a:latin typeface="BIZ UDPゴシック" panose="020B0400000000000000" pitchFamily="50" charset="-128"/>
                <a:ea typeface="BIZ UDPゴシック" panose="020B0400000000000000" pitchFamily="50" charset="-128"/>
                <a:cs typeface="メイリオ" panose="020B0604030504040204" pitchFamily="50" charset="-128"/>
              </a:rPr>
              <a:t>IoT</a:t>
            </a:r>
            <a:r>
              <a:rPr lang="ja-JP" altLang="en-US" dirty="0" err="1">
                <a:solidFill>
                  <a:schemeClr val="tx1">
                    <a:lumMod val="75000"/>
                    <a:lumOff val="25000"/>
                  </a:schemeClr>
                </a:solidFill>
                <a:latin typeface="BIZ UDPゴシック" panose="020B0400000000000000" pitchFamily="50" charset="-128"/>
                <a:ea typeface="BIZ UDPゴシック" panose="020B0400000000000000" pitchFamily="50" charset="-128"/>
                <a:cs typeface="メイリオ" panose="020B0604030504040204" pitchFamily="50" charset="-128"/>
              </a:rPr>
              <a:t>、</a:t>
            </a:r>
            <a:r>
              <a:rPr lang="ja-JP" altLang="en-US" dirty="0">
                <a:solidFill>
                  <a:schemeClr val="tx1">
                    <a:lumMod val="75000"/>
                    <a:lumOff val="25000"/>
                  </a:schemeClr>
                </a:solidFill>
                <a:latin typeface="BIZ UDPゴシック" panose="020B0400000000000000" pitchFamily="50" charset="-128"/>
                <a:ea typeface="BIZ UDPゴシック" panose="020B0400000000000000" pitchFamily="50" charset="-128"/>
                <a:cs typeface="メイリオ" panose="020B0604030504040204" pitchFamily="50" charset="-128"/>
              </a:rPr>
              <a:t>ブロックチェーンなど先進的領域の</a:t>
            </a:r>
            <a:r>
              <a:rPr lang="en-US" altLang="ja-JP" dirty="0">
                <a:solidFill>
                  <a:schemeClr val="tx1">
                    <a:lumMod val="75000"/>
                    <a:lumOff val="25000"/>
                  </a:schemeClr>
                </a:solidFill>
                <a:latin typeface="BIZ UDPゴシック" panose="020B0400000000000000" pitchFamily="50" charset="-128"/>
                <a:ea typeface="BIZ UDPゴシック" panose="020B0400000000000000" pitchFamily="50" charset="-128"/>
                <a:cs typeface="メイリオ" panose="020B0604030504040204" pitchFamily="50" charset="-128"/>
              </a:rPr>
              <a:t>OSS</a:t>
            </a:r>
            <a:r>
              <a:rPr lang="ja-JP" altLang="en-US" dirty="0">
                <a:solidFill>
                  <a:schemeClr val="tx1">
                    <a:lumMod val="75000"/>
                    <a:lumOff val="25000"/>
                  </a:schemeClr>
                </a:solidFill>
                <a:latin typeface="BIZ UDPゴシック" panose="020B0400000000000000" pitchFamily="50" charset="-128"/>
                <a:ea typeface="BIZ UDPゴシック" panose="020B0400000000000000" pitchFamily="50" charset="-128"/>
                <a:cs typeface="メイリオ" panose="020B0604030504040204" pitchFamily="50" charset="-128"/>
              </a:rPr>
              <a:t>が台頭</a:t>
            </a:r>
            <a:endParaRPr lang="en-US" altLang="ja-JP" dirty="0">
              <a:solidFill>
                <a:schemeClr val="tx1">
                  <a:lumMod val="75000"/>
                  <a:lumOff val="25000"/>
                </a:schemeClr>
              </a:solidFill>
              <a:latin typeface="BIZ UDPゴシック" panose="020B0400000000000000" pitchFamily="50" charset="-128"/>
              <a:ea typeface="BIZ UDPゴシック" panose="020B0400000000000000" pitchFamily="50" charset="-128"/>
              <a:cs typeface="メイリオ" panose="020B0604030504040204" pitchFamily="50" charset="-128"/>
            </a:endParaRPr>
          </a:p>
          <a:p>
            <a:pPr marL="285750" indent="-285750">
              <a:buFont typeface="Arial" panose="020B0604020202020204" pitchFamily="34" charset="0"/>
              <a:buChar char="•"/>
            </a:pPr>
            <a:r>
              <a:rPr lang="ja-JP" altLang="en-US" dirty="0">
                <a:solidFill>
                  <a:schemeClr val="tx1">
                    <a:lumMod val="75000"/>
                    <a:lumOff val="25000"/>
                  </a:schemeClr>
                </a:solidFill>
                <a:latin typeface="BIZ UDPゴシック" panose="020B0400000000000000" pitchFamily="50" charset="-128"/>
                <a:ea typeface="BIZ UDPゴシック" panose="020B0400000000000000" pitchFamily="50" charset="-128"/>
                <a:cs typeface="メイリオ" panose="020B0604030504040204" pitchFamily="50" charset="-128"/>
              </a:rPr>
              <a:t>ランサムウェアの流行を契機にセキュリティに対する</a:t>
            </a:r>
            <a:r>
              <a:rPr lang="en-US" altLang="ja-JP" dirty="0">
                <a:solidFill>
                  <a:schemeClr val="tx1">
                    <a:lumMod val="75000"/>
                    <a:lumOff val="25000"/>
                  </a:schemeClr>
                </a:solidFill>
                <a:latin typeface="BIZ UDPゴシック" panose="020B0400000000000000" pitchFamily="50" charset="-128"/>
                <a:ea typeface="BIZ UDPゴシック" panose="020B0400000000000000" pitchFamily="50" charset="-128"/>
                <a:cs typeface="メイリオ" panose="020B0604030504040204" pitchFamily="50" charset="-128"/>
              </a:rPr>
              <a:t>WG</a:t>
            </a:r>
            <a:r>
              <a:rPr lang="ja-JP" altLang="en-US" dirty="0">
                <a:solidFill>
                  <a:schemeClr val="tx1">
                    <a:lumMod val="75000"/>
                    <a:lumOff val="25000"/>
                  </a:schemeClr>
                </a:solidFill>
                <a:latin typeface="BIZ UDPゴシック" panose="020B0400000000000000" pitchFamily="50" charset="-128"/>
                <a:ea typeface="BIZ UDPゴシック" panose="020B0400000000000000" pitchFamily="50" charset="-128"/>
                <a:cs typeface="メイリオ" panose="020B0604030504040204" pitchFamily="50" charset="-128"/>
              </a:rPr>
              <a:t>の関心が増→鳥瞰図への反映</a:t>
            </a:r>
            <a:endParaRPr lang="en-US" altLang="ja-JP" dirty="0">
              <a:solidFill>
                <a:schemeClr val="tx1">
                  <a:lumMod val="75000"/>
                  <a:lumOff val="25000"/>
                </a:schemeClr>
              </a:solidFill>
              <a:latin typeface="BIZ UDPゴシック" panose="020B0400000000000000" pitchFamily="50" charset="-128"/>
              <a:ea typeface="BIZ UDPゴシック" panose="020B0400000000000000" pitchFamily="50" charset="-128"/>
              <a:cs typeface="メイリオ" panose="020B0604030504040204" pitchFamily="50" charset="-128"/>
            </a:endParaRPr>
          </a:p>
        </p:txBody>
      </p:sp>
      <p:sp>
        <p:nvSpPr>
          <p:cNvPr id="12" name="角丸四角形 1">
            <a:extLst>
              <a:ext uri="{FF2B5EF4-FFF2-40B4-BE49-F238E27FC236}">
                <a16:creationId xmlns:a16="http://schemas.microsoft.com/office/drawing/2014/main" id="{245B7668-8C45-4DBD-B1C5-02B206DCD2DD}"/>
              </a:ext>
            </a:extLst>
          </p:cNvPr>
          <p:cNvSpPr/>
          <p:nvPr/>
        </p:nvSpPr>
        <p:spPr>
          <a:xfrm>
            <a:off x="9132307" y="2371521"/>
            <a:ext cx="2757262" cy="178712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44000" bIns="0" rtlCol="0" anchor="t"/>
          <a:lstStyle/>
          <a:p>
            <a:pPr algn="ctr">
              <a:lnSpc>
                <a:spcPct val="150000"/>
              </a:lnSpc>
            </a:pPr>
            <a:r>
              <a:rPr lang="en-US" altLang="ja-JP" sz="1600" dirty="0">
                <a:solidFill>
                  <a:schemeClr val="tx1">
                    <a:lumMod val="75000"/>
                    <a:lumOff val="25000"/>
                  </a:schemeClr>
                </a:solidFill>
                <a:latin typeface="BIZ UDPゴシック" panose="020B0400000000000000" pitchFamily="50" charset="-128"/>
                <a:ea typeface="BIZ UDPゴシック" panose="020B0400000000000000" pitchFamily="50" charset="-128"/>
                <a:cs typeface="メイリオ" panose="020B0604030504040204" pitchFamily="50" charset="-128"/>
              </a:rPr>
              <a:t>2017</a:t>
            </a:r>
            <a:r>
              <a:rPr lang="ja-JP" altLang="en-US" sz="1600" dirty="0">
                <a:solidFill>
                  <a:schemeClr val="tx1">
                    <a:lumMod val="75000"/>
                    <a:lumOff val="25000"/>
                  </a:schemeClr>
                </a:solidFill>
                <a:latin typeface="BIZ UDPゴシック" panose="020B0400000000000000" pitchFamily="50" charset="-128"/>
                <a:ea typeface="BIZ UDPゴシック" panose="020B0400000000000000" pitchFamily="50" charset="-128"/>
                <a:cs typeface="メイリオ" panose="020B0604030504040204" pitchFamily="50" charset="-128"/>
              </a:rPr>
              <a:t>年：</a:t>
            </a:r>
            <a:r>
              <a:rPr lang="en-US" altLang="ja-JP" sz="1600" dirty="0">
                <a:solidFill>
                  <a:schemeClr val="tx1">
                    <a:lumMod val="75000"/>
                    <a:lumOff val="25000"/>
                  </a:schemeClr>
                </a:solidFill>
                <a:latin typeface="BIZ UDPゴシック" panose="020B0400000000000000" pitchFamily="50" charset="-128"/>
                <a:ea typeface="BIZ UDPゴシック" panose="020B0400000000000000" pitchFamily="50" charset="-128"/>
                <a:cs typeface="メイリオ" panose="020B0604030504040204" pitchFamily="50" charset="-128"/>
              </a:rPr>
              <a:t>290</a:t>
            </a:r>
          </a:p>
          <a:p>
            <a:pPr algn="ctr">
              <a:lnSpc>
                <a:spcPct val="150000"/>
              </a:lnSpc>
            </a:pPr>
            <a:endParaRPr lang="en-US" altLang="ja-JP" sz="1600" dirty="0">
              <a:solidFill>
                <a:schemeClr val="tx1">
                  <a:lumMod val="75000"/>
                  <a:lumOff val="25000"/>
                </a:schemeClr>
              </a:solidFill>
              <a:latin typeface="BIZ UDPゴシック" panose="020B0400000000000000" pitchFamily="50" charset="-128"/>
              <a:ea typeface="BIZ UDPゴシック" panose="020B0400000000000000" pitchFamily="50" charset="-128"/>
              <a:cs typeface="メイリオ" panose="020B0604030504040204" pitchFamily="50" charset="-128"/>
            </a:endParaRPr>
          </a:p>
          <a:p>
            <a:pPr algn="ctr">
              <a:lnSpc>
                <a:spcPct val="150000"/>
              </a:lnSpc>
            </a:pPr>
            <a:endParaRPr lang="en-US" altLang="ja-JP" sz="1600" dirty="0">
              <a:solidFill>
                <a:schemeClr val="tx1">
                  <a:lumMod val="75000"/>
                  <a:lumOff val="25000"/>
                </a:schemeClr>
              </a:solidFill>
              <a:latin typeface="BIZ UDPゴシック" panose="020B0400000000000000" pitchFamily="50" charset="-128"/>
              <a:ea typeface="BIZ UDPゴシック" panose="020B0400000000000000" pitchFamily="50" charset="-128"/>
              <a:cs typeface="メイリオ" panose="020B0604030504040204" pitchFamily="50" charset="-128"/>
            </a:endParaRPr>
          </a:p>
          <a:p>
            <a:pPr algn="ctr">
              <a:lnSpc>
                <a:spcPct val="150000"/>
              </a:lnSpc>
            </a:pPr>
            <a:r>
              <a:rPr lang="en-US" altLang="ja-JP" sz="1600" dirty="0">
                <a:solidFill>
                  <a:schemeClr val="tx1">
                    <a:lumMod val="75000"/>
                    <a:lumOff val="25000"/>
                  </a:schemeClr>
                </a:solidFill>
                <a:latin typeface="BIZ UDPゴシック" panose="020B0400000000000000" pitchFamily="50" charset="-128"/>
                <a:ea typeface="BIZ UDPゴシック" panose="020B0400000000000000" pitchFamily="50" charset="-128"/>
                <a:cs typeface="メイリオ" panose="020B0604030504040204" pitchFamily="50" charset="-128"/>
              </a:rPr>
              <a:t>2019</a:t>
            </a:r>
            <a:r>
              <a:rPr lang="ja-JP" altLang="en-US" sz="1600" dirty="0">
                <a:solidFill>
                  <a:schemeClr val="tx1">
                    <a:lumMod val="75000"/>
                    <a:lumOff val="25000"/>
                  </a:schemeClr>
                </a:solidFill>
                <a:latin typeface="BIZ UDPゴシック" panose="020B0400000000000000" pitchFamily="50" charset="-128"/>
                <a:ea typeface="BIZ UDPゴシック" panose="020B0400000000000000" pitchFamily="50" charset="-128"/>
                <a:cs typeface="メイリオ" panose="020B0604030504040204" pitchFamily="50" charset="-128"/>
              </a:rPr>
              <a:t>年：</a:t>
            </a:r>
            <a:r>
              <a:rPr lang="en-US" altLang="ja-JP" sz="1600" dirty="0">
                <a:solidFill>
                  <a:schemeClr val="tx1">
                    <a:lumMod val="75000"/>
                    <a:lumOff val="25000"/>
                  </a:schemeClr>
                </a:solidFill>
                <a:latin typeface="BIZ UDPゴシック" panose="020B0400000000000000" pitchFamily="50" charset="-128"/>
                <a:ea typeface="BIZ UDPゴシック" panose="020B0400000000000000" pitchFamily="50" charset="-128"/>
                <a:cs typeface="メイリオ" panose="020B0604030504040204" pitchFamily="50" charset="-128"/>
              </a:rPr>
              <a:t>360(+70)</a:t>
            </a:r>
          </a:p>
        </p:txBody>
      </p:sp>
      <p:sp>
        <p:nvSpPr>
          <p:cNvPr id="13" name="角丸四角形 1">
            <a:extLst>
              <a:ext uri="{FF2B5EF4-FFF2-40B4-BE49-F238E27FC236}">
                <a16:creationId xmlns:a16="http://schemas.microsoft.com/office/drawing/2014/main" id="{345C4EA8-9B8C-4E30-B807-103C2B2F613E}"/>
              </a:ext>
            </a:extLst>
          </p:cNvPr>
          <p:cNvSpPr/>
          <p:nvPr/>
        </p:nvSpPr>
        <p:spPr>
          <a:xfrm>
            <a:off x="9132307" y="1915031"/>
            <a:ext cx="2757262" cy="456490"/>
          </a:xfrm>
          <a:prstGeom prst="rect">
            <a:avLst/>
          </a:prstGeom>
          <a:solidFill>
            <a:srgbClr val="C0CEE2"/>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72000" rtlCol="0" anchor="ctr"/>
          <a:lstStyle/>
          <a:p>
            <a:pPr algn="ctr">
              <a:lnSpc>
                <a:spcPct val="150000"/>
              </a:lnSpc>
            </a:pPr>
            <a:r>
              <a:rPr lang="en-US" altLang="ja-JP" sz="1600" b="1" dirty="0">
                <a:ln w="22225" cap="rnd">
                  <a:noFill/>
                  <a:prstDash val="solid"/>
                </a:ln>
                <a:solidFill>
                  <a:schemeClr val="accent1">
                    <a:lumMod val="50000"/>
                  </a:schemeClr>
                </a:solidFill>
                <a:latin typeface="BIZ UDPゴシック" panose="020B0400000000000000" pitchFamily="50" charset="-128"/>
                <a:ea typeface="BIZ UDPゴシック" panose="020B0400000000000000" pitchFamily="50" charset="-128"/>
                <a:cs typeface="メイリオ" panose="020B0604030504040204" pitchFamily="50" charset="-128"/>
              </a:rPr>
              <a:t>OSS</a:t>
            </a:r>
            <a:r>
              <a:rPr lang="ja-JP" altLang="en-US" sz="1600" b="1" dirty="0">
                <a:ln w="22225" cap="rnd">
                  <a:noFill/>
                  <a:prstDash val="solid"/>
                </a:ln>
                <a:solidFill>
                  <a:schemeClr val="accent1">
                    <a:lumMod val="50000"/>
                  </a:schemeClr>
                </a:solidFill>
                <a:latin typeface="BIZ UDPゴシック" panose="020B0400000000000000" pitchFamily="50" charset="-128"/>
                <a:ea typeface="BIZ UDPゴシック" panose="020B0400000000000000" pitchFamily="50" charset="-128"/>
                <a:cs typeface="メイリオ" panose="020B0604030504040204" pitchFamily="50" charset="-128"/>
              </a:rPr>
              <a:t>カウント</a:t>
            </a:r>
          </a:p>
        </p:txBody>
      </p:sp>
      <p:sp>
        <p:nvSpPr>
          <p:cNvPr id="14" name="二等辺三角形 13"/>
          <p:cNvSpPr/>
          <p:nvPr/>
        </p:nvSpPr>
        <p:spPr>
          <a:xfrm flipV="1">
            <a:off x="10206138" y="3044890"/>
            <a:ext cx="609600" cy="25512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3339828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pPr>
              <a:defRPr/>
            </a:pPr>
            <a:fld id="{2E2CC637-50F8-41E5-AD2A-672FDF5D54F5}" type="slidenum">
              <a:rPr lang="en-US" altLang="ja-JP" smtClean="0"/>
              <a:pPr>
                <a:defRPr/>
              </a:pPr>
              <a:t>36</a:t>
            </a:fld>
            <a:endParaRPr lang="en-US" altLang="ja-JP"/>
          </a:p>
        </p:txBody>
      </p:sp>
      <p:pic>
        <p:nvPicPr>
          <p:cNvPr id="10242" name="Picture 2" descr="20200630_OSS鳥瞰図"/>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13824" y="100943"/>
            <a:ext cx="8268686" cy="6677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0627150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pPr>
              <a:defRPr/>
            </a:pPr>
            <a:fld id="{2E2CC637-50F8-41E5-AD2A-672FDF5D54F5}" type="slidenum">
              <a:rPr lang="en-US" altLang="ja-JP" smtClean="0"/>
              <a:pPr>
                <a:defRPr/>
              </a:pPr>
              <a:t>37</a:t>
            </a:fld>
            <a:endParaRPr lang="en-US" altLang="ja-JP"/>
          </a:p>
        </p:txBody>
      </p:sp>
      <p:pic>
        <p:nvPicPr>
          <p:cNvPr id="10242" name="Picture 2" descr="20200630_OSS鳥瞰図"/>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13824" y="100943"/>
            <a:ext cx="8268686" cy="6677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正方形/長方形 6"/>
          <p:cNvSpPr/>
          <p:nvPr/>
        </p:nvSpPr>
        <p:spPr>
          <a:xfrm>
            <a:off x="4713963" y="3670284"/>
            <a:ext cx="2706457" cy="276568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9" name="テキスト ボックス 8"/>
          <p:cNvSpPr txBox="1"/>
          <p:nvPr/>
        </p:nvSpPr>
        <p:spPr>
          <a:xfrm>
            <a:off x="2382158" y="6158593"/>
            <a:ext cx="3421903" cy="369332"/>
          </a:xfrm>
          <a:prstGeom prst="rect">
            <a:avLst/>
          </a:prstGeom>
          <a:ln>
            <a:solidFill>
              <a:srgbClr val="00B050"/>
            </a:solidFill>
          </a:ln>
        </p:spPr>
        <p:style>
          <a:lnRef idx="2">
            <a:schemeClr val="accent5"/>
          </a:lnRef>
          <a:fillRef idx="1">
            <a:schemeClr val="lt1"/>
          </a:fillRef>
          <a:effectRef idx="0">
            <a:schemeClr val="accent5"/>
          </a:effectRef>
          <a:fontRef idx="minor">
            <a:schemeClr val="dk1"/>
          </a:fontRef>
        </p:style>
        <p:txBody>
          <a:bodyPr wrap="square" rtlCol="0">
            <a:spAutoFit/>
          </a:bodyPr>
          <a:lstStyle>
            <a:defPPr>
              <a:defRPr lang="ja-JP"/>
            </a:defPPr>
          </a:lstStyle>
          <a:p>
            <a:pPr algn="ctr"/>
            <a:r>
              <a:rPr lang="ja-JP" altLang="en-US" dirty="0"/>
              <a:t>②</a:t>
            </a:r>
            <a:r>
              <a:rPr lang="en-US" altLang="ja-JP" dirty="0"/>
              <a:t>OS</a:t>
            </a:r>
            <a:r>
              <a:rPr lang="ja-JP" altLang="en-US" dirty="0" err="1"/>
              <a:t>、</a:t>
            </a:r>
            <a:r>
              <a:rPr lang="ja-JP" altLang="en-US" dirty="0"/>
              <a:t>仮想化、クラウドの更新</a:t>
            </a:r>
          </a:p>
        </p:txBody>
      </p:sp>
      <p:sp>
        <p:nvSpPr>
          <p:cNvPr id="10" name="正方形/長方形 9"/>
          <p:cNvSpPr/>
          <p:nvPr/>
        </p:nvSpPr>
        <p:spPr>
          <a:xfrm>
            <a:off x="2975241" y="2208096"/>
            <a:ext cx="1738720" cy="224089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1" name="テキスト ボックス 10"/>
          <p:cNvSpPr txBox="1"/>
          <p:nvPr/>
        </p:nvSpPr>
        <p:spPr>
          <a:xfrm>
            <a:off x="2170005" y="1772700"/>
            <a:ext cx="3105380" cy="369332"/>
          </a:xfrm>
          <a:prstGeom prst="rect">
            <a:avLst/>
          </a:prstGeom>
          <a:ln>
            <a:solidFill>
              <a:srgbClr val="00B050"/>
            </a:solidFill>
          </a:ln>
        </p:spPr>
        <p:style>
          <a:lnRef idx="2">
            <a:schemeClr val="accent5"/>
          </a:lnRef>
          <a:fillRef idx="1">
            <a:schemeClr val="lt1"/>
          </a:fillRef>
          <a:effectRef idx="0">
            <a:schemeClr val="accent5"/>
          </a:effectRef>
          <a:fontRef idx="minor">
            <a:schemeClr val="dk1"/>
          </a:fontRef>
        </p:style>
        <p:txBody>
          <a:bodyPr wrap="square" rtlCol="0">
            <a:spAutoFit/>
          </a:bodyPr>
          <a:lstStyle>
            <a:defPPr>
              <a:defRPr lang="ja-JP"/>
            </a:defPPr>
          </a:lstStyle>
          <a:p>
            <a:pPr algn="ctr"/>
            <a:r>
              <a:rPr lang="ja-JP" altLang="en-US" dirty="0"/>
              <a:t>①データベースの更新</a:t>
            </a:r>
          </a:p>
        </p:txBody>
      </p:sp>
    </p:spTree>
    <p:extLst>
      <p:ext uri="{BB962C8B-B14F-4D97-AF65-F5344CB8AC3E}">
        <p14:creationId xmlns:p14="http://schemas.microsoft.com/office/powerpoint/2010/main" val="113896076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p:cNvPicPr>
            <a:picLocks noChangeAspect="1"/>
          </p:cNvPicPr>
          <p:nvPr/>
        </p:nvPicPr>
        <p:blipFill>
          <a:blip r:embed="rId2"/>
          <a:stretch>
            <a:fillRect/>
          </a:stretch>
        </p:blipFill>
        <p:spPr>
          <a:xfrm>
            <a:off x="1783080" y="23505"/>
            <a:ext cx="8130275" cy="6834495"/>
          </a:xfrm>
          <a:prstGeom prst="rect">
            <a:avLst/>
          </a:prstGeom>
        </p:spPr>
      </p:pic>
    </p:spTree>
    <p:extLst>
      <p:ext uri="{BB962C8B-B14F-4D97-AF65-F5344CB8AC3E}">
        <p14:creationId xmlns:p14="http://schemas.microsoft.com/office/powerpoint/2010/main" val="146702658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pPr>
              <a:defRPr/>
            </a:pPr>
            <a:fld id="{2E2CC637-50F8-41E5-AD2A-672FDF5D54F5}" type="slidenum">
              <a:rPr lang="en-US" altLang="ja-JP" smtClean="0"/>
              <a:pPr>
                <a:defRPr/>
              </a:pPr>
              <a:t>39</a:t>
            </a:fld>
            <a:endParaRPr lang="en-US" altLang="ja-JP"/>
          </a:p>
        </p:txBody>
      </p:sp>
      <p:sp>
        <p:nvSpPr>
          <p:cNvPr id="8" name="フッター プレースホルダー 2"/>
          <p:cNvSpPr>
            <a:spLocks noGrp="1"/>
          </p:cNvSpPr>
          <p:nvPr>
            <p:ph type="ftr" sz="quarter" idx="3"/>
          </p:nvPr>
        </p:nvSpPr>
        <p:spPr>
          <a:xfrm>
            <a:off x="3863977" y="6619878"/>
            <a:ext cx="4537075" cy="188913"/>
          </a:xfrm>
          <a:prstGeom prst="rect">
            <a:avLst/>
          </a:prstGeom>
        </p:spPr>
        <p:txBody>
          <a:bodyPr/>
          <a:lstStyle/>
          <a:p>
            <a:pPr>
              <a:defRPr/>
            </a:pPr>
            <a:r>
              <a:rPr lang="en-US" altLang="ja-JP" dirty="0"/>
              <a:t>Copyright 2020 Japan OSS Promotion Forum</a:t>
            </a:r>
          </a:p>
        </p:txBody>
      </p:sp>
      <p:pic>
        <p:nvPicPr>
          <p:cNvPr id="2" name="図 1"/>
          <p:cNvPicPr>
            <a:picLocks noChangeAspect="1"/>
          </p:cNvPicPr>
          <p:nvPr/>
        </p:nvPicPr>
        <p:blipFill>
          <a:blip r:embed="rId2"/>
          <a:stretch>
            <a:fillRect/>
          </a:stretch>
        </p:blipFill>
        <p:spPr>
          <a:xfrm>
            <a:off x="1783080" y="23505"/>
            <a:ext cx="8130275" cy="6834495"/>
          </a:xfrm>
          <a:prstGeom prst="rect">
            <a:avLst/>
          </a:prstGeom>
        </p:spPr>
      </p:pic>
      <p:sp>
        <p:nvSpPr>
          <p:cNvPr id="10" name="テキスト ボックス 9"/>
          <p:cNvSpPr txBox="1"/>
          <p:nvPr/>
        </p:nvSpPr>
        <p:spPr>
          <a:xfrm>
            <a:off x="5601691" y="2092957"/>
            <a:ext cx="3314346" cy="369332"/>
          </a:xfrm>
          <a:prstGeom prst="rect">
            <a:avLst/>
          </a:prstGeom>
          <a:ln>
            <a:solidFill>
              <a:srgbClr val="00B050"/>
            </a:solidFill>
          </a:ln>
        </p:spPr>
        <p:style>
          <a:lnRef idx="2">
            <a:schemeClr val="accent5"/>
          </a:lnRef>
          <a:fillRef idx="1">
            <a:schemeClr val="lt1"/>
          </a:fillRef>
          <a:effectRef idx="0">
            <a:schemeClr val="accent5"/>
          </a:effectRef>
          <a:fontRef idx="minor">
            <a:schemeClr val="dk1"/>
          </a:fontRef>
        </p:style>
        <p:txBody>
          <a:bodyPr wrap="square" rtlCol="0">
            <a:spAutoFit/>
          </a:bodyPr>
          <a:lstStyle>
            <a:defPPr>
              <a:defRPr lang="ja-JP"/>
            </a:defPPr>
          </a:lstStyle>
          <a:p>
            <a:pPr algn="ctr"/>
            <a:r>
              <a:rPr lang="ja-JP" altLang="en-US" dirty="0"/>
              <a:t>③</a:t>
            </a:r>
            <a:r>
              <a:rPr lang="en-US" altLang="ja-JP" dirty="0"/>
              <a:t>AI</a:t>
            </a:r>
            <a:r>
              <a:rPr lang="ja-JP" altLang="en-US" dirty="0"/>
              <a:t>領域の見直し</a:t>
            </a:r>
          </a:p>
        </p:txBody>
      </p:sp>
      <p:sp>
        <p:nvSpPr>
          <p:cNvPr id="13" name="正方形/長方形 12"/>
          <p:cNvSpPr/>
          <p:nvPr/>
        </p:nvSpPr>
        <p:spPr>
          <a:xfrm>
            <a:off x="4509683" y="3299460"/>
            <a:ext cx="2706457" cy="297180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4" name="テキスト ボックス 13"/>
          <p:cNvSpPr txBox="1"/>
          <p:nvPr/>
        </p:nvSpPr>
        <p:spPr>
          <a:xfrm>
            <a:off x="2177878" y="5787769"/>
            <a:ext cx="3421903" cy="369332"/>
          </a:xfrm>
          <a:prstGeom prst="rect">
            <a:avLst/>
          </a:prstGeom>
          <a:ln>
            <a:solidFill>
              <a:srgbClr val="00B050"/>
            </a:solidFill>
          </a:ln>
        </p:spPr>
        <p:style>
          <a:lnRef idx="2">
            <a:schemeClr val="accent5"/>
          </a:lnRef>
          <a:fillRef idx="1">
            <a:schemeClr val="lt1"/>
          </a:fillRef>
          <a:effectRef idx="0">
            <a:schemeClr val="accent5"/>
          </a:effectRef>
          <a:fontRef idx="minor">
            <a:schemeClr val="dk1"/>
          </a:fontRef>
        </p:style>
        <p:txBody>
          <a:bodyPr wrap="square" rtlCol="0">
            <a:spAutoFit/>
          </a:bodyPr>
          <a:lstStyle>
            <a:defPPr>
              <a:defRPr lang="ja-JP"/>
            </a:defPPr>
          </a:lstStyle>
          <a:p>
            <a:pPr algn="ctr"/>
            <a:r>
              <a:rPr lang="ja-JP" altLang="en-US" dirty="0"/>
              <a:t>②</a:t>
            </a:r>
            <a:r>
              <a:rPr lang="en-US" altLang="ja-JP" dirty="0"/>
              <a:t>OS</a:t>
            </a:r>
            <a:r>
              <a:rPr lang="ja-JP" altLang="en-US" dirty="0" err="1"/>
              <a:t>、</a:t>
            </a:r>
            <a:r>
              <a:rPr lang="ja-JP" altLang="en-US" dirty="0"/>
              <a:t>仮想化、クラウドの更新</a:t>
            </a:r>
          </a:p>
        </p:txBody>
      </p:sp>
      <p:sp>
        <p:nvSpPr>
          <p:cNvPr id="15" name="正方形/長方形 14"/>
          <p:cNvSpPr/>
          <p:nvPr/>
        </p:nvSpPr>
        <p:spPr>
          <a:xfrm>
            <a:off x="4494989" y="2467351"/>
            <a:ext cx="2667812" cy="832109"/>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Tree>
    <p:extLst>
      <p:ext uri="{BB962C8B-B14F-4D97-AF65-F5344CB8AC3E}">
        <p14:creationId xmlns:p14="http://schemas.microsoft.com/office/powerpoint/2010/main" val="17661014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pPr>
              <a:defRPr/>
            </a:pPr>
            <a:fld id="{2E2CC637-50F8-41E5-AD2A-672FDF5D54F5}" type="slidenum">
              <a:rPr lang="en-US" altLang="ja-JP" smtClean="0"/>
              <a:pPr>
                <a:defRPr/>
              </a:pPr>
              <a:t>4</a:t>
            </a:fld>
            <a:endParaRPr lang="en-US" altLang="ja-JP"/>
          </a:p>
        </p:txBody>
      </p:sp>
      <p:sp>
        <p:nvSpPr>
          <p:cNvPr id="7" name="タイトル 4"/>
          <p:cNvSpPr txBox="1">
            <a:spLocks/>
          </p:cNvSpPr>
          <p:nvPr/>
        </p:nvSpPr>
        <p:spPr bwMode="gray">
          <a:xfrm>
            <a:off x="391584" y="108000"/>
            <a:ext cx="11561232" cy="468000"/>
          </a:xfrm>
          <a:prstGeom prst="rect">
            <a:avLst/>
          </a:prstGeom>
        </p:spPr>
        <p:txBody>
          <a:bodyPr vert="horz" lIns="91440" tIns="36000" rIns="91440" bIns="0" rtlCol="0" anchor="ctr">
            <a:noAutofit/>
          </a:bodyPr>
          <a:lstStyle>
            <a:lvl1pPr algn="l" rtl="0" eaLnBrk="0" fontAlgn="base" hangingPunct="0">
              <a:spcBef>
                <a:spcPct val="0"/>
              </a:spcBef>
              <a:spcAft>
                <a:spcPct val="0"/>
              </a:spcAft>
              <a:defRPr kumimoji="1" sz="2000" b="0">
                <a:solidFill>
                  <a:schemeClr val="tx2"/>
                </a:solidFill>
                <a:latin typeface="メイリオ" panose="020B0604030504040204" pitchFamily="50" charset="-128"/>
                <a:ea typeface="メイリオ" panose="020B0604030504040204" pitchFamily="50" charset="-128"/>
                <a:cs typeface="メイリオ" panose="020B0604030504040204" pitchFamily="50" charset="-128"/>
              </a:defRPr>
            </a:lvl1pPr>
            <a:lvl2pPr algn="l" rtl="0" eaLnBrk="0" fontAlgn="base" hangingPunct="0">
              <a:spcBef>
                <a:spcPct val="0"/>
              </a:spcBef>
              <a:spcAft>
                <a:spcPct val="0"/>
              </a:spcAft>
              <a:defRPr kumimoji="1" sz="1650">
                <a:solidFill>
                  <a:schemeClr val="tx2"/>
                </a:solidFill>
                <a:latin typeface="メイリオ" panose="020B0604030504040204" pitchFamily="50" charset="-128"/>
                <a:ea typeface="メイリオ" panose="020B0604030504040204" pitchFamily="50" charset="-128"/>
                <a:cs typeface="メイリオ" panose="020B0604030504040204" pitchFamily="50" charset="-128"/>
              </a:defRPr>
            </a:lvl2pPr>
            <a:lvl3pPr algn="l" rtl="0" eaLnBrk="0" fontAlgn="base" hangingPunct="0">
              <a:spcBef>
                <a:spcPct val="0"/>
              </a:spcBef>
              <a:spcAft>
                <a:spcPct val="0"/>
              </a:spcAft>
              <a:defRPr kumimoji="1" sz="1650">
                <a:solidFill>
                  <a:schemeClr val="tx2"/>
                </a:solidFill>
                <a:latin typeface="メイリオ" panose="020B0604030504040204" pitchFamily="50" charset="-128"/>
                <a:ea typeface="メイリオ" panose="020B0604030504040204" pitchFamily="50" charset="-128"/>
                <a:cs typeface="メイリオ" panose="020B0604030504040204" pitchFamily="50" charset="-128"/>
              </a:defRPr>
            </a:lvl3pPr>
            <a:lvl4pPr algn="l" rtl="0" eaLnBrk="0" fontAlgn="base" hangingPunct="0">
              <a:spcBef>
                <a:spcPct val="0"/>
              </a:spcBef>
              <a:spcAft>
                <a:spcPct val="0"/>
              </a:spcAft>
              <a:defRPr kumimoji="1" sz="1650">
                <a:solidFill>
                  <a:schemeClr val="tx2"/>
                </a:solidFill>
                <a:latin typeface="メイリオ" panose="020B0604030504040204" pitchFamily="50" charset="-128"/>
                <a:ea typeface="メイリオ" panose="020B0604030504040204" pitchFamily="50" charset="-128"/>
                <a:cs typeface="メイリオ" panose="020B0604030504040204" pitchFamily="50" charset="-128"/>
              </a:defRPr>
            </a:lvl4pPr>
            <a:lvl5pPr algn="l" rtl="0" eaLnBrk="0" fontAlgn="base" hangingPunct="0">
              <a:spcBef>
                <a:spcPct val="0"/>
              </a:spcBef>
              <a:spcAft>
                <a:spcPct val="0"/>
              </a:spcAft>
              <a:defRPr kumimoji="1" sz="1650">
                <a:solidFill>
                  <a:schemeClr val="tx2"/>
                </a:solidFill>
                <a:latin typeface="メイリオ" panose="020B0604030504040204" pitchFamily="50" charset="-128"/>
                <a:ea typeface="メイリオ" panose="020B0604030504040204" pitchFamily="50" charset="-128"/>
                <a:cs typeface="メイリオ" panose="020B0604030504040204" pitchFamily="50" charset="-128"/>
              </a:defRPr>
            </a:lvl5pPr>
            <a:lvl6pPr marL="342900" algn="l" rtl="0" eaLnBrk="1" fontAlgn="base" hangingPunct="1">
              <a:spcBef>
                <a:spcPct val="0"/>
              </a:spcBef>
              <a:spcAft>
                <a:spcPct val="0"/>
              </a:spcAft>
              <a:defRPr kumimoji="1" sz="1650">
                <a:solidFill>
                  <a:schemeClr val="tx2"/>
                </a:solidFill>
                <a:latin typeface="Verdana" pitchFamily="34" charset="0"/>
                <a:ea typeface="ＭＳ Ｐゴシック" pitchFamily="50" charset="-128"/>
              </a:defRPr>
            </a:lvl6pPr>
            <a:lvl7pPr marL="685800" algn="l" rtl="0" eaLnBrk="1" fontAlgn="base" hangingPunct="1">
              <a:spcBef>
                <a:spcPct val="0"/>
              </a:spcBef>
              <a:spcAft>
                <a:spcPct val="0"/>
              </a:spcAft>
              <a:defRPr kumimoji="1" sz="1650">
                <a:solidFill>
                  <a:schemeClr val="tx2"/>
                </a:solidFill>
                <a:latin typeface="Verdana" pitchFamily="34" charset="0"/>
                <a:ea typeface="ＭＳ Ｐゴシック" pitchFamily="50" charset="-128"/>
              </a:defRPr>
            </a:lvl7pPr>
            <a:lvl8pPr marL="1028700" algn="l" rtl="0" eaLnBrk="1" fontAlgn="base" hangingPunct="1">
              <a:spcBef>
                <a:spcPct val="0"/>
              </a:spcBef>
              <a:spcAft>
                <a:spcPct val="0"/>
              </a:spcAft>
              <a:defRPr kumimoji="1" sz="1650">
                <a:solidFill>
                  <a:schemeClr val="tx2"/>
                </a:solidFill>
                <a:latin typeface="Verdana" pitchFamily="34" charset="0"/>
                <a:ea typeface="ＭＳ Ｐゴシック" pitchFamily="50" charset="-128"/>
              </a:defRPr>
            </a:lvl8pPr>
            <a:lvl9pPr marL="1371600" algn="l" rtl="0" eaLnBrk="1" fontAlgn="base" hangingPunct="1">
              <a:spcBef>
                <a:spcPct val="0"/>
              </a:spcBef>
              <a:spcAft>
                <a:spcPct val="0"/>
              </a:spcAft>
              <a:defRPr kumimoji="1" sz="1650">
                <a:solidFill>
                  <a:schemeClr val="tx2"/>
                </a:solidFill>
                <a:latin typeface="Verdana" pitchFamily="34" charset="0"/>
                <a:ea typeface="ＭＳ Ｐゴシック" pitchFamily="50" charset="-128"/>
              </a:defRPr>
            </a:lvl9pPr>
          </a:lstStyle>
          <a:p>
            <a:r>
              <a:rPr lang="ja-JP" altLang="en-US" sz="2400" dirty="0"/>
              <a:t>日本</a:t>
            </a:r>
            <a:r>
              <a:rPr lang="en-US" altLang="ja-JP" sz="2400" dirty="0"/>
              <a:t>OSS</a:t>
            </a:r>
            <a:r>
              <a:rPr lang="ja-JP" altLang="en-US" sz="2400" dirty="0"/>
              <a:t>推進フォーラム</a:t>
            </a:r>
            <a:endParaRPr lang="ja-JP" altLang="en-US" sz="2400" kern="0" dirty="0"/>
          </a:p>
        </p:txBody>
      </p:sp>
      <p:sp>
        <p:nvSpPr>
          <p:cNvPr id="2" name="正方形/長方形 1"/>
          <p:cNvSpPr/>
          <p:nvPr/>
        </p:nvSpPr>
        <p:spPr>
          <a:xfrm>
            <a:off x="8114985" y="952445"/>
            <a:ext cx="3689996" cy="1477328"/>
          </a:xfrm>
          <a:prstGeom prst="rect">
            <a:avLst/>
          </a:prstGeom>
        </p:spPr>
        <p:txBody>
          <a:bodyPr wrap="square">
            <a:spAutoFit/>
          </a:bodyPr>
          <a:lstStyle/>
          <a:p>
            <a:r>
              <a:rPr lang="ja-JP" altLang="en-US" dirty="0"/>
              <a:t>設立経緯</a:t>
            </a:r>
            <a:endParaRPr lang="en-US" altLang="ja-JP" dirty="0"/>
          </a:p>
          <a:p>
            <a:endParaRPr lang="en-US" altLang="ja-JP" dirty="0"/>
          </a:p>
          <a:p>
            <a:endParaRPr lang="en-US" altLang="ja-JP" dirty="0"/>
          </a:p>
          <a:p>
            <a:endParaRPr lang="en-US" altLang="ja-JP" dirty="0"/>
          </a:p>
          <a:p>
            <a:endParaRPr lang="en-US" altLang="ja-JP" dirty="0"/>
          </a:p>
        </p:txBody>
      </p:sp>
      <p:cxnSp>
        <p:nvCxnSpPr>
          <p:cNvPr id="8" name="直線コネクタ 7"/>
          <p:cNvCxnSpPr/>
          <p:nvPr/>
        </p:nvCxnSpPr>
        <p:spPr>
          <a:xfrm>
            <a:off x="8082481" y="1293541"/>
            <a:ext cx="107644" cy="5241333"/>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4" name="楕円 23"/>
          <p:cNvSpPr/>
          <p:nvPr/>
        </p:nvSpPr>
        <p:spPr>
          <a:xfrm>
            <a:off x="9400540" y="3210940"/>
            <a:ext cx="202352" cy="1761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フローチャート: 表示 36"/>
          <p:cNvSpPr/>
          <p:nvPr/>
        </p:nvSpPr>
        <p:spPr>
          <a:xfrm>
            <a:off x="8183657" y="1393568"/>
            <a:ext cx="3630391" cy="1240861"/>
          </a:xfrm>
          <a:prstGeom prst="flowChartDisplay">
            <a:avLst/>
          </a:prstGeom>
          <a:solidFill>
            <a:srgbClr val="CCFFFF"/>
          </a:solidFill>
          <a:ln>
            <a:noFill/>
          </a:ln>
          <a:effectLst>
            <a:outerShdw blurRad="127000" dist="50800" dir="5400000" algn="ctr" rotWithShape="0">
              <a:srgbClr val="000000">
                <a:alpha val="6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ffectLst>
                <a:outerShdw blurRad="50800" dist="38100" dir="2700000" algn="tl" rotWithShape="0">
                  <a:schemeClr val="accent2">
                    <a:alpha val="40000"/>
                  </a:schemeClr>
                </a:outerShdw>
              </a:effectLst>
            </a:endParaRPr>
          </a:p>
        </p:txBody>
      </p:sp>
      <p:sp>
        <p:nvSpPr>
          <p:cNvPr id="38" name="フローチャート: 代替処理 37"/>
          <p:cNvSpPr/>
          <p:nvPr/>
        </p:nvSpPr>
        <p:spPr>
          <a:xfrm>
            <a:off x="8769826" y="1530369"/>
            <a:ext cx="2742470" cy="938000"/>
          </a:xfrm>
          <a:prstGeom prst="flowChartAlternate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altLang="ja-JP" sz="1200" dirty="0">
                <a:solidFill>
                  <a:schemeClr val="tx1"/>
                </a:solidFill>
              </a:rPr>
              <a:t>2003</a:t>
            </a:r>
            <a:r>
              <a:rPr lang="ja-JP" altLang="en-US" sz="1200" dirty="0">
                <a:solidFill>
                  <a:schemeClr val="tx1"/>
                </a:solidFill>
              </a:rPr>
              <a:t>年</a:t>
            </a:r>
          </a:p>
          <a:p>
            <a:r>
              <a:rPr lang="ja-JP" altLang="en-US" sz="1200" dirty="0">
                <a:solidFill>
                  <a:schemeClr val="tx1"/>
                </a:solidFill>
              </a:rPr>
              <a:t>各国</a:t>
            </a:r>
            <a:r>
              <a:rPr lang="en-US" altLang="ja-JP" sz="1200" dirty="0">
                <a:solidFill>
                  <a:schemeClr val="tx1"/>
                </a:solidFill>
              </a:rPr>
              <a:t>OSS</a:t>
            </a:r>
            <a:r>
              <a:rPr lang="ja-JP" altLang="en-US" sz="1200" dirty="0">
                <a:solidFill>
                  <a:schemeClr val="tx1"/>
                </a:solidFill>
              </a:rPr>
              <a:t>推進組織と政府関係者の参画により「北東アジア</a:t>
            </a:r>
            <a:r>
              <a:rPr lang="en-US" altLang="ja-JP" sz="1200" dirty="0">
                <a:solidFill>
                  <a:schemeClr val="tx1"/>
                </a:solidFill>
              </a:rPr>
              <a:t>OSS</a:t>
            </a:r>
            <a:r>
              <a:rPr lang="ja-JP" altLang="en-US" sz="1200" dirty="0">
                <a:solidFill>
                  <a:schemeClr val="tx1"/>
                </a:solidFill>
              </a:rPr>
              <a:t>推進フォーラム」を創設</a:t>
            </a:r>
            <a:endParaRPr kumimoji="1" lang="ja-JP" altLang="en-US" sz="1200" dirty="0">
              <a:solidFill>
                <a:schemeClr val="tx1"/>
              </a:solidFill>
            </a:endParaRPr>
          </a:p>
        </p:txBody>
      </p:sp>
      <p:sp>
        <p:nvSpPr>
          <p:cNvPr id="39" name="フローチャート: 表示 38"/>
          <p:cNvSpPr/>
          <p:nvPr/>
        </p:nvSpPr>
        <p:spPr>
          <a:xfrm>
            <a:off x="8174590" y="2729593"/>
            <a:ext cx="3630391" cy="1347033"/>
          </a:xfrm>
          <a:prstGeom prst="flowChartDisplay">
            <a:avLst/>
          </a:prstGeom>
          <a:solidFill>
            <a:srgbClr val="FFFF99"/>
          </a:solidFill>
          <a:ln>
            <a:noFill/>
          </a:ln>
          <a:effectLst>
            <a:outerShdw blurRad="127000" dist="50800" dir="5400000" algn="ctr" rotWithShape="0">
              <a:srgbClr val="000000">
                <a:alpha val="6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ffectLst>
                <a:outerShdw blurRad="50800" dist="38100" dir="2700000" algn="tl" rotWithShape="0">
                  <a:schemeClr val="accent2">
                    <a:alpha val="40000"/>
                  </a:schemeClr>
                </a:outerShdw>
              </a:effectLst>
            </a:endParaRPr>
          </a:p>
        </p:txBody>
      </p:sp>
      <p:sp>
        <p:nvSpPr>
          <p:cNvPr id="40" name="フローチャート: 代替処理 39"/>
          <p:cNvSpPr/>
          <p:nvPr/>
        </p:nvSpPr>
        <p:spPr>
          <a:xfrm>
            <a:off x="8760759" y="2859277"/>
            <a:ext cx="2742470" cy="1118040"/>
          </a:xfrm>
          <a:prstGeom prst="flowChartAlternate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r>
              <a:rPr lang="en-US" altLang="ja-JP" sz="1200" dirty="0">
                <a:solidFill>
                  <a:schemeClr val="tx1"/>
                </a:solidFill>
              </a:rPr>
              <a:t>2004</a:t>
            </a:r>
            <a:r>
              <a:rPr lang="ja-JP" altLang="en-US" sz="1200" dirty="0">
                <a:solidFill>
                  <a:schemeClr val="tx1"/>
                </a:solidFill>
              </a:rPr>
              <a:t>年 </a:t>
            </a:r>
          </a:p>
          <a:p>
            <a:r>
              <a:rPr lang="ja-JP" altLang="en-US" sz="1200" dirty="0">
                <a:solidFill>
                  <a:schemeClr val="tx1"/>
                </a:solidFill>
              </a:rPr>
              <a:t>経済産業省をオブザーバーとして国内の情報システムユーザー、ベンダー、学識経験者等が参集し、「日本</a:t>
            </a:r>
            <a:r>
              <a:rPr lang="en-US" altLang="ja-JP" sz="1200" dirty="0">
                <a:solidFill>
                  <a:schemeClr val="tx1"/>
                </a:solidFill>
              </a:rPr>
              <a:t>OSS</a:t>
            </a:r>
            <a:r>
              <a:rPr lang="ja-JP" altLang="en-US" sz="1200" dirty="0">
                <a:solidFill>
                  <a:schemeClr val="tx1"/>
                </a:solidFill>
              </a:rPr>
              <a:t>推進フォーラム」を設立。</a:t>
            </a:r>
            <a:endParaRPr lang="ja-JP" dirty="0">
              <a:solidFill>
                <a:schemeClr val="tx1"/>
              </a:solidFill>
            </a:endParaRPr>
          </a:p>
        </p:txBody>
      </p:sp>
      <p:sp>
        <p:nvSpPr>
          <p:cNvPr id="41" name="フローチャート: 表示 40"/>
          <p:cNvSpPr/>
          <p:nvPr/>
        </p:nvSpPr>
        <p:spPr>
          <a:xfrm>
            <a:off x="8219950" y="4582409"/>
            <a:ext cx="3630391" cy="1131560"/>
          </a:xfrm>
          <a:prstGeom prst="flowChartDisplay">
            <a:avLst/>
          </a:prstGeom>
          <a:solidFill>
            <a:srgbClr val="FFCCCC"/>
          </a:solidFill>
          <a:ln>
            <a:noFill/>
          </a:ln>
          <a:effectLst>
            <a:outerShdw blurRad="127000" dist="50800" dir="5400000" algn="ctr" rotWithShape="0">
              <a:srgbClr val="000000">
                <a:alpha val="6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ffectLst>
                <a:outerShdw blurRad="50800" dist="38100" dir="2700000" algn="tl" rotWithShape="0">
                  <a:schemeClr val="accent2">
                    <a:alpha val="40000"/>
                  </a:schemeClr>
                </a:outerShdw>
              </a:effectLst>
            </a:endParaRPr>
          </a:p>
        </p:txBody>
      </p:sp>
      <p:sp>
        <p:nvSpPr>
          <p:cNvPr id="42" name="フローチャート: 代替処理 41"/>
          <p:cNvSpPr/>
          <p:nvPr/>
        </p:nvSpPr>
        <p:spPr>
          <a:xfrm>
            <a:off x="8795025" y="4669073"/>
            <a:ext cx="2742470" cy="908305"/>
          </a:xfrm>
          <a:prstGeom prst="flowChartAlternate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altLang="ja-JP" sz="1200" dirty="0">
                <a:solidFill>
                  <a:schemeClr val="tx1"/>
                </a:solidFill>
              </a:rPr>
              <a:t>2014</a:t>
            </a:r>
            <a:r>
              <a:rPr lang="ja-JP" altLang="en-US" sz="1200" dirty="0">
                <a:solidFill>
                  <a:schemeClr val="tx1"/>
                </a:solidFill>
              </a:rPr>
              <a:t>年</a:t>
            </a:r>
          </a:p>
          <a:p>
            <a:r>
              <a:rPr lang="ja-JP" altLang="en-US" sz="1200" dirty="0">
                <a:solidFill>
                  <a:schemeClr val="tx1"/>
                </a:solidFill>
              </a:rPr>
              <a:t>実務者を中心としたボトムアップ型の組織化。オブザーバーとして、経済産業省が引き続き本フォーラムを支援。</a:t>
            </a:r>
          </a:p>
        </p:txBody>
      </p:sp>
      <p:sp>
        <p:nvSpPr>
          <p:cNvPr id="10" name="楕円 9"/>
          <p:cNvSpPr/>
          <p:nvPr/>
        </p:nvSpPr>
        <p:spPr>
          <a:xfrm rot="10282022">
            <a:off x="8006504" y="1920442"/>
            <a:ext cx="202352" cy="1761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楕円 11"/>
          <p:cNvSpPr/>
          <p:nvPr/>
        </p:nvSpPr>
        <p:spPr>
          <a:xfrm>
            <a:off x="8041525" y="3819015"/>
            <a:ext cx="202352" cy="176107"/>
          </a:xfrm>
          <a:prstGeom prst="ellipse">
            <a:avLst/>
          </a:prstGeom>
          <a:solidFill>
            <a:schemeClr val="accent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楕円 12"/>
          <p:cNvSpPr/>
          <p:nvPr/>
        </p:nvSpPr>
        <p:spPr>
          <a:xfrm>
            <a:off x="8017553" y="2608305"/>
            <a:ext cx="202352" cy="176107"/>
          </a:xfrm>
          <a:prstGeom prst="ellipse">
            <a:avLst/>
          </a:prstGeom>
          <a:solidFill>
            <a:schemeClr val="accent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楕円 13"/>
          <p:cNvSpPr/>
          <p:nvPr/>
        </p:nvSpPr>
        <p:spPr>
          <a:xfrm>
            <a:off x="8028602" y="3296168"/>
            <a:ext cx="202352" cy="176107"/>
          </a:xfrm>
          <a:prstGeom prst="ellipse">
            <a:avLst/>
          </a:prstGeom>
          <a:solidFill>
            <a:schemeClr val="accent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楕円 14"/>
          <p:cNvSpPr/>
          <p:nvPr/>
        </p:nvSpPr>
        <p:spPr>
          <a:xfrm>
            <a:off x="8042975" y="3318910"/>
            <a:ext cx="202352" cy="1761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楕円 43"/>
          <p:cNvSpPr/>
          <p:nvPr/>
        </p:nvSpPr>
        <p:spPr>
          <a:xfrm>
            <a:off x="8053136" y="5059495"/>
            <a:ext cx="202352" cy="1761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楕円 45"/>
          <p:cNvSpPr/>
          <p:nvPr/>
        </p:nvSpPr>
        <p:spPr>
          <a:xfrm>
            <a:off x="8082481" y="6227221"/>
            <a:ext cx="202352" cy="176107"/>
          </a:xfrm>
          <a:prstGeom prst="ellipse">
            <a:avLst/>
          </a:prstGeom>
          <a:solidFill>
            <a:schemeClr val="accent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楕円 46"/>
          <p:cNvSpPr/>
          <p:nvPr/>
        </p:nvSpPr>
        <p:spPr>
          <a:xfrm>
            <a:off x="8062131" y="5594071"/>
            <a:ext cx="202352" cy="176107"/>
          </a:xfrm>
          <a:prstGeom prst="ellipse">
            <a:avLst/>
          </a:prstGeom>
          <a:solidFill>
            <a:schemeClr val="accent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楕円 48"/>
          <p:cNvSpPr/>
          <p:nvPr/>
        </p:nvSpPr>
        <p:spPr>
          <a:xfrm>
            <a:off x="8047073" y="4202621"/>
            <a:ext cx="202352" cy="176107"/>
          </a:xfrm>
          <a:prstGeom prst="ellipse">
            <a:avLst/>
          </a:prstGeom>
          <a:solidFill>
            <a:schemeClr val="accent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楕円 49"/>
          <p:cNvSpPr/>
          <p:nvPr/>
        </p:nvSpPr>
        <p:spPr>
          <a:xfrm>
            <a:off x="8052621" y="4586227"/>
            <a:ext cx="202352" cy="176107"/>
          </a:xfrm>
          <a:prstGeom prst="ellipse">
            <a:avLst/>
          </a:prstGeom>
          <a:solidFill>
            <a:schemeClr val="accent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a:extLst>
              <a:ext uri="{FF2B5EF4-FFF2-40B4-BE49-F238E27FC236}">
                <a16:creationId xmlns:a16="http://schemas.microsoft.com/office/drawing/2014/main" id="{433DC5F1-1435-4EBC-A616-F7802D3ADAEE}"/>
              </a:ext>
            </a:extLst>
          </p:cNvPr>
          <p:cNvSpPr txBox="1"/>
          <p:nvPr/>
        </p:nvSpPr>
        <p:spPr>
          <a:xfrm>
            <a:off x="8659880" y="6297682"/>
            <a:ext cx="363039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ja-JP" sz="1200" dirty="0" err="1">
                <a:latin typeface="Meiryo"/>
                <a:ea typeface="メイリオ"/>
              </a:rPr>
              <a:t>日本OSS推進フォーラム</a:t>
            </a:r>
            <a:r>
              <a:rPr lang="en-US" altLang="ja-JP" sz="1200" dirty="0">
                <a:latin typeface="Meiryo"/>
                <a:ea typeface="メイリオ"/>
              </a:rPr>
              <a:t>. </a:t>
            </a:r>
            <a:r>
              <a:rPr lang="en-US" sz="1200" dirty="0">
                <a:latin typeface="Meiryo"/>
                <a:ea typeface="+mn-lt"/>
                <a:cs typeface="+mn-lt"/>
              </a:rPr>
              <a:t>http://ossforum.jp/</a:t>
            </a:r>
            <a:endParaRPr lang="en-US" altLang="ja-JP" sz="1200" dirty="0">
              <a:latin typeface="Meiryo"/>
              <a:ea typeface="メイリオ"/>
            </a:endParaRPr>
          </a:p>
        </p:txBody>
      </p:sp>
      <p:sp>
        <p:nvSpPr>
          <p:cNvPr id="9" name="正方形/長方形 8"/>
          <p:cNvSpPr/>
          <p:nvPr/>
        </p:nvSpPr>
        <p:spPr>
          <a:xfrm>
            <a:off x="391584" y="6361311"/>
            <a:ext cx="4551246" cy="307777"/>
          </a:xfrm>
          <a:prstGeom prst="rect">
            <a:avLst/>
          </a:prstGeom>
        </p:spPr>
        <p:txBody>
          <a:bodyPr wrap="none">
            <a:spAutoFit/>
          </a:bodyPr>
          <a:lstStyle/>
          <a:p>
            <a:pPr>
              <a:spcAft>
                <a:spcPts val="0"/>
              </a:spcAft>
            </a:pPr>
            <a:r>
              <a:rPr lang="en-US" altLang="ja-JP" sz="1400" kern="100" dirty="0">
                <a:latin typeface="游ゴシック" panose="020B0400000000000000" pitchFamily="50" charset="-128"/>
                <a:ea typeface="游ゴシック" panose="020B0400000000000000" pitchFamily="50" charset="-128"/>
                <a:cs typeface="Courier New" panose="02070309020205020404" pitchFamily="49" charset="0"/>
              </a:rPr>
              <a:t>※</a:t>
            </a:r>
            <a:r>
              <a:rPr lang="ja-JP" altLang="ja-JP" sz="1400" kern="100" dirty="0">
                <a:latin typeface="游ゴシック" panose="020B0400000000000000" pitchFamily="50" charset="-128"/>
                <a:ea typeface="游ゴシック" panose="020B0400000000000000" pitchFamily="50" charset="-128"/>
                <a:cs typeface="Courier New" panose="02070309020205020404" pitchFamily="49" charset="0"/>
              </a:rPr>
              <a:t>一般会員：</a:t>
            </a:r>
            <a:r>
              <a:rPr lang="en-US" altLang="ja-JP" sz="1400" kern="100" dirty="0">
                <a:latin typeface="游ゴシック" panose="020B0400000000000000" pitchFamily="50" charset="-128"/>
                <a:ea typeface="游ゴシック" panose="020B0400000000000000" pitchFamily="50" charset="-128"/>
                <a:cs typeface="Courier New" panose="02070309020205020404" pitchFamily="49" charset="0"/>
              </a:rPr>
              <a:t>116</a:t>
            </a:r>
            <a:r>
              <a:rPr lang="ja-JP" altLang="ja-JP" sz="1400" kern="100" dirty="0">
                <a:latin typeface="游ゴシック" panose="020B0400000000000000" pitchFamily="50" charset="-128"/>
                <a:ea typeface="游ゴシック" panose="020B0400000000000000" pitchFamily="50" charset="-128"/>
                <a:cs typeface="Courier New" panose="02070309020205020404" pitchFamily="49" charset="0"/>
              </a:rPr>
              <a:t>社、正会員：</a:t>
            </a:r>
            <a:r>
              <a:rPr lang="en-US" altLang="ja-JP" sz="1400" kern="100" dirty="0">
                <a:latin typeface="游ゴシック" panose="020B0400000000000000" pitchFamily="50" charset="-128"/>
                <a:ea typeface="游ゴシック" panose="020B0400000000000000" pitchFamily="50" charset="-128"/>
                <a:cs typeface="Courier New" panose="02070309020205020404" pitchFamily="49" charset="0"/>
              </a:rPr>
              <a:t>11</a:t>
            </a:r>
            <a:r>
              <a:rPr lang="ja-JP" altLang="ja-JP" sz="1400" kern="100" dirty="0">
                <a:latin typeface="游ゴシック" panose="020B0400000000000000" pitchFamily="50" charset="-128"/>
                <a:ea typeface="游ゴシック" panose="020B0400000000000000" pitchFamily="50" charset="-128"/>
                <a:cs typeface="Courier New" panose="02070309020205020404" pitchFamily="49" charset="0"/>
              </a:rPr>
              <a:t>社、特別会員：</a:t>
            </a:r>
            <a:r>
              <a:rPr lang="en-US" altLang="ja-JP" sz="1400" kern="100" dirty="0">
                <a:latin typeface="游ゴシック" panose="020B0400000000000000" pitchFamily="50" charset="-128"/>
                <a:ea typeface="游ゴシック" panose="020B0400000000000000" pitchFamily="50" charset="-128"/>
                <a:cs typeface="Courier New" panose="02070309020205020404" pitchFamily="49" charset="0"/>
              </a:rPr>
              <a:t>7</a:t>
            </a:r>
            <a:r>
              <a:rPr lang="ja-JP" altLang="ja-JP" sz="1400" kern="100" dirty="0">
                <a:latin typeface="游ゴシック" panose="020B0400000000000000" pitchFamily="50" charset="-128"/>
                <a:ea typeface="游ゴシック" panose="020B0400000000000000" pitchFamily="50" charset="-128"/>
                <a:cs typeface="Courier New" panose="02070309020205020404" pitchFamily="49" charset="0"/>
              </a:rPr>
              <a:t>団体</a:t>
            </a:r>
          </a:p>
        </p:txBody>
      </p:sp>
      <p:pic>
        <p:nvPicPr>
          <p:cNvPr id="11" name="図 10">
            <a:extLst>
              <a:ext uri="{FF2B5EF4-FFF2-40B4-BE49-F238E27FC236}">
                <a16:creationId xmlns:a16="http://schemas.microsoft.com/office/drawing/2014/main" id="{633A8C64-F5B4-458C-88B0-3B7C7AD1C82F}"/>
              </a:ext>
            </a:extLst>
          </p:cNvPr>
          <p:cNvPicPr>
            <a:picLocks noChangeAspect="1"/>
          </p:cNvPicPr>
          <p:nvPr/>
        </p:nvPicPr>
        <p:blipFill>
          <a:blip r:embed="rId2"/>
          <a:stretch>
            <a:fillRect/>
          </a:stretch>
        </p:blipFill>
        <p:spPr>
          <a:xfrm>
            <a:off x="916406" y="769902"/>
            <a:ext cx="6258835" cy="5324841"/>
          </a:xfrm>
          <a:prstGeom prst="rect">
            <a:avLst/>
          </a:prstGeom>
        </p:spPr>
      </p:pic>
    </p:spTree>
    <p:extLst>
      <p:ext uri="{BB962C8B-B14F-4D97-AF65-F5344CB8AC3E}">
        <p14:creationId xmlns:p14="http://schemas.microsoft.com/office/powerpoint/2010/main" val="372891202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Freeform 129"/>
          <p:cNvSpPr>
            <a:spLocks noChangeArrowheads="1"/>
          </p:cNvSpPr>
          <p:nvPr/>
        </p:nvSpPr>
        <p:spPr bwMode="auto">
          <a:xfrm>
            <a:off x="7859837" y="1952021"/>
            <a:ext cx="2626139" cy="3373342"/>
          </a:xfrm>
          <a:custGeom>
            <a:avLst/>
            <a:gdLst>
              <a:gd name="T0" fmla="*/ 8335 w 8336"/>
              <a:gd name="T1" fmla="*/ 4223 h 4224"/>
              <a:gd name="T2" fmla="*/ 0 w 8336"/>
              <a:gd name="T3" fmla="*/ 4223 h 4224"/>
              <a:gd name="T4" fmla="*/ 0 w 8336"/>
              <a:gd name="T5" fmla="*/ 0 h 4224"/>
              <a:gd name="T6" fmla="*/ 8335 w 8336"/>
              <a:gd name="T7" fmla="*/ 0 h 4224"/>
              <a:gd name="T8" fmla="*/ 8335 w 8336"/>
              <a:gd name="T9" fmla="*/ 4223 h 4224"/>
            </a:gdLst>
            <a:ahLst/>
            <a:cxnLst>
              <a:cxn ang="0">
                <a:pos x="T0" y="T1"/>
              </a:cxn>
              <a:cxn ang="0">
                <a:pos x="T2" y="T3"/>
              </a:cxn>
              <a:cxn ang="0">
                <a:pos x="T4" y="T5"/>
              </a:cxn>
              <a:cxn ang="0">
                <a:pos x="T6" y="T7"/>
              </a:cxn>
              <a:cxn ang="0">
                <a:pos x="T8" y="T9"/>
              </a:cxn>
            </a:cxnLst>
            <a:rect l="0" t="0" r="r" b="b"/>
            <a:pathLst>
              <a:path w="8336" h="4224">
                <a:moveTo>
                  <a:pt x="8335" y="4223"/>
                </a:moveTo>
                <a:lnTo>
                  <a:pt x="0" y="4223"/>
                </a:lnTo>
                <a:lnTo>
                  <a:pt x="0" y="0"/>
                </a:lnTo>
                <a:lnTo>
                  <a:pt x="8335" y="0"/>
                </a:lnTo>
                <a:lnTo>
                  <a:pt x="8335" y="4223"/>
                </a:lnTo>
              </a:path>
            </a:pathLst>
          </a:custGeom>
          <a:solidFill>
            <a:srgbClr val="93D1FF"/>
          </a:solidFill>
          <a:ln w="9525" cap="flat">
            <a:solidFill>
              <a:schemeClr val="tx1"/>
            </a:solidFill>
            <a:round/>
            <a:headEnd/>
            <a:tailEnd/>
          </a:ln>
          <a:effectLst/>
        </p:spPr>
        <p:txBody>
          <a:bodyPr wrap="none" lIns="116120" tIns="58059" rIns="116120" bIns="58059" anchor="t"/>
          <a:lstStyle/>
          <a:p>
            <a:r>
              <a:rPr lang="ja-JP" altLang="en-US" sz="800" dirty="0">
                <a:latin typeface="Meiryo UI" panose="020B0604030504040204" pitchFamily="50" charset="-128"/>
                <a:ea typeface="Meiryo UI" panose="020B0604030504040204" pitchFamily="50" charset="-128"/>
                <a:cs typeface="Meiryo UI" panose="020B0604030504040204" pitchFamily="50" charset="-128"/>
              </a:rPr>
              <a:t>データベース</a:t>
            </a:r>
          </a:p>
        </p:txBody>
      </p:sp>
      <p:grpSp>
        <p:nvGrpSpPr>
          <p:cNvPr id="33" name="グループ化 32"/>
          <p:cNvGrpSpPr/>
          <p:nvPr/>
        </p:nvGrpSpPr>
        <p:grpSpPr>
          <a:xfrm>
            <a:off x="7898051" y="2200661"/>
            <a:ext cx="1252348" cy="972000"/>
            <a:chOff x="1514195" y="3632626"/>
            <a:chExt cx="1252348" cy="972000"/>
          </a:xfrm>
        </p:grpSpPr>
        <p:sp>
          <p:nvSpPr>
            <p:cNvPr id="34" name="正方形/長方形 33"/>
            <p:cNvSpPr/>
            <p:nvPr/>
          </p:nvSpPr>
          <p:spPr bwMode="gray">
            <a:xfrm>
              <a:off x="1522784" y="3749794"/>
              <a:ext cx="1243723" cy="854832"/>
            </a:xfrm>
            <a:prstGeom prst="rect">
              <a:avLst/>
            </a:prstGeom>
            <a:solidFill>
              <a:schemeClr val="bg1"/>
            </a:solidFill>
            <a:ln w="9525">
              <a:solidFill>
                <a:schemeClr val="tx1"/>
              </a:solidFill>
              <a:miter lim="800000"/>
              <a:headEnd/>
              <a:tailEnd/>
            </a:ln>
          </p:spPr>
          <p:txBody>
            <a:bodyPr lIns="36000" rIns="36000" anchor="t"/>
            <a:lstStyle/>
            <a:p>
              <a:pPr algn="l" fontAlgn="auto">
                <a:spcBef>
                  <a:spcPts val="0"/>
                </a:spcBef>
                <a:spcAft>
                  <a:spcPts val="0"/>
                </a:spcAft>
                <a:buClrTx/>
                <a:buSzTx/>
                <a:defRPr/>
              </a:pPr>
              <a:r>
                <a:rPr kumimoji="0" lang="en-US" altLang="ja-JP" sz="800" kern="0" dirty="0">
                  <a:latin typeface="Meiryo UI" pitchFamily="50" charset="-128"/>
                  <a:ea typeface="Meiryo UI" pitchFamily="50" charset="-128"/>
                  <a:cs typeface="Meiryo UI" pitchFamily="50" charset="-128"/>
                  <a:hlinkClick r:id="rId2"/>
                </a:rPr>
                <a:t>Apache Derby</a:t>
              </a:r>
              <a:endParaRPr kumimoji="0" lang="en-US" altLang="ja-JP" sz="800" kern="0" dirty="0">
                <a:latin typeface="Meiryo UI" pitchFamily="50" charset="-128"/>
                <a:ea typeface="Meiryo UI" pitchFamily="50" charset="-128"/>
                <a:cs typeface="Meiryo UI" pitchFamily="50" charset="-128"/>
              </a:endParaRPr>
            </a:p>
            <a:p>
              <a:pPr algn="l" fontAlgn="auto">
                <a:spcBef>
                  <a:spcPts val="0"/>
                </a:spcBef>
                <a:spcAft>
                  <a:spcPts val="0"/>
                </a:spcAft>
                <a:buClrTx/>
                <a:buSzTx/>
                <a:defRPr/>
              </a:pPr>
              <a:r>
                <a:rPr kumimoji="0" lang="en-US" altLang="ja-JP" sz="800" kern="0" dirty="0">
                  <a:latin typeface="Meiryo UI" pitchFamily="50" charset="-128"/>
                  <a:ea typeface="Meiryo UI" pitchFamily="50" charset="-128"/>
                  <a:cs typeface="Meiryo UI" pitchFamily="50" charset="-128"/>
                  <a:hlinkClick r:id="rId3"/>
                </a:rPr>
                <a:t>Firebird</a:t>
              </a:r>
              <a:endParaRPr kumimoji="0" lang="en-US" altLang="ja-JP" sz="800" kern="0" dirty="0">
                <a:latin typeface="Meiryo UI" pitchFamily="50" charset="-128"/>
                <a:ea typeface="Meiryo UI" pitchFamily="50" charset="-128"/>
                <a:cs typeface="Meiryo UI" pitchFamily="50" charset="-128"/>
              </a:endParaRPr>
            </a:p>
            <a:p>
              <a:pPr algn="l" fontAlgn="auto">
                <a:spcBef>
                  <a:spcPts val="0"/>
                </a:spcBef>
                <a:spcAft>
                  <a:spcPts val="0"/>
                </a:spcAft>
                <a:buClrTx/>
                <a:buSzTx/>
                <a:defRPr/>
              </a:pPr>
              <a:r>
                <a:rPr kumimoji="0" lang="en-US" altLang="ja-JP" sz="800" kern="0" dirty="0">
                  <a:latin typeface="Meiryo UI" pitchFamily="50" charset="-128"/>
                  <a:ea typeface="Meiryo UI" pitchFamily="50" charset="-128"/>
                  <a:cs typeface="Meiryo UI" pitchFamily="50" charset="-128"/>
                  <a:hlinkClick r:id="rId4"/>
                </a:rPr>
                <a:t>MariaDB</a:t>
              </a:r>
              <a:endParaRPr kumimoji="0" lang="en-US" altLang="ja-JP" sz="800" kern="0" dirty="0">
                <a:latin typeface="Meiryo UI" pitchFamily="50" charset="-128"/>
                <a:ea typeface="Meiryo UI" pitchFamily="50" charset="-128"/>
                <a:cs typeface="Meiryo UI" pitchFamily="50" charset="-128"/>
              </a:endParaRPr>
            </a:p>
            <a:p>
              <a:pPr algn="l" fontAlgn="auto">
                <a:spcBef>
                  <a:spcPts val="0"/>
                </a:spcBef>
                <a:spcAft>
                  <a:spcPts val="0"/>
                </a:spcAft>
                <a:buClrTx/>
                <a:buSzTx/>
                <a:defRPr/>
              </a:pPr>
              <a:r>
                <a:rPr kumimoji="0" lang="en-US" altLang="ja-JP" sz="800" kern="0" dirty="0">
                  <a:latin typeface="Meiryo UI" pitchFamily="50" charset="-128"/>
                  <a:ea typeface="Meiryo UI" pitchFamily="50" charset="-128"/>
                  <a:cs typeface="Meiryo UI" pitchFamily="50" charset="-128"/>
                  <a:hlinkClick r:id="rId5"/>
                </a:rPr>
                <a:t>MySQL</a:t>
              </a:r>
              <a:endParaRPr kumimoji="0" lang="en-US" altLang="ja-JP" sz="800" kern="0" dirty="0">
                <a:latin typeface="Meiryo UI" pitchFamily="50" charset="-128"/>
                <a:ea typeface="Meiryo UI" pitchFamily="50" charset="-128"/>
                <a:cs typeface="Meiryo UI" pitchFamily="50" charset="-128"/>
              </a:endParaRPr>
            </a:p>
            <a:p>
              <a:pPr algn="l" fontAlgn="auto">
                <a:spcBef>
                  <a:spcPts val="0"/>
                </a:spcBef>
                <a:spcAft>
                  <a:spcPts val="0"/>
                </a:spcAft>
                <a:buClrTx/>
                <a:buSzTx/>
                <a:defRPr/>
              </a:pPr>
              <a:r>
                <a:rPr kumimoji="0" lang="en-US" altLang="ja-JP" sz="800" kern="0" dirty="0">
                  <a:latin typeface="Meiryo UI" pitchFamily="50" charset="-128"/>
                  <a:ea typeface="Meiryo UI" pitchFamily="50" charset="-128"/>
                  <a:cs typeface="Meiryo UI" pitchFamily="50" charset="-128"/>
                  <a:hlinkClick r:id="rId6"/>
                </a:rPr>
                <a:t>PostgreSQL</a:t>
              </a:r>
              <a:endParaRPr kumimoji="0" lang="en-US" altLang="ja-JP" sz="800" kern="0" dirty="0">
                <a:latin typeface="Meiryo UI" pitchFamily="50" charset="-128"/>
                <a:ea typeface="Meiryo UI" pitchFamily="50" charset="-128"/>
                <a:cs typeface="Meiryo UI" pitchFamily="50" charset="-128"/>
              </a:endParaRPr>
            </a:p>
            <a:p>
              <a:pPr algn="l" fontAlgn="auto">
                <a:spcBef>
                  <a:spcPts val="0"/>
                </a:spcBef>
                <a:spcAft>
                  <a:spcPts val="0"/>
                </a:spcAft>
                <a:buClrTx/>
                <a:buSzTx/>
                <a:defRPr/>
              </a:pPr>
              <a:r>
                <a:rPr kumimoji="0" lang="en-US" altLang="ja-JP" sz="800" kern="0" dirty="0">
                  <a:latin typeface="Meiryo UI" pitchFamily="50" charset="-128"/>
                  <a:ea typeface="Meiryo UI" pitchFamily="50" charset="-128"/>
                  <a:cs typeface="Meiryo UI" pitchFamily="50" charset="-128"/>
                  <a:hlinkClick r:id="rId7"/>
                </a:rPr>
                <a:t>SQLite</a:t>
              </a:r>
              <a:endParaRPr kumimoji="0" lang="en-US" altLang="ja-JP" sz="800" kern="0" dirty="0">
                <a:latin typeface="Meiryo UI" pitchFamily="50" charset="-128"/>
                <a:ea typeface="Meiryo UI" pitchFamily="50" charset="-128"/>
                <a:cs typeface="Meiryo UI" pitchFamily="50" charset="-128"/>
              </a:endParaRPr>
            </a:p>
          </p:txBody>
        </p:sp>
        <p:sp>
          <p:nvSpPr>
            <p:cNvPr id="35" name="テキスト ボックス 34"/>
            <p:cNvSpPr txBox="1"/>
            <p:nvPr/>
          </p:nvSpPr>
          <p:spPr bwMode="gray">
            <a:xfrm>
              <a:off x="1514195" y="3632626"/>
              <a:ext cx="1252348" cy="144177"/>
            </a:xfrm>
            <a:prstGeom prst="rect">
              <a:avLst/>
            </a:prstGeom>
            <a:solidFill>
              <a:srgbClr val="C9E8FF"/>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116120" tIns="58059" rIns="116120" bIns="58059" anchor="ctr"/>
            <a:lstStyle>
              <a:defPPr>
                <a:defRPr lang="ja-JP"/>
              </a:defPPr>
            </a:lstStyle>
            <a:p>
              <a:r>
                <a:rPr lang="en-US" altLang="ja-JP" sz="800" dirty="0">
                  <a:latin typeface="Meiryo UI" panose="020B0604030504040204" pitchFamily="50" charset="-128"/>
                  <a:ea typeface="Meiryo UI" panose="020B0604030504040204" pitchFamily="50" charset="-128"/>
                  <a:cs typeface="Meiryo UI" panose="020B0604030504040204" pitchFamily="50" charset="-128"/>
                </a:rPr>
                <a:t>RDBMS</a:t>
              </a:r>
              <a:endParaRPr lang="ja-JP" altLang="en-US" sz="800" dirty="0">
                <a:latin typeface="Meiryo UI" panose="020B0604030504040204" pitchFamily="50" charset="-128"/>
                <a:ea typeface="Meiryo UI" panose="020B0604030504040204" pitchFamily="50" charset="-128"/>
                <a:cs typeface="Meiryo UI" panose="020B0604030504040204" pitchFamily="50" charset="-128"/>
              </a:endParaRPr>
            </a:p>
          </p:txBody>
        </p:sp>
      </p:grpSp>
      <p:grpSp>
        <p:nvGrpSpPr>
          <p:cNvPr id="36" name="グループ化 35"/>
          <p:cNvGrpSpPr/>
          <p:nvPr/>
        </p:nvGrpSpPr>
        <p:grpSpPr>
          <a:xfrm>
            <a:off x="7906640" y="3241285"/>
            <a:ext cx="1243751" cy="307496"/>
            <a:chOff x="1518262" y="4918359"/>
            <a:chExt cx="1249247" cy="307496"/>
          </a:xfrm>
        </p:grpSpPr>
        <p:sp>
          <p:nvSpPr>
            <p:cNvPr id="37" name="正方形/長方形 36"/>
            <p:cNvSpPr/>
            <p:nvPr/>
          </p:nvSpPr>
          <p:spPr bwMode="gray">
            <a:xfrm>
              <a:off x="1518262" y="5023185"/>
              <a:ext cx="1249247" cy="202670"/>
            </a:xfrm>
            <a:prstGeom prst="rect">
              <a:avLst/>
            </a:prstGeom>
            <a:solidFill>
              <a:schemeClr val="bg1"/>
            </a:solidFill>
            <a:ln w="9525">
              <a:solidFill>
                <a:schemeClr val="tx1"/>
              </a:solidFill>
              <a:miter lim="800000"/>
              <a:headEnd/>
              <a:tailEnd/>
            </a:ln>
          </p:spPr>
          <p:txBody>
            <a:bodyPr lIns="36000" rIns="36000" anchor="t"/>
            <a:lstStyle/>
            <a:p>
              <a:pPr algn="l" fontAlgn="auto">
                <a:spcBef>
                  <a:spcPts val="0"/>
                </a:spcBef>
                <a:spcAft>
                  <a:spcPts val="0"/>
                </a:spcAft>
                <a:buClrTx/>
                <a:buSzTx/>
                <a:defRPr/>
              </a:pPr>
              <a:r>
                <a:rPr kumimoji="0" lang="en-US" altLang="ja-JP" sz="800" kern="0" dirty="0">
                  <a:latin typeface="Meiryo UI" pitchFamily="50" charset="-128"/>
                  <a:ea typeface="Meiryo UI" pitchFamily="50" charset="-128"/>
                  <a:cs typeface="Meiryo UI" pitchFamily="50" charset="-128"/>
                  <a:hlinkClick r:id="rId8"/>
                </a:rPr>
                <a:t>Vitess</a:t>
              </a:r>
              <a:endParaRPr kumimoji="0" lang="en-US" altLang="ja-JP" sz="800" kern="0" dirty="0">
                <a:latin typeface="Meiryo UI" pitchFamily="50" charset="-128"/>
                <a:ea typeface="Meiryo UI" pitchFamily="50" charset="-128"/>
                <a:cs typeface="Meiryo UI" pitchFamily="50" charset="-128"/>
              </a:endParaRPr>
            </a:p>
          </p:txBody>
        </p:sp>
        <p:sp>
          <p:nvSpPr>
            <p:cNvPr id="38" name="テキスト ボックス 37"/>
            <p:cNvSpPr txBox="1"/>
            <p:nvPr/>
          </p:nvSpPr>
          <p:spPr bwMode="gray">
            <a:xfrm>
              <a:off x="1518262" y="4918359"/>
              <a:ext cx="1249247" cy="145232"/>
            </a:xfrm>
            <a:prstGeom prst="rect">
              <a:avLst/>
            </a:prstGeom>
            <a:solidFill>
              <a:srgbClr val="C9E8FF"/>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116120" tIns="58059" rIns="116120" bIns="58059" anchor="ctr"/>
            <a:lstStyle>
              <a:defPPr>
                <a:defRPr lang="ja-JP"/>
              </a:defPPr>
            </a:lstStyle>
            <a:p>
              <a:r>
                <a:rPr lang="en-US" altLang="ja-JP" sz="800" dirty="0">
                  <a:latin typeface="Meiryo UI" panose="020B0604030504040204" pitchFamily="50" charset="-128"/>
                  <a:ea typeface="Meiryo UI" panose="020B0604030504040204" pitchFamily="50" charset="-128"/>
                  <a:cs typeface="Meiryo UI" panose="020B0604030504040204" pitchFamily="50" charset="-128"/>
                </a:rPr>
                <a:t>DB</a:t>
              </a:r>
              <a:r>
                <a:rPr lang="ja-JP" altLang="en-US" sz="800" dirty="0">
                  <a:latin typeface="Meiryo UI" panose="020B0604030504040204" pitchFamily="50" charset="-128"/>
                  <a:ea typeface="Meiryo UI" panose="020B0604030504040204" pitchFamily="50" charset="-128"/>
                  <a:cs typeface="Meiryo UI" panose="020B0604030504040204" pitchFamily="50" charset="-128"/>
                </a:rPr>
                <a:t>クラスタリング</a:t>
              </a:r>
            </a:p>
          </p:txBody>
        </p:sp>
      </p:grpSp>
      <p:grpSp>
        <p:nvGrpSpPr>
          <p:cNvPr id="39" name="グループ化 38"/>
          <p:cNvGrpSpPr/>
          <p:nvPr/>
        </p:nvGrpSpPr>
        <p:grpSpPr>
          <a:xfrm>
            <a:off x="9204656" y="2199607"/>
            <a:ext cx="1243080" cy="447636"/>
            <a:chOff x="5659546" y="1408840"/>
            <a:chExt cx="3240686" cy="406296"/>
          </a:xfrm>
        </p:grpSpPr>
        <p:sp>
          <p:nvSpPr>
            <p:cNvPr id="40" name="正方形/長方形 39"/>
            <p:cNvSpPr/>
            <p:nvPr/>
          </p:nvSpPr>
          <p:spPr bwMode="gray">
            <a:xfrm>
              <a:off x="5659546" y="1522336"/>
              <a:ext cx="3240639" cy="292800"/>
            </a:xfrm>
            <a:prstGeom prst="rect">
              <a:avLst/>
            </a:prstGeom>
            <a:solidFill>
              <a:schemeClr val="bg1"/>
            </a:solidFill>
            <a:ln w="9525">
              <a:solidFill>
                <a:schemeClr val="tx1"/>
              </a:solidFill>
              <a:miter lim="800000"/>
              <a:headEnd/>
              <a:tailEnd/>
            </a:ln>
          </p:spPr>
          <p:txBody>
            <a:bodyPr lIns="36000" rIns="36000" anchor="t"/>
            <a:lstStyle/>
            <a:p>
              <a:pPr algn="l" fontAlgn="auto">
                <a:spcBef>
                  <a:spcPts val="0"/>
                </a:spcBef>
                <a:spcAft>
                  <a:spcPts val="0"/>
                </a:spcAft>
                <a:buClrTx/>
                <a:buSzTx/>
                <a:defRPr/>
              </a:pPr>
              <a:r>
                <a:rPr kumimoji="0" lang="en-US" altLang="ja-JP" sz="800" kern="0" dirty="0">
                  <a:latin typeface="Meiryo UI" pitchFamily="50" charset="-128"/>
                  <a:ea typeface="Meiryo UI" pitchFamily="50" charset="-128"/>
                  <a:cs typeface="Meiryo UI" pitchFamily="50" charset="-128"/>
                  <a:hlinkClick r:id="rId9"/>
                </a:rPr>
                <a:t>pgAdmin</a:t>
              </a:r>
              <a:endParaRPr kumimoji="0" lang="en-US" altLang="ja-JP" sz="800" kern="0" dirty="0">
                <a:latin typeface="Meiryo UI" pitchFamily="50" charset="-128"/>
                <a:ea typeface="Meiryo UI" pitchFamily="50" charset="-128"/>
                <a:cs typeface="Meiryo UI" pitchFamily="50" charset="-128"/>
                <a:hlinkClick r:id="rId10"/>
              </a:endParaRPr>
            </a:p>
            <a:p>
              <a:pPr algn="l" fontAlgn="auto">
                <a:spcBef>
                  <a:spcPts val="0"/>
                </a:spcBef>
                <a:spcAft>
                  <a:spcPts val="0"/>
                </a:spcAft>
                <a:buClrTx/>
                <a:buSzTx/>
                <a:defRPr/>
              </a:pPr>
              <a:r>
                <a:rPr kumimoji="0" lang="en-US" altLang="ja-JP" sz="800" kern="0" dirty="0">
                  <a:latin typeface="Meiryo UI" pitchFamily="50" charset="-128"/>
                  <a:ea typeface="Meiryo UI" pitchFamily="50" charset="-128"/>
                  <a:cs typeface="Meiryo UI" pitchFamily="50" charset="-128"/>
                  <a:hlinkClick r:id="rId10"/>
                </a:rPr>
                <a:t>phpMyAdmin</a:t>
              </a:r>
              <a:endParaRPr kumimoji="0" lang="en-US" altLang="ja-JP" sz="800" kern="0" dirty="0">
                <a:latin typeface="Meiryo UI" pitchFamily="50" charset="-128"/>
                <a:ea typeface="Meiryo UI" pitchFamily="50" charset="-128"/>
                <a:cs typeface="Meiryo UI" pitchFamily="50" charset="-128"/>
              </a:endParaRPr>
            </a:p>
          </p:txBody>
        </p:sp>
        <p:sp>
          <p:nvSpPr>
            <p:cNvPr id="41" name="テキスト ボックス 40"/>
            <p:cNvSpPr txBox="1"/>
            <p:nvPr/>
          </p:nvSpPr>
          <p:spPr bwMode="gray">
            <a:xfrm>
              <a:off x="5659870" y="1408840"/>
              <a:ext cx="3240362" cy="131819"/>
            </a:xfrm>
            <a:prstGeom prst="rect">
              <a:avLst/>
            </a:prstGeom>
            <a:solidFill>
              <a:srgbClr val="C9E8FF"/>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116120" tIns="58059" rIns="116120" bIns="58059" anchor="ctr"/>
            <a:lstStyle>
              <a:defPPr>
                <a:defRPr lang="ja-JP"/>
              </a:defPPr>
            </a:lstStyle>
            <a:p>
              <a:r>
                <a:rPr lang="en-US" altLang="ja-JP" sz="800" dirty="0">
                  <a:latin typeface="Meiryo UI" panose="020B0604030504040204" pitchFamily="50" charset="-128"/>
                  <a:ea typeface="Meiryo UI" panose="020B0604030504040204" pitchFamily="50" charset="-128"/>
                  <a:cs typeface="Meiryo UI" panose="020B0604030504040204" pitchFamily="50" charset="-128"/>
                </a:rPr>
                <a:t>DB</a:t>
              </a:r>
              <a:r>
                <a:rPr lang="ja-JP" altLang="en-US" sz="800" dirty="0">
                  <a:latin typeface="Meiryo UI" panose="020B0604030504040204" pitchFamily="50" charset="-128"/>
                  <a:ea typeface="Meiryo UI" panose="020B0604030504040204" pitchFamily="50" charset="-128"/>
                  <a:cs typeface="Meiryo UI" panose="020B0604030504040204" pitchFamily="50" charset="-128"/>
                </a:rPr>
                <a:t>管理</a:t>
              </a:r>
            </a:p>
          </p:txBody>
        </p:sp>
      </p:grpSp>
      <p:grpSp>
        <p:nvGrpSpPr>
          <p:cNvPr id="42" name="グループ化 41"/>
          <p:cNvGrpSpPr/>
          <p:nvPr/>
        </p:nvGrpSpPr>
        <p:grpSpPr>
          <a:xfrm>
            <a:off x="7906640" y="4214908"/>
            <a:ext cx="1244216" cy="412841"/>
            <a:chOff x="2843368" y="4811092"/>
            <a:chExt cx="1258811" cy="412841"/>
          </a:xfrm>
        </p:grpSpPr>
        <p:sp>
          <p:nvSpPr>
            <p:cNvPr id="43" name="正方形/長方形 42"/>
            <p:cNvSpPr/>
            <p:nvPr/>
          </p:nvSpPr>
          <p:spPr bwMode="gray">
            <a:xfrm>
              <a:off x="2844662" y="4914611"/>
              <a:ext cx="1257517" cy="309322"/>
            </a:xfrm>
            <a:prstGeom prst="rect">
              <a:avLst/>
            </a:prstGeom>
            <a:solidFill>
              <a:schemeClr val="bg1"/>
            </a:solidFill>
            <a:ln w="9525">
              <a:solidFill>
                <a:schemeClr val="tx1"/>
              </a:solidFill>
              <a:miter lim="800000"/>
              <a:headEnd/>
              <a:tailEnd/>
            </a:ln>
          </p:spPr>
          <p:txBody>
            <a:bodyPr lIns="36000" rIns="36000" anchor="t"/>
            <a:lstStyle/>
            <a:p>
              <a:pPr algn="l" fontAlgn="auto">
                <a:spcBef>
                  <a:spcPts val="0"/>
                </a:spcBef>
                <a:spcAft>
                  <a:spcPts val="0"/>
                </a:spcAft>
                <a:buClrTx/>
                <a:buSzTx/>
                <a:defRPr/>
              </a:pPr>
              <a:r>
                <a:rPr kumimoji="0" lang="en-US" altLang="ja-JP" sz="800" kern="0" dirty="0">
                  <a:latin typeface="Meiryo UI" pitchFamily="50" charset="-128"/>
                  <a:ea typeface="Meiryo UI" pitchFamily="50" charset="-128"/>
                  <a:cs typeface="Meiryo UI" pitchFamily="50" charset="-128"/>
                  <a:hlinkClick r:id="rId11"/>
                </a:rPr>
                <a:t>JanusGraph</a:t>
              </a:r>
              <a:endParaRPr kumimoji="0" lang="en-US" altLang="ja-JP" sz="800" kern="0" dirty="0">
                <a:latin typeface="Meiryo UI" pitchFamily="50" charset="-128"/>
                <a:ea typeface="Meiryo UI" pitchFamily="50" charset="-128"/>
                <a:cs typeface="Meiryo UI" pitchFamily="50" charset="-128"/>
                <a:hlinkClick r:id="rId12"/>
              </a:endParaRPr>
            </a:p>
            <a:p>
              <a:pPr algn="l" fontAlgn="auto">
                <a:spcBef>
                  <a:spcPts val="0"/>
                </a:spcBef>
                <a:spcAft>
                  <a:spcPts val="0"/>
                </a:spcAft>
                <a:buClrTx/>
                <a:buSzTx/>
                <a:defRPr/>
              </a:pPr>
              <a:r>
                <a:rPr kumimoji="0" lang="en-US" altLang="ja-JP" sz="800" kern="0" dirty="0">
                  <a:latin typeface="Meiryo UI" pitchFamily="50" charset="-128"/>
                  <a:ea typeface="Meiryo UI" pitchFamily="50" charset="-128"/>
                  <a:cs typeface="Meiryo UI" pitchFamily="50" charset="-128"/>
                  <a:hlinkClick r:id="rId12"/>
                </a:rPr>
                <a:t>neo4j</a:t>
              </a:r>
              <a:endParaRPr kumimoji="0" lang="en-US" altLang="ja-JP" sz="800" kern="0" dirty="0">
                <a:latin typeface="Meiryo UI" pitchFamily="50" charset="-128"/>
                <a:ea typeface="Meiryo UI" pitchFamily="50" charset="-128"/>
                <a:cs typeface="Meiryo UI" pitchFamily="50" charset="-128"/>
              </a:endParaRPr>
            </a:p>
            <a:p>
              <a:pPr algn="l" fontAlgn="auto">
                <a:spcBef>
                  <a:spcPts val="0"/>
                </a:spcBef>
                <a:spcAft>
                  <a:spcPts val="0"/>
                </a:spcAft>
                <a:buClrTx/>
                <a:buSzTx/>
                <a:defRPr/>
              </a:pPr>
              <a:endParaRPr kumimoji="0" lang="en-US" altLang="ja-JP" sz="800" kern="0" dirty="0">
                <a:latin typeface="Meiryo UI" pitchFamily="50" charset="-128"/>
                <a:ea typeface="Meiryo UI" pitchFamily="50" charset="-128"/>
                <a:cs typeface="Meiryo UI" pitchFamily="50" charset="-128"/>
              </a:endParaRPr>
            </a:p>
          </p:txBody>
        </p:sp>
        <p:sp>
          <p:nvSpPr>
            <p:cNvPr id="44" name="テキスト ボックス 43"/>
            <p:cNvSpPr txBox="1"/>
            <p:nvPr/>
          </p:nvSpPr>
          <p:spPr bwMode="gray">
            <a:xfrm>
              <a:off x="2843368" y="4811092"/>
              <a:ext cx="1258811" cy="131895"/>
            </a:xfrm>
            <a:prstGeom prst="rect">
              <a:avLst/>
            </a:prstGeom>
            <a:solidFill>
              <a:srgbClr val="C9E8FF"/>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116120" tIns="58059" rIns="116120" bIns="58059" anchor="ctr"/>
            <a:lstStyle>
              <a:defPPr>
                <a:defRPr lang="ja-JP"/>
              </a:defPPr>
            </a:lstStyle>
            <a:p>
              <a:r>
                <a:rPr lang="ja-JP" altLang="en-US" sz="800" dirty="0">
                  <a:latin typeface="Meiryo UI" panose="020B0604030504040204" pitchFamily="50" charset="-128"/>
                  <a:ea typeface="Meiryo UI" panose="020B0604030504040204" pitchFamily="50" charset="-128"/>
                  <a:cs typeface="Meiryo UI" panose="020B0604030504040204" pitchFamily="50" charset="-128"/>
                </a:rPr>
                <a:t>グラフ型</a:t>
              </a:r>
            </a:p>
          </p:txBody>
        </p:sp>
      </p:grpSp>
      <p:grpSp>
        <p:nvGrpSpPr>
          <p:cNvPr id="45" name="グループ化 44"/>
          <p:cNvGrpSpPr/>
          <p:nvPr/>
        </p:nvGrpSpPr>
        <p:grpSpPr>
          <a:xfrm>
            <a:off x="9204656" y="2681102"/>
            <a:ext cx="1243624" cy="801903"/>
            <a:chOff x="2833347" y="4811091"/>
            <a:chExt cx="1249810" cy="801903"/>
          </a:xfrm>
        </p:grpSpPr>
        <p:sp>
          <p:nvSpPr>
            <p:cNvPr id="46" name="正方形/長方形 45"/>
            <p:cNvSpPr/>
            <p:nvPr/>
          </p:nvSpPr>
          <p:spPr bwMode="gray">
            <a:xfrm>
              <a:off x="2833347" y="4907023"/>
              <a:ext cx="1249810" cy="705971"/>
            </a:xfrm>
            <a:prstGeom prst="rect">
              <a:avLst/>
            </a:prstGeom>
            <a:solidFill>
              <a:schemeClr val="bg1"/>
            </a:solidFill>
            <a:ln w="9525">
              <a:solidFill>
                <a:schemeClr val="tx1"/>
              </a:solidFill>
              <a:miter lim="800000"/>
              <a:headEnd/>
              <a:tailEnd/>
            </a:ln>
          </p:spPr>
          <p:txBody>
            <a:bodyPr lIns="36000" rIns="36000" anchor="t"/>
            <a:lstStyle/>
            <a:p>
              <a:pPr algn="l" fontAlgn="auto">
                <a:spcBef>
                  <a:spcPts val="0"/>
                </a:spcBef>
                <a:spcAft>
                  <a:spcPts val="0"/>
                </a:spcAft>
                <a:buClrTx/>
                <a:buSzTx/>
                <a:defRPr/>
              </a:pPr>
              <a:r>
                <a:rPr kumimoji="0" lang="en-US" altLang="ja-JP" sz="800" kern="0" dirty="0">
                  <a:latin typeface="Meiryo UI" pitchFamily="50" charset="-128"/>
                  <a:ea typeface="Meiryo UI" pitchFamily="50" charset="-128"/>
                  <a:cs typeface="Meiryo UI" pitchFamily="50" charset="-128"/>
                  <a:hlinkClick r:id="rId13"/>
                </a:rPr>
                <a:t>Apache Cassandra</a:t>
              </a:r>
              <a:endParaRPr kumimoji="0" lang="en-US" altLang="ja-JP" sz="800" kern="0" dirty="0">
                <a:latin typeface="Meiryo UI" pitchFamily="50" charset="-128"/>
                <a:ea typeface="Meiryo UI" pitchFamily="50" charset="-128"/>
                <a:cs typeface="Meiryo UI" pitchFamily="50" charset="-128"/>
              </a:endParaRPr>
            </a:p>
            <a:p>
              <a:pPr algn="l" fontAlgn="auto">
                <a:spcBef>
                  <a:spcPts val="0"/>
                </a:spcBef>
                <a:spcAft>
                  <a:spcPts val="0"/>
                </a:spcAft>
                <a:buClrTx/>
                <a:buSzTx/>
                <a:defRPr/>
              </a:pPr>
              <a:r>
                <a:rPr kumimoji="0" lang="en-US" altLang="ja-JP" sz="800" kern="0" dirty="0">
                  <a:latin typeface="Meiryo UI" pitchFamily="50" charset="-128"/>
                  <a:ea typeface="Meiryo UI" pitchFamily="50" charset="-128"/>
                  <a:cs typeface="Meiryo UI" pitchFamily="50" charset="-128"/>
                  <a:hlinkClick r:id="rId14"/>
                </a:rPr>
                <a:t>Berkeley DB</a:t>
              </a:r>
              <a:endParaRPr kumimoji="0" lang="en-US" altLang="ja-JP" sz="800" kern="0" dirty="0">
                <a:latin typeface="Meiryo UI" pitchFamily="50" charset="-128"/>
                <a:ea typeface="Meiryo UI" pitchFamily="50" charset="-128"/>
                <a:cs typeface="Meiryo UI" pitchFamily="50" charset="-128"/>
                <a:hlinkClick r:id="rId15"/>
              </a:endParaRPr>
            </a:p>
            <a:p>
              <a:pPr algn="l" fontAlgn="auto">
                <a:spcBef>
                  <a:spcPts val="0"/>
                </a:spcBef>
                <a:spcAft>
                  <a:spcPts val="0"/>
                </a:spcAft>
                <a:buClrTx/>
                <a:buSzTx/>
                <a:defRPr/>
              </a:pPr>
              <a:r>
                <a:rPr kumimoji="0" lang="en-US" altLang="ja-JP" sz="800" kern="0" dirty="0">
                  <a:latin typeface="Meiryo UI" pitchFamily="50" charset="-128"/>
                  <a:ea typeface="Meiryo UI" pitchFamily="50" charset="-128"/>
                  <a:cs typeface="Meiryo UI" pitchFamily="50" charset="-128"/>
                  <a:hlinkClick r:id="rId15"/>
                </a:rPr>
                <a:t>etcd </a:t>
              </a:r>
              <a:endParaRPr kumimoji="0" lang="en-US" altLang="ja-JP" sz="800" kern="0" dirty="0">
                <a:latin typeface="Meiryo UI" pitchFamily="50" charset="-128"/>
                <a:ea typeface="Meiryo UI" pitchFamily="50" charset="-128"/>
                <a:cs typeface="Meiryo UI" pitchFamily="50" charset="-128"/>
              </a:endParaRPr>
            </a:p>
            <a:p>
              <a:pPr algn="l" fontAlgn="auto">
                <a:spcBef>
                  <a:spcPts val="0"/>
                </a:spcBef>
                <a:spcAft>
                  <a:spcPts val="0"/>
                </a:spcAft>
                <a:buClrTx/>
                <a:buSzTx/>
                <a:defRPr/>
              </a:pPr>
              <a:r>
                <a:rPr kumimoji="0" lang="en-US" altLang="ja-JP" sz="800" kern="0" dirty="0">
                  <a:latin typeface="Meiryo UI" pitchFamily="50" charset="-128"/>
                  <a:ea typeface="Meiryo UI" pitchFamily="50" charset="-128"/>
                  <a:cs typeface="Meiryo UI" pitchFamily="50" charset="-128"/>
                  <a:hlinkClick r:id="rId16"/>
                </a:rPr>
                <a:t>memcached</a:t>
              </a:r>
              <a:endParaRPr kumimoji="0" lang="en-US" altLang="ja-JP" sz="800" kern="0" dirty="0">
                <a:latin typeface="Meiryo UI" pitchFamily="50" charset="-128"/>
                <a:ea typeface="Meiryo UI" pitchFamily="50" charset="-128"/>
                <a:cs typeface="Meiryo UI" pitchFamily="50" charset="-128"/>
              </a:endParaRPr>
            </a:p>
            <a:p>
              <a:pPr algn="l" fontAlgn="auto">
                <a:spcBef>
                  <a:spcPts val="0"/>
                </a:spcBef>
                <a:spcAft>
                  <a:spcPts val="0"/>
                </a:spcAft>
                <a:buClrTx/>
                <a:buSzTx/>
                <a:defRPr/>
              </a:pPr>
              <a:r>
                <a:rPr kumimoji="0" lang="en-US" altLang="ja-JP" sz="800" kern="0" dirty="0">
                  <a:latin typeface="Meiryo UI" pitchFamily="50" charset="-128"/>
                  <a:ea typeface="Meiryo UI" pitchFamily="50" charset="-128"/>
                  <a:cs typeface="Meiryo UI" pitchFamily="50" charset="-128"/>
                  <a:hlinkClick r:id="rId17"/>
                </a:rPr>
                <a:t>Redis</a:t>
              </a:r>
              <a:endParaRPr kumimoji="0" lang="en-US" altLang="ja-JP" sz="800" kern="0" dirty="0">
                <a:latin typeface="Meiryo UI" pitchFamily="50" charset="-128"/>
                <a:ea typeface="Meiryo UI" pitchFamily="50" charset="-128"/>
                <a:cs typeface="Meiryo UI" pitchFamily="50" charset="-128"/>
              </a:endParaRPr>
            </a:p>
            <a:p>
              <a:pPr algn="l" fontAlgn="auto">
                <a:spcBef>
                  <a:spcPts val="0"/>
                </a:spcBef>
                <a:spcAft>
                  <a:spcPts val="0"/>
                </a:spcAft>
                <a:buClrTx/>
                <a:buSzTx/>
                <a:defRPr/>
              </a:pPr>
              <a:endParaRPr kumimoji="0" lang="en-US" altLang="ja-JP" sz="800" kern="0" dirty="0">
                <a:latin typeface="Meiryo UI" pitchFamily="50" charset="-128"/>
                <a:ea typeface="Meiryo UI" pitchFamily="50" charset="-128"/>
                <a:cs typeface="Meiryo UI" pitchFamily="50" charset="-128"/>
              </a:endParaRPr>
            </a:p>
          </p:txBody>
        </p:sp>
        <p:sp>
          <p:nvSpPr>
            <p:cNvPr id="47" name="テキスト ボックス 46"/>
            <p:cNvSpPr txBox="1"/>
            <p:nvPr/>
          </p:nvSpPr>
          <p:spPr bwMode="gray">
            <a:xfrm>
              <a:off x="2833637" y="4811091"/>
              <a:ext cx="1249247" cy="145231"/>
            </a:xfrm>
            <a:prstGeom prst="rect">
              <a:avLst/>
            </a:prstGeom>
            <a:solidFill>
              <a:srgbClr val="C9E8FF"/>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116120" tIns="58059" rIns="116120" bIns="58059" anchor="ctr"/>
            <a:lstStyle>
              <a:defPPr>
                <a:defRPr lang="ja-JP"/>
              </a:defPPr>
            </a:lstStyle>
            <a:p>
              <a:r>
                <a:rPr lang="en-US" altLang="ja-JP" sz="800" dirty="0">
                  <a:latin typeface="Meiryo UI" panose="020B0604030504040204" pitchFamily="50" charset="-128"/>
                  <a:ea typeface="Meiryo UI" panose="020B0604030504040204" pitchFamily="50" charset="-128"/>
                  <a:cs typeface="Meiryo UI" panose="020B0604030504040204" pitchFamily="50" charset="-128"/>
                </a:rPr>
                <a:t>KVS</a:t>
              </a:r>
              <a:endParaRPr lang="ja-JP" altLang="en-US" sz="800" dirty="0">
                <a:latin typeface="Meiryo UI" panose="020B0604030504040204" pitchFamily="50" charset="-128"/>
                <a:ea typeface="Meiryo UI" panose="020B0604030504040204" pitchFamily="50" charset="-128"/>
                <a:cs typeface="Meiryo UI" panose="020B0604030504040204" pitchFamily="50" charset="-128"/>
              </a:endParaRPr>
            </a:p>
          </p:txBody>
        </p:sp>
      </p:grpSp>
      <p:grpSp>
        <p:nvGrpSpPr>
          <p:cNvPr id="48" name="グループ化 47"/>
          <p:cNvGrpSpPr/>
          <p:nvPr/>
        </p:nvGrpSpPr>
        <p:grpSpPr>
          <a:xfrm>
            <a:off x="7906640" y="3592118"/>
            <a:ext cx="1243853" cy="586786"/>
            <a:chOff x="1532085" y="4944931"/>
            <a:chExt cx="1234007" cy="586787"/>
          </a:xfrm>
        </p:grpSpPr>
        <p:sp>
          <p:nvSpPr>
            <p:cNvPr id="49" name="正方形/長方形 48"/>
            <p:cNvSpPr/>
            <p:nvPr/>
          </p:nvSpPr>
          <p:spPr bwMode="gray">
            <a:xfrm>
              <a:off x="1532085" y="5052015"/>
              <a:ext cx="1234007" cy="479703"/>
            </a:xfrm>
            <a:prstGeom prst="rect">
              <a:avLst/>
            </a:prstGeom>
            <a:solidFill>
              <a:schemeClr val="bg1"/>
            </a:solidFill>
            <a:ln w="9525">
              <a:solidFill>
                <a:schemeClr val="tx1"/>
              </a:solidFill>
              <a:miter lim="800000"/>
              <a:headEnd/>
              <a:tailEnd/>
            </a:ln>
          </p:spPr>
          <p:txBody>
            <a:bodyPr lIns="36000" rIns="36000" anchor="t"/>
            <a:lstStyle/>
            <a:p>
              <a:pPr algn="l" fontAlgn="auto">
                <a:spcBef>
                  <a:spcPts val="0"/>
                </a:spcBef>
                <a:spcAft>
                  <a:spcPts val="0"/>
                </a:spcAft>
                <a:buClrTx/>
                <a:buSzTx/>
                <a:defRPr/>
              </a:pPr>
              <a:r>
                <a:rPr kumimoji="0" lang="en-US" altLang="ja-JP" sz="800" kern="0" dirty="0">
                  <a:latin typeface="Meiryo UI" pitchFamily="50" charset="-128"/>
                  <a:ea typeface="Meiryo UI" pitchFamily="50" charset="-128"/>
                  <a:cs typeface="Meiryo UI" pitchFamily="50" charset="-128"/>
                  <a:hlinkClick r:id="rId18"/>
                </a:rPr>
                <a:t>Apache CouchDB</a:t>
              </a:r>
              <a:endParaRPr kumimoji="0" lang="en-US" altLang="ja-JP" sz="800" kern="0" dirty="0">
                <a:latin typeface="Meiryo UI" pitchFamily="50" charset="-128"/>
                <a:ea typeface="Meiryo UI" pitchFamily="50" charset="-128"/>
                <a:cs typeface="Meiryo UI" pitchFamily="50" charset="-128"/>
              </a:endParaRPr>
            </a:p>
            <a:p>
              <a:pPr algn="l" fontAlgn="auto">
                <a:spcBef>
                  <a:spcPts val="0"/>
                </a:spcBef>
                <a:spcAft>
                  <a:spcPts val="0"/>
                </a:spcAft>
                <a:buClrTx/>
                <a:buSzTx/>
                <a:defRPr/>
              </a:pPr>
              <a:r>
                <a:rPr kumimoji="0" lang="en-US" altLang="ja-JP" sz="800" kern="0" dirty="0">
                  <a:latin typeface="Meiryo UI" pitchFamily="50" charset="-128"/>
                  <a:ea typeface="Meiryo UI" pitchFamily="50" charset="-128"/>
                  <a:cs typeface="Meiryo UI" pitchFamily="50" charset="-128"/>
                  <a:hlinkClick r:id="rId19"/>
                </a:rPr>
                <a:t>Couchbase</a:t>
              </a:r>
              <a:endParaRPr kumimoji="0" lang="en-US" altLang="ja-JP" sz="800" kern="0" dirty="0">
                <a:latin typeface="Meiryo UI" pitchFamily="50" charset="-128"/>
                <a:ea typeface="Meiryo UI" pitchFamily="50" charset="-128"/>
                <a:cs typeface="Meiryo UI" pitchFamily="50" charset="-128"/>
              </a:endParaRPr>
            </a:p>
            <a:p>
              <a:pPr algn="l" fontAlgn="auto">
                <a:spcBef>
                  <a:spcPts val="0"/>
                </a:spcBef>
                <a:spcAft>
                  <a:spcPts val="0"/>
                </a:spcAft>
                <a:buClrTx/>
                <a:buSzTx/>
                <a:defRPr/>
              </a:pPr>
              <a:r>
                <a:rPr kumimoji="0" lang="en-US" altLang="ja-JP" sz="800" kern="0" dirty="0">
                  <a:latin typeface="Meiryo UI" pitchFamily="50" charset="-128"/>
                  <a:ea typeface="Meiryo UI" pitchFamily="50" charset="-128"/>
                  <a:cs typeface="Meiryo UI" pitchFamily="50" charset="-128"/>
                  <a:hlinkClick r:id="rId20"/>
                </a:rPr>
                <a:t>Realm</a:t>
              </a:r>
              <a:endParaRPr kumimoji="0" lang="en-US" altLang="ja-JP" sz="800" kern="0" dirty="0">
                <a:latin typeface="Meiryo UI" pitchFamily="50" charset="-128"/>
                <a:ea typeface="Meiryo UI" pitchFamily="50" charset="-128"/>
                <a:cs typeface="Meiryo UI" pitchFamily="50" charset="-128"/>
              </a:endParaRPr>
            </a:p>
          </p:txBody>
        </p:sp>
        <p:sp>
          <p:nvSpPr>
            <p:cNvPr id="50" name="テキスト ボックス 49"/>
            <p:cNvSpPr txBox="1"/>
            <p:nvPr/>
          </p:nvSpPr>
          <p:spPr bwMode="gray">
            <a:xfrm>
              <a:off x="1532213" y="4944931"/>
              <a:ext cx="1233879" cy="145232"/>
            </a:xfrm>
            <a:prstGeom prst="rect">
              <a:avLst/>
            </a:prstGeom>
            <a:solidFill>
              <a:srgbClr val="C9E8FF"/>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116120" tIns="58059" rIns="116120" bIns="58059" anchor="ctr"/>
            <a:lstStyle>
              <a:defPPr>
                <a:defRPr lang="ja-JP"/>
              </a:defPPr>
            </a:lstStyle>
            <a:p>
              <a:r>
                <a:rPr lang="ja-JP" altLang="en-US" sz="800" dirty="0">
                  <a:latin typeface="Meiryo UI" panose="020B0604030504040204" pitchFamily="50" charset="-128"/>
                  <a:ea typeface="Meiryo UI" panose="020B0604030504040204" pitchFamily="50" charset="-128"/>
                  <a:cs typeface="Meiryo UI" panose="020B0604030504040204" pitchFamily="50" charset="-128"/>
                </a:rPr>
                <a:t>ドキュメント指向</a:t>
              </a:r>
            </a:p>
          </p:txBody>
        </p:sp>
      </p:grpSp>
      <p:grpSp>
        <p:nvGrpSpPr>
          <p:cNvPr id="51" name="グループ化 50"/>
          <p:cNvGrpSpPr/>
          <p:nvPr/>
        </p:nvGrpSpPr>
        <p:grpSpPr>
          <a:xfrm>
            <a:off x="9204656" y="3530832"/>
            <a:ext cx="1243234" cy="591709"/>
            <a:chOff x="2843365" y="5390342"/>
            <a:chExt cx="1249248" cy="591709"/>
          </a:xfrm>
        </p:grpSpPr>
        <p:sp>
          <p:nvSpPr>
            <p:cNvPr id="52" name="正方形/長方形 51"/>
            <p:cNvSpPr/>
            <p:nvPr/>
          </p:nvSpPr>
          <p:spPr bwMode="gray">
            <a:xfrm>
              <a:off x="2843366" y="5525338"/>
              <a:ext cx="1249247" cy="456713"/>
            </a:xfrm>
            <a:prstGeom prst="rect">
              <a:avLst/>
            </a:prstGeom>
            <a:solidFill>
              <a:schemeClr val="bg1"/>
            </a:solidFill>
            <a:ln w="9525">
              <a:solidFill>
                <a:schemeClr val="tx1"/>
              </a:solidFill>
              <a:miter lim="800000"/>
              <a:headEnd/>
              <a:tailEnd/>
            </a:ln>
          </p:spPr>
          <p:txBody>
            <a:bodyPr lIns="36000" rIns="36000" anchor="t"/>
            <a:lstStyle/>
            <a:p>
              <a:pPr algn="l" fontAlgn="auto">
                <a:spcBef>
                  <a:spcPts val="0"/>
                </a:spcBef>
                <a:spcAft>
                  <a:spcPts val="0"/>
                </a:spcAft>
                <a:buClrTx/>
                <a:buSzTx/>
                <a:defRPr/>
              </a:pPr>
              <a:r>
                <a:rPr kumimoji="0" lang="en-US" altLang="ja-JP" sz="800" kern="0" dirty="0">
                  <a:solidFill>
                    <a:srgbClr val="003366"/>
                  </a:solidFill>
                  <a:latin typeface="Meiryo UI" pitchFamily="50" charset="-128"/>
                  <a:ea typeface="Meiryo UI" pitchFamily="50" charset="-128"/>
                  <a:cs typeface="Meiryo UI" pitchFamily="50" charset="-128"/>
                  <a:hlinkClick r:id="rId21"/>
                </a:rPr>
                <a:t>Aerospike</a:t>
              </a:r>
              <a:endParaRPr kumimoji="0" lang="en-US" altLang="ja-JP" sz="800" kern="0" dirty="0">
                <a:solidFill>
                  <a:srgbClr val="003366"/>
                </a:solidFill>
                <a:latin typeface="Meiryo UI" pitchFamily="50" charset="-128"/>
                <a:ea typeface="Meiryo UI" pitchFamily="50" charset="-128"/>
                <a:cs typeface="Meiryo UI" pitchFamily="50" charset="-128"/>
                <a:hlinkClick r:id="rId16">
                  <a:extLst>
                    <a:ext uri="{A12FA001-AC4F-418D-AE19-62706E023703}">
                      <ahyp:hlinkClr xmlns:ahyp="http://schemas.microsoft.com/office/drawing/2018/hyperlinkcolor" val="tx"/>
                    </a:ext>
                  </a:extLst>
                </a:hlinkClick>
              </a:endParaRPr>
            </a:p>
            <a:p>
              <a:pPr algn="l" fontAlgn="auto">
                <a:spcBef>
                  <a:spcPts val="0"/>
                </a:spcBef>
                <a:spcAft>
                  <a:spcPts val="0"/>
                </a:spcAft>
                <a:buClrTx/>
                <a:buSzTx/>
                <a:defRPr/>
              </a:pPr>
              <a:r>
                <a:rPr kumimoji="0" lang="en-US" altLang="ja-JP" sz="800" kern="0" dirty="0">
                  <a:solidFill>
                    <a:srgbClr val="003366"/>
                  </a:solidFill>
                  <a:latin typeface="Meiryo UI" pitchFamily="50" charset="-128"/>
                  <a:ea typeface="Meiryo UI" pitchFamily="50" charset="-128"/>
                  <a:cs typeface="Meiryo UI" pitchFamily="50" charset="-128"/>
                  <a:hlinkClick r:id="rId16">
                    <a:extLst>
                      <a:ext uri="{A12FA001-AC4F-418D-AE19-62706E023703}">
                        <ahyp:hlinkClr xmlns:ahyp="http://schemas.microsoft.com/office/drawing/2018/hyperlinkcolor" val="tx"/>
                      </a:ext>
                    </a:extLst>
                  </a:hlinkClick>
                </a:rPr>
                <a:t>memcached</a:t>
              </a:r>
              <a:endParaRPr kumimoji="0" lang="en-US" altLang="ja-JP" sz="800" kern="0" dirty="0">
                <a:latin typeface="Meiryo UI" pitchFamily="50" charset="-128"/>
                <a:ea typeface="Meiryo UI" pitchFamily="50" charset="-128"/>
                <a:cs typeface="Meiryo UI" pitchFamily="50" charset="-128"/>
              </a:endParaRPr>
            </a:p>
            <a:p>
              <a:pPr algn="l" fontAlgn="auto">
                <a:spcBef>
                  <a:spcPts val="0"/>
                </a:spcBef>
                <a:spcAft>
                  <a:spcPts val="0"/>
                </a:spcAft>
                <a:buClrTx/>
                <a:buSzTx/>
                <a:defRPr/>
              </a:pPr>
              <a:r>
                <a:rPr kumimoji="0" lang="en-US" altLang="ja-JP" sz="800" kern="0" dirty="0">
                  <a:latin typeface="Meiryo UI" pitchFamily="50" charset="-128"/>
                  <a:ea typeface="Meiryo UI" pitchFamily="50" charset="-128"/>
                  <a:cs typeface="Meiryo UI" pitchFamily="50" charset="-128"/>
                  <a:hlinkClick r:id="rId22"/>
                </a:rPr>
                <a:t>VoltDB</a:t>
              </a:r>
              <a:endParaRPr kumimoji="0" lang="en-US" altLang="ja-JP" sz="800" kern="0" dirty="0">
                <a:latin typeface="Meiryo UI" pitchFamily="50" charset="-128"/>
                <a:ea typeface="Meiryo UI" pitchFamily="50" charset="-128"/>
                <a:cs typeface="Meiryo UI" pitchFamily="50" charset="-128"/>
              </a:endParaRPr>
            </a:p>
          </p:txBody>
        </p:sp>
        <p:sp>
          <p:nvSpPr>
            <p:cNvPr id="53" name="テキスト ボックス 52"/>
            <p:cNvSpPr txBox="1"/>
            <p:nvPr/>
          </p:nvSpPr>
          <p:spPr bwMode="gray">
            <a:xfrm>
              <a:off x="2843365" y="5390342"/>
              <a:ext cx="1249247" cy="145232"/>
            </a:xfrm>
            <a:prstGeom prst="rect">
              <a:avLst/>
            </a:prstGeom>
            <a:solidFill>
              <a:srgbClr val="C9E8FF"/>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116120" tIns="58059" rIns="116120" bIns="58059" anchor="ctr"/>
            <a:lstStyle>
              <a:defPPr>
                <a:defRPr lang="ja-JP"/>
              </a:defPPr>
            </a:lstStyle>
            <a:p>
              <a:r>
                <a:rPr lang="ja-JP" altLang="en-US" sz="800" dirty="0">
                  <a:latin typeface="Meiryo UI" panose="020B0604030504040204" pitchFamily="50" charset="-128"/>
                  <a:ea typeface="Meiryo UI" panose="020B0604030504040204" pitchFamily="50" charset="-128"/>
                  <a:cs typeface="Meiryo UI" panose="020B0604030504040204" pitchFamily="50" charset="-128"/>
                </a:rPr>
                <a:t>インメモリ</a:t>
              </a:r>
              <a:r>
                <a:rPr lang="en-US" altLang="ja-JP" sz="800" dirty="0">
                  <a:latin typeface="Meiryo UI" panose="020B0604030504040204" pitchFamily="50" charset="-128"/>
                  <a:ea typeface="Meiryo UI" panose="020B0604030504040204" pitchFamily="50" charset="-128"/>
                  <a:cs typeface="Meiryo UI" panose="020B0604030504040204" pitchFamily="50" charset="-128"/>
                </a:rPr>
                <a:t>DB</a:t>
              </a:r>
              <a:endParaRPr lang="ja-JP" altLang="en-US" sz="800" dirty="0">
                <a:latin typeface="Meiryo UI" panose="020B0604030504040204" pitchFamily="50" charset="-128"/>
                <a:ea typeface="Meiryo UI" panose="020B0604030504040204" pitchFamily="50" charset="-128"/>
                <a:cs typeface="Meiryo UI" panose="020B0604030504040204" pitchFamily="50" charset="-128"/>
              </a:endParaRPr>
            </a:p>
          </p:txBody>
        </p:sp>
      </p:grpSp>
      <p:grpSp>
        <p:nvGrpSpPr>
          <p:cNvPr id="54" name="グループ化 53"/>
          <p:cNvGrpSpPr/>
          <p:nvPr/>
        </p:nvGrpSpPr>
        <p:grpSpPr>
          <a:xfrm>
            <a:off x="7906640" y="4682960"/>
            <a:ext cx="1242486" cy="311006"/>
            <a:chOff x="2843236" y="5390342"/>
            <a:chExt cx="1249376" cy="333335"/>
          </a:xfrm>
        </p:grpSpPr>
        <p:sp>
          <p:nvSpPr>
            <p:cNvPr id="55" name="正方形/長方形 54"/>
            <p:cNvSpPr/>
            <p:nvPr/>
          </p:nvSpPr>
          <p:spPr bwMode="gray">
            <a:xfrm>
              <a:off x="2843236" y="5489012"/>
              <a:ext cx="1249247" cy="234665"/>
            </a:xfrm>
            <a:prstGeom prst="rect">
              <a:avLst/>
            </a:prstGeom>
            <a:solidFill>
              <a:schemeClr val="bg1"/>
            </a:solidFill>
            <a:ln w="9525">
              <a:solidFill>
                <a:schemeClr val="tx1"/>
              </a:solidFill>
              <a:miter lim="800000"/>
              <a:headEnd/>
              <a:tailEnd/>
            </a:ln>
          </p:spPr>
          <p:txBody>
            <a:bodyPr lIns="36000" rIns="36000" anchor="t"/>
            <a:lstStyle/>
            <a:p>
              <a:pPr algn="l" fontAlgn="auto">
                <a:spcBef>
                  <a:spcPts val="0"/>
                </a:spcBef>
                <a:spcAft>
                  <a:spcPts val="0"/>
                </a:spcAft>
                <a:buClrTx/>
                <a:buSzTx/>
                <a:defRPr/>
              </a:pPr>
              <a:r>
                <a:rPr kumimoji="0" lang="en-US" altLang="ja-JP" sz="800" kern="0" dirty="0">
                  <a:latin typeface="Meiryo UI" pitchFamily="50" charset="-128"/>
                  <a:ea typeface="Meiryo UI" pitchFamily="50" charset="-128"/>
                  <a:cs typeface="Meiryo UI" pitchFamily="50" charset="-128"/>
                  <a:hlinkClick r:id="rId23"/>
                </a:rPr>
                <a:t>Pleasanter</a:t>
              </a:r>
              <a:endParaRPr kumimoji="0" lang="en-US" altLang="ja-JP" sz="800" kern="0" dirty="0">
                <a:latin typeface="Meiryo UI" pitchFamily="50" charset="-128"/>
                <a:ea typeface="Meiryo UI" pitchFamily="50" charset="-128"/>
                <a:cs typeface="Meiryo UI" pitchFamily="50" charset="-128"/>
              </a:endParaRPr>
            </a:p>
          </p:txBody>
        </p:sp>
        <p:sp>
          <p:nvSpPr>
            <p:cNvPr id="56" name="テキスト ボックス 55"/>
            <p:cNvSpPr txBox="1"/>
            <p:nvPr/>
          </p:nvSpPr>
          <p:spPr bwMode="gray">
            <a:xfrm>
              <a:off x="2843365" y="5390342"/>
              <a:ext cx="1249247" cy="145232"/>
            </a:xfrm>
            <a:prstGeom prst="rect">
              <a:avLst/>
            </a:prstGeom>
            <a:solidFill>
              <a:srgbClr val="C9E8FF"/>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116120" tIns="58059" rIns="116120" bIns="58059" anchor="ctr"/>
            <a:lstStyle>
              <a:defPPr>
                <a:defRPr lang="ja-JP"/>
              </a:defPPr>
            </a:lstStyle>
            <a:p>
              <a:r>
                <a:rPr lang="en-US" altLang="ja-JP" sz="800" dirty="0">
                  <a:latin typeface="Meiryo UI" panose="020B0604030504040204" pitchFamily="50" charset="-128"/>
                  <a:ea typeface="Meiryo UI" panose="020B0604030504040204" pitchFamily="50" charset="-128"/>
                  <a:cs typeface="Meiryo UI" panose="020B0604030504040204" pitchFamily="50" charset="-128"/>
                </a:rPr>
                <a:t>WEB</a:t>
              </a:r>
              <a:r>
                <a:rPr lang="ja-JP" altLang="en-US" sz="800" dirty="0">
                  <a:latin typeface="Meiryo UI" panose="020B0604030504040204" pitchFamily="50" charset="-128"/>
                  <a:ea typeface="Meiryo UI" panose="020B0604030504040204" pitchFamily="50" charset="-128"/>
                  <a:cs typeface="Meiryo UI" panose="020B0604030504040204" pitchFamily="50" charset="-128"/>
                </a:rPr>
                <a:t>データベース</a:t>
              </a:r>
            </a:p>
          </p:txBody>
        </p:sp>
      </p:grpSp>
      <p:grpSp>
        <p:nvGrpSpPr>
          <p:cNvPr id="57" name="グループ化 56"/>
          <p:cNvGrpSpPr/>
          <p:nvPr/>
        </p:nvGrpSpPr>
        <p:grpSpPr>
          <a:xfrm>
            <a:off x="9204656" y="4178904"/>
            <a:ext cx="1242486" cy="658744"/>
            <a:chOff x="2843236" y="5390342"/>
            <a:chExt cx="1249376" cy="706040"/>
          </a:xfrm>
        </p:grpSpPr>
        <p:sp>
          <p:nvSpPr>
            <p:cNvPr id="58" name="正方形/長方形 57"/>
            <p:cNvSpPr/>
            <p:nvPr/>
          </p:nvSpPr>
          <p:spPr bwMode="gray">
            <a:xfrm>
              <a:off x="2843236" y="5489012"/>
              <a:ext cx="1249247" cy="607370"/>
            </a:xfrm>
            <a:prstGeom prst="rect">
              <a:avLst/>
            </a:prstGeom>
            <a:solidFill>
              <a:schemeClr val="bg1"/>
            </a:solidFill>
            <a:ln w="9525">
              <a:solidFill>
                <a:schemeClr val="tx1"/>
              </a:solidFill>
              <a:miter lim="800000"/>
              <a:headEnd/>
              <a:tailEnd/>
            </a:ln>
          </p:spPr>
          <p:txBody>
            <a:bodyPr lIns="36000" rIns="36000" anchor="t"/>
            <a:lstStyle/>
            <a:p>
              <a:pPr algn="l" fontAlgn="auto">
                <a:spcBef>
                  <a:spcPts val="0"/>
                </a:spcBef>
                <a:spcAft>
                  <a:spcPts val="0"/>
                </a:spcAft>
                <a:buClrTx/>
                <a:buSzTx/>
                <a:defRPr/>
              </a:pPr>
              <a:r>
                <a:rPr kumimoji="0" lang="en-US" altLang="ja-JP" sz="800" kern="0" dirty="0">
                  <a:latin typeface="Meiryo UI" pitchFamily="50" charset="-128"/>
                  <a:ea typeface="Meiryo UI" pitchFamily="50" charset="-128"/>
                  <a:cs typeface="Meiryo UI" pitchFamily="50" charset="-128"/>
                  <a:hlinkClick r:id="rId24"/>
                </a:rPr>
                <a:t>GridDB</a:t>
              </a:r>
              <a:endParaRPr kumimoji="0" lang="en-US" altLang="ja-JP" sz="800" kern="0" dirty="0">
                <a:latin typeface="Meiryo UI" pitchFamily="50" charset="-128"/>
                <a:ea typeface="Meiryo UI" pitchFamily="50" charset="-128"/>
                <a:cs typeface="Meiryo UI" pitchFamily="50" charset="-128"/>
                <a:hlinkClick r:id="rId25"/>
              </a:endParaRPr>
            </a:p>
            <a:p>
              <a:pPr algn="l" fontAlgn="auto">
                <a:spcBef>
                  <a:spcPts val="0"/>
                </a:spcBef>
                <a:spcAft>
                  <a:spcPts val="0"/>
                </a:spcAft>
                <a:buClrTx/>
                <a:buSzTx/>
                <a:defRPr/>
              </a:pPr>
              <a:r>
                <a:rPr kumimoji="0" lang="en-US" altLang="ja-JP" sz="800" kern="0" dirty="0">
                  <a:latin typeface="Meiryo UI" pitchFamily="50" charset="-128"/>
                  <a:ea typeface="Meiryo UI" pitchFamily="50" charset="-128"/>
                  <a:cs typeface="Meiryo UI" pitchFamily="50" charset="-128"/>
                  <a:hlinkClick r:id="rId25"/>
                </a:rPr>
                <a:t>InfluxDB</a:t>
              </a:r>
              <a:endParaRPr kumimoji="0" lang="en-US" altLang="ja-JP" sz="800" kern="0" dirty="0">
                <a:latin typeface="Meiryo UI" pitchFamily="50" charset="-128"/>
                <a:ea typeface="Meiryo UI" pitchFamily="50" charset="-128"/>
                <a:cs typeface="Meiryo UI" pitchFamily="50" charset="-128"/>
              </a:endParaRPr>
            </a:p>
            <a:p>
              <a:pPr algn="l" fontAlgn="auto">
                <a:spcBef>
                  <a:spcPts val="0"/>
                </a:spcBef>
                <a:spcAft>
                  <a:spcPts val="0"/>
                </a:spcAft>
                <a:buClrTx/>
                <a:buSzTx/>
                <a:defRPr/>
              </a:pPr>
              <a:r>
                <a:rPr kumimoji="0" lang="en-US" altLang="ja-JP" sz="800" kern="0" dirty="0">
                  <a:latin typeface="Meiryo UI" pitchFamily="50" charset="-128"/>
                  <a:ea typeface="Meiryo UI" pitchFamily="50" charset="-128"/>
                  <a:cs typeface="Meiryo UI" pitchFamily="50" charset="-128"/>
                  <a:hlinkClick r:id="rId26"/>
                </a:rPr>
                <a:t>Prometheus</a:t>
              </a:r>
              <a:endParaRPr kumimoji="0" lang="en-US" altLang="ja-JP" sz="800" kern="0" dirty="0">
                <a:latin typeface="Meiryo UI" pitchFamily="50" charset="-128"/>
                <a:ea typeface="Meiryo UI" pitchFamily="50" charset="-128"/>
                <a:cs typeface="Meiryo UI" pitchFamily="50" charset="-128"/>
              </a:endParaRPr>
            </a:p>
            <a:p>
              <a:pPr algn="l" fontAlgn="auto">
                <a:spcBef>
                  <a:spcPts val="0"/>
                </a:spcBef>
                <a:spcAft>
                  <a:spcPts val="0"/>
                </a:spcAft>
                <a:buClrTx/>
                <a:buSzTx/>
                <a:defRPr/>
              </a:pPr>
              <a:r>
                <a:rPr kumimoji="0" lang="en-US" altLang="ja-JP" sz="800" kern="0" dirty="0">
                  <a:latin typeface="Meiryo UI" pitchFamily="50" charset="-128"/>
                  <a:ea typeface="Meiryo UI" pitchFamily="50" charset="-128"/>
                  <a:cs typeface="Meiryo UI" pitchFamily="50" charset="-128"/>
                  <a:hlinkClick r:id="rId27"/>
                </a:rPr>
                <a:t>TimescaleDB</a:t>
              </a:r>
              <a:endParaRPr kumimoji="0" lang="en-US" altLang="ja-JP" sz="800" kern="0" dirty="0">
                <a:latin typeface="Meiryo UI" pitchFamily="50" charset="-128"/>
                <a:ea typeface="Meiryo UI" pitchFamily="50" charset="-128"/>
                <a:cs typeface="Meiryo UI" pitchFamily="50" charset="-128"/>
              </a:endParaRPr>
            </a:p>
          </p:txBody>
        </p:sp>
        <p:sp>
          <p:nvSpPr>
            <p:cNvPr id="59" name="テキスト ボックス 58"/>
            <p:cNvSpPr txBox="1"/>
            <p:nvPr/>
          </p:nvSpPr>
          <p:spPr bwMode="gray">
            <a:xfrm>
              <a:off x="2843365" y="5390342"/>
              <a:ext cx="1249247" cy="145232"/>
            </a:xfrm>
            <a:prstGeom prst="rect">
              <a:avLst/>
            </a:prstGeom>
            <a:solidFill>
              <a:srgbClr val="C9E8FF"/>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116120" tIns="58059" rIns="116120" bIns="58059" anchor="ctr"/>
            <a:lstStyle>
              <a:defPPr>
                <a:defRPr lang="ja-JP"/>
              </a:defPPr>
            </a:lstStyle>
            <a:p>
              <a:r>
                <a:rPr lang="ja-JP" altLang="en-US" sz="800" dirty="0">
                  <a:latin typeface="Meiryo UI" panose="020B0604030504040204" pitchFamily="50" charset="-128"/>
                  <a:ea typeface="Meiryo UI" panose="020B0604030504040204" pitchFamily="50" charset="-128"/>
                  <a:cs typeface="Meiryo UI" panose="020B0604030504040204" pitchFamily="50" charset="-128"/>
                </a:rPr>
                <a:t>時系列</a:t>
              </a:r>
            </a:p>
          </p:txBody>
        </p:sp>
      </p:grpSp>
      <p:grpSp>
        <p:nvGrpSpPr>
          <p:cNvPr id="60" name="グループ化 59"/>
          <p:cNvGrpSpPr/>
          <p:nvPr/>
        </p:nvGrpSpPr>
        <p:grpSpPr>
          <a:xfrm>
            <a:off x="9204656" y="4880907"/>
            <a:ext cx="1242486" cy="306109"/>
            <a:chOff x="2843236" y="5390342"/>
            <a:chExt cx="1249376" cy="328087"/>
          </a:xfrm>
        </p:grpSpPr>
        <p:sp>
          <p:nvSpPr>
            <p:cNvPr id="61" name="正方形/長方形 60"/>
            <p:cNvSpPr/>
            <p:nvPr/>
          </p:nvSpPr>
          <p:spPr bwMode="gray">
            <a:xfrm>
              <a:off x="2843236" y="5489012"/>
              <a:ext cx="1249247" cy="229417"/>
            </a:xfrm>
            <a:prstGeom prst="rect">
              <a:avLst/>
            </a:prstGeom>
            <a:solidFill>
              <a:schemeClr val="bg1"/>
            </a:solidFill>
            <a:ln w="9525">
              <a:solidFill>
                <a:schemeClr val="tx1"/>
              </a:solidFill>
              <a:miter lim="800000"/>
              <a:headEnd/>
              <a:tailEnd/>
            </a:ln>
          </p:spPr>
          <p:txBody>
            <a:bodyPr lIns="36000" rIns="36000" anchor="t"/>
            <a:lstStyle/>
            <a:p>
              <a:pPr algn="l" fontAlgn="auto">
                <a:spcBef>
                  <a:spcPts val="0"/>
                </a:spcBef>
                <a:spcAft>
                  <a:spcPts val="0"/>
                </a:spcAft>
                <a:buClrTx/>
                <a:buSzTx/>
                <a:defRPr/>
              </a:pPr>
              <a:r>
                <a:rPr kumimoji="0" lang="en-US" altLang="ja-JP" sz="800" kern="0" dirty="0">
                  <a:latin typeface="Meiryo UI" pitchFamily="50" charset="-128"/>
                  <a:ea typeface="Meiryo UI" pitchFamily="50" charset="-128"/>
                  <a:cs typeface="Meiryo UI" pitchFamily="50" charset="-128"/>
                  <a:hlinkClick r:id="rId28"/>
                </a:rPr>
                <a:t>ArangoDB</a:t>
              </a:r>
              <a:endParaRPr kumimoji="0" lang="en-US" altLang="ja-JP" sz="800" kern="0" dirty="0">
                <a:latin typeface="Meiryo UI" pitchFamily="50" charset="-128"/>
                <a:ea typeface="Meiryo UI" pitchFamily="50" charset="-128"/>
                <a:cs typeface="Meiryo UI" pitchFamily="50" charset="-128"/>
              </a:endParaRPr>
            </a:p>
          </p:txBody>
        </p:sp>
        <p:sp>
          <p:nvSpPr>
            <p:cNvPr id="62" name="テキスト ボックス 61"/>
            <p:cNvSpPr txBox="1"/>
            <p:nvPr/>
          </p:nvSpPr>
          <p:spPr bwMode="gray">
            <a:xfrm>
              <a:off x="2843365" y="5390342"/>
              <a:ext cx="1249247" cy="145232"/>
            </a:xfrm>
            <a:prstGeom prst="rect">
              <a:avLst/>
            </a:prstGeom>
            <a:solidFill>
              <a:srgbClr val="C9E8FF"/>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116120" tIns="58059" rIns="116120" bIns="58059" anchor="ctr"/>
            <a:lstStyle>
              <a:defPPr>
                <a:defRPr lang="ja-JP"/>
              </a:defPPr>
            </a:lstStyle>
            <a:p>
              <a:r>
                <a:rPr lang="ja-JP" altLang="en-US" sz="800" dirty="0">
                  <a:latin typeface="Meiryo UI" panose="020B0604030504040204" pitchFamily="50" charset="-128"/>
                  <a:ea typeface="Meiryo UI" panose="020B0604030504040204" pitchFamily="50" charset="-128"/>
                  <a:cs typeface="Meiryo UI" panose="020B0604030504040204" pitchFamily="50" charset="-128"/>
                </a:rPr>
                <a:t>マルチモデル</a:t>
              </a:r>
            </a:p>
          </p:txBody>
        </p:sp>
      </p:grpSp>
      <p:sp>
        <p:nvSpPr>
          <p:cNvPr id="4" name="スライド番号プレースホルダー 3"/>
          <p:cNvSpPr>
            <a:spLocks noGrp="1"/>
          </p:cNvSpPr>
          <p:nvPr>
            <p:ph type="sldNum" sz="quarter" idx="12"/>
          </p:nvPr>
        </p:nvSpPr>
        <p:spPr/>
        <p:txBody>
          <a:bodyPr/>
          <a:lstStyle/>
          <a:p>
            <a:pPr>
              <a:defRPr/>
            </a:pPr>
            <a:fld id="{2E2CC637-50F8-41E5-AD2A-672FDF5D54F5}" type="slidenum">
              <a:rPr lang="en-US" altLang="ja-JP" smtClean="0"/>
              <a:pPr>
                <a:defRPr/>
              </a:pPr>
              <a:t>40</a:t>
            </a:fld>
            <a:endParaRPr lang="en-US" altLang="ja-JP"/>
          </a:p>
        </p:txBody>
      </p:sp>
      <p:sp>
        <p:nvSpPr>
          <p:cNvPr id="5" name="タイトル 4"/>
          <p:cNvSpPr>
            <a:spLocks noGrp="1"/>
          </p:cNvSpPr>
          <p:nvPr>
            <p:ph type="title"/>
          </p:nvPr>
        </p:nvSpPr>
        <p:spPr/>
        <p:txBody>
          <a:bodyPr/>
          <a:lstStyle/>
          <a:p>
            <a:r>
              <a:rPr lang="en-US" altLang="zh-TW" dirty="0"/>
              <a:t>20</a:t>
            </a:r>
            <a:r>
              <a:rPr lang="en-US" altLang="ja-JP" dirty="0"/>
              <a:t>20</a:t>
            </a:r>
            <a:r>
              <a:rPr lang="ja-JP" altLang="en-US" dirty="0"/>
              <a:t>年～</a:t>
            </a:r>
            <a:r>
              <a:rPr lang="en-US" altLang="ja-JP" dirty="0"/>
              <a:t>2021</a:t>
            </a:r>
            <a:r>
              <a:rPr lang="zh-TW" altLang="en-US" dirty="0"/>
              <a:t>年版</a:t>
            </a:r>
            <a:r>
              <a:rPr lang="en-US" altLang="zh-TW" dirty="0"/>
              <a:t>OSS</a:t>
            </a:r>
            <a:r>
              <a:rPr lang="zh-TW" altLang="en-US" dirty="0"/>
              <a:t>鳥瞰図</a:t>
            </a:r>
            <a:endParaRPr kumimoji="1" lang="ja-JP" altLang="en-US" dirty="0"/>
          </a:p>
        </p:txBody>
      </p:sp>
      <p:sp>
        <p:nvSpPr>
          <p:cNvPr id="6" name="コンテンツ プレースホルダー 1"/>
          <p:cNvSpPr txBox="1">
            <a:spLocks/>
          </p:cNvSpPr>
          <p:nvPr/>
        </p:nvSpPr>
        <p:spPr bwMode="auto">
          <a:xfrm>
            <a:off x="402409" y="912106"/>
            <a:ext cx="8670924" cy="1180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52425" indent="-352425" algn="l" rtl="0" eaLnBrk="0" fontAlgn="base" hangingPunct="0">
              <a:spcBef>
                <a:spcPct val="20000"/>
              </a:spcBef>
              <a:spcAft>
                <a:spcPct val="0"/>
              </a:spcAft>
              <a:buClr>
                <a:schemeClr val="accent2"/>
              </a:buClr>
              <a:buFont typeface="Wingdings" panose="05000000000000000000" pitchFamily="2" charset="2"/>
              <a:buChar char="o"/>
              <a:defRPr kumimoji="1" sz="20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1038" indent="-327422" algn="l" rtl="0" eaLnBrk="0" fontAlgn="base" hangingPunct="0">
              <a:spcBef>
                <a:spcPct val="20000"/>
              </a:spcBef>
              <a:spcAft>
                <a:spcPct val="0"/>
              </a:spcAft>
              <a:buClr>
                <a:schemeClr val="accent2"/>
              </a:buClr>
              <a:buFont typeface="Wingdings" panose="05000000000000000000" pitchFamily="2" charset="2"/>
              <a:buChar char="n"/>
              <a:defRPr kumimoji="1" sz="16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978694" indent="-296466" algn="l" rtl="0" eaLnBrk="0" fontAlgn="base" hangingPunct="0">
              <a:spcBef>
                <a:spcPct val="20000"/>
              </a:spcBef>
              <a:spcAft>
                <a:spcPct val="0"/>
              </a:spcAft>
              <a:buClr>
                <a:schemeClr val="accent2"/>
              </a:buClr>
              <a:buFont typeface="Wingdings" panose="05000000000000000000" pitchFamily="2" charset="2"/>
              <a:buChar char="l"/>
              <a:defRPr kumimoji="1" sz="14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270397" indent="-290513" algn="l" rtl="0" eaLnBrk="0" fontAlgn="base" hangingPunct="0">
              <a:spcBef>
                <a:spcPct val="20000"/>
              </a:spcBef>
              <a:spcAft>
                <a:spcPct val="0"/>
              </a:spcAft>
              <a:buClr>
                <a:schemeClr val="accent2"/>
              </a:buClr>
              <a:buFont typeface="Wingdings" panose="05000000000000000000" pitchFamily="2" charset="2"/>
              <a:buChar char="n"/>
              <a:defRPr kumimoji="1" sz="15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1570435" indent="-298847" algn="l" rtl="0" eaLnBrk="0" fontAlgn="base" hangingPunct="0">
              <a:spcBef>
                <a:spcPct val="25000"/>
              </a:spcBef>
              <a:spcAft>
                <a:spcPct val="0"/>
              </a:spcAft>
              <a:buClr>
                <a:schemeClr val="accent2"/>
              </a:buClr>
              <a:buFont typeface="Wingdings" panose="05000000000000000000" pitchFamily="2" charset="2"/>
              <a:buChar char="§"/>
              <a:defRPr kumimoji="1" sz="15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1913335" indent="-298847" algn="l" rtl="0" eaLnBrk="1" fontAlgn="base" hangingPunct="1">
              <a:spcBef>
                <a:spcPct val="25000"/>
              </a:spcBef>
              <a:spcAft>
                <a:spcPct val="0"/>
              </a:spcAft>
              <a:buClr>
                <a:schemeClr val="accent2"/>
              </a:buClr>
              <a:buFont typeface="Wingdings" pitchFamily="2" charset="2"/>
              <a:buChar char="§"/>
              <a:defRPr kumimoji="1" sz="1500">
                <a:solidFill>
                  <a:schemeClr val="tx1"/>
                </a:solidFill>
                <a:latin typeface="+mn-lt"/>
                <a:ea typeface="+mn-ea"/>
              </a:defRPr>
            </a:lvl6pPr>
            <a:lvl7pPr marL="2256235" indent="-298847" algn="l" rtl="0" eaLnBrk="1" fontAlgn="base" hangingPunct="1">
              <a:spcBef>
                <a:spcPct val="25000"/>
              </a:spcBef>
              <a:spcAft>
                <a:spcPct val="0"/>
              </a:spcAft>
              <a:buClr>
                <a:schemeClr val="accent2"/>
              </a:buClr>
              <a:buFont typeface="Wingdings" pitchFamily="2" charset="2"/>
              <a:buChar char="§"/>
              <a:defRPr kumimoji="1" sz="1500">
                <a:solidFill>
                  <a:schemeClr val="tx1"/>
                </a:solidFill>
                <a:latin typeface="+mn-lt"/>
                <a:ea typeface="+mn-ea"/>
              </a:defRPr>
            </a:lvl7pPr>
            <a:lvl8pPr marL="2599135" indent="-298847" algn="l" rtl="0" eaLnBrk="1" fontAlgn="base" hangingPunct="1">
              <a:spcBef>
                <a:spcPct val="25000"/>
              </a:spcBef>
              <a:spcAft>
                <a:spcPct val="0"/>
              </a:spcAft>
              <a:buClr>
                <a:schemeClr val="accent2"/>
              </a:buClr>
              <a:buFont typeface="Wingdings" pitchFamily="2" charset="2"/>
              <a:buChar char="§"/>
              <a:defRPr kumimoji="1" sz="1500">
                <a:solidFill>
                  <a:schemeClr val="tx1"/>
                </a:solidFill>
                <a:latin typeface="+mn-lt"/>
                <a:ea typeface="+mn-ea"/>
              </a:defRPr>
            </a:lvl8pPr>
            <a:lvl9pPr marL="2942035" indent="-298847" algn="l" rtl="0" eaLnBrk="1" fontAlgn="base" hangingPunct="1">
              <a:spcBef>
                <a:spcPct val="25000"/>
              </a:spcBef>
              <a:spcAft>
                <a:spcPct val="0"/>
              </a:spcAft>
              <a:buClr>
                <a:schemeClr val="accent2"/>
              </a:buClr>
              <a:buFont typeface="Wingdings" pitchFamily="2" charset="2"/>
              <a:buChar char="§"/>
              <a:defRPr kumimoji="1" sz="1500">
                <a:solidFill>
                  <a:schemeClr val="tx1"/>
                </a:solidFill>
                <a:latin typeface="+mn-lt"/>
                <a:ea typeface="+mn-ea"/>
              </a:defRPr>
            </a:lvl9pPr>
          </a:lstStyle>
          <a:p>
            <a:pPr marL="457200" indent="-457200">
              <a:spcBef>
                <a:spcPts val="0"/>
              </a:spcBef>
              <a:buClr>
                <a:srgbClr val="CC0000"/>
              </a:buClr>
              <a:buFont typeface="+mj-ea"/>
              <a:buAutoNum type="circleNumDbPlain"/>
            </a:pPr>
            <a:r>
              <a:rPr lang="ja-JP" altLang="en-US" kern="0" dirty="0"/>
              <a:t>ビッグデータの活性度向上に伴い、対応する</a:t>
            </a:r>
            <a:r>
              <a:rPr lang="ja-JP" altLang="en-US" u="sng" kern="0" dirty="0"/>
              <a:t>データベースが充実化。</a:t>
            </a:r>
            <a:r>
              <a:rPr lang="en-US" altLang="ja-JP" kern="0" dirty="0"/>
              <a:t> </a:t>
            </a:r>
          </a:p>
          <a:p>
            <a:pPr lvl="1">
              <a:spcBef>
                <a:spcPts val="0"/>
              </a:spcBef>
              <a:buClr>
                <a:srgbClr val="CC0000"/>
              </a:buClr>
            </a:pPr>
            <a:r>
              <a:rPr lang="ja-JP" altLang="en-US" kern="0" dirty="0"/>
              <a:t>サブカテゴリ「時系列」「マルチモデル」が新設し</a:t>
            </a:r>
            <a:r>
              <a:rPr lang="en-US" altLang="ja-JP" kern="0" dirty="0"/>
              <a:t>OSS</a:t>
            </a:r>
            <a:r>
              <a:rPr lang="ja-JP" altLang="en-US" kern="0" dirty="0"/>
              <a:t>が追加</a:t>
            </a:r>
          </a:p>
        </p:txBody>
      </p:sp>
      <p:sp>
        <p:nvSpPr>
          <p:cNvPr id="7" name="スライド番号プレースホルダー 3"/>
          <p:cNvSpPr txBox="1">
            <a:spLocks/>
          </p:cNvSpPr>
          <p:nvPr/>
        </p:nvSpPr>
        <p:spPr bwMode="auto">
          <a:xfrm>
            <a:off x="11425770" y="6669088"/>
            <a:ext cx="766233" cy="18891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ja-JP"/>
            </a:defPPr>
            <a:lvl1pPr marL="0" algn="r" defTabSz="914400" rtl="0" eaLnBrk="1" latinLnBrk="0" hangingPunct="1">
              <a:spcBef>
                <a:spcPct val="20000"/>
              </a:spcBef>
              <a:buClr>
                <a:schemeClr val="tx2"/>
              </a:buClr>
              <a:buSzPct val="70000"/>
              <a:buFont typeface="Wingdings" panose="05000000000000000000" pitchFamily="2" charset="2"/>
              <a:buNone/>
              <a:defRPr kumimoji="0" sz="75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defRPr/>
            </a:pPr>
            <a:fld id="{2E2CC637-50F8-41E5-AD2A-672FDF5D54F5}" type="slidenum">
              <a:rPr lang="en-US" altLang="ja-JP" smtClean="0"/>
              <a:pPr>
                <a:defRPr/>
              </a:pPr>
              <a:t>40</a:t>
            </a:fld>
            <a:endParaRPr lang="en-US" altLang="ja-JP"/>
          </a:p>
        </p:txBody>
      </p:sp>
      <p:sp>
        <p:nvSpPr>
          <p:cNvPr id="8" name="テキスト ボックス 7"/>
          <p:cNvSpPr txBox="1"/>
          <p:nvPr/>
        </p:nvSpPr>
        <p:spPr>
          <a:xfrm>
            <a:off x="742345" y="1569279"/>
            <a:ext cx="2184471" cy="338554"/>
          </a:xfrm>
          <a:prstGeom prst="rect">
            <a:avLst/>
          </a:prstGeom>
        </p:spPr>
        <p:style>
          <a:lnRef idx="2">
            <a:schemeClr val="accent4"/>
          </a:lnRef>
          <a:fillRef idx="1">
            <a:schemeClr val="lt1"/>
          </a:fillRef>
          <a:effectRef idx="0">
            <a:schemeClr val="accent4"/>
          </a:effectRef>
          <a:fontRef idx="minor">
            <a:schemeClr val="dk1"/>
          </a:fontRef>
        </p:style>
        <p:txBody>
          <a:bodyPr wrap="square" rtlCol="0">
            <a:spAutoFit/>
          </a:bodyPr>
          <a:lstStyle/>
          <a:p>
            <a:pPr algn="ctr"/>
            <a:r>
              <a:rPr lang="en-US" altLang="ja-JP" sz="1600" dirty="0">
                <a:latin typeface="メイリオ" panose="020B0604030504040204" pitchFamily="50" charset="-128"/>
                <a:ea typeface="メイリオ" panose="020B0604030504040204" pitchFamily="50" charset="-128"/>
              </a:rPr>
              <a:t>2019</a:t>
            </a:r>
            <a:r>
              <a:rPr lang="ja-JP" altLang="en-US" sz="1600" dirty="0">
                <a:latin typeface="メイリオ" panose="020B0604030504040204" pitchFamily="50" charset="-128"/>
                <a:ea typeface="メイリオ" panose="020B0604030504040204" pitchFamily="50" charset="-128"/>
              </a:rPr>
              <a:t>年</a:t>
            </a:r>
          </a:p>
        </p:txBody>
      </p:sp>
      <p:sp>
        <p:nvSpPr>
          <p:cNvPr id="9" name="テキスト ボックス 8"/>
          <p:cNvSpPr txBox="1"/>
          <p:nvPr/>
        </p:nvSpPr>
        <p:spPr>
          <a:xfrm>
            <a:off x="4405924" y="1569279"/>
            <a:ext cx="2184471" cy="338554"/>
          </a:xfrm>
          <a:prstGeom prst="rect">
            <a:avLst/>
          </a:prstGeom>
        </p:spPr>
        <p:style>
          <a:lnRef idx="2">
            <a:schemeClr val="accent4"/>
          </a:lnRef>
          <a:fillRef idx="1">
            <a:schemeClr val="lt1"/>
          </a:fillRef>
          <a:effectRef idx="0">
            <a:schemeClr val="accent4"/>
          </a:effectRef>
          <a:fontRef idx="minor">
            <a:schemeClr val="dk1"/>
          </a:fontRef>
        </p:style>
        <p:txBody>
          <a:bodyPr wrap="square" rtlCol="0" anchor="ctr">
            <a:spAutoFit/>
          </a:bodyPr>
          <a:lstStyle/>
          <a:p>
            <a:pPr algn="ctr"/>
            <a:r>
              <a:rPr lang="en-US" altLang="ja-JP" sz="1600" dirty="0">
                <a:latin typeface="メイリオ" panose="020B0604030504040204" pitchFamily="50" charset="-128"/>
                <a:ea typeface="メイリオ" panose="020B0604030504040204" pitchFamily="50" charset="-128"/>
              </a:rPr>
              <a:t>2020</a:t>
            </a:r>
            <a:r>
              <a:rPr lang="ja-JP" altLang="en-US" sz="1600" dirty="0">
                <a:latin typeface="メイリオ" panose="020B0604030504040204" pitchFamily="50" charset="-128"/>
                <a:ea typeface="メイリオ" panose="020B0604030504040204" pitchFamily="50" charset="-128"/>
              </a:rPr>
              <a:t>年</a:t>
            </a:r>
          </a:p>
        </p:txBody>
      </p:sp>
      <p:pic>
        <p:nvPicPr>
          <p:cNvPr id="10" name="図 9"/>
          <p:cNvPicPr>
            <a:picLocks noChangeAspect="1"/>
          </p:cNvPicPr>
          <p:nvPr/>
        </p:nvPicPr>
        <p:blipFill>
          <a:blip r:embed="rId29"/>
          <a:stretch>
            <a:fillRect/>
          </a:stretch>
        </p:blipFill>
        <p:spPr>
          <a:xfrm>
            <a:off x="4178260" y="1952021"/>
            <a:ext cx="2639797" cy="3462828"/>
          </a:xfrm>
          <a:prstGeom prst="rect">
            <a:avLst/>
          </a:prstGeom>
        </p:spPr>
      </p:pic>
      <p:pic>
        <p:nvPicPr>
          <p:cNvPr id="11" name="図 10"/>
          <p:cNvPicPr>
            <a:picLocks noChangeAspect="1"/>
          </p:cNvPicPr>
          <p:nvPr/>
        </p:nvPicPr>
        <p:blipFill>
          <a:blip r:embed="rId30"/>
          <a:stretch>
            <a:fillRect/>
          </a:stretch>
        </p:blipFill>
        <p:spPr>
          <a:xfrm>
            <a:off x="632027" y="2043417"/>
            <a:ext cx="2633700" cy="2749534"/>
          </a:xfrm>
          <a:prstGeom prst="rect">
            <a:avLst/>
          </a:prstGeom>
        </p:spPr>
      </p:pic>
      <p:sp>
        <p:nvSpPr>
          <p:cNvPr id="12" name="正方形/長方形 11"/>
          <p:cNvSpPr/>
          <p:nvPr/>
        </p:nvSpPr>
        <p:spPr>
          <a:xfrm>
            <a:off x="4206368" y="4721078"/>
            <a:ext cx="1291790" cy="596311"/>
          </a:xfrm>
          <a:prstGeom prst="rect">
            <a:avLst/>
          </a:prstGeom>
          <a:noFill/>
          <a:ln w="38100"/>
        </p:spPr>
        <p:style>
          <a:lnRef idx="2">
            <a:schemeClr val="accent2"/>
          </a:lnRef>
          <a:fillRef idx="1">
            <a:schemeClr val="lt1"/>
          </a:fillRef>
          <a:effectRef idx="0">
            <a:schemeClr val="accent2"/>
          </a:effectRef>
          <a:fontRef idx="minor">
            <a:schemeClr val="dk1"/>
          </a:fontRef>
        </p:style>
        <p:txBody>
          <a:bodyPr rtlCol="0" anchor="ctr"/>
          <a:lstStyle/>
          <a:p>
            <a:pPr algn="ctr"/>
            <a:endParaRPr lang="ja-JP" altLang="en-US"/>
          </a:p>
        </p:txBody>
      </p:sp>
      <p:sp>
        <p:nvSpPr>
          <p:cNvPr id="14" name="正方形/長方形 13"/>
          <p:cNvSpPr/>
          <p:nvPr/>
        </p:nvSpPr>
        <p:spPr>
          <a:xfrm>
            <a:off x="5498158" y="4775020"/>
            <a:ext cx="1291790" cy="372443"/>
          </a:xfrm>
          <a:prstGeom prst="rect">
            <a:avLst/>
          </a:prstGeom>
          <a:noFill/>
          <a:ln w="38100"/>
        </p:spPr>
        <p:style>
          <a:lnRef idx="2">
            <a:schemeClr val="accent2"/>
          </a:lnRef>
          <a:fillRef idx="1">
            <a:schemeClr val="lt1"/>
          </a:fillRef>
          <a:effectRef idx="0">
            <a:schemeClr val="accent2"/>
          </a:effectRef>
          <a:fontRef idx="minor">
            <a:schemeClr val="dk1"/>
          </a:fontRef>
        </p:style>
        <p:txBody>
          <a:bodyPr rtlCol="0" anchor="ctr"/>
          <a:lstStyle/>
          <a:p>
            <a:pPr algn="ctr"/>
            <a:endParaRPr lang="ja-JP" altLang="en-US"/>
          </a:p>
        </p:txBody>
      </p:sp>
      <p:sp>
        <p:nvSpPr>
          <p:cNvPr id="26" name="正方形/長方形 25"/>
          <p:cNvSpPr/>
          <p:nvPr/>
        </p:nvSpPr>
        <p:spPr>
          <a:xfrm>
            <a:off x="10732898" y="3221095"/>
            <a:ext cx="790969" cy="211915"/>
          </a:xfrm>
          <a:prstGeom prst="rect">
            <a:avLst/>
          </a:prstGeom>
          <a:noFill/>
          <a:ln w="38100"/>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dirty="0"/>
              <a:t>増</a:t>
            </a:r>
          </a:p>
        </p:txBody>
      </p:sp>
      <p:sp>
        <p:nvSpPr>
          <p:cNvPr id="27" name="正方形/長方形 26"/>
          <p:cNvSpPr/>
          <p:nvPr/>
        </p:nvSpPr>
        <p:spPr>
          <a:xfrm>
            <a:off x="7868554" y="3860193"/>
            <a:ext cx="795386" cy="296614"/>
          </a:xfrm>
          <a:prstGeom prst="rect">
            <a:avLst/>
          </a:prstGeom>
          <a:noFill/>
          <a:ln w="28575"/>
        </p:spPr>
        <p:style>
          <a:lnRef idx="2">
            <a:schemeClr val="accent2"/>
          </a:lnRef>
          <a:fillRef idx="1">
            <a:schemeClr val="lt1"/>
          </a:fillRef>
          <a:effectRef idx="0">
            <a:schemeClr val="accent2"/>
          </a:effectRef>
          <a:fontRef idx="minor">
            <a:schemeClr val="dk1"/>
          </a:fontRef>
        </p:style>
        <p:txBody>
          <a:bodyPr rtlCol="0" anchor="ctr"/>
          <a:lstStyle/>
          <a:p>
            <a:pPr algn="ctr"/>
            <a:endParaRPr lang="ja-JP" altLang="en-US"/>
          </a:p>
        </p:txBody>
      </p:sp>
      <p:sp>
        <p:nvSpPr>
          <p:cNvPr id="28" name="正方形/長方形 27"/>
          <p:cNvSpPr/>
          <p:nvPr/>
        </p:nvSpPr>
        <p:spPr>
          <a:xfrm>
            <a:off x="9197296" y="3711647"/>
            <a:ext cx="694378" cy="138145"/>
          </a:xfrm>
          <a:prstGeom prst="rect">
            <a:avLst/>
          </a:prstGeom>
          <a:noFill/>
          <a:ln w="28575"/>
        </p:spPr>
        <p:style>
          <a:lnRef idx="2">
            <a:schemeClr val="accent2"/>
          </a:lnRef>
          <a:fillRef idx="1">
            <a:schemeClr val="lt1"/>
          </a:fillRef>
          <a:effectRef idx="0">
            <a:schemeClr val="accent2"/>
          </a:effectRef>
          <a:fontRef idx="minor">
            <a:schemeClr val="dk1"/>
          </a:fontRef>
        </p:style>
        <p:txBody>
          <a:bodyPr rtlCol="0" anchor="ctr"/>
          <a:lstStyle/>
          <a:p>
            <a:pPr algn="ctr"/>
            <a:endParaRPr lang="ja-JP" altLang="en-US"/>
          </a:p>
        </p:txBody>
      </p:sp>
      <p:sp>
        <p:nvSpPr>
          <p:cNvPr id="64" name="テキスト ボックス 63"/>
          <p:cNvSpPr txBox="1"/>
          <p:nvPr/>
        </p:nvSpPr>
        <p:spPr>
          <a:xfrm>
            <a:off x="8069503" y="1569279"/>
            <a:ext cx="2184471" cy="338554"/>
          </a:xfrm>
          <a:prstGeom prst="rect">
            <a:avLst/>
          </a:prstGeom>
        </p:spPr>
        <p:style>
          <a:lnRef idx="2">
            <a:schemeClr val="accent4"/>
          </a:lnRef>
          <a:fillRef idx="1">
            <a:schemeClr val="lt1"/>
          </a:fillRef>
          <a:effectRef idx="0">
            <a:schemeClr val="accent4"/>
          </a:effectRef>
          <a:fontRef idx="minor">
            <a:schemeClr val="dk1"/>
          </a:fontRef>
        </p:style>
        <p:txBody>
          <a:bodyPr wrap="square" rtlCol="0" anchor="ctr">
            <a:spAutoFit/>
          </a:bodyPr>
          <a:lstStyle/>
          <a:p>
            <a:pPr algn="ctr"/>
            <a:r>
              <a:rPr lang="en-US" altLang="ja-JP" sz="1600" dirty="0">
                <a:latin typeface="メイリオ" panose="020B0604030504040204" pitchFamily="50" charset="-128"/>
                <a:ea typeface="メイリオ" panose="020B0604030504040204" pitchFamily="50" charset="-128"/>
              </a:rPr>
              <a:t>2021</a:t>
            </a:r>
            <a:r>
              <a:rPr lang="ja-JP" altLang="en-US" sz="1600" dirty="0">
                <a:latin typeface="メイリオ" panose="020B0604030504040204" pitchFamily="50" charset="-128"/>
                <a:ea typeface="メイリオ" panose="020B0604030504040204" pitchFamily="50" charset="-128"/>
              </a:rPr>
              <a:t>年</a:t>
            </a:r>
          </a:p>
        </p:txBody>
      </p:sp>
      <p:sp>
        <p:nvSpPr>
          <p:cNvPr id="65" name="角丸四角形 64"/>
          <p:cNvSpPr/>
          <p:nvPr/>
        </p:nvSpPr>
        <p:spPr>
          <a:xfrm>
            <a:off x="315384" y="4984630"/>
            <a:ext cx="12022825" cy="1835892"/>
          </a:xfrm>
          <a:prstGeom prst="roundRect">
            <a:avLst>
              <a:gd name="adj" fmla="val 8955"/>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681038" lvl="1" indent="-327422" eaLnBrk="0" fontAlgn="base" hangingPunct="0">
              <a:spcAft>
                <a:spcPct val="0"/>
              </a:spcAft>
              <a:buClr>
                <a:srgbClr val="CC0000"/>
              </a:buClr>
              <a:buFont typeface="Wingdings" panose="05000000000000000000" pitchFamily="2" charset="2"/>
              <a:buChar char="n"/>
            </a:pPr>
            <a:r>
              <a:rPr lang="ja-JP" altLang="en-US" b="1" kern="0" dirty="0">
                <a:solidFill>
                  <a:schemeClr val="bg2">
                    <a:lumMod val="25000"/>
                  </a:schemeClr>
                </a:solidFill>
                <a:latin typeface="メイリオ" panose="020B0604030504040204" pitchFamily="50" charset="-128"/>
                <a:ea typeface="メイリオ" panose="020B0604030504040204" pitchFamily="50" charset="-128"/>
              </a:rPr>
              <a:t>削除：</a:t>
            </a:r>
            <a:r>
              <a:rPr lang="en-US" altLang="ja-JP" b="1" kern="0" dirty="0">
                <a:solidFill>
                  <a:schemeClr val="bg2">
                    <a:lumMod val="25000"/>
                  </a:schemeClr>
                </a:solidFill>
                <a:latin typeface="メイリオ" panose="020B0604030504040204" pitchFamily="50" charset="-128"/>
                <a:ea typeface="メイリオ" panose="020B0604030504040204" pitchFamily="50" charset="-128"/>
              </a:rPr>
              <a:t>2</a:t>
            </a:r>
            <a:r>
              <a:rPr lang="ja-JP" altLang="en-US" b="1" kern="0" dirty="0">
                <a:solidFill>
                  <a:schemeClr val="bg2">
                    <a:lumMod val="25000"/>
                  </a:schemeClr>
                </a:solidFill>
                <a:latin typeface="メイリオ" panose="020B0604030504040204" pitchFamily="50" charset="-128"/>
                <a:ea typeface="メイリオ" panose="020B0604030504040204" pitchFamily="50" charset="-128"/>
              </a:rPr>
              <a:t>件</a:t>
            </a:r>
            <a:r>
              <a:rPr lang="en-US" altLang="ja-JP" sz="1400" b="1" kern="0" dirty="0">
                <a:solidFill>
                  <a:schemeClr val="bg2">
                    <a:lumMod val="25000"/>
                  </a:schemeClr>
                </a:solidFill>
                <a:latin typeface="メイリオ" panose="020B0604030504040204" pitchFamily="50" charset="-128"/>
                <a:ea typeface="メイリオ" panose="020B0604030504040204" pitchFamily="50" charset="-128"/>
              </a:rPr>
              <a:t>(</a:t>
            </a:r>
            <a:r>
              <a:rPr lang="ja-JP" altLang="en-US" sz="1400" b="1" kern="0" dirty="0">
                <a:solidFill>
                  <a:schemeClr val="bg2">
                    <a:lumMod val="25000"/>
                  </a:schemeClr>
                </a:solidFill>
                <a:latin typeface="メイリオ" panose="020B0604030504040204" pitchFamily="50" charset="-128"/>
                <a:ea typeface="メイリオ" panose="020B0604030504040204" pitchFamily="50" charset="-128"/>
              </a:rPr>
              <a:t>活動低下、ライセンス商用化など</a:t>
            </a:r>
            <a:r>
              <a:rPr lang="en-US" altLang="ja-JP" sz="1400" b="1" kern="0" dirty="0">
                <a:solidFill>
                  <a:schemeClr val="bg2">
                    <a:lumMod val="25000"/>
                  </a:schemeClr>
                </a:solidFill>
                <a:latin typeface="メイリオ" panose="020B0604030504040204" pitchFamily="50" charset="-128"/>
                <a:ea typeface="メイリオ" panose="020B0604030504040204" pitchFamily="50" charset="-128"/>
              </a:rPr>
              <a:t>)</a:t>
            </a:r>
          </a:p>
          <a:p>
            <a:pPr marL="682228" lvl="2" eaLnBrk="0" fontAlgn="base" hangingPunct="0">
              <a:spcAft>
                <a:spcPct val="0"/>
              </a:spcAft>
              <a:buClr>
                <a:srgbClr val="CC0000"/>
              </a:buClr>
            </a:pPr>
            <a:r>
              <a:rPr lang="en-US" altLang="ja-JP" sz="1200" kern="0" dirty="0">
                <a:solidFill>
                  <a:schemeClr val="bg2">
                    <a:lumMod val="25000"/>
                  </a:schemeClr>
                </a:solidFill>
                <a:latin typeface="メイリオ" panose="020B0604030504040204" pitchFamily="50" charset="-128"/>
                <a:ea typeface="メイリオ" panose="020B0604030504040204" pitchFamily="50" charset="-128"/>
              </a:rPr>
              <a:t>2020</a:t>
            </a:r>
            <a:r>
              <a:rPr lang="ja-JP" altLang="en-US" sz="1200" kern="0" dirty="0">
                <a:solidFill>
                  <a:schemeClr val="bg2">
                    <a:lumMod val="25000"/>
                  </a:schemeClr>
                </a:solidFill>
                <a:latin typeface="メイリオ" panose="020B0604030504040204" pitchFamily="50" charset="-128"/>
                <a:ea typeface="メイリオ" panose="020B0604030504040204" pitchFamily="50" charset="-128"/>
              </a:rPr>
              <a:t>：なし</a:t>
            </a:r>
            <a:endParaRPr lang="en-US" altLang="ja-JP" sz="1200" kern="0" dirty="0">
              <a:solidFill>
                <a:schemeClr val="bg2">
                  <a:lumMod val="25000"/>
                </a:schemeClr>
              </a:solidFill>
              <a:latin typeface="メイリオ" panose="020B0604030504040204" pitchFamily="50" charset="-128"/>
              <a:ea typeface="メイリオ" panose="020B0604030504040204" pitchFamily="50" charset="-128"/>
            </a:endParaRPr>
          </a:p>
          <a:p>
            <a:pPr marL="682228" lvl="2" eaLnBrk="0" fontAlgn="base" hangingPunct="0">
              <a:spcAft>
                <a:spcPct val="0"/>
              </a:spcAft>
              <a:buClr>
                <a:srgbClr val="CC0000"/>
              </a:buClr>
            </a:pPr>
            <a:endParaRPr lang="en-US" altLang="ja-JP" sz="800" kern="0" dirty="0">
              <a:solidFill>
                <a:schemeClr val="bg2">
                  <a:lumMod val="25000"/>
                </a:schemeClr>
              </a:solidFill>
              <a:latin typeface="メイリオ" panose="020B0604030504040204" pitchFamily="50" charset="-128"/>
              <a:ea typeface="メイリオ" panose="020B0604030504040204" pitchFamily="50" charset="-128"/>
            </a:endParaRPr>
          </a:p>
          <a:p>
            <a:pPr marL="682228" lvl="2" eaLnBrk="0" fontAlgn="base" hangingPunct="0">
              <a:spcAft>
                <a:spcPct val="0"/>
              </a:spcAft>
              <a:buClr>
                <a:srgbClr val="CC0000"/>
              </a:buClr>
            </a:pPr>
            <a:r>
              <a:rPr lang="en-US" altLang="ja-JP" sz="1200" kern="0" dirty="0">
                <a:solidFill>
                  <a:schemeClr val="bg2">
                    <a:lumMod val="25000"/>
                  </a:schemeClr>
                </a:solidFill>
                <a:latin typeface="メイリオ" panose="020B0604030504040204" pitchFamily="50" charset="-128"/>
                <a:ea typeface="メイリオ" panose="020B0604030504040204" pitchFamily="50" charset="-128"/>
              </a:rPr>
              <a:t>2021</a:t>
            </a:r>
            <a:r>
              <a:rPr lang="ja-JP" altLang="en-US" sz="1200" kern="0" dirty="0">
                <a:solidFill>
                  <a:schemeClr val="bg2">
                    <a:lumMod val="25000"/>
                  </a:schemeClr>
                </a:solidFill>
                <a:latin typeface="メイリオ" panose="020B0604030504040204" pitchFamily="50" charset="-128"/>
                <a:ea typeface="メイリオ" panose="020B0604030504040204" pitchFamily="50" charset="-128"/>
              </a:rPr>
              <a:t>：</a:t>
            </a:r>
            <a:r>
              <a:rPr lang="en-US" altLang="ja-JP" sz="1200" kern="0" dirty="0" err="1">
                <a:solidFill>
                  <a:schemeClr val="bg2">
                    <a:lumMod val="25000"/>
                  </a:schemeClr>
                </a:solidFill>
                <a:latin typeface="メイリオ" panose="020B0604030504040204" pitchFamily="50" charset="-128"/>
                <a:ea typeface="メイリオ" panose="020B0604030504040204" pitchFamily="50" charset="-128"/>
              </a:rPr>
              <a:t>Exment</a:t>
            </a:r>
            <a:r>
              <a:rPr lang="en-US" altLang="ja-JP" sz="1200" kern="0" dirty="0">
                <a:solidFill>
                  <a:schemeClr val="bg2">
                    <a:lumMod val="25000"/>
                  </a:schemeClr>
                </a:solidFill>
                <a:latin typeface="メイリオ" panose="020B0604030504040204" pitchFamily="50" charset="-128"/>
                <a:ea typeface="メイリオ" panose="020B0604030504040204" pitchFamily="50" charset="-128"/>
              </a:rPr>
              <a:t>(WEB</a:t>
            </a:r>
            <a:r>
              <a:rPr lang="ja-JP" altLang="en-US" sz="1200" kern="0" dirty="0">
                <a:solidFill>
                  <a:schemeClr val="bg2">
                    <a:lumMod val="25000"/>
                  </a:schemeClr>
                </a:solidFill>
                <a:latin typeface="メイリオ" panose="020B0604030504040204" pitchFamily="50" charset="-128"/>
                <a:ea typeface="メイリオ" panose="020B0604030504040204" pitchFamily="50" charset="-128"/>
              </a:rPr>
              <a:t>データベース</a:t>
            </a:r>
            <a:r>
              <a:rPr lang="en-US" altLang="ja-JP" sz="1200" kern="0" dirty="0">
                <a:solidFill>
                  <a:schemeClr val="bg2">
                    <a:lumMod val="25000"/>
                  </a:schemeClr>
                </a:solidFill>
                <a:latin typeface="メイリオ" panose="020B0604030504040204" pitchFamily="50" charset="-128"/>
                <a:ea typeface="メイリオ" panose="020B0604030504040204" pitchFamily="50" charset="-128"/>
              </a:rPr>
              <a:t>)</a:t>
            </a:r>
            <a:r>
              <a:rPr lang="ja-JP" altLang="en-US" sz="1200" kern="0" dirty="0" err="1">
                <a:solidFill>
                  <a:schemeClr val="bg2">
                    <a:lumMod val="25000"/>
                  </a:schemeClr>
                </a:solidFill>
                <a:latin typeface="メイリオ" panose="020B0604030504040204" pitchFamily="50" charset="-128"/>
                <a:ea typeface="メイリオ" panose="020B0604030504040204" pitchFamily="50" charset="-128"/>
              </a:rPr>
              <a:t>、</a:t>
            </a:r>
            <a:r>
              <a:rPr lang="en-US" altLang="ja-JP" sz="1200" kern="0" dirty="0">
                <a:solidFill>
                  <a:schemeClr val="bg2">
                    <a:lumMod val="25000"/>
                  </a:schemeClr>
                </a:solidFill>
                <a:latin typeface="メイリオ" panose="020B0604030504040204" pitchFamily="50" charset="-128"/>
                <a:ea typeface="メイリオ" panose="020B0604030504040204" pitchFamily="50" charset="-128"/>
              </a:rPr>
              <a:t>MongoDB(</a:t>
            </a:r>
            <a:r>
              <a:rPr lang="ja-JP" altLang="en-US" sz="1200" kern="0" dirty="0">
                <a:solidFill>
                  <a:schemeClr val="bg2">
                    <a:lumMod val="25000"/>
                  </a:schemeClr>
                </a:solidFill>
                <a:latin typeface="メイリオ" panose="020B0604030504040204" pitchFamily="50" charset="-128"/>
                <a:ea typeface="メイリオ" panose="020B0604030504040204" pitchFamily="50" charset="-128"/>
              </a:rPr>
              <a:t>ドキュメント指向</a:t>
            </a:r>
            <a:r>
              <a:rPr lang="en-US" altLang="ja-JP" sz="1200" kern="0" dirty="0">
                <a:solidFill>
                  <a:schemeClr val="bg2">
                    <a:lumMod val="25000"/>
                  </a:schemeClr>
                </a:solidFill>
                <a:latin typeface="メイリオ" panose="020B0604030504040204" pitchFamily="50" charset="-128"/>
                <a:ea typeface="メイリオ" panose="020B0604030504040204" pitchFamily="50" charset="-128"/>
              </a:rPr>
              <a:t>)</a:t>
            </a:r>
            <a:endParaRPr lang="en-US" altLang="ja-JP" sz="800" b="1" kern="0" dirty="0">
              <a:solidFill>
                <a:schemeClr val="bg2">
                  <a:lumMod val="25000"/>
                </a:schemeClr>
              </a:solidFill>
              <a:latin typeface="メイリオ" panose="020B0604030504040204" pitchFamily="50" charset="-128"/>
              <a:ea typeface="メイリオ" panose="020B0604030504040204" pitchFamily="50" charset="-128"/>
            </a:endParaRPr>
          </a:p>
          <a:p>
            <a:pPr marL="682228" lvl="2" eaLnBrk="0" fontAlgn="base" hangingPunct="0">
              <a:spcAft>
                <a:spcPct val="0"/>
              </a:spcAft>
              <a:buClr>
                <a:srgbClr val="CC0000"/>
              </a:buClr>
            </a:pPr>
            <a:r>
              <a:rPr lang="ja-JP" altLang="en-US" b="1" kern="0" dirty="0">
                <a:solidFill>
                  <a:schemeClr val="bg2">
                    <a:lumMod val="25000"/>
                  </a:schemeClr>
                </a:solidFill>
                <a:latin typeface="メイリオ" panose="020B0604030504040204" pitchFamily="50" charset="-128"/>
                <a:ea typeface="メイリオ" panose="020B0604030504040204" pitchFamily="50" charset="-128"/>
              </a:rPr>
              <a:t>追加：</a:t>
            </a:r>
            <a:r>
              <a:rPr lang="en-US" altLang="ja-JP" b="1" kern="0" dirty="0">
                <a:solidFill>
                  <a:schemeClr val="bg2">
                    <a:lumMod val="25000"/>
                  </a:schemeClr>
                </a:solidFill>
                <a:latin typeface="メイリオ" panose="020B0604030504040204" pitchFamily="50" charset="-128"/>
                <a:ea typeface="メイリオ" panose="020B0604030504040204" pitchFamily="50" charset="-128"/>
              </a:rPr>
              <a:t>9</a:t>
            </a:r>
            <a:r>
              <a:rPr lang="ja-JP" altLang="en-US" b="1" kern="0" dirty="0">
                <a:solidFill>
                  <a:schemeClr val="bg2">
                    <a:lumMod val="25000"/>
                  </a:schemeClr>
                </a:solidFill>
                <a:latin typeface="メイリオ" panose="020B0604030504040204" pitchFamily="50" charset="-128"/>
                <a:ea typeface="メイリオ" panose="020B0604030504040204" pitchFamily="50" charset="-128"/>
              </a:rPr>
              <a:t>件</a:t>
            </a:r>
            <a:br>
              <a:rPr lang="en-US" altLang="ja-JP" b="1" kern="0" dirty="0">
                <a:solidFill>
                  <a:schemeClr val="bg2">
                    <a:lumMod val="25000"/>
                  </a:schemeClr>
                </a:solidFill>
                <a:latin typeface="メイリオ" panose="020B0604030504040204" pitchFamily="50" charset="-128"/>
                <a:ea typeface="メイリオ" panose="020B0604030504040204" pitchFamily="50" charset="-128"/>
              </a:rPr>
            </a:br>
            <a:r>
              <a:rPr lang="en-US" altLang="ja-JP" sz="1200" kern="0" dirty="0">
                <a:solidFill>
                  <a:schemeClr val="bg2">
                    <a:lumMod val="25000"/>
                  </a:schemeClr>
                </a:solidFill>
                <a:latin typeface="メイリオ" panose="020B0604030504040204" pitchFamily="50" charset="-128"/>
                <a:ea typeface="メイリオ" panose="020B0604030504040204" pitchFamily="50" charset="-128"/>
              </a:rPr>
              <a:t>2020</a:t>
            </a:r>
            <a:r>
              <a:rPr lang="ja-JP" altLang="en-US" sz="1200" kern="0" dirty="0">
                <a:solidFill>
                  <a:schemeClr val="bg2">
                    <a:lumMod val="25000"/>
                  </a:schemeClr>
                </a:solidFill>
                <a:latin typeface="メイリオ" panose="020B0604030504040204" pitchFamily="50" charset="-128"/>
                <a:ea typeface="メイリオ" panose="020B0604030504040204" pitchFamily="50" charset="-128"/>
              </a:rPr>
              <a:t>：</a:t>
            </a:r>
            <a:r>
              <a:rPr lang="en-US" altLang="ja-JP" sz="1200" kern="0" dirty="0">
                <a:solidFill>
                  <a:schemeClr val="bg2">
                    <a:lumMod val="25000"/>
                  </a:schemeClr>
                </a:solidFill>
                <a:latin typeface="メイリオ" panose="020B0604030504040204" pitchFamily="50" charset="-128"/>
                <a:ea typeface="メイリオ" panose="020B0604030504040204" pitchFamily="50" charset="-128"/>
              </a:rPr>
              <a:t> Apache </a:t>
            </a:r>
            <a:r>
              <a:rPr lang="en-US" altLang="ja-JP" sz="1200" kern="0" dirty="0" err="1">
                <a:solidFill>
                  <a:schemeClr val="bg2">
                    <a:lumMod val="25000"/>
                  </a:schemeClr>
                </a:solidFill>
                <a:latin typeface="メイリオ" panose="020B0604030504040204" pitchFamily="50" charset="-128"/>
                <a:ea typeface="メイリオ" panose="020B0604030504040204" pitchFamily="50" charset="-128"/>
              </a:rPr>
              <a:t>CouchDB</a:t>
            </a:r>
            <a:r>
              <a:rPr lang="en-US" altLang="ja-JP" sz="1200" kern="0" dirty="0">
                <a:solidFill>
                  <a:schemeClr val="bg2">
                    <a:lumMod val="25000"/>
                  </a:schemeClr>
                </a:solidFill>
                <a:latin typeface="メイリオ" panose="020B0604030504040204" pitchFamily="50" charset="-128"/>
                <a:ea typeface="メイリオ" panose="020B0604030504040204" pitchFamily="50" charset="-128"/>
              </a:rPr>
              <a:t>(</a:t>
            </a:r>
            <a:r>
              <a:rPr lang="ja-JP" altLang="en-US" sz="1200" kern="0" dirty="0">
                <a:solidFill>
                  <a:schemeClr val="bg2">
                    <a:lumMod val="25000"/>
                  </a:schemeClr>
                </a:solidFill>
                <a:latin typeface="メイリオ" panose="020B0604030504040204" pitchFamily="50" charset="-128"/>
                <a:ea typeface="メイリオ" panose="020B0604030504040204" pitchFamily="50" charset="-128"/>
              </a:rPr>
              <a:t>ドキュメント指向</a:t>
            </a:r>
            <a:r>
              <a:rPr lang="en-US" altLang="ja-JP" sz="1200" kern="0" dirty="0">
                <a:solidFill>
                  <a:schemeClr val="bg2">
                    <a:lumMod val="25000"/>
                  </a:schemeClr>
                </a:solidFill>
                <a:latin typeface="メイリオ" panose="020B0604030504040204" pitchFamily="50" charset="-128"/>
                <a:ea typeface="メイリオ" panose="020B0604030504040204" pitchFamily="50" charset="-128"/>
              </a:rPr>
              <a:t>)</a:t>
            </a:r>
            <a:r>
              <a:rPr lang="ja-JP" altLang="en-US" sz="800" b="1" kern="0" dirty="0" err="1">
                <a:solidFill>
                  <a:schemeClr val="bg2">
                    <a:lumMod val="25000"/>
                  </a:schemeClr>
                </a:solidFill>
                <a:latin typeface="メイリオ" panose="020B0604030504040204" pitchFamily="50" charset="-128"/>
                <a:ea typeface="メイリオ" panose="020B0604030504040204" pitchFamily="50" charset="-128"/>
              </a:rPr>
              <a:t>、</a:t>
            </a:r>
            <a:r>
              <a:rPr lang="en-US" altLang="ja-JP" sz="1200" kern="0" dirty="0" err="1">
                <a:solidFill>
                  <a:schemeClr val="bg2">
                    <a:lumMod val="25000"/>
                  </a:schemeClr>
                </a:solidFill>
                <a:latin typeface="メイリオ" panose="020B0604030504040204" pitchFamily="50" charset="-128"/>
                <a:ea typeface="メイリオ" panose="020B0604030504040204" pitchFamily="50" charset="-128"/>
              </a:rPr>
              <a:t>etcd</a:t>
            </a:r>
            <a:r>
              <a:rPr lang="en-US" altLang="ja-JP" sz="1200" kern="0" dirty="0">
                <a:solidFill>
                  <a:schemeClr val="bg2">
                    <a:lumMod val="25000"/>
                  </a:schemeClr>
                </a:solidFill>
                <a:latin typeface="メイリオ" panose="020B0604030504040204" pitchFamily="50" charset="-128"/>
                <a:ea typeface="メイリオ" panose="020B0604030504040204" pitchFamily="50" charset="-128"/>
              </a:rPr>
              <a:t> (KVS)</a:t>
            </a:r>
            <a:r>
              <a:rPr lang="ja-JP" altLang="en-US" sz="1200" kern="0" dirty="0" err="1">
                <a:solidFill>
                  <a:schemeClr val="bg2">
                    <a:lumMod val="25000"/>
                  </a:schemeClr>
                </a:solidFill>
                <a:latin typeface="メイリオ" panose="020B0604030504040204" pitchFamily="50" charset="-128"/>
                <a:ea typeface="メイリオ" panose="020B0604030504040204" pitchFamily="50" charset="-128"/>
              </a:rPr>
              <a:t>、</a:t>
            </a:r>
            <a:r>
              <a:rPr lang="en-US" altLang="ja-JP" sz="1200" kern="0" dirty="0" err="1">
                <a:solidFill>
                  <a:schemeClr val="bg2">
                    <a:lumMod val="25000"/>
                  </a:schemeClr>
                </a:solidFill>
                <a:latin typeface="メイリオ" panose="020B0604030504040204" pitchFamily="50" charset="-128"/>
                <a:ea typeface="メイリオ" panose="020B0604030504040204" pitchFamily="50" charset="-128"/>
              </a:rPr>
              <a:t>ArangoDB</a:t>
            </a:r>
            <a:r>
              <a:rPr lang="en-US" altLang="ja-JP" sz="1200" kern="0" dirty="0">
                <a:solidFill>
                  <a:schemeClr val="bg2">
                    <a:lumMod val="25000"/>
                  </a:schemeClr>
                </a:solidFill>
                <a:latin typeface="メイリオ" panose="020B0604030504040204" pitchFamily="50" charset="-128"/>
                <a:ea typeface="メイリオ" panose="020B0604030504040204" pitchFamily="50" charset="-128"/>
              </a:rPr>
              <a:t>(</a:t>
            </a:r>
            <a:r>
              <a:rPr lang="ja-JP" altLang="en-US" sz="1200" kern="0" dirty="0">
                <a:solidFill>
                  <a:schemeClr val="bg2">
                    <a:lumMod val="25000"/>
                  </a:schemeClr>
                </a:solidFill>
                <a:latin typeface="メイリオ" panose="020B0604030504040204" pitchFamily="50" charset="-128"/>
                <a:ea typeface="メイリオ" panose="020B0604030504040204" pitchFamily="50" charset="-128"/>
              </a:rPr>
              <a:t>マルチモデル</a:t>
            </a:r>
            <a:r>
              <a:rPr lang="en-US" altLang="ja-JP" sz="1200" kern="0" dirty="0">
                <a:solidFill>
                  <a:schemeClr val="bg2">
                    <a:lumMod val="25000"/>
                  </a:schemeClr>
                </a:solidFill>
                <a:latin typeface="メイリオ" panose="020B0604030504040204" pitchFamily="50" charset="-128"/>
                <a:ea typeface="メイリオ" panose="020B0604030504040204" pitchFamily="50" charset="-128"/>
              </a:rPr>
              <a:t>)</a:t>
            </a:r>
            <a:r>
              <a:rPr lang="ja-JP" altLang="en-US" sz="1200" kern="0" dirty="0" err="1">
                <a:solidFill>
                  <a:schemeClr val="bg2">
                    <a:lumMod val="25000"/>
                  </a:schemeClr>
                </a:solidFill>
                <a:latin typeface="メイリオ" panose="020B0604030504040204" pitchFamily="50" charset="-128"/>
                <a:ea typeface="メイリオ" panose="020B0604030504040204" pitchFamily="50" charset="-128"/>
              </a:rPr>
              <a:t>、</a:t>
            </a:r>
            <a:r>
              <a:rPr lang="en-US" altLang="ja-JP" sz="1200" kern="0" dirty="0">
                <a:solidFill>
                  <a:schemeClr val="bg2">
                    <a:lumMod val="25000"/>
                  </a:schemeClr>
                </a:solidFill>
                <a:latin typeface="メイリオ" panose="020B0604030504040204" pitchFamily="50" charset="-128"/>
                <a:ea typeface="メイリオ" panose="020B0604030504040204" pitchFamily="50" charset="-128"/>
              </a:rPr>
              <a:t>Prometheus (</a:t>
            </a:r>
            <a:r>
              <a:rPr lang="ja-JP" altLang="en-US" sz="1200" kern="0" dirty="0">
                <a:solidFill>
                  <a:schemeClr val="bg2">
                    <a:lumMod val="25000"/>
                  </a:schemeClr>
                </a:solidFill>
                <a:latin typeface="メイリオ" panose="020B0604030504040204" pitchFamily="50" charset="-128"/>
                <a:ea typeface="メイリオ" panose="020B0604030504040204" pitchFamily="50" charset="-128"/>
              </a:rPr>
              <a:t>時系列</a:t>
            </a:r>
            <a:r>
              <a:rPr lang="en-US" altLang="ja-JP" sz="1200" kern="0" dirty="0">
                <a:solidFill>
                  <a:schemeClr val="bg2">
                    <a:lumMod val="25000"/>
                  </a:schemeClr>
                </a:solidFill>
                <a:latin typeface="メイリオ" panose="020B0604030504040204" pitchFamily="50" charset="-128"/>
                <a:ea typeface="メイリオ" panose="020B0604030504040204" pitchFamily="50" charset="-128"/>
              </a:rPr>
              <a:t>)</a:t>
            </a:r>
            <a:r>
              <a:rPr lang="ja-JP" altLang="en-US" sz="1200" kern="0" dirty="0" err="1">
                <a:solidFill>
                  <a:schemeClr val="bg2">
                    <a:lumMod val="25000"/>
                  </a:schemeClr>
                </a:solidFill>
                <a:latin typeface="メイリオ" panose="020B0604030504040204" pitchFamily="50" charset="-128"/>
                <a:ea typeface="メイリオ" panose="020B0604030504040204" pitchFamily="50" charset="-128"/>
              </a:rPr>
              <a:t>、</a:t>
            </a:r>
            <a:r>
              <a:rPr lang="ja-JP" altLang="en-US" sz="1200" kern="0" dirty="0">
                <a:solidFill>
                  <a:schemeClr val="bg2">
                    <a:lumMod val="25000"/>
                  </a:schemeClr>
                </a:solidFill>
                <a:latin typeface="メイリオ" panose="020B0604030504040204" pitchFamily="50" charset="-128"/>
                <a:ea typeface="メイリオ" panose="020B0604030504040204" pitchFamily="50" charset="-128"/>
              </a:rPr>
              <a:t> </a:t>
            </a:r>
            <a:r>
              <a:rPr lang="en-US" altLang="ja-JP" sz="1200" kern="0" dirty="0" err="1">
                <a:solidFill>
                  <a:schemeClr val="bg2">
                    <a:lumMod val="25000"/>
                  </a:schemeClr>
                </a:solidFill>
                <a:latin typeface="メイリオ" panose="020B0604030504040204" pitchFamily="50" charset="-128"/>
                <a:ea typeface="メイリオ" panose="020B0604030504040204" pitchFamily="50" charset="-128"/>
              </a:rPr>
              <a:t>InfluxDB</a:t>
            </a:r>
            <a:r>
              <a:rPr lang="en-US" altLang="ja-JP" sz="1200" kern="0" dirty="0">
                <a:solidFill>
                  <a:schemeClr val="bg2">
                    <a:lumMod val="25000"/>
                  </a:schemeClr>
                </a:solidFill>
                <a:latin typeface="メイリオ" panose="020B0604030504040204" pitchFamily="50" charset="-128"/>
                <a:ea typeface="メイリオ" panose="020B0604030504040204" pitchFamily="50" charset="-128"/>
              </a:rPr>
              <a:t> (</a:t>
            </a:r>
            <a:r>
              <a:rPr lang="ja-JP" altLang="en-US" sz="1200" kern="0" dirty="0">
                <a:solidFill>
                  <a:schemeClr val="bg2">
                    <a:lumMod val="25000"/>
                  </a:schemeClr>
                </a:solidFill>
                <a:latin typeface="メイリオ" panose="020B0604030504040204" pitchFamily="50" charset="-128"/>
                <a:ea typeface="メイリオ" panose="020B0604030504040204" pitchFamily="50" charset="-128"/>
              </a:rPr>
              <a:t>時系列</a:t>
            </a:r>
            <a:r>
              <a:rPr lang="en-US" altLang="ja-JP" sz="1200" kern="0" dirty="0">
                <a:solidFill>
                  <a:schemeClr val="bg2">
                    <a:lumMod val="25000"/>
                  </a:schemeClr>
                </a:solidFill>
                <a:latin typeface="メイリオ" panose="020B0604030504040204" pitchFamily="50" charset="-128"/>
                <a:ea typeface="メイリオ" panose="020B0604030504040204" pitchFamily="50" charset="-128"/>
              </a:rPr>
              <a:t>)</a:t>
            </a:r>
            <a:r>
              <a:rPr lang="ja-JP" altLang="en-US" sz="1200" kern="0" dirty="0" err="1">
                <a:solidFill>
                  <a:schemeClr val="bg2">
                    <a:lumMod val="25000"/>
                  </a:schemeClr>
                </a:solidFill>
                <a:latin typeface="メイリオ" panose="020B0604030504040204" pitchFamily="50" charset="-128"/>
                <a:ea typeface="メイリオ" panose="020B0604030504040204" pitchFamily="50" charset="-128"/>
              </a:rPr>
              <a:t>、</a:t>
            </a:r>
            <a:r>
              <a:rPr lang="ja-JP" altLang="en-US" sz="1200" kern="0" dirty="0">
                <a:solidFill>
                  <a:schemeClr val="bg2">
                    <a:lumMod val="25000"/>
                  </a:schemeClr>
                </a:solidFill>
                <a:latin typeface="メイリオ" panose="020B0604030504040204" pitchFamily="50" charset="-128"/>
                <a:ea typeface="メイリオ" panose="020B0604030504040204" pitchFamily="50" charset="-128"/>
              </a:rPr>
              <a:t> </a:t>
            </a:r>
            <a:r>
              <a:rPr lang="en-US" altLang="ja-JP" sz="1200" kern="0" dirty="0" err="1">
                <a:solidFill>
                  <a:schemeClr val="bg2">
                    <a:lumMod val="25000"/>
                  </a:schemeClr>
                </a:solidFill>
                <a:latin typeface="メイリオ" panose="020B0604030504040204" pitchFamily="50" charset="-128"/>
                <a:ea typeface="メイリオ" panose="020B0604030504040204" pitchFamily="50" charset="-128"/>
              </a:rPr>
              <a:t>TimescaleDB</a:t>
            </a:r>
            <a:r>
              <a:rPr lang="en-US" altLang="ja-JP" sz="1200" kern="0" dirty="0">
                <a:solidFill>
                  <a:schemeClr val="bg2">
                    <a:lumMod val="25000"/>
                  </a:schemeClr>
                </a:solidFill>
                <a:latin typeface="メイリオ" panose="020B0604030504040204" pitchFamily="50" charset="-128"/>
                <a:ea typeface="メイリオ" panose="020B0604030504040204" pitchFamily="50" charset="-128"/>
              </a:rPr>
              <a:t> (</a:t>
            </a:r>
            <a:r>
              <a:rPr lang="ja-JP" altLang="en-US" sz="1200" kern="0" dirty="0">
                <a:solidFill>
                  <a:schemeClr val="bg2">
                    <a:lumMod val="25000"/>
                  </a:schemeClr>
                </a:solidFill>
                <a:latin typeface="メイリオ" panose="020B0604030504040204" pitchFamily="50" charset="-128"/>
                <a:ea typeface="メイリオ" panose="020B0604030504040204" pitchFamily="50" charset="-128"/>
              </a:rPr>
              <a:t>時系列</a:t>
            </a:r>
            <a:r>
              <a:rPr lang="en-US" altLang="ja-JP" sz="1200" kern="0" dirty="0">
                <a:solidFill>
                  <a:schemeClr val="bg2">
                    <a:lumMod val="25000"/>
                  </a:schemeClr>
                </a:solidFill>
                <a:latin typeface="メイリオ" panose="020B0604030504040204" pitchFamily="50" charset="-128"/>
                <a:ea typeface="メイリオ" panose="020B0604030504040204" pitchFamily="50" charset="-128"/>
              </a:rPr>
              <a:t>)</a:t>
            </a:r>
          </a:p>
          <a:p>
            <a:pPr marL="682228" lvl="2" eaLnBrk="0" fontAlgn="base" hangingPunct="0">
              <a:spcAft>
                <a:spcPct val="0"/>
              </a:spcAft>
              <a:buClr>
                <a:srgbClr val="CC0000"/>
              </a:buClr>
            </a:pPr>
            <a:endParaRPr lang="en-US" altLang="ja-JP" sz="800" kern="0" dirty="0">
              <a:solidFill>
                <a:schemeClr val="bg2">
                  <a:lumMod val="25000"/>
                </a:schemeClr>
              </a:solidFill>
              <a:latin typeface="メイリオ" panose="020B0604030504040204" pitchFamily="50" charset="-128"/>
              <a:ea typeface="メイリオ" panose="020B0604030504040204" pitchFamily="50" charset="-128"/>
            </a:endParaRPr>
          </a:p>
          <a:p>
            <a:pPr marL="682228" lvl="2" eaLnBrk="0" fontAlgn="base" hangingPunct="0">
              <a:spcAft>
                <a:spcPct val="0"/>
              </a:spcAft>
              <a:buClr>
                <a:srgbClr val="CC0000"/>
              </a:buClr>
            </a:pPr>
            <a:r>
              <a:rPr lang="en-US" altLang="ja-JP" sz="1200" kern="0" dirty="0">
                <a:solidFill>
                  <a:schemeClr val="bg2">
                    <a:lumMod val="25000"/>
                  </a:schemeClr>
                </a:solidFill>
                <a:latin typeface="メイリオ" panose="020B0604030504040204" pitchFamily="50" charset="-128"/>
                <a:ea typeface="メイリオ" panose="020B0604030504040204" pitchFamily="50" charset="-128"/>
              </a:rPr>
              <a:t>2021</a:t>
            </a:r>
            <a:r>
              <a:rPr lang="ja-JP" altLang="en-US" sz="1200" kern="0" dirty="0">
                <a:solidFill>
                  <a:schemeClr val="bg2">
                    <a:lumMod val="25000"/>
                  </a:schemeClr>
                </a:solidFill>
                <a:latin typeface="メイリオ" panose="020B0604030504040204" pitchFamily="50" charset="-128"/>
                <a:ea typeface="メイリオ" panose="020B0604030504040204" pitchFamily="50" charset="-128"/>
              </a:rPr>
              <a:t>：</a:t>
            </a:r>
            <a:r>
              <a:rPr lang="en-US" altLang="ja-JP" sz="1200" kern="0" dirty="0">
                <a:solidFill>
                  <a:schemeClr val="bg2">
                    <a:lumMod val="25000"/>
                  </a:schemeClr>
                </a:solidFill>
                <a:latin typeface="メイリオ" panose="020B0604030504040204" pitchFamily="50" charset="-128"/>
                <a:ea typeface="メイリオ" panose="020B0604030504040204" pitchFamily="50" charset="-128"/>
              </a:rPr>
              <a:t>Aerospike(</a:t>
            </a:r>
            <a:r>
              <a:rPr lang="ja-JP" altLang="en-US" sz="1200" kern="0" dirty="0">
                <a:solidFill>
                  <a:schemeClr val="bg2">
                    <a:lumMod val="25000"/>
                  </a:schemeClr>
                </a:solidFill>
                <a:latin typeface="メイリオ" panose="020B0604030504040204" pitchFamily="50" charset="-128"/>
                <a:ea typeface="メイリオ" panose="020B0604030504040204" pitchFamily="50" charset="-128"/>
              </a:rPr>
              <a:t>インメモリ</a:t>
            </a:r>
            <a:r>
              <a:rPr lang="en-US" altLang="ja-JP" sz="1200" kern="0" dirty="0">
                <a:solidFill>
                  <a:schemeClr val="bg2">
                    <a:lumMod val="25000"/>
                  </a:schemeClr>
                </a:solidFill>
                <a:latin typeface="メイリオ" panose="020B0604030504040204" pitchFamily="50" charset="-128"/>
                <a:ea typeface="メイリオ" panose="020B0604030504040204" pitchFamily="50" charset="-128"/>
              </a:rPr>
              <a:t>)</a:t>
            </a:r>
            <a:r>
              <a:rPr lang="ja-JP" altLang="en-US" sz="1200" kern="0" dirty="0" err="1">
                <a:solidFill>
                  <a:schemeClr val="bg2">
                    <a:lumMod val="25000"/>
                  </a:schemeClr>
                </a:solidFill>
                <a:latin typeface="メイリオ" panose="020B0604030504040204" pitchFamily="50" charset="-128"/>
                <a:ea typeface="メイリオ" panose="020B0604030504040204" pitchFamily="50" charset="-128"/>
              </a:rPr>
              <a:t>、</a:t>
            </a:r>
            <a:r>
              <a:rPr lang="en-US" altLang="ja-JP" sz="1200" kern="0" dirty="0" err="1">
                <a:solidFill>
                  <a:schemeClr val="bg2">
                    <a:lumMod val="25000"/>
                  </a:schemeClr>
                </a:solidFill>
                <a:latin typeface="メイリオ" panose="020B0604030504040204" pitchFamily="50" charset="-128"/>
                <a:ea typeface="メイリオ" panose="020B0604030504040204" pitchFamily="50" charset="-128"/>
              </a:rPr>
              <a:t>Couchbase</a:t>
            </a:r>
            <a:r>
              <a:rPr lang="en-US" altLang="ja-JP" sz="1200" kern="0" dirty="0">
                <a:solidFill>
                  <a:schemeClr val="bg2">
                    <a:lumMod val="25000"/>
                  </a:schemeClr>
                </a:solidFill>
                <a:latin typeface="メイリオ" panose="020B0604030504040204" pitchFamily="50" charset="-128"/>
                <a:ea typeface="メイリオ" panose="020B0604030504040204" pitchFamily="50" charset="-128"/>
              </a:rPr>
              <a:t>(</a:t>
            </a:r>
            <a:r>
              <a:rPr lang="ja-JP" altLang="en-US" sz="1200" kern="0" dirty="0">
                <a:solidFill>
                  <a:schemeClr val="bg2">
                    <a:lumMod val="25000"/>
                  </a:schemeClr>
                </a:solidFill>
                <a:latin typeface="メイリオ" panose="020B0604030504040204" pitchFamily="50" charset="-128"/>
                <a:ea typeface="メイリオ" panose="020B0604030504040204" pitchFamily="50" charset="-128"/>
              </a:rPr>
              <a:t>ドキュメント指向</a:t>
            </a:r>
            <a:r>
              <a:rPr lang="en-US" altLang="ja-JP" sz="1200" kern="0" dirty="0">
                <a:solidFill>
                  <a:schemeClr val="bg2">
                    <a:lumMod val="25000"/>
                  </a:schemeClr>
                </a:solidFill>
                <a:latin typeface="メイリオ" panose="020B0604030504040204" pitchFamily="50" charset="-128"/>
                <a:ea typeface="メイリオ" panose="020B0604030504040204" pitchFamily="50" charset="-128"/>
              </a:rPr>
              <a:t>)</a:t>
            </a:r>
            <a:r>
              <a:rPr lang="ja-JP" altLang="en-US" sz="1200" kern="0" dirty="0" err="1">
                <a:solidFill>
                  <a:schemeClr val="bg2">
                    <a:lumMod val="25000"/>
                  </a:schemeClr>
                </a:solidFill>
                <a:latin typeface="メイリオ" panose="020B0604030504040204" pitchFamily="50" charset="-128"/>
                <a:ea typeface="メイリオ" panose="020B0604030504040204" pitchFamily="50" charset="-128"/>
              </a:rPr>
              <a:t>、</a:t>
            </a:r>
            <a:r>
              <a:rPr lang="en-US" altLang="ja-JP" sz="1200" kern="0" dirty="0">
                <a:solidFill>
                  <a:schemeClr val="bg2">
                    <a:lumMod val="25000"/>
                  </a:schemeClr>
                </a:solidFill>
                <a:latin typeface="メイリオ" panose="020B0604030504040204" pitchFamily="50" charset="-128"/>
                <a:ea typeface="メイリオ" panose="020B0604030504040204" pitchFamily="50" charset="-128"/>
              </a:rPr>
              <a:t>Realm (</a:t>
            </a:r>
            <a:r>
              <a:rPr lang="ja-JP" altLang="en-US" sz="1200" kern="0" dirty="0">
                <a:solidFill>
                  <a:schemeClr val="bg2">
                    <a:lumMod val="25000"/>
                  </a:schemeClr>
                </a:solidFill>
                <a:latin typeface="メイリオ" panose="020B0604030504040204" pitchFamily="50" charset="-128"/>
                <a:ea typeface="メイリオ" panose="020B0604030504040204" pitchFamily="50" charset="-128"/>
              </a:rPr>
              <a:t>ドキュメント指向</a:t>
            </a:r>
            <a:r>
              <a:rPr lang="en-US" altLang="ja-JP" sz="1200" kern="0" dirty="0">
                <a:solidFill>
                  <a:schemeClr val="bg2">
                    <a:lumMod val="25000"/>
                  </a:schemeClr>
                </a:solidFill>
                <a:latin typeface="メイリオ" panose="020B0604030504040204" pitchFamily="50" charset="-128"/>
                <a:ea typeface="メイリオ" panose="020B0604030504040204" pitchFamily="50" charset="-128"/>
              </a:rPr>
              <a:t>)</a:t>
            </a:r>
          </a:p>
        </p:txBody>
      </p:sp>
    </p:spTree>
    <p:extLst>
      <p:ext uri="{BB962C8B-B14F-4D97-AF65-F5344CB8AC3E}">
        <p14:creationId xmlns:p14="http://schemas.microsoft.com/office/powerpoint/2010/main" val="1782084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5"/>
                                        </p:tgtEl>
                                        <p:attrNameLst>
                                          <p:attrName>style.visibility</p:attrName>
                                        </p:attrNameLst>
                                      </p:cBhvr>
                                      <p:to>
                                        <p:strVal val="visible"/>
                                      </p:to>
                                    </p:set>
                                    <p:anim calcmode="lin" valueType="num">
                                      <p:cBhvr additive="base">
                                        <p:cTn id="7" dur="500" fill="hold"/>
                                        <p:tgtEl>
                                          <p:spTgt spid="65"/>
                                        </p:tgtEl>
                                        <p:attrNameLst>
                                          <p:attrName>ppt_x</p:attrName>
                                        </p:attrNameLst>
                                      </p:cBhvr>
                                      <p:tavLst>
                                        <p:tav tm="0">
                                          <p:val>
                                            <p:strVal val="#ppt_x"/>
                                          </p:val>
                                        </p:tav>
                                        <p:tav tm="100000">
                                          <p:val>
                                            <p:strVal val="#ppt_x"/>
                                          </p:val>
                                        </p:tav>
                                      </p:tavLst>
                                    </p:anim>
                                    <p:anim calcmode="lin" valueType="num">
                                      <p:cBhvr additive="base">
                                        <p:cTn id="8" dur="500" fill="hold"/>
                                        <p:tgtEl>
                                          <p:spTgt spid="6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6" name="図 135"/>
          <p:cNvPicPr>
            <a:picLocks noChangeAspect="1"/>
          </p:cNvPicPr>
          <p:nvPr/>
        </p:nvPicPr>
        <p:blipFill>
          <a:blip r:embed="rId2"/>
          <a:stretch>
            <a:fillRect/>
          </a:stretch>
        </p:blipFill>
        <p:spPr>
          <a:xfrm>
            <a:off x="1016210" y="1865529"/>
            <a:ext cx="4104752" cy="4217618"/>
          </a:xfrm>
          <a:prstGeom prst="rect">
            <a:avLst/>
          </a:prstGeom>
        </p:spPr>
      </p:pic>
      <p:sp>
        <p:nvSpPr>
          <p:cNvPr id="4" name="スライド番号プレースホルダー 3"/>
          <p:cNvSpPr>
            <a:spLocks noGrp="1"/>
          </p:cNvSpPr>
          <p:nvPr>
            <p:ph type="sldNum" sz="quarter" idx="12"/>
          </p:nvPr>
        </p:nvSpPr>
        <p:spPr>
          <a:xfrm>
            <a:off x="9722379" y="6547168"/>
            <a:ext cx="766233" cy="188912"/>
          </a:xfrm>
        </p:spPr>
        <p:txBody>
          <a:bodyPr/>
          <a:lstStyle/>
          <a:p>
            <a:pPr>
              <a:defRPr/>
            </a:pPr>
            <a:fld id="{2E2CC637-50F8-41E5-AD2A-672FDF5D54F5}" type="slidenum">
              <a:rPr lang="en-US" altLang="ja-JP" smtClean="0"/>
              <a:pPr>
                <a:defRPr/>
              </a:pPr>
              <a:t>41</a:t>
            </a:fld>
            <a:endParaRPr lang="en-US" altLang="ja-JP"/>
          </a:p>
        </p:txBody>
      </p:sp>
      <p:sp>
        <p:nvSpPr>
          <p:cNvPr id="91" name="正方形/長方形 90"/>
          <p:cNvSpPr/>
          <p:nvPr/>
        </p:nvSpPr>
        <p:spPr>
          <a:xfrm>
            <a:off x="3728687" y="2914914"/>
            <a:ext cx="1291790" cy="864473"/>
          </a:xfrm>
          <a:prstGeom prst="rect">
            <a:avLst/>
          </a:prstGeom>
          <a:noFill/>
          <a:ln w="38100"/>
        </p:spPr>
        <p:style>
          <a:lnRef idx="2">
            <a:schemeClr val="accent2"/>
          </a:lnRef>
          <a:fillRef idx="1">
            <a:schemeClr val="lt1"/>
          </a:fillRef>
          <a:effectRef idx="0">
            <a:schemeClr val="accent2"/>
          </a:effectRef>
          <a:fontRef idx="minor">
            <a:schemeClr val="dk1"/>
          </a:fontRef>
        </p:style>
        <p:txBody>
          <a:bodyPr rtlCol="0" anchor="ctr"/>
          <a:lstStyle/>
          <a:p>
            <a:pPr algn="ctr"/>
            <a:endParaRPr lang="ja-JP" altLang="en-US"/>
          </a:p>
        </p:txBody>
      </p:sp>
      <p:sp>
        <p:nvSpPr>
          <p:cNvPr id="14" name="Rectangle 7"/>
          <p:cNvSpPr>
            <a:spLocks noGrp="1" noChangeArrowheads="1"/>
          </p:cNvSpPr>
          <p:nvPr>
            <p:ph type="ftr" sz="quarter" idx="3"/>
          </p:nvPr>
        </p:nvSpPr>
        <p:spPr>
          <a:xfrm>
            <a:off x="2160588" y="6497960"/>
            <a:ext cx="4537075" cy="188913"/>
          </a:xfrm>
          <a:prstGeom prst="rect">
            <a:avLst/>
          </a:prstGeom>
          <a:ln/>
        </p:spPr>
        <p:txBody>
          <a:bodyPr/>
          <a:lstStyle>
            <a:lvl1pPr>
              <a:defRPr/>
            </a:lvl1pPr>
          </a:lstStyle>
          <a:p>
            <a:pPr>
              <a:defRPr/>
            </a:pPr>
            <a:r>
              <a:rPr lang="en-US" altLang="ja-JP" dirty="0"/>
              <a:t>Copyright 2021 Japan OSS Promotion Forum</a:t>
            </a:r>
          </a:p>
        </p:txBody>
      </p:sp>
      <p:sp>
        <p:nvSpPr>
          <p:cNvPr id="15" name="テキスト ボックス 14"/>
          <p:cNvSpPr txBox="1"/>
          <p:nvPr/>
        </p:nvSpPr>
        <p:spPr>
          <a:xfrm>
            <a:off x="1976350" y="1488846"/>
            <a:ext cx="2184471" cy="338554"/>
          </a:xfrm>
          <a:prstGeom prst="rect">
            <a:avLst/>
          </a:prstGeom>
        </p:spPr>
        <p:style>
          <a:lnRef idx="2">
            <a:schemeClr val="accent4"/>
          </a:lnRef>
          <a:fillRef idx="1">
            <a:schemeClr val="lt1"/>
          </a:fillRef>
          <a:effectRef idx="0">
            <a:schemeClr val="accent4"/>
          </a:effectRef>
          <a:fontRef idx="minor">
            <a:schemeClr val="dk1"/>
          </a:fontRef>
        </p:style>
        <p:txBody>
          <a:bodyPr wrap="square" rtlCol="0" anchor="ctr">
            <a:spAutoFit/>
          </a:bodyPr>
          <a:lstStyle/>
          <a:p>
            <a:pPr algn="ctr"/>
            <a:r>
              <a:rPr lang="en-US" altLang="ja-JP" sz="1600" dirty="0">
                <a:latin typeface="メイリオ" panose="020B0604030504040204" pitchFamily="50" charset="-128"/>
                <a:ea typeface="メイリオ" panose="020B0604030504040204" pitchFamily="50" charset="-128"/>
              </a:rPr>
              <a:t>2020</a:t>
            </a:r>
            <a:r>
              <a:rPr lang="ja-JP" altLang="en-US" sz="1600" dirty="0">
                <a:latin typeface="メイリオ" panose="020B0604030504040204" pitchFamily="50" charset="-128"/>
                <a:ea typeface="メイリオ" panose="020B0604030504040204" pitchFamily="50" charset="-128"/>
              </a:rPr>
              <a:t>年</a:t>
            </a:r>
          </a:p>
        </p:txBody>
      </p:sp>
      <p:sp>
        <p:nvSpPr>
          <p:cNvPr id="16" name="テキスト ボックス 15"/>
          <p:cNvSpPr txBox="1"/>
          <p:nvPr/>
        </p:nvSpPr>
        <p:spPr>
          <a:xfrm>
            <a:off x="6925941" y="1440916"/>
            <a:ext cx="2184471" cy="338554"/>
          </a:xfrm>
          <a:prstGeom prst="rect">
            <a:avLst/>
          </a:prstGeom>
        </p:spPr>
        <p:style>
          <a:lnRef idx="2">
            <a:schemeClr val="accent4"/>
          </a:lnRef>
          <a:fillRef idx="1">
            <a:schemeClr val="lt1"/>
          </a:fillRef>
          <a:effectRef idx="0">
            <a:schemeClr val="accent4"/>
          </a:effectRef>
          <a:fontRef idx="minor">
            <a:schemeClr val="dk1"/>
          </a:fontRef>
        </p:style>
        <p:txBody>
          <a:bodyPr wrap="square" rtlCol="0" anchor="ctr">
            <a:spAutoFit/>
          </a:bodyPr>
          <a:lstStyle/>
          <a:p>
            <a:pPr algn="ctr"/>
            <a:r>
              <a:rPr lang="en-US" altLang="ja-JP" sz="1600" dirty="0">
                <a:latin typeface="メイリオ" panose="020B0604030504040204" pitchFamily="50" charset="-128"/>
                <a:ea typeface="メイリオ" panose="020B0604030504040204" pitchFamily="50" charset="-128"/>
              </a:rPr>
              <a:t>2021</a:t>
            </a:r>
            <a:r>
              <a:rPr lang="ja-JP" altLang="en-US" sz="1600" dirty="0">
                <a:latin typeface="メイリオ" panose="020B0604030504040204" pitchFamily="50" charset="-128"/>
                <a:ea typeface="メイリオ" panose="020B0604030504040204" pitchFamily="50" charset="-128"/>
              </a:rPr>
              <a:t>年</a:t>
            </a:r>
          </a:p>
        </p:txBody>
      </p:sp>
      <p:sp>
        <p:nvSpPr>
          <p:cNvPr id="17" name="正方形/長方形 16"/>
          <p:cNvSpPr/>
          <p:nvPr/>
        </p:nvSpPr>
        <p:spPr>
          <a:xfrm>
            <a:off x="10732898" y="3221095"/>
            <a:ext cx="790969" cy="211915"/>
          </a:xfrm>
          <a:prstGeom prst="rect">
            <a:avLst/>
          </a:prstGeom>
          <a:noFill/>
          <a:ln w="38100"/>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dirty="0"/>
              <a:t>増</a:t>
            </a:r>
          </a:p>
        </p:txBody>
      </p:sp>
      <p:sp>
        <p:nvSpPr>
          <p:cNvPr id="18" name="Freeform 33"/>
          <p:cNvSpPr>
            <a:spLocks noChangeArrowheads="1"/>
          </p:cNvSpPr>
          <p:nvPr/>
        </p:nvSpPr>
        <p:spPr bwMode="auto">
          <a:xfrm>
            <a:off x="5922440" y="1812626"/>
            <a:ext cx="4200248" cy="4734542"/>
          </a:xfrm>
          <a:custGeom>
            <a:avLst/>
            <a:gdLst>
              <a:gd name="T0" fmla="*/ 0 w 3904"/>
              <a:gd name="T1" fmla="*/ 3595 h 3596"/>
              <a:gd name="T2" fmla="*/ 3903 w 3904"/>
              <a:gd name="T3" fmla="*/ 3595 h 3596"/>
              <a:gd name="T4" fmla="*/ 3903 w 3904"/>
              <a:gd name="T5" fmla="*/ 0 h 3596"/>
              <a:gd name="T6" fmla="*/ 0 w 3904"/>
              <a:gd name="T7" fmla="*/ 0 h 3596"/>
              <a:gd name="T8" fmla="*/ 0 w 3904"/>
              <a:gd name="T9" fmla="*/ 3595 h 3596"/>
            </a:gdLst>
            <a:ahLst/>
            <a:cxnLst>
              <a:cxn ang="0">
                <a:pos x="T0" y="T1"/>
              </a:cxn>
              <a:cxn ang="0">
                <a:pos x="T2" y="T3"/>
              </a:cxn>
              <a:cxn ang="0">
                <a:pos x="T4" y="T5"/>
              </a:cxn>
              <a:cxn ang="0">
                <a:pos x="T6" y="T7"/>
              </a:cxn>
              <a:cxn ang="0">
                <a:pos x="T8" y="T9"/>
              </a:cxn>
            </a:cxnLst>
            <a:rect l="0" t="0" r="r" b="b"/>
            <a:pathLst>
              <a:path w="3904" h="3596">
                <a:moveTo>
                  <a:pt x="0" y="3595"/>
                </a:moveTo>
                <a:lnTo>
                  <a:pt x="3903" y="3595"/>
                </a:lnTo>
                <a:lnTo>
                  <a:pt x="3903" y="0"/>
                </a:lnTo>
                <a:lnTo>
                  <a:pt x="0" y="0"/>
                </a:lnTo>
                <a:lnTo>
                  <a:pt x="0" y="3595"/>
                </a:lnTo>
              </a:path>
            </a:pathLst>
          </a:custGeom>
          <a:solidFill>
            <a:srgbClr val="BAD9EA"/>
          </a:solidFill>
          <a:ln w="9525" cap="flat">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116120" tIns="58059" rIns="116120" bIns="58059" anchor="t"/>
          <a:lstStyle/>
          <a:p>
            <a:r>
              <a:rPr lang="en-US" altLang="ja-JP" sz="800" dirty="0">
                <a:latin typeface="Meiryo UI" panose="020B0604030504040204" pitchFamily="50" charset="-128"/>
                <a:ea typeface="Meiryo UI" panose="020B0604030504040204" pitchFamily="50" charset="-128"/>
                <a:cs typeface="Meiryo UI" panose="020B0604030504040204" pitchFamily="50" charset="-128"/>
              </a:rPr>
              <a:t>OS</a:t>
            </a:r>
            <a:r>
              <a:rPr lang="ja-JP" altLang="en-US" sz="800" noProof="1">
                <a:latin typeface="Meiryo UI" panose="020B0604030504040204" pitchFamily="50" charset="-128"/>
                <a:ea typeface="Meiryo UI" panose="020B0604030504040204" pitchFamily="50" charset="-128"/>
                <a:cs typeface="Meiryo UI" panose="020B0604030504040204" pitchFamily="50" charset="-128"/>
              </a:rPr>
              <a:t>、</a:t>
            </a:r>
            <a:r>
              <a:rPr lang="ja-JP" altLang="en-US" sz="800" dirty="0">
                <a:latin typeface="Meiryo UI" panose="020B0604030504040204" pitchFamily="50" charset="-128"/>
                <a:ea typeface="Meiryo UI" panose="020B0604030504040204" pitchFamily="50" charset="-128"/>
                <a:cs typeface="Meiryo UI" panose="020B0604030504040204" pitchFamily="50" charset="-128"/>
              </a:rPr>
              <a:t>仮想化、クラウド</a:t>
            </a:r>
          </a:p>
        </p:txBody>
      </p:sp>
      <p:grpSp>
        <p:nvGrpSpPr>
          <p:cNvPr id="19" name="グループ化 18"/>
          <p:cNvGrpSpPr/>
          <p:nvPr/>
        </p:nvGrpSpPr>
        <p:grpSpPr>
          <a:xfrm>
            <a:off x="6001520" y="2039824"/>
            <a:ext cx="1315208" cy="1353872"/>
            <a:chOff x="5688124" y="1408586"/>
            <a:chExt cx="3240360" cy="923530"/>
          </a:xfrm>
        </p:grpSpPr>
        <p:sp>
          <p:nvSpPr>
            <p:cNvPr id="20" name="正方形/長方形 19"/>
            <p:cNvSpPr/>
            <p:nvPr/>
          </p:nvSpPr>
          <p:spPr bwMode="gray">
            <a:xfrm>
              <a:off x="5688124" y="1504646"/>
              <a:ext cx="3240360" cy="827470"/>
            </a:xfrm>
            <a:prstGeom prst="rect">
              <a:avLst/>
            </a:prstGeom>
            <a:solidFill>
              <a:schemeClr val="bg1"/>
            </a:solidFill>
            <a:ln w="9525">
              <a:solidFill>
                <a:schemeClr val="tx1"/>
              </a:solidFill>
              <a:miter lim="800000"/>
              <a:headEnd/>
              <a:tailEnd/>
            </a:ln>
          </p:spPr>
          <p:txBody>
            <a:bodyPr lIns="36000" rIns="36000" anchor="t"/>
            <a:lstStyle/>
            <a:p>
              <a:pPr algn="l" fontAlgn="auto">
                <a:spcBef>
                  <a:spcPts val="0"/>
                </a:spcBef>
                <a:spcAft>
                  <a:spcPts val="0"/>
                </a:spcAft>
                <a:buClrTx/>
                <a:buSzTx/>
              </a:pPr>
              <a:r>
                <a:rPr kumimoji="0" lang="en-US" altLang="ja-JP" sz="800" kern="0" dirty="0">
                  <a:latin typeface="Meiryo UI" pitchFamily="50" charset="-128"/>
                  <a:ea typeface="Meiryo UI" pitchFamily="50" charset="-128"/>
                  <a:cs typeface="Meiryo UI" pitchFamily="50" charset="-128"/>
                  <a:hlinkClick r:id="rId3"/>
                </a:rPr>
                <a:t>Android</a:t>
              </a:r>
              <a:endParaRPr kumimoji="0" lang="en-US" altLang="ja-JP" sz="800" kern="0" dirty="0">
                <a:latin typeface="Meiryo UI" pitchFamily="50" charset="-128"/>
                <a:ea typeface="Meiryo UI" pitchFamily="50" charset="-128"/>
                <a:cs typeface="Meiryo UI" pitchFamily="50" charset="-128"/>
              </a:endParaRPr>
            </a:p>
            <a:p>
              <a:pPr algn="l" fontAlgn="auto">
                <a:spcBef>
                  <a:spcPts val="0"/>
                </a:spcBef>
                <a:spcAft>
                  <a:spcPts val="0"/>
                </a:spcAft>
                <a:buClrTx/>
                <a:buSzTx/>
              </a:pPr>
              <a:r>
                <a:rPr kumimoji="0" lang="en-US" altLang="ja-JP" sz="800" kern="0" dirty="0">
                  <a:latin typeface="Meiryo UI" pitchFamily="50" charset="-128"/>
                  <a:ea typeface="Meiryo UI" pitchFamily="50" charset="-128"/>
                  <a:cs typeface="Meiryo UI" pitchFamily="50" charset="-128"/>
                  <a:hlinkClick r:id="rId4"/>
                </a:rPr>
                <a:t>Automotive Grade Linux</a:t>
              </a:r>
              <a:br>
                <a:rPr kumimoji="0" lang="en-US" altLang="ja-JP" sz="800" kern="0" dirty="0">
                  <a:latin typeface="Meiryo UI" pitchFamily="50" charset="-128"/>
                  <a:ea typeface="Meiryo UI" pitchFamily="50" charset="-128"/>
                  <a:cs typeface="Meiryo UI" pitchFamily="50" charset="-128"/>
                  <a:hlinkClick r:id="rId4"/>
                </a:rPr>
              </a:br>
              <a:r>
                <a:rPr kumimoji="0" lang="ja-JP" altLang="en-US" sz="800" kern="0" dirty="0">
                  <a:latin typeface="Meiryo UI" pitchFamily="50" charset="-128"/>
                  <a:ea typeface="Meiryo UI" pitchFamily="50" charset="-128"/>
                  <a:cs typeface="Meiryo UI" pitchFamily="50" charset="-128"/>
                </a:rPr>
                <a:t>　 </a:t>
              </a:r>
              <a:r>
                <a:rPr kumimoji="0" lang="en-US" altLang="ja-JP" sz="800" kern="0" dirty="0">
                  <a:latin typeface="Meiryo UI" pitchFamily="50" charset="-128"/>
                  <a:ea typeface="Meiryo UI" pitchFamily="50" charset="-128"/>
                  <a:cs typeface="Meiryo UI" pitchFamily="50" charset="-128"/>
                  <a:hlinkClick r:id="rId4"/>
                </a:rPr>
                <a:t>(AGL)</a:t>
              </a:r>
              <a:endParaRPr kumimoji="0" lang="en-US" altLang="ja-JP" sz="600" kern="0" dirty="0">
                <a:latin typeface="Meiryo UI" pitchFamily="50" charset="-128"/>
                <a:ea typeface="Meiryo UI" pitchFamily="50" charset="-128"/>
                <a:cs typeface="Meiryo UI" pitchFamily="50" charset="-128"/>
              </a:endParaRPr>
            </a:p>
            <a:p>
              <a:pPr algn="l" fontAlgn="auto">
                <a:spcBef>
                  <a:spcPts val="0"/>
                </a:spcBef>
                <a:spcAft>
                  <a:spcPts val="0"/>
                </a:spcAft>
                <a:buClrTx/>
                <a:buSzTx/>
              </a:pPr>
              <a:r>
                <a:rPr kumimoji="0" lang="en-US" altLang="ja-JP" sz="800" kern="0" dirty="0">
                  <a:latin typeface="Meiryo UI" pitchFamily="50" charset="-128"/>
                  <a:ea typeface="Meiryo UI" pitchFamily="50" charset="-128"/>
                  <a:cs typeface="Meiryo UI" pitchFamily="50" charset="-128"/>
                  <a:hlinkClick r:id="rId5"/>
                </a:rPr>
                <a:t>CentOS</a:t>
              </a:r>
              <a:r>
                <a:rPr kumimoji="0" lang="en-US" altLang="ja-JP" sz="800" kern="0" baseline="30000" dirty="0">
                  <a:latin typeface="Meiryo UI" pitchFamily="50" charset="-128"/>
                  <a:ea typeface="Meiryo UI" pitchFamily="50" charset="-128"/>
                  <a:cs typeface="Meiryo UI" pitchFamily="50" charset="-128"/>
                </a:rPr>
                <a:t>※1</a:t>
              </a:r>
              <a:endParaRPr kumimoji="0" lang="en-US" altLang="ja-JP" sz="800" kern="0" baseline="30000" dirty="0">
                <a:latin typeface="Meiryo UI" pitchFamily="50" charset="-128"/>
                <a:ea typeface="Meiryo UI" pitchFamily="50" charset="-128"/>
                <a:cs typeface="Meiryo UI" pitchFamily="50" charset="-128"/>
                <a:hlinkClick r:id="rId6"/>
              </a:endParaRPr>
            </a:p>
            <a:p>
              <a:pPr algn="l" fontAlgn="auto">
                <a:spcBef>
                  <a:spcPts val="0"/>
                </a:spcBef>
                <a:spcAft>
                  <a:spcPts val="0"/>
                </a:spcAft>
                <a:buClrTx/>
                <a:buSzTx/>
              </a:pPr>
              <a:r>
                <a:rPr kumimoji="0" lang="en-US" altLang="ja-JP" sz="800" kern="0" dirty="0" err="1">
                  <a:latin typeface="Meiryo UI" pitchFamily="50" charset="-128"/>
                  <a:ea typeface="Meiryo UI" pitchFamily="50" charset="-128"/>
                  <a:cs typeface="Meiryo UI" pitchFamily="50" charset="-128"/>
                  <a:hlinkClick r:id="rId6"/>
                </a:rPr>
                <a:t>Debian</a:t>
              </a:r>
              <a:endParaRPr kumimoji="0" lang="en-US" altLang="ja-JP" sz="800" kern="0" dirty="0">
                <a:latin typeface="Meiryo UI" pitchFamily="50" charset="-128"/>
                <a:ea typeface="Meiryo UI" pitchFamily="50" charset="-128"/>
                <a:cs typeface="Meiryo UI" pitchFamily="50" charset="-128"/>
              </a:endParaRPr>
            </a:p>
            <a:p>
              <a:pPr algn="l" fontAlgn="auto">
                <a:spcBef>
                  <a:spcPts val="0"/>
                </a:spcBef>
                <a:spcAft>
                  <a:spcPts val="0"/>
                </a:spcAft>
                <a:buClrTx/>
                <a:buSzTx/>
              </a:pPr>
              <a:r>
                <a:rPr kumimoji="0" lang="en-US" altLang="ja-JP" sz="800" kern="0" dirty="0">
                  <a:latin typeface="Meiryo UI" pitchFamily="50" charset="-128"/>
                  <a:ea typeface="Meiryo UI" pitchFamily="50" charset="-128"/>
                  <a:cs typeface="Meiryo UI" pitchFamily="50" charset="-128"/>
                  <a:hlinkClick r:id="rId7"/>
                </a:rPr>
                <a:t>Fedora CoreOS</a:t>
              </a:r>
              <a:endParaRPr kumimoji="0" lang="en-US" altLang="ja-JP" sz="800" kern="0" dirty="0">
                <a:latin typeface="Meiryo UI" pitchFamily="50" charset="-128"/>
                <a:ea typeface="Meiryo UI" pitchFamily="50" charset="-128"/>
                <a:cs typeface="Meiryo UI" pitchFamily="50" charset="-128"/>
                <a:hlinkClick r:id="rId8"/>
              </a:endParaRPr>
            </a:p>
            <a:p>
              <a:pPr algn="l" fontAlgn="auto">
                <a:spcBef>
                  <a:spcPts val="0"/>
                </a:spcBef>
                <a:spcAft>
                  <a:spcPts val="0"/>
                </a:spcAft>
                <a:buClrTx/>
                <a:buSzTx/>
              </a:pPr>
              <a:r>
                <a:rPr kumimoji="0" lang="en-US" altLang="ja-JP" sz="800" kern="0" dirty="0">
                  <a:latin typeface="Meiryo UI" pitchFamily="50" charset="-128"/>
                  <a:ea typeface="Meiryo UI" pitchFamily="50" charset="-128"/>
                  <a:cs typeface="Meiryo UI" pitchFamily="50" charset="-128"/>
                  <a:hlinkClick r:id="rId8"/>
                </a:rPr>
                <a:t>FreeBSD</a:t>
              </a:r>
              <a:endParaRPr kumimoji="0" lang="en-US" altLang="ja-JP" sz="800" kern="0" dirty="0">
                <a:latin typeface="Meiryo UI" pitchFamily="50" charset="-128"/>
                <a:ea typeface="Meiryo UI" pitchFamily="50" charset="-128"/>
                <a:cs typeface="Meiryo UI" pitchFamily="50" charset="-128"/>
              </a:endParaRPr>
            </a:p>
            <a:p>
              <a:pPr algn="l" fontAlgn="auto">
                <a:spcBef>
                  <a:spcPts val="0"/>
                </a:spcBef>
                <a:spcAft>
                  <a:spcPts val="0"/>
                </a:spcAft>
                <a:buClrTx/>
                <a:buSzTx/>
              </a:pPr>
              <a:r>
                <a:rPr kumimoji="0" lang="en-US" altLang="ja-JP" sz="800" kern="0" dirty="0">
                  <a:latin typeface="Meiryo UI" pitchFamily="50" charset="-128"/>
                  <a:ea typeface="Meiryo UI" pitchFamily="50" charset="-128"/>
                  <a:cs typeface="Meiryo UI" pitchFamily="50" charset="-128"/>
                  <a:hlinkClick r:id="rId9"/>
                </a:rPr>
                <a:t>openSUSE</a:t>
              </a:r>
              <a:endParaRPr kumimoji="0" lang="en-US" altLang="ja-JP" sz="800" kern="0" dirty="0">
                <a:latin typeface="Meiryo UI" pitchFamily="50" charset="-128"/>
                <a:ea typeface="Meiryo UI" pitchFamily="50" charset="-128"/>
                <a:cs typeface="Meiryo UI" pitchFamily="50" charset="-128"/>
              </a:endParaRPr>
            </a:p>
            <a:p>
              <a:pPr algn="l" fontAlgn="auto">
                <a:spcBef>
                  <a:spcPts val="0"/>
                </a:spcBef>
                <a:spcAft>
                  <a:spcPts val="0"/>
                </a:spcAft>
                <a:buClrTx/>
                <a:buSzTx/>
              </a:pPr>
              <a:r>
                <a:rPr kumimoji="0" lang="en-US" altLang="ja-JP" sz="800" kern="0" dirty="0">
                  <a:latin typeface="Meiryo UI" pitchFamily="50" charset="-128"/>
                  <a:ea typeface="Meiryo UI" pitchFamily="50" charset="-128"/>
                  <a:cs typeface="Meiryo UI" pitchFamily="50" charset="-128"/>
                  <a:hlinkClick r:id="rId10"/>
                </a:rPr>
                <a:t>Ubuntu</a:t>
              </a:r>
              <a:endParaRPr kumimoji="0" lang="en-US" altLang="ja-JP" sz="800" kern="0" dirty="0">
                <a:latin typeface="Meiryo UI" pitchFamily="50" charset="-128"/>
                <a:ea typeface="Meiryo UI" pitchFamily="50" charset="-128"/>
                <a:cs typeface="Meiryo UI" pitchFamily="50" charset="-128"/>
              </a:endParaRPr>
            </a:p>
          </p:txBody>
        </p:sp>
        <p:sp>
          <p:nvSpPr>
            <p:cNvPr id="21" name="テキスト ボックス 20"/>
            <p:cNvSpPr txBox="1"/>
            <p:nvPr/>
          </p:nvSpPr>
          <p:spPr bwMode="gray">
            <a:xfrm>
              <a:off x="5688124" y="1408586"/>
              <a:ext cx="3240360" cy="114614"/>
            </a:xfrm>
            <a:prstGeom prst="rect">
              <a:avLst/>
            </a:prstGeom>
            <a:solidFill>
              <a:srgbClr val="DEEDF5"/>
            </a:solidFill>
            <a:ln w="9525" cap="flat">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116120" tIns="58059" rIns="116120" bIns="58059" anchor="ctr"/>
            <a:lstStyle>
              <a:defPPr>
                <a:defRPr lang="ja-JP"/>
              </a:defPPr>
            </a:lstStyle>
            <a:p>
              <a:r>
                <a:rPr lang="en-US" altLang="ja-JP" sz="800" dirty="0">
                  <a:latin typeface="Meiryo UI" panose="020B0604030504040204" pitchFamily="50" charset="-128"/>
                  <a:ea typeface="Meiryo UI" panose="020B0604030504040204" pitchFamily="50" charset="-128"/>
                  <a:cs typeface="Meiryo UI" panose="020B0604030504040204" pitchFamily="50" charset="-128"/>
                </a:rPr>
                <a:t>OS</a:t>
              </a:r>
              <a:endParaRPr lang="ja-JP" altLang="en-US" sz="800" dirty="0">
                <a:latin typeface="Meiryo UI" panose="020B0604030504040204" pitchFamily="50" charset="-128"/>
                <a:ea typeface="Meiryo UI" panose="020B0604030504040204" pitchFamily="50" charset="-128"/>
                <a:cs typeface="Meiryo UI" panose="020B0604030504040204" pitchFamily="50" charset="-128"/>
              </a:endParaRPr>
            </a:p>
          </p:txBody>
        </p:sp>
      </p:grpSp>
      <p:grpSp>
        <p:nvGrpSpPr>
          <p:cNvPr id="22" name="グループ化 21"/>
          <p:cNvGrpSpPr/>
          <p:nvPr/>
        </p:nvGrpSpPr>
        <p:grpSpPr>
          <a:xfrm>
            <a:off x="7401548" y="2039829"/>
            <a:ext cx="1280193" cy="1141089"/>
            <a:chOff x="5688124" y="1408586"/>
            <a:chExt cx="3320629" cy="842154"/>
          </a:xfrm>
        </p:grpSpPr>
        <p:sp>
          <p:nvSpPr>
            <p:cNvPr id="23" name="正方形/長方形 22"/>
            <p:cNvSpPr/>
            <p:nvPr/>
          </p:nvSpPr>
          <p:spPr bwMode="gray">
            <a:xfrm>
              <a:off x="5688124" y="1540339"/>
              <a:ext cx="3320629" cy="710401"/>
            </a:xfrm>
            <a:prstGeom prst="rect">
              <a:avLst/>
            </a:prstGeom>
            <a:solidFill>
              <a:schemeClr val="bg1"/>
            </a:solidFill>
            <a:ln w="9525">
              <a:solidFill>
                <a:schemeClr val="tx1"/>
              </a:solidFill>
              <a:miter lim="800000"/>
              <a:headEnd/>
              <a:tailEnd/>
            </a:ln>
          </p:spPr>
          <p:txBody>
            <a:bodyPr lIns="36000" rIns="36000" anchor="t"/>
            <a:lstStyle/>
            <a:p>
              <a:pPr algn="l" fontAlgn="auto">
                <a:spcBef>
                  <a:spcPts val="0"/>
                </a:spcBef>
                <a:spcAft>
                  <a:spcPts val="0"/>
                </a:spcAft>
                <a:buClrTx/>
                <a:buSzTx/>
                <a:defRPr/>
              </a:pPr>
              <a:r>
                <a:rPr kumimoji="0" lang="en-US" altLang="ja-JP" sz="800" kern="0" dirty="0">
                  <a:latin typeface="Meiryo UI" pitchFamily="50" charset="-128"/>
                  <a:ea typeface="Meiryo UI" pitchFamily="50" charset="-128"/>
                  <a:cs typeface="Meiryo UI" pitchFamily="50" charset="-128"/>
                  <a:hlinkClick r:id="rId11"/>
                </a:rPr>
                <a:t>Docker</a:t>
              </a:r>
              <a:endParaRPr kumimoji="0" lang="en-US" altLang="ja-JP" sz="800" kern="0" dirty="0">
                <a:latin typeface="Meiryo UI" pitchFamily="50" charset="-128"/>
                <a:ea typeface="Meiryo UI" pitchFamily="50" charset="-128"/>
                <a:cs typeface="Meiryo UI" pitchFamily="50" charset="-128"/>
              </a:endParaRPr>
            </a:p>
            <a:p>
              <a:pPr algn="l" fontAlgn="auto">
                <a:spcBef>
                  <a:spcPts val="0"/>
                </a:spcBef>
                <a:spcAft>
                  <a:spcPts val="0"/>
                </a:spcAft>
                <a:buClrTx/>
                <a:buSzTx/>
                <a:defRPr/>
              </a:pPr>
              <a:r>
                <a:rPr kumimoji="0" lang="en-US" altLang="ja-JP" sz="800" kern="0" dirty="0">
                  <a:latin typeface="Meiryo UI" pitchFamily="50" charset="-128"/>
                  <a:ea typeface="Meiryo UI" pitchFamily="50" charset="-128"/>
                  <a:cs typeface="Meiryo UI" pitchFamily="50" charset="-128"/>
                  <a:hlinkClick r:id="rId12"/>
                </a:rPr>
                <a:t>KVM</a:t>
              </a:r>
              <a:endParaRPr kumimoji="0" lang="en-US" altLang="ja-JP" sz="800" kern="0" dirty="0">
                <a:latin typeface="Meiryo UI" pitchFamily="50" charset="-128"/>
                <a:ea typeface="Meiryo UI" pitchFamily="50" charset="-128"/>
                <a:cs typeface="Meiryo UI" pitchFamily="50" charset="-128"/>
              </a:endParaRPr>
            </a:p>
            <a:p>
              <a:pPr algn="l" fontAlgn="auto">
                <a:spcBef>
                  <a:spcPts val="0"/>
                </a:spcBef>
                <a:spcAft>
                  <a:spcPts val="0"/>
                </a:spcAft>
                <a:buClrTx/>
                <a:buSzTx/>
                <a:defRPr/>
              </a:pPr>
              <a:r>
                <a:rPr kumimoji="0" lang="en-US" altLang="ja-JP" sz="800" kern="0" dirty="0">
                  <a:latin typeface="Meiryo UI" pitchFamily="50" charset="-128"/>
                  <a:ea typeface="Meiryo UI" pitchFamily="50" charset="-128"/>
                  <a:cs typeface="Meiryo UI" pitchFamily="50" charset="-128"/>
                  <a:hlinkClick r:id="rId13"/>
                </a:rPr>
                <a:t>LXD</a:t>
              </a:r>
              <a:endParaRPr kumimoji="0" lang="en-US" altLang="ja-JP" sz="800" kern="0" dirty="0">
                <a:latin typeface="Meiryo UI" pitchFamily="50" charset="-128"/>
                <a:ea typeface="Meiryo UI" pitchFamily="50" charset="-128"/>
                <a:cs typeface="Meiryo UI" pitchFamily="50" charset="-128"/>
              </a:endParaRPr>
            </a:p>
            <a:p>
              <a:pPr algn="l" fontAlgn="auto">
                <a:spcBef>
                  <a:spcPts val="0"/>
                </a:spcBef>
                <a:spcAft>
                  <a:spcPts val="0"/>
                </a:spcAft>
                <a:buClrTx/>
                <a:buSzTx/>
                <a:defRPr/>
              </a:pPr>
              <a:r>
                <a:rPr kumimoji="0" lang="en-US" altLang="ja-JP" sz="800" kern="0" dirty="0">
                  <a:latin typeface="Meiryo UI" pitchFamily="50" charset="-128"/>
                  <a:ea typeface="Meiryo UI" pitchFamily="50" charset="-128"/>
                  <a:cs typeface="Meiryo UI" pitchFamily="50" charset="-128"/>
                  <a:hlinkClick r:id="rId14"/>
                </a:rPr>
                <a:t>QEMU</a:t>
              </a:r>
              <a:endParaRPr kumimoji="0" lang="en-US" altLang="ja-JP" sz="800" kern="0" dirty="0">
                <a:latin typeface="Meiryo UI" pitchFamily="50" charset="-128"/>
                <a:ea typeface="Meiryo UI" pitchFamily="50" charset="-128"/>
                <a:cs typeface="Meiryo UI" pitchFamily="50" charset="-128"/>
              </a:endParaRPr>
            </a:p>
            <a:p>
              <a:pPr algn="l" fontAlgn="auto">
                <a:spcBef>
                  <a:spcPts val="0"/>
                </a:spcBef>
                <a:spcAft>
                  <a:spcPts val="0"/>
                </a:spcAft>
                <a:buClrTx/>
                <a:buSzTx/>
                <a:defRPr/>
              </a:pPr>
              <a:r>
                <a:rPr kumimoji="0" lang="en-US" altLang="ja-JP" sz="800" kern="0" dirty="0" err="1">
                  <a:latin typeface="Meiryo UI" pitchFamily="50" charset="-128"/>
                  <a:ea typeface="Meiryo UI" pitchFamily="50" charset="-128"/>
                  <a:cs typeface="Meiryo UI" pitchFamily="50" charset="-128"/>
                  <a:hlinkClick r:id="rId15"/>
                </a:rPr>
                <a:t>Virt</a:t>
              </a:r>
              <a:r>
                <a:rPr kumimoji="0" lang="en-US" altLang="ja-JP" sz="800" kern="0" dirty="0">
                  <a:latin typeface="Meiryo UI" pitchFamily="50" charset="-128"/>
                  <a:ea typeface="Meiryo UI" pitchFamily="50" charset="-128"/>
                  <a:cs typeface="Meiryo UI" pitchFamily="50" charset="-128"/>
                  <a:hlinkClick r:id="rId15"/>
                </a:rPr>
                <a:t>-Manager</a:t>
              </a:r>
              <a:endParaRPr kumimoji="0" lang="en-US" altLang="ja-JP" sz="800" kern="0" dirty="0">
                <a:latin typeface="Meiryo UI" pitchFamily="50" charset="-128"/>
                <a:ea typeface="Meiryo UI" pitchFamily="50" charset="-128"/>
                <a:cs typeface="Meiryo UI" pitchFamily="50" charset="-128"/>
              </a:endParaRPr>
            </a:p>
            <a:p>
              <a:pPr algn="l" fontAlgn="auto">
                <a:spcBef>
                  <a:spcPts val="0"/>
                </a:spcBef>
                <a:spcAft>
                  <a:spcPts val="0"/>
                </a:spcAft>
                <a:buClrTx/>
                <a:buSzTx/>
                <a:defRPr/>
              </a:pPr>
              <a:r>
                <a:rPr kumimoji="0" lang="en-US" altLang="ja-JP" sz="800" kern="0" dirty="0">
                  <a:latin typeface="Meiryo UI" pitchFamily="50" charset="-128"/>
                  <a:ea typeface="Meiryo UI" pitchFamily="50" charset="-128"/>
                  <a:cs typeface="Meiryo UI" pitchFamily="50" charset="-128"/>
                  <a:hlinkClick r:id="rId16"/>
                </a:rPr>
                <a:t>VirtualBox</a:t>
              </a:r>
              <a:endParaRPr kumimoji="0" lang="en-US" altLang="ja-JP" sz="800" kern="0" dirty="0">
                <a:latin typeface="Meiryo UI" pitchFamily="50" charset="-128"/>
                <a:ea typeface="Meiryo UI" pitchFamily="50" charset="-128"/>
                <a:cs typeface="Meiryo UI" pitchFamily="50" charset="-128"/>
              </a:endParaRPr>
            </a:p>
            <a:p>
              <a:pPr algn="l" fontAlgn="auto">
                <a:spcBef>
                  <a:spcPts val="0"/>
                </a:spcBef>
                <a:spcAft>
                  <a:spcPts val="0"/>
                </a:spcAft>
                <a:buClrTx/>
                <a:buSzTx/>
                <a:defRPr/>
              </a:pPr>
              <a:r>
                <a:rPr kumimoji="0" lang="en-US" altLang="ja-JP" sz="800" kern="0" dirty="0">
                  <a:latin typeface="Meiryo UI" pitchFamily="50" charset="-128"/>
                  <a:ea typeface="Meiryo UI" pitchFamily="50" charset="-128"/>
                  <a:cs typeface="Meiryo UI" pitchFamily="50" charset="-128"/>
                  <a:hlinkClick r:id="rId17"/>
                </a:rPr>
                <a:t>Xen</a:t>
              </a:r>
              <a:endParaRPr kumimoji="0" lang="en-US" altLang="ja-JP" sz="800" kern="0" dirty="0">
                <a:latin typeface="Meiryo UI" pitchFamily="50" charset="-128"/>
                <a:ea typeface="Meiryo UI" pitchFamily="50" charset="-128"/>
                <a:cs typeface="Meiryo UI" pitchFamily="50" charset="-128"/>
              </a:endParaRPr>
            </a:p>
          </p:txBody>
        </p:sp>
        <p:sp>
          <p:nvSpPr>
            <p:cNvPr id="24" name="テキスト ボックス 23"/>
            <p:cNvSpPr txBox="1"/>
            <p:nvPr/>
          </p:nvSpPr>
          <p:spPr bwMode="gray">
            <a:xfrm>
              <a:off x="5688124" y="1408586"/>
              <a:ext cx="3320629" cy="131819"/>
            </a:xfrm>
            <a:prstGeom prst="rect">
              <a:avLst/>
            </a:prstGeom>
            <a:solidFill>
              <a:srgbClr val="DEEDF5"/>
            </a:solidFill>
            <a:ln w="9525" cap="flat">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116120" tIns="58059" rIns="116120" bIns="58059" anchor="ctr"/>
            <a:lstStyle>
              <a:defPPr>
                <a:defRPr lang="ja-JP"/>
              </a:defPPr>
            </a:lstStyle>
            <a:p>
              <a:r>
                <a:rPr lang="ja-JP" altLang="en-US" sz="800" dirty="0">
                  <a:latin typeface="Meiryo UI" panose="020B0604030504040204" pitchFamily="50" charset="-128"/>
                  <a:ea typeface="Meiryo UI" panose="020B0604030504040204" pitchFamily="50" charset="-128"/>
                  <a:cs typeface="Meiryo UI" panose="020B0604030504040204" pitchFamily="50" charset="-128"/>
                </a:rPr>
                <a:t>サーバー仮想化</a:t>
              </a:r>
            </a:p>
          </p:txBody>
        </p:sp>
      </p:grpSp>
      <p:grpSp>
        <p:nvGrpSpPr>
          <p:cNvPr id="25" name="グループ化 24"/>
          <p:cNvGrpSpPr/>
          <p:nvPr/>
        </p:nvGrpSpPr>
        <p:grpSpPr>
          <a:xfrm>
            <a:off x="7401548" y="3234941"/>
            <a:ext cx="1274971" cy="707729"/>
            <a:chOff x="5688121" y="1408586"/>
            <a:chExt cx="3244409" cy="642369"/>
          </a:xfrm>
        </p:grpSpPr>
        <p:sp>
          <p:nvSpPr>
            <p:cNvPr id="26" name="正方形/長方形 25"/>
            <p:cNvSpPr/>
            <p:nvPr/>
          </p:nvSpPr>
          <p:spPr bwMode="gray">
            <a:xfrm>
              <a:off x="5688124" y="1540339"/>
              <a:ext cx="3244406" cy="510616"/>
            </a:xfrm>
            <a:prstGeom prst="rect">
              <a:avLst/>
            </a:prstGeom>
            <a:solidFill>
              <a:schemeClr val="bg1"/>
            </a:solidFill>
            <a:ln w="9525">
              <a:solidFill>
                <a:schemeClr val="tx1"/>
              </a:solidFill>
              <a:miter lim="800000"/>
              <a:headEnd/>
              <a:tailEnd/>
            </a:ln>
          </p:spPr>
          <p:txBody>
            <a:bodyPr lIns="36000" rIns="36000" anchor="t"/>
            <a:lstStyle/>
            <a:p>
              <a:pPr algn="l" fontAlgn="auto">
                <a:spcBef>
                  <a:spcPts val="0"/>
                </a:spcBef>
                <a:spcAft>
                  <a:spcPts val="0"/>
                </a:spcAft>
                <a:buClrTx/>
                <a:buSzTx/>
                <a:defRPr/>
              </a:pPr>
              <a:r>
                <a:rPr kumimoji="0" lang="en-US" altLang="ja-JP" sz="800" kern="0" dirty="0">
                  <a:latin typeface="Meiryo UI" pitchFamily="50" charset="-128"/>
                  <a:ea typeface="Meiryo UI" pitchFamily="50" charset="-128"/>
                  <a:cs typeface="Meiryo UI" pitchFamily="50" charset="-128"/>
                  <a:hlinkClick r:id="rId18"/>
                </a:rPr>
                <a:t>Ceph</a:t>
              </a:r>
              <a:endParaRPr kumimoji="0" lang="en-US" altLang="ja-JP" sz="800" kern="0" dirty="0">
                <a:latin typeface="Meiryo UI" pitchFamily="50" charset="-128"/>
                <a:ea typeface="Meiryo UI" pitchFamily="50" charset="-128"/>
                <a:cs typeface="Meiryo UI" pitchFamily="50" charset="-128"/>
              </a:endParaRPr>
            </a:p>
            <a:p>
              <a:pPr algn="l" fontAlgn="auto">
                <a:spcBef>
                  <a:spcPts val="0"/>
                </a:spcBef>
                <a:spcAft>
                  <a:spcPts val="0"/>
                </a:spcAft>
                <a:buClrTx/>
                <a:buSzTx/>
                <a:defRPr/>
              </a:pPr>
              <a:r>
                <a:rPr kumimoji="0" lang="en-US" altLang="ja-JP" sz="800" kern="0" dirty="0">
                  <a:latin typeface="Meiryo UI" pitchFamily="50" charset="-128"/>
                  <a:ea typeface="Meiryo UI" pitchFamily="50" charset="-128"/>
                  <a:cs typeface="Meiryo UI" pitchFamily="50" charset="-128"/>
                  <a:hlinkClick r:id="rId19"/>
                </a:rPr>
                <a:t>GlusterFS</a:t>
              </a:r>
              <a:endParaRPr kumimoji="0" lang="en-US" altLang="ja-JP" sz="800" kern="0" dirty="0">
                <a:latin typeface="Meiryo UI" pitchFamily="50" charset="-128"/>
                <a:ea typeface="Meiryo UI" pitchFamily="50" charset="-128"/>
                <a:cs typeface="Meiryo UI" pitchFamily="50" charset="-128"/>
              </a:endParaRPr>
            </a:p>
            <a:p>
              <a:pPr algn="l" fontAlgn="auto">
                <a:spcBef>
                  <a:spcPts val="0"/>
                </a:spcBef>
                <a:spcAft>
                  <a:spcPts val="0"/>
                </a:spcAft>
                <a:buClrTx/>
                <a:buSzTx/>
                <a:defRPr/>
              </a:pPr>
              <a:r>
                <a:rPr kumimoji="0" lang="en-US" altLang="ja-JP" sz="800" kern="0" dirty="0">
                  <a:latin typeface="Meiryo UI" pitchFamily="50" charset="-128"/>
                  <a:ea typeface="Meiryo UI" pitchFamily="50" charset="-128"/>
                  <a:cs typeface="Meiryo UI" pitchFamily="50" charset="-128"/>
                  <a:hlinkClick r:id="rId20"/>
                </a:rPr>
                <a:t>Lustre</a:t>
              </a:r>
              <a:endParaRPr kumimoji="0" lang="en-US" altLang="ja-JP" sz="800" kern="0" dirty="0">
                <a:latin typeface="Meiryo UI" pitchFamily="50" charset="-128"/>
                <a:ea typeface="Meiryo UI" pitchFamily="50" charset="-128"/>
                <a:cs typeface="Meiryo UI" pitchFamily="50" charset="-128"/>
              </a:endParaRPr>
            </a:p>
            <a:p>
              <a:pPr algn="l" fontAlgn="auto">
                <a:spcBef>
                  <a:spcPts val="0"/>
                </a:spcBef>
                <a:spcAft>
                  <a:spcPts val="0"/>
                </a:spcAft>
                <a:buClrTx/>
                <a:buSzTx/>
                <a:defRPr/>
              </a:pPr>
              <a:r>
                <a:rPr kumimoji="0" lang="en-US" altLang="ja-JP" sz="800" kern="0" dirty="0">
                  <a:latin typeface="Meiryo UI" pitchFamily="50" charset="-128"/>
                  <a:ea typeface="Meiryo UI" pitchFamily="50" charset="-128"/>
                  <a:cs typeface="Meiryo UI" pitchFamily="50" charset="-128"/>
                  <a:hlinkClick r:id="rId21"/>
                </a:rPr>
                <a:t>Rook</a:t>
              </a:r>
              <a:endParaRPr kumimoji="0" lang="en-US" altLang="ja-JP" sz="800" kern="0" dirty="0">
                <a:latin typeface="Meiryo UI" pitchFamily="50" charset="-128"/>
                <a:ea typeface="Meiryo UI" pitchFamily="50" charset="-128"/>
                <a:cs typeface="Meiryo UI" pitchFamily="50" charset="-128"/>
              </a:endParaRPr>
            </a:p>
          </p:txBody>
        </p:sp>
        <p:sp>
          <p:nvSpPr>
            <p:cNvPr id="27" name="テキスト ボックス 26"/>
            <p:cNvSpPr txBox="1"/>
            <p:nvPr/>
          </p:nvSpPr>
          <p:spPr bwMode="gray">
            <a:xfrm>
              <a:off x="5688121" y="1408586"/>
              <a:ext cx="3244408" cy="154572"/>
            </a:xfrm>
            <a:prstGeom prst="rect">
              <a:avLst/>
            </a:prstGeom>
            <a:solidFill>
              <a:srgbClr val="DEEDF5"/>
            </a:solidFill>
            <a:ln w="9525" cap="flat">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116120" tIns="58059" rIns="116120" bIns="58059" anchor="ctr"/>
            <a:lstStyle>
              <a:defPPr>
                <a:defRPr lang="ja-JP"/>
              </a:defPPr>
            </a:lstStyle>
            <a:p>
              <a:r>
                <a:rPr lang="ja-JP" altLang="en-US" sz="800" dirty="0">
                  <a:latin typeface="Meiryo UI" panose="020B0604030504040204" pitchFamily="50" charset="-128"/>
                  <a:ea typeface="Meiryo UI" panose="020B0604030504040204" pitchFamily="50" charset="-128"/>
                  <a:cs typeface="Meiryo UI" panose="020B0604030504040204" pitchFamily="50" charset="-128"/>
                </a:rPr>
                <a:t>ストレージ仮想化</a:t>
              </a:r>
            </a:p>
          </p:txBody>
        </p:sp>
      </p:grpSp>
      <p:grpSp>
        <p:nvGrpSpPr>
          <p:cNvPr id="28" name="グループ化 27"/>
          <p:cNvGrpSpPr/>
          <p:nvPr/>
        </p:nvGrpSpPr>
        <p:grpSpPr>
          <a:xfrm>
            <a:off x="6001519" y="3496459"/>
            <a:ext cx="1312511" cy="698239"/>
            <a:chOff x="5688121" y="1408586"/>
            <a:chExt cx="3339936" cy="633755"/>
          </a:xfrm>
        </p:grpSpPr>
        <p:sp>
          <p:nvSpPr>
            <p:cNvPr id="29" name="正方形/長方形 28"/>
            <p:cNvSpPr/>
            <p:nvPr/>
          </p:nvSpPr>
          <p:spPr bwMode="gray">
            <a:xfrm>
              <a:off x="5688121" y="1513351"/>
              <a:ext cx="3339936" cy="528990"/>
            </a:xfrm>
            <a:prstGeom prst="rect">
              <a:avLst/>
            </a:prstGeom>
            <a:solidFill>
              <a:schemeClr val="bg1"/>
            </a:solidFill>
            <a:ln w="9525">
              <a:solidFill>
                <a:schemeClr val="tx1"/>
              </a:solidFill>
              <a:miter lim="800000"/>
              <a:headEnd/>
              <a:tailEnd/>
            </a:ln>
          </p:spPr>
          <p:txBody>
            <a:bodyPr lIns="36000" rIns="36000" anchor="t"/>
            <a:lstStyle/>
            <a:p>
              <a:pPr algn="l" fontAlgn="auto">
                <a:spcBef>
                  <a:spcPts val="0"/>
                </a:spcBef>
                <a:spcAft>
                  <a:spcPts val="0"/>
                </a:spcAft>
                <a:buClrTx/>
                <a:buSzTx/>
                <a:defRPr/>
              </a:pPr>
              <a:r>
                <a:rPr kumimoji="0" lang="en-US" altLang="ja-JP" sz="800" kern="0" dirty="0">
                  <a:solidFill>
                    <a:srgbClr val="3BABFF"/>
                  </a:solidFill>
                  <a:latin typeface="Meiryo UI" pitchFamily="50" charset="-128"/>
                  <a:ea typeface="Meiryo UI" pitchFamily="50" charset="-128"/>
                  <a:cs typeface="Meiryo UI" pitchFamily="50" charset="-128"/>
                  <a:hlinkClick r:id="rId22"/>
                </a:rPr>
                <a:t>Flannel</a:t>
              </a:r>
              <a:endParaRPr kumimoji="0" lang="en-US" altLang="ja-JP" sz="800" kern="0" dirty="0">
                <a:solidFill>
                  <a:srgbClr val="3BABFF"/>
                </a:solidFill>
                <a:latin typeface="Meiryo UI" pitchFamily="50" charset="-128"/>
                <a:ea typeface="Meiryo UI" pitchFamily="50" charset="-128"/>
                <a:cs typeface="Meiryo UI" pitchFamily="50" charset="-128"/>
                <a:hlinkClick r:id="rId23">
                  <a:extLst>
                    <a:ext uri="{A12FA001-AC4F-418D-AE19-62706E023703}">
                      <ahyp:hlinkClr xmlns:ahyp="http://schemas.microsoft.com/office/drawing/2018/hyperlinkcolor" val="tx"/>
                    </a:ext>
                  </a:extLst>
                </a:hlinkClick>
              </a:endParaRPr>
            </a:p>
            <a:p>
              <a:pPr algn="l" fontAlgn="auto">
                <a:spcBef>
                  <a:spcPts val="0"/>
                </a:spcBef>
                <a:spcAft>
                  <a:spcPts val="0"/>
                </a:spcAft>
                <a:buClrTx/>
                <a:buSzTx/>
                <a:defRPr/>
              </a:pPr>
              <a:r>
                <a:rPr kumimoji="0" lang="en-US" altLang="ja-JP" sz="800" kern="0" dirty="0">
                  <a:solidFill>
                    <a:srgbClr val="3BABFF"/>
                  </a:solidFill>
                  <a:latin typeface="Meiryo UI" pitchFamily="50" charset="-128"/>
                  <a:ea typeface="Meiryo UI" pitchFamily="50" charset="-128"/>
                  <a:cs typeface="Meiryo UI" pitchFamily="50" charset="-128"/>
                  <a:hlinkClick r:id="rId24"/>
                </a:rPr>
                <a:t>ONOS</a:t>
              </a:r>
              <a:endParaRPr kumimoji="0" lang="en-US" altLang="ja-JP" sz="800" kern="0" dirty="0">
                <a:solidFill>
                  <a:srgbClr val="3BABFF"/>
                </a:solidFill>
                <a:latin typeface="Meiryo UI" pitchFamily="50" charset="-128"/>
                <a:ea typeface="Meiryo UI" pitchFamily="50" charset="-128"/>
                <a:cs typeface="Meiryo UI" pitchFamily="50" charset="-128"/>
                <a:hlinkClick r:id="rId23">
                  <a:extLst>
                    <a:ext uri="{A12FA001-AC4F-418D-AE19-62706E023703}">
                      <ahyp:hlinkClr xmlns:ahyp="http://schemas.microsoft.com/office/drawing/2018/hyperlinkcolor" val="tx"/>
                    </a:ext>
                  </a:extLst>
                </a:hlinkClick>
              </a:endParaRPr>
            </a:p>
            <a:p>
              <a:pPr algn="l" fontAlgn="auto">
                <a:spcBef>
                  <a:spcPts val="0"/>
                </a:spcBef>
                <a:spcAft>
                  <a:spcPts val="0"/>
                </a:spcAft>
                <a:buClrTx/>
                <a:buSzTx/>
                <a:defRPr/>
              </a:pPr>
              <a:r>
                <a:rPr kumimoji="0" lang="en-US" altLang="ja-JP" sz="800" kern="0" dirty="0">
                  <a:solidFill>
                    <a:srgbClr val="003366"/>
                  </a:solidFill>
                  <a:latin typeface="Meiryo UI" pitchFamily="50" charset="-128"/>
                  <a:ea typeface="Meiryo UI" pitchFamily="50" charset="-128"/>
                  <a:cs typeface="Meiryo UI" pitchFamily="50" charset="-128"/>
                  <a:hlinkClick r:id="rId23">
                    <a:extLst>
                      <a:ext uri="{A12FA001-AC4F-418D-AE19-62706E023703}">
                        <ahyp:hlinkClr xmlns:ahyp="http://schemas.microsoft.com/office/drawing/2018/hyperlinkcolor" val="tx"/>
                      </a:ext>
                    </a:extLst>
                  </a:hlinkClick>
                </a:rPr>
                <a:t>OpenDaylight</a:t>
              </a:r>
              <a:endParaRPr kumimoji="0" lang="en-US" altLang="ja-JP" sz="800" kern="0" dirty="0">
                <a:latin typeface="Meiryo UI" pitchFamily="50" charset="-128"/>
                <a:ea typeface="Meiryo UI" pitchFamily="50" charset="-128"/>
                <a:cs typeface="Meiryo UI" pitchFamily="50" charset="-128"/>
              </a:endParaRPr>
            </a:p>
            <a:p>
              <a:pPr algn="l" fontAlgn="auto">
                <a:spcBef>
                  <a:spcPts val="0"/>
                </a:spcBef>
                <a:spcAft>
                  <a:spcPts val="0"/>
                </a:spcAft>
                <a:buClrTx/>
                <a:buSzTx/>
                <a:defRPr/>
              </a:pPr>
              <a:r>
                <a:rPr kumimoji="0" lang="en-US" altLang="ja-JP" sz="800" kern="0" dirty="0">
                  <a:latin typeface="Meiryo UI" pitchFamily="50" charset="-128"/>
                  <a:ea typeface="Meiryo UI" pitchFamily="50" charset="-128"/>
                  <a:cs typeface="Meiryo UI" pitchFamily="50" charset="-128"/>
                  <a:hlinkClick r:id="rId25"/>
                </a:rPr>
                <a:t>Open vSwitch</a:t>
              </a:r>
              <a:endParaRPr kumimoji="0" lang="en-US" altLang="ja-JP" sz="800" kern="0" dirty="0">
                <a:latin typeface="Meiryo UI" pitchFamily="50" charset="-128"/>
                <a:ea typeface="Meiryo UI" pitchFamily="50" charset="-128"/>
                <a:cs typeface="Meiryo UI" pitchFamily="50" charset="-128"/>
              </a:endParaRPr>
            </a:p>
          </p:txBody>
        </p:sp>
        <p:sp>
          <p:nvSpPr>
            <p:cNvPr id="30" name="テキスト ボックス 29"/>
            <p:cNvSpPr txBox="1"/>
            <p:nvPr/>
          </p:nvSpPr>
          <p:spPr bwMode="gray">
            <a:xfrm>
              <a:off x="5688121" y="1408586"/>
              <a:ext cx="3339936" cy="131819"/>
            </a:xfrm>
            <a:prstGeom prst="rect">
              <a:avLst/>
            </a:prstGeom>
            <a:solidFill>
              <a:srgbClr val="DEEDF5"/>
            </a:solidFill>
            <a:ln w="9525" cap="flat">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116120" tIns="58059" rIns="116120" bIns="58059" anchor="ctr"/>
            <a:lstStyle>
              <a:defPPr>
                <a:defRPr lang="ja-JP"/>
              </a:defPPr>
            </a:lstStyle>
            <a:p>
              <a:r>
                <a:rPr lang="ja-JP" altLang="en-US" sz="800" dirty="0">
                  <a:latin typeface="Meiryo UI" panose="020B0604030504040204" pitchFamily="50" charset="-128"/>
                  <a:ea typeface="Meiryo UI" panose="020B0604030504040204" pitchFamily="50" charset="-128"/>
                  <a:cs typeface="Meiryo UI" panose="020B0604030504040204" pitchFamily="50" charset="-128"/>
                </a:rPr>
                <a:t>ネットワーク仮想化</a:t>
              </a:r>
            </a:p>
          </p:txBody>
        </p:sp>
      </p:grpSp>
      <p:grpSp>
        <p:nvGrpSpPr>
          <p:cNvPr id="31" name="グループ化 30"/>
          <p:cNvGrpSpPr/>
          <p:nvPr/>
        </p:nvGrpSpPr>
        <p:grpSpPr>
          <a:xfrm>
            <a:off x="6001520" y="4788514"/>
            <a:ext cx="1299475" cy="1152540"/>
            <a:chOff x="4380395" y="7110176"/>
            <a:chExt cx="1249248" cy="1152540"/>
          </a:xfrm>
        </p:grpSpPr>
        <p:sp>
          <p:nvSpPr>
            <p:cNvPr id="32" name="正方形/長方形 31"/>
            <p:cNvSpPr/>
            <p:nvPr/>
          </p:nvSpPr>
          <p:spPr bwMode="gray">
            <a:xfrm>
              <a:off x="4380395" y="7275174"/>
              <a:ext cx="1249247" cy="987542"/>
            </a:xfrm>
            <a:prstGeom prst="rect">
              <a:avLst/>
            </a:prstGeom>
            <a:solidFill>
              <a:schemeClr val="bg1"/>
            </a:solidFill>
            <a:ln w="9525">
              <a:solidFill>
                <a:schemeClr val="tx1"/>
              </a:solidFill>
              <a:miter lim="800000"/>
              <a:headEnd/>
              <a:tailEnd/>
            </a:ln>
          </p:spPr>
          <p:txBody>
            <a:bodyPr lIns="36000" rIns="36000" anchor="t"/>
            <a:lstStyle/>
            <a:p>
              <a:pPr algn="l" fontAlgn="auto">
                <a:spcBef>
                  <a:spcPts val="0"/>
                </a:spcBef>
                <a:spcAft>
                  <a:spcPts val="0"/>
                </a:spcAft>
                <a:buClrTx/>
                <a:buSzTx/>
                <a:defRPr/>
              </a:pPr>
              <a:r>
                <a:rPr kumimoji="0" lang="en-US" altLang="ja-JP" sz="800" kern="0" dirty="0">
                  <a:latin typeface="Meiryo UI" pitchFamily="50" charset="-128"/>
                  <a:ea typeface="Meiryo UI" pitchFamily="50" charset="-128"/>
                  <a:cs typeface="Meiryo UI" pitchFamily="50" charset="-128"/>
                  <a:hlinkClick r:id="rId26"/>
                </a:rPr>
                <a:t>Apache</a:t>
              </a:r>
              <a:r>
                <a:rPr kumimoji="0" lang="ja-JP" altLang="en-US" sz="800" kern="0" dirty="0">
                  <a:latin typeface="Meiryo UI" pitchFamily="50" charset="-128"/>
                  <a:ea typeface="Meiryo UI" pitchFamily="50" charset="-128"/>
                  <a:cs typeface="Meiryo UI" pitchFamily="50" charset="-128"/>
                  <a:hlinkClick r:id="rId26"/>
                </a:rPr>
                <a:t> </a:t>
              </a:r>
              <a:r>
                <a:rPr kumimoji="0" lang="en-US" altLang="ja-JP" sz="800" kern="0" dirty="0">
                  <a:latin typeface="Meiryo UI" pitchFamily="50" charset="-128"/>
                  <a:ea typeface="Meiryo UI" pitchFamily="50" charset="-128"/>
                  <a:cs typeface="Meiryo UI" pitchFamily="50" charset="-128"/>
                  <a:hlinkClick r:id="rId26"/>
                </a:rPr>
                <a:t>CloudStack</a:t>
              </a:r>
              <a:endParaRPr kumimoji="0" lang="en-US" altLang="ja-JP" sz="800" kern="0" dirty="0">
                <a:latin typeface="Meiryo UI" pitchFamily="50" charset="-128"/>
                <a:ea typeface="Meiryo UI" pitchFamily="50" charset="-128"/>
                <a:cs typeface="Meiryo UI" pitchFamily="50" charset="-128"/>
                <a:hlinkClick r:id="rId27"/>
              </a:endParaRPr>
            </a:p>
            <a:p>
              <a:pPr algn="l" fontAlgn="auto">
                <a:spcBef>
                  <a:spcPts val="0"/>
                </a:spcBef>
                <a:spcAft>
                  <a:spcPts val="0"/>
                </a:spcAft>
                <a:buClrTx/>
                <a:buSzTx/>
                <a:defRPr/>
              </a:pPr>
              <a:r>
                <a:rPr kumimoji="0" lang="en-US" altLang="ja-JP" sz="800" kern="0" dirty="0">
                  <a:solidFill>
                    <a:srgbClr val="3BABFF"/>
                  </a:solidFill>
                  <a:latin typeface="Meiryo UI" pitchFamily="50" charset="-128"/>
                  <a:ea typeface="Meiryo UI" pitchFamily="50" charset="-128"/>
                  <a:cs typeface="Meiryo UI" pitchFamily="50" charset="-128"/>
                  <a:hlinkClick r:id="rId28"/>
                </a:rPr>
                <a:t>ManageIQ</a:t>
              </a:r>
              <a:endParaRPr kumimoji="0" lang="en-US" altLang="ja-JP" sz="800" kern="0" dirty="0">
                <a:solidFill>
                  <a:srgbClr val="3BABFF"/>
                </a:solidFill>
                <a:latin typeface="Meiryo UI" pitchFamily="50" charset="-128"/>
                <a:ea typeface="Meiryo UI" pitchFamily="50" charset="-128"/>
                <a:cs typeface="Meiryo UI" pitchFamily="50" charset="-128"/>
                <a:hlinkClick r:id="rId29">
                  <a:extLst>
                    <a:ext uri="{A12FA001-AC4F-418D-AE19-62706E023703}">
                      <ahyp:hlinkClr xmlns:ahyp="http://schemas.microsoft.com/office/drawing/2018/hyperlinkcolor" val="tx"/>
                    </a:ext>
                  </a:extLst>
                </a:hlinkClick>
              </a:endParaRPr>
            </a:p>
            <a:p>
              <a:pPr algn="l" fontAlgn="auto">
                <a:spcBef>
                  <a:spcPts val="0"/>
                </a:spcBef>
                <a:spcAft>
                  <a:spcPts val="0"/>
                </a:spcAft>
                <a:buClrTx/>
                <a:buSzTx/>
                <a:defRPr/>
              </a:pPr>
              <a:r>
                <a:rPr kumimoji="0" lang="en-US" altLang="ja-JP" sz="800" kern="0" dirty="0">
                  <a:latin typeface="Meiryo UI" pitchFamily="50" charset="-128"/>
                  <a:ea typeface="Meiryo UI" pitchFamily="50" charset="-128"/>
                  <a:cs typeface="Meiryo UI" pitchFamily="50" charset="-128"/>
                  <a:hlinkClick r:id="rId30"/>
                </a:rPr>
                <a:t>OpenStack Ceilometer</a:t>
              </a:r>
              <a:br>
                <a:rPr kumimoji="0" lang="en-US" altLang="ja-JP" sz="800" kern="0" dirty="0">
                  <a:latin typeface="Meiryo UI" pitchFamily="50" charset="-128"/>
                  <a:ea typeface="Meiryo UI" pitchFamily="50" charset="-128"/>
                  <a:cs typeface="Meiryo UI" pitchFamily="50" charset="-128"/>
                </a:rPr>
              </a:br>
              <a:r>
                <a:rPr kumimoji="0" lang="en-US" altLang="ja-JP" sz="800" kern="0" dirty="0">
                  <a:latin typeface="Meiryo UI" pitchFamily="50" charset="-128"/>
                  <a:ea typeface="Meiryo UI" pitchFamily="50" charset="-128"/>
                  <a:cs typeface="Meiryo UI" pitchFamily="50" charset="-128"/>
                  <a:hlinkClick r:id="rId31"/>
                </a:rPr>
                <a:t>OpenStack Horizon</a:t>
              </a:r>
              <a:endParaRPr kumimoji="0" lang="en-US" altLang="ja-JP" sz="800" kern="0" dirty="0">
                <a:latin typeface="Meiryo UI" pitchFamily="50" charset="-128"/>
                <a:ea typeface="Meiryo UI" pitchFamily="50" charset="-128"/>
                <a:cs typeface="Meiryo UI" pitchFamily="50" charset="-128"/>
              </a:endParaRPr>
            </a:p>
            <a:p>
              <a:pPr algn="l" fontAlgn="auto">
                <a:spcBef>
                  <a:spcPts val="0"/>
                </a:spcBef>
                <a:spcAft>
                  <a:spcPts val="0"/>
                </a:spcAft>
                <a:buClrTx/>
                <a:buSzTx/>
                <a:defRPr/>
              </a:pPr>
              <a:r>
                <a:rPr kumimoji="0" lang="en-US" altLang="ja-JP" sz="800" kern="0" dirty="0">
                  <a:latin typeface="Meiryo UI" pitchFamily="50" charset="-128"/>
                  <a:ea typeface="Meiryo UI" pitchFamily="50" charset="-128"/>
                  <a:cs typeface="Meiryo UI" pitchFamily="50" charset="-128"/>
                  <a:hlinkClick r:id="rId32"/>
                </a:rPr>
                <a:t>OpenStack Ironic</a:t>
              </a:r>
              <a:endParaRPr kumimoji="0" lang="en-US" altLang="ja-JP" sz="800" kern="0" dirty="0">
                <a:latin typeface="Meiryo UI" pitchFamily="50" charset="-128"/>
                <a:ea typeface="Meiryo UI" pitchFamily="50" charset="-128"/>
                <a:cs typeface="Meiryo UI" pitchFamily="50" charset="-128"/>
              </a:endParaRPr>
            </a:p>
            <a:p>
              <a:pPr algn="l" fontAlgn="auto">
                <a:spcBef>
                  <a:spcPts val="0"/>
                </a:spcBef>
                <a:spcAft>
                  <a:spcPts val="0"/>
                </a:spcAft>
                <a:buClrTx/>
                <a:buSzTx/>
                <a:defRPr/>
              </a:pPr>
              <a:r>
                <a:rPr kumimoji="0" lang="en-US" altLang="ja-JP" sz="800" kern="0" dirty="0">
                  <a:latin typeface="Meiryo UI" pitchFamily="50" charset="-128"/>
                  <a:ea typeface="Meiryo UI" pitchFamily="50" charset="-128"/>
                  <a:cs typeface="Meiryo UI" pitchFamily="50" charset="-128"/>
                  <a:hlinkClick r:id="rId33"/>
                </a:rPr>
                <a:t>OpenStack Magnum</a:t>
              </a:r>
              <a:endParaRPr kumimoji="0" lang="en-US" altLang="ja-JP" sz="800" kern="0" dirty="0">
                <a:latin typeface="Meiryo UI" pitchFamily="50" charset="-128"/>
                <a:ea typeface="Meiryo UI" pitchFamily="50" charset="-128"/>
                <a:cs typeface="Meiryo UI" pitchFamily="50" charset="-128"/>
              </a:endParaRPr>
            </a:p>
            <a:p>
              <a:pPr algn="l" fontAlgn="auto">
                <a:spcBef>
                  <a:spcPts val="0"/>
                </a:spcBef>
                <a:spcAft>
                  <a:spcPts val="0"/>
                </a:spcAft>
                <a:buClrTx/>
                <a:buSzTx/>
                <a:defRPr/>
              </a:pPr>
              <a:r>
                <a:rPr kumimoji="0" lang="en-US" altLang="ja-JP" sz="800" kern="0" dirty="0">
                  <a:solidFill>
                    <a:srgbClr val="3BABFF"/>
                  </a:solidFill>
                  <a:latin typeface="Meiryo UI" pitchFamily="50" charset="-128"/>
                  <a:ea typeface="Meiryo UI" pitchFamily="50" charset="-128"/>
                  <a:cs typeface="Meiryo UI" pitchFamily="50" charset="-128"/>
                  <a:hlinkClick r:id="rId34"/>
                </a:rPr>
                <a:t>oVirt</a:t>
              </a:r>
              <a:endParaRPr kumimoji="0" lang="en-US" altLang="ja-JP" sz="800" kern="0" dirty="0">
                <a:solidFill>
                  <a:srgbClr val="3BABFF"/>
                </a:solidFill>
                <a:latin typeface="Meiryo UI" pitchFamily="50" charset="-128"/>
                <a:ea typeface="Meiryo UI" pitchFamily="50" charset="-128"/>
                <a:cs typeface="Meiryo UI" pitchFamily="50" charset="-128"/>
                <a:hlinkClick r:id="rId29">
                  <a:extLst>
                    <a:ext uri="{A12FA001-AC4F-418D-AE19-62706E023703}">
                      <ahyp:hlinkClr xmlns:ahyp="http://schemas.microsoft.com/office/drawing/2018/hyperlinkcolor" val="tx"/>
                    </a:ext>
                  </a:extLst>
                </a:hlinkClick>
              </a:endParaRPr>
            </a:p>
          </p:txBody>
        </p:sp>
        <p:sp>
          <p:nvSpPr>
            <p:cNvPr id="33" name="テキスト ボックス 32"/>
            <p:cNvSpPr txBox="1"/>
            <p:nvPr/>
          </p:nvSpPr>
          <p:spPr bwMode="gray">
            <a:xfrm>
              <a:off x="4380396" y="7110176"/>
              <a:ext cx="1249247" cy="193205"/>
            </a:xfrm>
            <a:prstGeom prst="rect">
              <a:avLst/>
            </a:prstGeom>
            <a:solidFill>
              <a:srgbClr val="DEEDF5"/>
            </a:solidFill>
            <a:ln w="9525" cap="flat">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116120" tIns="58059" rIns="116120" bIns="58059" anchor="ctr"/>
            <a:lstStyle>
              <a:defPPr>
                <a:defRPr lang="ja-JP"/>
              </a:defPPr>
            </a:lstStyle>
            <a:p>
              <a:pPr fontAlgn="ctr">
                <a:lnSpc>
                  <a:spcPts val="800"/>
                </a:lnSpc>
                <a:spcBef>
                  <a:spcPts val="0"/>
                </a:spcBef>
                <a:spcAft>
                  <a:spcPts val="0"/>
                </a:spcAft>
                <a:buClrTx/>
                <a:buSzTx/>
                <a:defRPr/>
              </a:pPr>
              <a:r>
                <a:rPr kumimoji="0" lang="en-US" altLang="ja-JP" sz="600" kern="0" dirty="0">
                  <a:latin typeface="Meiryo UI" panose="020B0604030504040204" pitchFamily="50" charset="-128"/>
                  <a:ea typeface="Meiryo UI" panose="020B0604030504040204" pitchFamily="50" charset="-128"/>
                  <a:cs typeface="Meiryo UI" pitchFamily="50" charset="-128"/>
                </a:rPr>
                <a:t>Infrastructure as a Service </a:t>
              </a:r>
              <a:r>
                <a:rPr kumimoji="0" lang="en-US" altLang="ja-JP" sz="500" kern="0" dirty="0">
                  <a:latin typeface="Meiryo UI" panose="020B0604030504040204" pitchFamily="50" charset="-128"/>
                  <a:ea typeface="Meiryo UI" panose="020B0604030504040204" pitchFamily="50" charset="-128"/>
                  <a:cs typeface="Meiryo UI" pitchFamily="50" charset="-128"/>
                </a:rPr>
                <a:t>(IaaS)</a:t>
              </a:r>
              <a:endParaRPr kumimoji="0" lang="ja-JP" altLang="en-US" sz="600" kern="0" dirty="0">
                <a:latin typeface="Meiryo UI" panose="020B0604030504040204" pitchFamily="50" charset="-128"/>
                <a:ea typeface="Meiryo UI" panose="020B0604030504040204" pitchFamily="50" charset="-128"/>
                <a:cs typeface="Meiryo UI" pitchFamily="50" charset="-128"/>
              </a:endParaRPr>
            </a:p>
          </p:txBody>
        </p:sp>
      </p:grpSp>
      <p:grpSp>
        <p:nvGrpSpPr>
          <p:cNvPr id="34" name="グループ化 33"/>
          <p:cNvGrpSpPr/>
          <p:nvPr/>
        </p:nvGrpSpPr>
        <p:grpSpPr>
          <a:xfrm>
            <a:off x="6001520" y="4398812"/>
            <a:ext cx="1299474" cy="354204"/>
            <a:chOff x="5688124" y="1462377"/>
            <a:chExt cx="3240360" cy="462044"/>
          </a:xfrm>
        </p:grpSpPr>
        <p:sp>
          <p:nvSpPr>
            <p:cNvPr id="35" name="正方形/長方形 34"/>
            <p:cNvSpPr/>
            <p:nvPr/>
          </p:nvSpPr>
          <p:spPr bwMode="gray">
            <a:xfrm>
              <a:off x="5688124" y="1670416"/>
              <a:ext cx="3240360" cy="254005"/>
            </a:xfrm>
            <a:prstGeom prst="rect">
              <a:avLst/>
            </a:prstGeom>
            <a:solidFill>
              <a:schemeClr val="bg1"/>
            </a:solidFill>
            <a:ln w="9525">
              <a:solidFill>
                <a:schemeClr val="tx1"/>
              </a:solidFill>
              <a:miter lim="800000"/>
              <a:headEnd/>
              <a:tailEnd/>
            </a:ln>
          </p:spPr>
          <p:txBody>
            <a:bodyPr lIns="36000" rIns="36000" anchor="t"/>
            <a:lstStyle/>
            <a:p>
              <a:pPr algn="l" fontAlgn="auto">
                <a:spcBef>
                  <a:spcPts val="0"/>
                </a:spcBef>
                <a:spcAft>
                  <a:spcPts val="0"/>
                </a:spcAft>
                <a:buClrTx/>
                <a:buSzTx/>
                <a:defRPr/>
              </a:pPr>
              <a:r>
                <a:rPr kumimoji="0" lang="en-US" altLang="ja-JP" sz="800" kern="0" dirty="0">
                  <a:latin typeface="Meiryo UI" panose="020B0604030504040204" pitchFamily="50" charset="-128"/>
                  <a:ea typeface="Meiryo UI" panose="020B0604030504040204" pitchFamily="50" charset="-128"/>
                  <a:cs typeface="Meiryo UI" panose="020B0604030504040204" pitchFamily="50" charset="-128"/>
                  <a:hlinkClick r:id="rId35"/>
                </a:rPr>
                <a:t>OpenStack Murano</a:t>
              </a:r>
              <a:endParaRPr kumimoji="0" lang="en-US" altLang="ja-JP" sz="800" kern="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36" name="テキスト ボックス 35"/>
            <p:cNvSpPr txBox="1"/>
            <p:nvPr/>
          </p:nvSpPr>
          <p:spPr bwMode="gray">
            <a:xfrm>
              <a:off x="5688124" y="1462377"/>
              <a:ext cx="3240360" cy="207608"/>
            </a:xfrm>
            <a:prstGeom prst="rect">
              <a:avLst/>
            </a:prstGeom>
            <a:solidFill>
              <a:srgbClr val="DEEDF5"/>
            </a:solidFill>
            <a:ln w="9525" cap="flat">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116120" tIns="58059" rIns="116120" bIns="58059" anchor="ctr"/>
            <a:lstStyle>
              <a:defPPr>
                <a:defRPr lang="ja-JP"/>
              </a:defPPr>
            </a:lstStyle>
            <a:p>
              <a:pPr fontAlgn="ctr">
                <a:lnSpc>
                  <a:spcPts val="800"/>
                </a:lnSpc>
                <a:spcBef>
                  <a:spcPts val="0"/>
                </a:spcBef>
                <a:spcAft>
                  <a:spcPts val="0"/>
                </a:spcAft>
                <a:buClrTx/>
                <a:buSzTx/>
                <a:defRPr/>
              </a:pPr>
              <a:r>
                <a:rPr kumimoji="0" lang="en-US" altLang="ja-JP" sz="600" kern="0" dirty="0">
                  <a:latin typeface="Meiryo UI" panose="020B0604030504040204" pitchFamily="50" charset="-128"/>
                  <a:ea typeface="Meiryo UI" panose="020B0604030504040204" pitchFamily="50" charset="-128"/>
                  <a:cs typeface="Meiryo UI" panose="020B0604030504040204" pitchFamily="50" charset="-128"/>
                </a:rPr>
                <a:t>Software as a Service (SaaS)</a:t>
              </a:r>
              <a:endParaRPr kumimoji="0" lang="ja-JP" altLang="en-US" sz="600" kern="0" dirty="0">
                <a:latin typeface="Meiryo UI" panose="020B0604030504040204" pitchFamily="50" charset="-128"/>
                <a:ea typeface="Meiryo UI" panose="020B0604030504040204" pitchFamily="50" charset="-128"/>
                <a:cs typeface="Meiryo UI" pitchFamily="50" charset="-128"/>
              </a:endParaRPr>
            </a:p>
          </p:txBody>
        </p:sp>
      </p:grpSp>
      <p:grpSp>
        <p:nvGrpSpPr>
          <p:cNvPr id="37" name="グループ化 36"/>
          <p:cNvGrpSpPr/>
          <p:nvPr/>
        </p:nvGrpSpPr>
        <p:grpSpPr>
          <a:xfrm>
            <a:off x="8740634" y="5608504"/>
            <a:ext cx="1276490" cy="468858"/>
            <a:chOff x="5676706" y="1633177"/>
            <a:chExt cx="3216709" cy="425559"/>
          </a:xfrm>
        </p:grpSpPr>
        <p:sp>
          <p:nvSpPr>
            <p:cNvPr id="38" name="正方形/長方形 37"/>
            <p:cNvSpPr/>
            <p:nvPr/>
          </p:nvSpPr>
          <p:spPr bwMode="gray">
            <a:xfrm>
              <a:off x="5676706" y="1797224"/>
              <a:ext cx="3216709" cy="261512"/>
            </a:xfrm>
            <a:prstGeom prst="rect">
              <a:avLst/>
            </a:prstGeom>
            <a:solidFill>
              <a:schemeClr val="bg1"/>
            </a:solidFill>
            <a:ln w="9525">
              <a:solidFill>
                <a:schemeClr val="tx1"/>
              </a:solidFill>
              <a:miter lim="800000"/>
              <a:headEnd/>
              <a:tailEnd/>
            </a:ln>
          </p:spPr>
          <p:txBody>
            <a:bodyPr lIns="36000" rIns="36000" anchor="t"/>
            <a:lstStyle/>
            <a:p>
              <a:pPr algn="l" fontAlgn="auto">
                <a:spcBef>
                  <a:spcPts val="0"/>
                </a:spcBef>
                <a:spcAft>
                  <a:spcPts val="0"/>
                </a:spcAft>
                <a:buClrTx/>
                <a:buSzTx/>
                <a:defRPr/>
              </a:pPr>
              <a:r>
                <a:rPr kumimoji="0" lang="en-US" altLang="ja-JP" sz="800" kern="0" dirty="0">
                  <a:latin typeface="Meiryo UI" panose="020B0604030504040204" pitchFamily="50" charset="-128"/>
                  <a:ea typeface="Meiryo UI" panose="020B0604030504040204" pitchFamily="50" charset="-128"/>
                  <a:cs typeface="Meiryo UI" panose="020B0604030504040204" pitchFamily="50" charset="-128"/>
                  <a:hlinkClick r:id="rId36"/>
                </a:rPr>
                <a:t>OpenStack Designate</a:t>
              </a:r>
              <a:endParaRPr kumimoji="0" lang="en-US" altLang="ja-JP" sz="800" kern="0" dirty="0">
                <a:latin typeface="Meiryo UI" panose="020B0604030504040204" pitchFamily="50" charset="-128"/>
                <a:ea typeface="Meiryo UI" panose="020B0604030504040204" pitchFamily="50" charset="-128"/>
                <a:cs typeface="Meiryo UI" panose="020B0604030504040204" pitchFamily="50" charset="-128"/>
              </a:endParaRPr>
            </a:p>
            <a:p>
              <a:pPr algn="l" fontAlgn="auto">
                <a:spcBef>
                  <a:spcPts val="0"/>
                </a:spcBef>
                <a:spcAft>
                  <a:spcPts val="0"/>
                </a:spcAft>
                <a:buClrTx/>
                <a:buSzTx/>
                <a:defRPr/>
              </a:pPr>
              <a:r>
                <a:rPr kumimoji="0" lang="en-US" altLang="ja-JP" sz="800" kern="0" dirty="0">
                  <a:latin typeface="Meiryo UI" panose="020B0604030504040204" pitchFamily="50" charset="-128"/>
                  <a:ea typeface="Meiryo UI" panose="020B0604030504040204" pitchFamily="50" charset="-128"/>
                  <a:cs typeface="Meiryo UI" panose="020B0604030504040204" pitchFamily="50" charset="-128"/>
                  <a:hlinkClick r:id="rId37"/>
                </a:rPr>
                <a:t>OpenStack Neutron</a:t>
              </a:r>
              <a:endParaRPr kumimoji="0" lang="en-US" altLang="ja-JP" sz="800" kern="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39" name="テキスト ボックス 38"/>
            <p:cNvSpPr txBox="1"/>
            <p:nvPr/>
          </p:nvSpPr>
          <p:spPr bwMode="gray">
            <a:xfrm>
              <a:off x="5676706" y="1633177"/>
              <a:ext cx="3216709" cy="186340"/>
            </a:xfrm>
            <a:prstGeom prst="rect">
              <a:avLst/>
            </a:prstGeom>
            <a:solidFill>
              <a:srgbClr val="DEEDF5"/>
            </a:solidFill>
            <a:ln w="9525" cap="flat">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116120" tIns="58059" rIns="116120" bIns="58059" anchor="t"/>
            <a:lstStyle>
              <a:defPPr>
                <a:defRPr lang="ja-JP"/>
              </a:defPPr>
            </a:lstStyle>
            <a:p>
              <a:pPr fontAlgn="ctr">
                <a:lnSpc>
                  <a:spcPts val="800"/>
                </a:lnSpc>
                <a:spcBef>
                  <a:spcPts val="0"/>
                </a:spcBef>
                <a:spcAft>
                  <a:spcPts val="0"/>
                </a:spcAft>
                <a:buClrTx/>
                <a:buSzTx/>
                <a:defRPr/>
              </a:pPr>
              <a:r>
                <a:rPr kumimoji="0" lang="en-US" altLang="ja-JP" sz="600" kern="0" dirty="0">
                  <a:latin typeface="Meiryo UI" panose="020B0604030504040204" pitchFamily="50" charset="-128"/>
                  <a:ea typeface="Meiryo UI" panose="020B0604030504040204" pitchFamily="50" charset="-128"/>
                  <a:cs typeface="Meiryo UI" pitchFamily="50" charset="-128"/>
                </a:rPr>
                <a:t>Network as a Service (NaaS)</a:t>
              </a:r>
              <a:endParaRPr kumimoji="0" lang="ja-JP" altLang="en-US" sz="600" kern="0" dirty="0">
                <a:latin typeface="Meiryo UI" panose="020B0604030504040204" pitchFamily="50" charset="-128"/>
                <a:ea typeface="Meiryo UI" panose="020B0604030504040204" pitchFamily="50" charset="-128"/>
                <a:cs typeface="Meiryo UI" pitchFamily="50" charset="-128"/>
              </a:endParaRPr>
            </a:p>
          </p:txBody>
        </p:sp>
      </p:grpSp>
      <p:grpSp>
        <p:nvGrpSpPr>
          <p:cNvPr id="40" name="グループ化 39"/>
          <p:cNvGrpSpPr/>
          <p:nvPr/>
        </p:nvGrpSpPr>
        <p:grpSpPr>
          <a:xfrm>
            <a:off x="8740634" y="4416316"/>
            <a:ext cx="1277524" cy="345317"/>
            <a:chOff x="1966747" y="1629883"/>
            <a:chExt cx="3313707" cy="413789"/>
          </a:xfrm>
        </p:grpSpPr>
        <p:sp>
          <p:nvSpPr>
            <p:cNvPr id="41" name="正方形/長方形 40"/>
            <p:cNvSpPr/>
            <p:nvPr/>
          </p:nvSpPr>
          <p:spPr bwMode="gray">
            <a:xfrm>
              <a:off x="1966747" y="1789309"/>
              <a:ext cx="3313704" cy="254363"/>
            </a:xfrm>
            <a:prstGeom prst="rect">
              <a:avLst/>
            </a:prstGeom>
            <a:solidFill>
              <a:schemeClr val="bg1"/>
            </a:solidFill>
            <a:ln w="9525">
              <a:solidFill>
                <a:schemeClr val="tx1"/>
              </a:solidFill>
              <a:miter lim="800000"/>
              <a:headEnd/>
              <a:tailEnd/>
            </a:ln>
          </p:spPr>
          <p:txBody>
            <a:bodyPr lIns="36000" rIns="36000" anchor="t"/>
            <a:lstStyle/>
            <a:p>
              <a:pPr algn="l" fontAlgn="auto">
                <a:spcBef>
                  <a:spcPts val="0"/>
                </a:spcBef>
                <a:spcAft>
                  <a:spcPts val="0"/>
                </a:spcAft>
                <a:buClrTx/>
                <a:buSzTx/>
                <a:defRPr/>
              </a:pPr>
              <a:r>
                <a:rPr kumimoji="0" lang="en-US" altLang="ja-JP" sz="800" kern="0" dirty="0">
                  <a:latin typeface="Meiryo UI" panose="020B0604030504040204" pitchFamily="50" charset="-128"/>
                  <a:ea typeface="Meiryo UI" panose="020B0604030504040204" pitchFamily="50" charset="-128"/>
                  <a:cs typeface="Meiryo UI" panose="020B0604030504040204" pitchFamily="50" charset="-128"/>
                  <a:hlinkClick r:id="rId38"/>
                </a:rPr>
                <a:t>OpenStack Sahara</a:t>
              </a:r>
              <a:endParaRPr kumimoji="0" lang="en-US" altLang="ja-JP" sz="800" kern="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42" name="テキスト ボックス 41"/>
            <p:cNvSpPr txBox="1"/>
            <p:nvPr/>
          </p:nvSpPr>
          <p:spPr bwMode="gray">
            <a:xfrm>
              <a:off x="1966750" y="1629883"/>
              <a:ext cx="3313704" cy="201321"/>
            </a:xfrm>
            <a:prstGeom prst="rect">
              <a:avLst/>
            </a:prstGeom>
            <a:solidFill>
              <a:srgbClr val="DEEDF5"/>
            </a:solidFill>
            <a:ln w="9525" cap="flat">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116120" tIns="58059" rIns="116120" bIns="58059" anchor="ctr"/>
            <a:lstStyle>
              <a:defPPr>
                <a:defRPr lang="ja-JP"/>
              </a:defPPr>
            </a:lstStyle>
            <a:p>
              <a:pPr fontAlgn="ctr">
                <a:lnSpc>
                  <a:spcPts val="800"/>
                </a:lnSpc>
                <a:spcBef>
                  <a:spcPts val="0"/>
                </a:spcBef>
                <a:spcAft>
                  <a:spcPts val="0"/>
                </a:spcAft>
                <a:buClrTx/>
                <a:buSzTx/>
                <a:defRPr/>
              </a:pPr>
              <a:r>
                <a:rPr kumimoji="0" lang="pt-BR" altLang="ja-JP" sz="600" kern="0" dirty="0">
                  <a:latin typeface="Meiryo UI" panose="020B0604030504040204" pitchFamily="50" charset="-128"/>
                  <a:ea typeface="Meiryo UI" panose="020B0604030504040204" pitchFamily="50" charset="-128"/>
                  <a:cs typeface="Meiryo UI" pitchFamily="50" charset="-128"/>
                </a:rPr>
                <a:t>Database as a Service (DBaaS)</a:t>
              </a:r>
              <a:endParaRPr kumimoji="0" lang="ja-JP" altLang="en-US" sz="600" kern="0" dirty="0">
                <a:latin typeface="Meiryo UI" panose="020B0604030504040204" pitchFamily="50" charset="-128"/>
                <a:ea typeface="Meiryo UI" panose="020B0604030504040204" pitchFamily="50" charset="-128"/>
                <a:cs typeface="Meiryo UI" pitchFamily="50" charset="-128"/>
              </a:endParaRPr>
            </a:p>
          </p:txBody>
        </p:sp>
      </p:grpSp>
      <p:grpSp>
        <p:nvGrpSpPr>
          <p:cNvPr id="43" name="グループ化 42"/>
          <p:cNvGrpSpPr/>
          <p:nvPr/>
        </p:nvGrpSpPr>
        <p:grpSpPr>
          <a:xfrm>
            <a:off x="7408244" y="5023895"/>
            <a:ext cx="1257521" cy="399757"/>
            <a:chOff x="5688124" y="1485018"/>
            <a:chExt cx="3240360" cy="362839"/>
          </a:xfrm>
        </p:grpSpPr>
        <p:sp>
          <p:nvSpPr>
            <p:cNvPr id="44" name="正方形/長方形 43"/>
            <p:cNvSpPr/>
            <p:nvPr/>
          </p:nvSpPr>
          <p:spPr bwMode="gray">
            <a:xfrm>
              <a:off x="5688124" y="1670417"/>
              <a:ext cx="3240360" cy="177440"/>
            </a:xfrm>
            <a:prstGeom prst="rect">
              <a:avLst/>
            </a:prstGeom>
            <a:solidFill>
              <a:schemeClr val="bg1"/>
            </a:solidFill>
            <a:ln w="9525">
              <a:solidFill>
                <a:schemeClr val="tx1"/>
              </a:solidFill>
              <a:miter lim="800000"/>
              <a:headEnd/>
              <a:tailEnd/>
            </a:ln>
          </p:spPr>
          <p:txBody>
            <a:bodyPr lIns="36000" rIns="36000" anchor="t"/>
            <a:lstStyle/>
            <a:p>
              <a:pPr algn="l" fontAlgn="auto">
                <a:spcBef>
                  <a:spcPts val="0"/>
                </a:spcBef>
                <a:spcAft>
                  <a:spcPts val="0"/>
                </a:spcAft>
                <a:buClrTx/>
                <a:buSzTx/>
                <a:defRPr/>
              </a:pPr>
              <a:r>
                <a:rPr kumimoji="0" lang="en-US" altLang="ja-JP" sz="800" kern="0" dirty="0">
                  <a:latin typeface="Meiryo UI" panose="020B0604030504040204" pitchFamily="50" charset="-128"/>
                  <a:ea typeface="Meiryo UI" panose="020B0604030504040204" pitchFamily="50" charset="-128"/>
                  <a:cs typeface="Meiryo UI" panose="020B0604030504040204" pitchFamily="50" charset="-128"/>
                  <a:hlinkClick r:id="rId39"/>
                </a:rPr>
                <a:t>OpenStack Keystone</a:t>
              </a:r>
              <a:endParaRPr kumimoji="0" lang="en-US" altLang="ja-JP" sz="800" kern="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45" name="テキスト ボックス 44"/>
            <p:cNvSpPr txBox="1"/>
            <p:nvPr/>
          </p:nvSpPr>
          <p:spPr bwMode="gray">
            <a:xfrm>
              <a:off x="5688124" y="1485018"/>
              <a:ext cx="3240360" cy="184968"/>
            </a:xfrm>
            <a:prstGeom prst="rect">
              <a:avLst/>
            </a:prstGeom>
            <a:solidFill>
              <a:srgbClr val="DEEDF5"/>
            </a:solidFill>
            <a:ln w="9525" cap="flat">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116120" tIns="58059" rIns="116120" bIns="58059" anchor="t"/>
            <a:lstStyle>
              <a:defPPr>
                <a:defRPr lang="ja-JP"/>
              </a:defPPr>
            </a:lstStyle>
            <a:p>
              <a:pPr fontAlgn="ctr">
                <a:lnSpc>
                  <a:spcPts val="800"/>
                </a:lnSpc>
                <a:spcBef>
                  <a:spcPts val="0"/>
                </a:spcBef>
                <a:spcAft>
                  <a:spcPts val="0"/>
                </a:spcAft>
                <a:buClrTx/>
                <a:buSzTx/>
                <a:defRPr/>
              </a:pPr>
              <a:r>
                <a:rPr kumimoji="0" lang="pt-BR" altLang="ja-JP" sz="600" kern="0" dirty="0">
                  <a:latin typeface="Meiryo UI" panose="020B0604030504040204" pitchFamily="50" charset="-128"/>
                  <a:ea typeface="Meiryo UI" panose="020B0604030504040204" pitchFamily="50" charset="-128"/>
                  <a:cs typeface="Meiryo UI" panose="020B0604030504040204" pitchFamily="50" charset="-128"/>
                </a:rPr>
                <a:t>Identity as a Service (IDaaS)</a:t>
              </a:r>
            </a:p>
          </p:txBody>
        </p:sp>
      </p:grpSp>
      <p:sp>
        <p:nvSpPr>
          <p:cNvPr id="46" name="角丸四角形 45"/>
          <p:cNvSpPr/>
          <p:nvPr/>
        </p:nvSpPr>
        <p:spPr>
          <a:xfrm>
            <a:off x="5960327" y="4338714"/>
            <a:ext cx="4115700" cy="2005166"/>
          </a:xfrm>
          <a:prstGeom prst="roundRect">
            <a:avLst>
              <a:gd name="adj" fmla="val 2128"/>
            </a:avLst>
          </a:prstGeom>
          <a:noFill/>
          <a:ln w="25400">
            <a:solidFill>
              <a:srgbClr val="002060"/>
            </a:solidFill>
            <a:prstDash val="dash"/>
          </a:ln>
          <a:effectLst/>
        </p:spPr>
        <p:style>
          <a:lnRef idx="1">
            <a:schemeClr val="accent1"/>
          </a:lnRef>
          <a:fillRef idx="3">
            <a:schemeClr val="accent1"/>
          </a:fillRef>
          <a:effectRef idx="2">
            <a:schemeClr val="accent1"/>
          </a:effectRef>
          <a:fontRef idx="minor">
            <a:schemeClr val="lt1"/>
          </a:fontRef>
        </p:style>
        <p:txBody>
          <a:bodyPr lIns="36000" tIns="0" rIns="36000" bIns="36000" rtlCol="0" anchor="t"/>
          <a:lstStyle/>
          <a:p>
            <a:endParaRPr lang="en-US" altLang="ja-JP" sz="800" b="1" dirty="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48" name="正方形/長方形 47"/>
          <p:cNvSpPr/>
          <p:nvPr/>
        </p:nvSpPr>
        <p:spPr bwMode="gray">
          <a:xfrm>
            <a:off x="5952659" y="5917525"/>
            <a:ext cx="2715725" cy="411455"/>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pPr algn="l"/>
            <a:r>
              <a:rPr lang="ja-JP" altLang="en-US" sz="600" b="1"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参考：</a:t>
            </a:r>
            <a:r>
              <a:rPr lang="en-US" altLang="ja-JP" sz="600" b="1"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ISO/IEC 17788:2014 </a:t>
            </a:r>
          </a:p>
          <a:p>
            <a:pPr algn="l"/>
            <a:r>
              <a:rPr lang="en-US" altLang="ja-JP" sz="600" b="1"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Information technology</a:t>
            </a:r>
          </a:p>
          <a:p>
            <a:pPr algn="l"/>
            <a:r>
              <a:rPr lang="en-US" altLang="ja-JP" sz="600" b="1"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 Cloud computing — Overview and vocabulary</a:t>
            </a:r>
          </a:p>
        </p:txBody>
      </p:sp>
      <p:grpSp>
        <p:nvGrpSpPr>
          <p:cNvPr id="49" name="グループ化 48"/>
          <p:cNvGrpSpPr/>
          <p:nvPr/>
        </p:nvGrpSpPr>
        <p:grpSpPr>
          <a:xfrm>
            <a:off x="7408244" y="5472511"/>
            <a:ext cx="1259788" cy="638420"/>
            <a:chOff x="5762502" y="2643003"/>
            <a:chExt cx="3267702" cy="819216"/>
          </a:xfrm>
        </p:grpSpPr>
        <p:sp>
          <p:nvSpPr>
            <p:cNvPr id="50" name="正方形/長方形 49"/>
            <p:cNvSpPr/>
            <p:nvPr/>
          </p:nvSpPr>
          <p:spPr bwMode="gray">
            <a:xfrm>
              <a:off x="5762502" y="2852114"/>
              <a:ext cx="3267658" cy="610105"/>
            </a:xfrm>
            <a:prstGeom prst="rect">
              <a:avLst/>
            </a:prstGeom>
            <a:solidFill>
              <a:schemeClr val="bg1"/>
            </a:solidFill>
            <a:ln w="9525">
              <a:solidFill>
                <a:schemeClr val="tx1"/>
              </a:solidFill>
              <a:miter lim="800000"/>
              <a:headEnd/>
              <a:tailEnd/>
            </a:ln>
          </p:spPr>
          <p:txBody>
            <a:bodyPr lIns="36000" rIns="36000" anchor="t"/>
            <a:lstStyle/>
            <a:p>
              <a:pPr algn="l" fontAlgn="auto">
                <a:spcBef>
                  <a:spcPts val="0"/>
                </a:spcBef>
                <a:spcAft>
                  <a:spcPts val="0"/>
                </a:spcAft>
                <a:buClrTx/>
                <a:buSzTx/>
                <a:defRPr/>
              </a:pPr>
              <a:r>
                <a:rPr kumimoji="0" lang="en-US" altLang="ja-JP" sz="800" kern="0" dirty="0">
                  <a:latin typeface="Meiryo UI" panose="020B0604030504040204" pitchFamily="50" charset="-128"/>
                  <a:ea typeface="Meiryo UI" panose="020B0604030504040204" pitchFamily="50" charset="-128"/>
                  <a:cs typeface="Meiryo UI" panose="020B0604030504040204" pitchFamily="50" charset="-128"/>
                  <a:hlinkClick r:id="rId40"/>
                </a:rPr>
                <a:t>CloudFoundry</a:t>
              </a:r>
              <a:endParaRPr kumimoji="0" lang="en-US" altLang="ja-JP" sz="800" kern="0" dirty="0">
                <a:latin typeface="Meiryo UI" panose="020B0604030504040204" pitchFamily="50" charset="-128"/>
                <a:ea typeface="Meiryo UI" panose="020B0604030504040204" pitchFamily="50" charset="-128"/>
                <a:cs typeface="Meiryo UI" panose="020B0604030504040204" pitchFamily="50" charset="-128"/>
              </a:endParaRPr>
            </a:p>
            <a:p>
              <a:pPr algn="l" fontAlgn="auto">
                <a:spcBef>
                  <a:spcPts val="0"/>
                </a:spcBef>
                <a:spcAft>
                  <a:spcPts val="0"/>
                </a:spcAft>
                <a:buClrTx/>
                <a:buSzTx/>
                <a:defRPr/>
              </a:pPr>
              <a:r>
                <a:rPr kumimoji="0" lang="en-US" altLang="ja-JP" sz="800" kern="0" dirty="0">
                  <a:latin typeface="Meiryo UI" panose="020B0604030504040204" pitchFamily="50" charset="-128"/>
                  <a:ea typeface="Meiryo UI" panose="020B0604030504040204" pitchFamily="50" charset="-128"/>
                  <a:cs typeface="Meiryo UI" panose="020B0604030504040204" pitchFamily="50" charset="-128"/>
                  <a:hlinkClick r:id="rId41"/>
                </a:rPr>
                <a:t>Knative</a:t>
              </a:r>
              <a:endParaRPr kumimoji="0" lang="en-US" altLang="ja-JP" sz="800" kern="0" dirty="0">
                <a:latin typeface="Meiryo UI" panose="020B0604030504040204" pitchFamily="50" charset="-128"/>
                <a:ea typeface="Meiryo UI" panose="020B0604030504040204" pitchFamily="50" charset="-128"/>
                <a:cs typeface="Meiryo UI" panose="020B0604030504040204" pitchFamily="50" charset="-128"/>
              </a:endParaRPr>
            </a:p>
            <a:p>
              <a:pPr algn="l" fontAlgn="auto">
                <a:spcBef>
                  <a:spcPts val="0"/>
                </a:spcBef>
                <a:spcAft>
                  <a:spcPts val="0"/>
                </a:spcAft>
                <a:buClrTx/>
                <a:buSzTx/>
                <a:defRPr/>
              </a:pPr>
              <a:r>
                <a:rPr kumimoji="0" lang="en-US" altLang="ja-JP" sz="800" kern="0" dirty="0">
                  <a:latin typeface="Meiryo UI" panose="020B0604030504040204" pitchFamily="50" charset="-128"/>
                  <a:ea typeface="Meiryo UI" panose="020B0604030504040204" pitchFamily="50" charset="-128"/>
                  <a:cs typeface="Meiryo UI" panose="020B0604030504040204" pitchFamily="50" charset="-128"/>
                  <a:hlinkClick r:id="rId42"/>
                </a:rPr>
                <a:t>OKD(</a:t>
              </a:r>
              <a:r>
                <a:rPr kumimoji="0" lang="en-US" altLang="ja-JP" sz="800" kern="0" dirty="0" err="1">
                  <a:latin typeface="Meiryo UI" panose="020B0604030504040204" pitchFamily="50" charset="-128"/>
                  <a:ea typeface="Meiryo UI" panose="020B0604030504040204" pitchFamily="50" charset="-128"/>
                  <a:cs typeface="Meiryo UI" panose="020B0604030504040204" pitchFamily="50" charset="-128"/>
                  <a:hlinkClick r:id="rId42"/>
                </a:rPr>
                <a:t>OpenShift</a:t>
              </a:r>
              <a:r>
                <a:rPr kumimoji="0" lang="en-US" altLang="ja-JP" sz="800" kern="0" dirty="0">
                  <a:latin typeface="Meiryo UI" panose="020B0604030504040204" pitchFamily="50" charset="-128"/>
                  <a:ea typeface="Meiryo UI" panose="020B0604030504040204" pitchFamily="50" charset="-128"/>
                  <a:cs typeface="Meiryo UI" panose="020B0604030504040204" pitchFamily="50" charset="-128"/>
                  <a:hlinkClick r:id="rId42"/>
                </a:rPr>
                <a:t> Origin</a:t>
              </a:r>
              <a:r>
                <a:rPr kumimoji="0" lang="en-US" altLang="ja-JP" sz="800" kern="0" dirty="0">
                  <a:latin typeface="Meiryo UI" panose="020B0604030504040204" pitchFamily="50" charset="-128"/>
                  <a:ea typeface="Meiryo UI" panose="020B0604030504040204" pitchFamily="50" charset="-128"/>
                  <a:cs typeface="Meiryo UI" panose="020B0604030504040204" pitchFamily="50" charset="-128"/>
                </a:rPr>
                <a:t>)</a:t>
              </a:r>
            </a:p>
          </p:txBody>
        </p:sp>
        <p:sp>
          <p:nvSpPr>
            <p:cNvPr id="51" name="テキスト ボックス 50"/>
            <p:cNvSpPr txBox="1"/>
            <p:nvPr/>
          </p:nvSpPr>
          <p:spPr bwMode="gray">
            <a:xfrm>
              <a:off x="5762502" y="2643003"/>
              <a:ext cx="3267702" cy="216529"/>
            </a:xfrm>
            <a:prstGeom prst="rect">
              <a:avLst/>
            </a:prstGeom>
            <a:solidFill>
              <a:srgbClr val="DEEDF5"/>
            </a:solidFill>
            <a:ln w="9525" cap="flat">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116120" tIns="58059" rIns="116120" bIns="58059" anchor="ctr"/>
            <a:lstStyle>
              <a:defPPr>
                <a:defRPr lang="ja-JP"/>
              </a:defPPr>
            </a:lstStyle>
            <a:p>
              <a:pPr fontAlgn="ctr">
                <a:lnSpc>
                  <a:spcPts val="800"/>
                </a:lnSpc>
                <a:spcBef>
                  <a:spcPts val="0"/>
                </a:spcBef>
                <a:spcAft>
                  <a:spcPts val="0"/>
                </a:spcAft>
                <a:buClrTx/>
                <a:buSzTx/>
                <a:defRPr/>
              </a:pPr>
              <a:r>
                <a:rPr kumimoji="0" lang="en-US" altLang="ja-JP" sz="600" kern="0" dirty="0">
                  <a:latin typeface="Meiryo UI" panose="020B0604030504040204" pitchFamily="50" charset="-128"/>
                  <a:ea typeface="Meiryo UI" panose="020B0604030504040204" pitchFamily="50" charset="-128"/>
                  <a:cs typeface="Meiryo UI" pitchFamily="50" charset="-128"/>
                </a:rPr>
                <a:t>Platform as a Service (PaaS)</a:t>
              </a:r>
              <a:endParaRPr kumimoji="0" lang="ja-JP" altLang="en-US" sz="600" kern="0" dirty="0">
                <a:latin typeface="Meiryo UI" panose="020B0604030504040204" pitchFamily="50" charset="-128"/>
                <a:ea typeface="Meiryo UI" panose="020B0604030504040204" pitchFamily="50" charset="-128"/>
                <a:cs typeface="Meiryo UI" pitchFamily="50" charset="-128"/>
              </a:endParaRPr>
            </a:p>
          </p:txBody>
        </p:sp>
      </p:grpSp>
      <p:grpSp>
        <p:nvGrpSpPr>
          <p:cNvPr id="52" name="グループ化 51"/>
          <p:cNvGrpSpPr/>
          <p:nvPr/>
        </p:nvGrpSpPr>
        <p:grpSpPr>
          <a:xfrm>
            <a:off x="7408244" y="4401667"/>
            <a:ext cx="1258945" cy="575473"/>
            <a:chOff x="5604409" y="1413997"/>
            <a:chExt cx="3240362" cy="522327"/>
          </a:xfrm>
        </p:grpSpPr>
        <p:sp>
          <p:nvSpPr>
            <p:cNvPr id="53" name="正方形/長方形 52"/>
            <p:cNvSpPr/>
            <p:nvPr/>
          </p:nvSpPr>
          <p:spPr bwMode="gray">
            <a:xfrm>
              <a:off x="5604409" y="1652662"/>
              <a:ext cx="3240360" cy="283662"/>
            </a:xfrm>
            <a:prstGeom prst="rect">
              <a:avLst/>
            </a:prstGeom>
            <a:solidFill>
              <a:schemeClr val="bg1"/>
            </a:solidFill>
            <a:ln w="9525">
              <a:solidFill>
                <a:schemeClr val="tx1"/>
              </a:solidFill>
              <a:miter lim="800000"/>
              <a:headEnd/>
              <a:tailEnd/>
            </a:ln>
          </p:spPr>
          <p:txBody>
            <a:bodyPr lIns="36000" rIns="36000" anchor="t"/>
            <a:lstStyle/>
            <a:p>
              <a:pPr algn="l" fontAlgn="auto">
                <a:spcBef>
                  <a:spcPts val="0"/>
                </a:spcBef>
                <a:spcAft>
                  <a:spcPts val="0"/>
                </a:spcAft>
                <a:buClrTx/>
                <a:buSzTx/>
                <a:defRPr/>
              </a:pPr>
              <a:r>
                <a:rPr kumimoji="0" lang="en-US" altLang="ja-JP" sz="800" kern="0" dirty="0">
                  <a:latin typeface="Meiryo UI" panose="020B0604030504040204" pitchFamily="50" charset="-128"/>
                  <a:ea typeface="Meiryo UI" panose="020B0604030504040204" pitchFamily="50" charset="-128"/>
                  <a:cs typeface="Meiryo UI" panose="020B0604030504040204" pitchFamily="50" charset="-128"/>
                  <a:hlinkClick r:id="rId43"/>
                </a:rPr>
                <a:t>OpenStack Glance</a:t>
              </a:r>
              <a:endParaRPr kumimoji="0" lang="en-US" altLang="ja-JP" sz="800" kern="0" dirty="0">
                <a:latin typeface="Meiryo UI" panose="020B0604030504040204" pitchFamily="50" charset="-128"/>
                <a:ea typeface="Meiryo UI" panose="020B0604030504040204" pitchFamily="50" charset="-128"/>
                <a:cs typeface="Meiryo UI" panose="020B0604030504040204" pitchFamily="50" charset="-128"/>
              </a:endParaRPr>
            </a:p>
            <a:p>
              <a:pPr algn="l" fontAlgn="auto">
                <a:spcBef>
                  <a:spcPts val="0"/>
                </a:spcBef>
                <a:spcAft>
                  <a:spcPts val="0"/>
                </a:spcAft>
                <a:buClrTx/>
                <a:buSzTx/>
                <a:defRPr/>
              </a:pPr>
              <a:r>
                <a:rPr kumimoji="0" lang="en-US" altLang="ja-JP" sz="800" kern="0" dirty="0">
                  <a:latin typeface="Meiryo UI" panose="020B0604030504040204" pitchFamily="50" charset="-128"/>
                  <a:ea typeface="Meiryo UI" panose="020B0604030504040204" pitchFamily="50" charset="-128"/>
                  <a:cs typeface="Meiryo UI" panose="020B0604030504040204" pitchFamily="50" charset="-128"/>
                  <a:hlinkClick r:id="rId44"/>
                </a:rPr>
                <a:t>OpenStack Nova</a:t>
              </a:r>
              <a:endParaRPr kumimoji="0" lang="en-US" altLang="ja-JP" sz="800" kern="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54" name="テキスト ボックス 53"/>
            <p:cNvSpPr txBox="1"/>
            <p:nvPr/>
          </p:nvSpPr>
          <p:spPr bwMode="gray">
            <a:xfrm>
              <a:off x="5604412" y="1413997"/>
              <a:ext cx="3240359" cy="261403"/>
            </a:xfrm>
            <a:prstGeom prst="rect">
              <a:avLst/>
            </a:prstGeom>
            <a:solidFill>
              <a:srgbClr val="DEEDF5"/>
            </a:solidFill>
            <a:ln w="9525" cap="flat">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116120" tIns="58059" rIns="116120" bIns="58059" anchor="t"/>
            <a:lstStyle>
              <a:defPPr>
                <a:defRPr lang="ja-JP"/>
              </a:defPPr>
            </a:lstStyle>
            <a:p>
              <a:pPr fontAlgn="ctr">
                <a:lnSpc>
                  <a:spcPts val="800"/>
                </a:lnSpc>
                <a:spcBef>
                  <a:spcPts val="0"/>
                </a:spcBef>
                <a:spcAft>
                  <a:spcPts val="0"/>
                </a:spcAft>
                <a:buClrTx/>
                <a:buSzTx/>
                <a:defRPr/>
              </a:pPr>
              <a:r>
                <a:rPr kumimoji="0" lang="en-US" altLang="ja-JP" sz="700" kern="0" dirty="0">
                  <a:latin typeface="Meiryo UI" panose="020B0604030504040204" pitchFamily="50" charset="-128"/>
                  <a:ea typeface="Meiryo UI" panose="020B0604030504040204" pitchFamily="50" charset="-128"/>
                  <a:cs typeface="Meiryo UI" pitchFamily="50" charset="-128"/>
                </a:rPr>
                <a:t>Compute as a Service</a:t>
              </a:r>
            </a:p>
            <a:p>
              <a:pPr fontAlgn="ctr">
                <a:lnSpc>
                  <a:spcPts val="800"/>
                </a:lnSpc>
                <a:spcBef>
                  <a:spcPts val="0"/>
                </a:spcBef>
                <a:spcAft>
                  <a:spcPts val="0"/>
                </a:spcAft>
                <a:buClrTx/>
                <a:buSzTx/>
                <a:defRPr/>
              </a:pPr>
              <a:r>
                <a:rPr kumimoji="0" lang="en-US" altLang="ja-JP" sz="700" kern="0" dirty="0">
                  <a:latin typeface="Meiryo UI" panose="020B0604030504040204" pitchFamily="50" charset="-128"/>
                  <a:ea typeface="Meiryo UI" panose="020B0604030504040204" pitchFamily="50" charset="-128"/>
                  <a:cs typeface="Meiryo UI" pitchFamily="50" charset="-128"/>
                </a:rPr>
                <a:t>(CompaaS)</a:t>
              </a:r>
              <a:endParaRPr kumimoji="0" lang="ja-JP" altLang="en-US" sz="700" kern="0" dirty="0">
                <a:latin typeface="Meiryo UI" panose="020B0604030504040204" pitchFamily="50" charset="-128"/>
                <a:ea typeface="Meiryo UI" panose="020B0604030504040204" pitchFamily="50" charset="-128"/>
                <a:cs typeface="Meiryo UI" pitchFamily="50" charset="-128"/>
              </a:endParaRPr>
            </a:p>
          </p:txBody>
        </p:sp>
      </p:grpSp>
      <p:grpSp>
        <p:nvGrpSpPr>
          <p:cNvPr id="55" name="グループ化 54"/>
          <p:cNvGrpSpPr/>
          <p:nvPr/>
        </p:nvGrpSpPr>
        <p:grpSpPr>
          <a:xfrm>
            <a:off x="8740634" y="4843654"/>
            <a:ext cx="1276490" cy="695793"/>
            <a:chOff x="5660428" y="1830955"/>
            <a:chExt cx="3265339" cy="631537"/>
          </a:xfrm>
        </p:grpSpPr>
        <p:sp>
          <p:nvSpPr>
            <p:cNvPr id="56" name="正方形/長方形 55"/>
            <p:cNvSpPr/>
            <p:nvPr/>
          </p:nvSpPr>
          <p:spPr bwMode="gray">
            <a:xfrm>
              <a:off x="5660428" y="1954943"/>
              <a:ext cx="3265338" cy="507549"/>
            </a:xfrm>
            <a:prstGeom prst="rect">
              <a:avLst/>
            </a:prstGeom>
            <a:solidFill>
              <a:schemeClr val="bg1"/>
            </a:solidFill>
            <a:ln w="9525">
              <a:solidFill>
                <a:schemeClr val="tx1"/>
              </a:solidFill>
              <a:miter lim="800000"/>
              <a:headEnd/>
              <a:tailEnd/>
            </a:ln>
          </p:spPr>
          <p:txBody>
            <a:bodyPr lIns="36000" rIns="36000" anchor="t"/>
            <a:lstStyle/>
            <a:p>
              <a:pPr algn="l" fontAlgn="auto">
                <a:spcBef>
                  <a:spcPts val="0"/>
                </a:spcBef>
                <a:spcAft>
                  <a:spcPts val="0"/>
                </a:spcAft>
                <a:buClrTx/>
                <a:buSzTx/>
                <a:defRPr/>
              </a:pPr>
              <a:r>
                <a:rPr kumimoji="0" lang="en-US" altLang="ja-JP" sz="800" kern="0" dirty="0">
                  <a:latin typeface="Meiryo UI" pitchFamily="50" charset="-128"/>
                  <a:ea typeface="Meiryo UI" pitchFamily="50" charset="-128"/>
                  <a:cs typeface="Meiryo UI" pitchFamily="50" charset="-128"/>
                  <a:hlinkClick r:id="rId45"/>
                </a:rPr>
                <a:t>OpenStack Cinder</a:t>
              </a:r>
              <a:endParaRPr kumimoji="0" lang="en-US" altLang="ja-JP" sz="800" kern="0" dirty="0">
                <a:latin typeface="Meiryo UI" pitchFamily="50" charset="-128"/>
                <a:ea typeface="Meiryo UI" pitchFamily="50" charset="-128"/>
                <a:cs typeface="Meiryo UI" pitchFamily="50" charset="-128"/>
              </a:endParaRPr>
            </a:p>
            <a:p>
              <a:pPr algn="l" fontAlgn="auto">
                <a:spcBef>
                  <a:spcPts val="0"/>
                </a:spcBef>
                <a:spcAft>
                  <a:spcPts val="0"/>
                </a:spcAft>
                <a:buClrTx/>
                <a:buSzTx/>
                <a:defRPr/>
              </a:pPr>
              <a:r>
                <a:rPr kumimoji="0" lang="en-US" altLang="ja-JP" sz="800" kern="0" dirty="0">
                  <a:latin typeface="Meiryo UI" pitchFamily="50" charset="-128"/>
                  <a:ea typeface="Meiryo UI" pitchFamily="50" charset="-128"/>
                  <a:cs typeface="Meiryo UI" pitchFamily="50" charset="-128"/>
                  <a:hlinkClick r:id="rId46"/>
                </a:rPr>
                <a:t>OpenStack Manila</a:t>
              </a:r>
              <a:endParaRPr kumimoji="0" lang="en-US" altLang="ja-JP" sz="800" kern="0" dirty="0">
                <a:latin typeface="Meiryo UI" pitchFamily="50" charset="-128"/>
                <a:ea typeface="Meiryo UI" pitchFamily="50" charset="-128"/>
                <a:cs typeface="Meiryo UI" pitchFamily="50" charset="-128"/>
              </a:endParaRPr>
            </a:p>
            <a:p>
              <a:pPr algn="l" fontAlgn="auto">
                <a:spcBef>
                  <a:spcPts val="0"/>
                </a:spcBef>
                <a:spcAft>
                  <a:spcPts val="0"/>
                </a:spcAft>
                <a:buClrTx/>
                <a:buSzTx/>
                <a:defRPr/>
              </a:pPr>
              <a:r>
                <a:rPr kumimoji="0" lang="en-US" altLang="ja-JP" sz="800" kern="0" dirty="0">
                  <a:latin typeface="Meiryo UI" pitchFamily="50" charset="-128"/>
                  <a:ea typeface="Meiryo UI" pitchFamily="50" charset="-128"/>
                  <a:cs typeface="Meiryo UI" pitchFamily="50" charset="-128"/>
                  <a:hlinkClick r:id="rId47"/>
                </a:rPr>
                <a:t>OpenStack Swift</a:t>
              </a:r>
              <a:endParaRPr kumimoji="0" lang="en-US" altLang="ja-JP" sz="800" kern="0" dirty="0">
                <a:latin typeface="Meiryo UI" pitchFamily="50" charset="-128"/>
                <a:ea typeface="Meiryo UI" pitchFamily="50" charset="-128"/>
                <a:cs typeface="Meiryo UI" pitchFamily="50" charset="-128"/>
              </a:endParaRPr>
            </a:p>
            <a:p>
              <a:pPr algn="l" fontAlgn="auto">
                <a:spcBef>
                  <a:spcPts val="0"/>
                </a:spcBef>
                <a:spcAft>
                  <a:spcPts val="0"/>
                </a:spcAft>
                <a:buClrTx/>
                <a:buSzTx/>
                <a:defRPr/>
              </a:pPr>
              <a:r>
                <a:rPr kumimoji="0" lang="en-US" altLang="ja-JP" sz="800" kern="0" dirty="0">
                  <a:latin typeface="Meiryo UI" pitchFamily="50" charset="-128"/>
                  <a:ea typeface="Meiryo UI" pitchFamily="50" charset="-128"/>
                  <a:cs typeface="Meiryo UI" pitchFamily="50" charset="-128"/>
                  <a:hlinkClick r:id="rId48"/>
                </a:rPr>
                <a:t>OpenStack Trove</a:t>
              </a:r>
              <a:r>
                <a:rPr kumimoji="0" lang="ja-JP" altLang="en-US" sz="800" kern="0" dirty="0">
                  <a:latin typeface="Meiryo UI" pitchFamily="50" charset="-128"/>
                  <a:ea typeface="Meiryo UI" pitchFamily="50" charset="-128"/>
                  <a:cs typeface="Meiryo UI" pitchFamily="50" charset="-128"/>
                  <a:hlinkClick r:id="rId49"/>
                </a:rPr>
                <a:t>　</a:t>
              </a:r>
              <a:endParaRPr kumimoji="0" lang="ja-JP" altLang="en-US" sz="800" kern="0" dirty="0">
                <a:latin typeface="Meiryo UI" pitchFamily="50" charset="-128"/>
                <a:ea typeface="Meiryo UI" pitchFamily="50" charset="-128"/>
                <a:cs typeface="Meiryo UI" pitchFamily="50" charset="-128"/>
              </a:endParaRPr>
            </a:p>
            <a:p>
              <a:pPr algn="l" fontAlgn="auto">
                <a:spcBef>
                  <a:spcPts val="0"/>
                </a:spcBef>
                <a:spcAft>
                  <a:spcPts val="0"/>
                </a:spcAft>
                <a:buClrTx/>
                <a:buSzTx/>
                <a:defRPr/>
              </a:pPr>
              <a:endParaRPr kumimoji="0" lang="en-US" altLang="ja-JP" sz="501" kern="0" dirty="0">
                <a:latin typeface="Meiryo UI" pitchFamily="50" charset="-128"/>
                <a:ea typeface="Meiryo UI" pitchFamily="50" charset="-128"/>
                <a:cs typeface="Meiryo UI" pitchFamily="50" charset="-128"/>
              </a:endParaRPr>
            </a:p>
            <a:p>
              <a:pPr algn="l" fontAlgn="auto">
                <a:spcBef>
                  <a:spcPts val="0"/>
                </a:spcBef>
                <a:spcAft>
                  <a:spcPts val="0"/>
                </a:spcAft>
                <a:buClrTx/>
                <a:buSzTx/>
                <a:defRPr/>
              </a:pPr>
              <a:endParaRPr kumimoji="0" lang="en-US" altLang="ja-JP" sz="800" kern="0" dirty="0">
                <a:latin typeface="Meiryo UI" pitchFamily="50" charset="-128"/>
                <a:ea typeface="Meiryo UI" pitchFamily="50" charset="-128"/>
                <a:cs typeface="Meiryo UI" pitchFamily="50" charset="-128"/>
              </a:endParaRPr>
            </a:p>
          </p:txBody>
        </p:sp>
        <p:sp>
          <p:nvSpPr>
            <p:cNvPr id="57" name="テキスト ボックス 56"/>
            <p:cNvSpPr txBox="1"/>
            <p:nvPr/>
          </p:nvSpPr>
          <p:spPr bwMode="gray">
            <a:xfrm>
              <a:off x="5660428" y="1830955"/>
              <a:ext cx="3265339" cy="155176"/>
            </a:xfrm>
            <a:prstGeom prst="rect">
              <a:avLst/>
            </a:prstGeom>
            <a:solidFill>
              <a:srgbClr val="DEEDF5"/>
            </a:solidFill>
            <a:ln w="9525" cap="flat">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116120" tIns="58059" rIns="116120" bIns="58059" anchor="ctr"/>
            <a:lstStyle>
              <a:defPPr>
                <a:defRPr lang="ja-JP"/>
              </a:defPPr>
            </a:lstStyle>
            <a:p>
              <a:pPr fontAlgn="ctr">
                <a:lnSpc>
                  <a:spcPts val="800"/>
                </a:lnSpc>
                <a:spcBef>
                  <a:spcPts val="0"/>
                </a:spcBef>
                <a:spcAft>
                  <a:spcPts val="0"/>
                </a:spcAft>
                <a:buClrTx/>
                <a:buSzTx/>
                <a:defRPr/>
              </a:pPr>
              <a:r>
                <a:rPr kumimoji="0" lang="en-US" altLang="ja-JP" sz="600" kern="0" dirty="0">
                  <a:latin typeface="Meiryo UI" panose="020B0604030504040204" pitchFamily="50" charset="-128"/>
                  <a:ea typeface="Meiryo UI" panose="020B0604030504040204" pitchFamily="50" charset="-128"/>
                  <a:cs typeface="Meiryo UI" pitchFamily="50" charset="-128"/>
                </a:rPr>
                <a:t>Data Storage as a Service</a:t>
              </a:r>
              <a:r>
                <a:rPr kumimoji="0" lang="en-US" altLang="ja-JP" sz="500" kern="0" dirty="0">
                  <a:latin typeface="Meiryo UI" panose="020B0604030504040204" pitchFamily="50" charset="-128"/>
                  <a:ea typeface="Meiryo UI" panose="020B0604030504040204" pitchFamily="50" charset="-128"/>
                  <a:cs typeface="Meiryo UI" pitchFamily="50" charset="-128"/>
                </a:rPr>
                <a:t>(DSaaS)</a:t>
              </a:r>
              <a:endParaRPr kumimoji="0" lang="ja-JP" altLang="en-US" sz="500" kern="0" dirty="0">
                <a:latin typeface="Meiryo UI" panose="020B0604030504040204" pitchFamily="50" charset="-128"/>
                <a:ea typeface="Meiryo UI" panose="020B0604030504040204" pitchFamily="50" charset="-128"/>
                <a:cs typeface="Meiryo UI" pitchFamily="50" charset="-128"/>
              </a:endParaRPr>
            </a:p>
          </p:txBody>
        </p:sp>
      </p:grpSp>
      <p:grpSp>
        <p:nvGrpSpPr>
          <p:cNvPr id="58" name="グループ化 57"/>
          <p:cNvGrpSpPr/>
          <p:nvPr/>
        </p:nvGrpSpPr>
        <p:grpSpPr>
          <a:xfrm>
            <a:off x="8740634" y="2038776"/>
            <a:ext cx="1273380" cy="1210121"/>
            <a:chOff x="5688124" y="1397890"/>
            <a:chExt cx="3240360" cy="1098365"/>
          </a:xfrm>
        </p:grpSpPr>
        <p:sp>
          <p:nvSpPr>
            <p:cNvPr id="59" name="正方形/長方形 58"/>
            <p:cNvSpPr/>
            <p:nvPr/>
          </p:nvSpPr>
          <p:spPr bwMode="gray">
            <a:xfrm>
              <a:off x="5688124" y="1540338"/>
              <a:ext cx="3240360" cy="955917"/>
            </a:xfrm>
            <a:prstGeom prst="rect">
              <a:avLst/>
            </a:prstGeom>
            <a:solidFill>
              <a:schemeClr val="bg1"/>
            </a:solidFill>
            <a:ln w="9525">
              <a:solidFill>
                <a:schemeClr val="tx1"/>
              </a:solidFill>
              <a:miter lim="800000"/>
              <a:headEnd/>
              <a:tailEnd/>
            </a:ln>
          </p:spPr>
          <p:txBody>
            <a:bodyPr lIns="36000" rIns="36000" anchor="t"/>
            <a:lstStyle/>
            <a:p>
              <a:pPr algn="l" fontAlgn="auto">
                <a:spcBef>
                  <a:spcPts val="0"/>
                </a:spcBef>
                <a:spcAft>
                  <a:spcPts val="0"/>
                </a:spcAft>
                <a:buClrTx/>
                <a:buSzTx/>
                <a:defRPr/>
              </a:pPr>
              <a:r>
                <a:rPr kumimoji="0" lang="en-US" altLang="ja-JP" sz="800" kern="0" dirty="0">
                  <a:latin typeface="Meiryo UI" pitchFamily="50" charset="-128"/>
                  <a:ea typeface="Meiryo UI" pitchFamily="50" charset="-128"/>
                  <a:cs typeface="Meiryo UI" pitchFamily="50" charset="-128"/>
                  <a:hlinkClick r:id="rId50"/>
                </a:rPr>
                <a:t>Apache </a:t>
              </a:r>
              <a:r>
                <a:rPr kumimoji="0" lang="en-US" altLang="ja-JP" sz="800" kern="0" dirty="0" err="1">
                  <a:latin typeface="Meiryo UI" pitchFamily="50" charset="-128"/>
                  <a:ea typeface="Meiryo UI" pitchFamily="50" charset="-128"/>
                  <a:cs typeface="Meiryo UI" pitchFamily="50" charset="-128"/>
                  <a:hlinkClick r:id="rId50"/>
                </a:rPr>
                <a:t>Mesos</a:t>
              </a:r>
              <a:endParaRPr kumimoji="0" lang="en-US" altLang="ja-JP" sz="800" kern="0" dirty="0">
                <a:solidFill>
                  <a:srgbClr val="3BABFF"/>
                </a:solidFill>
                <a:latin typeface="Meiryo UI" pitchFamily="50" charset="-128"/>
                <a:ea typeface="Meiryo UI" pitchFamily="50" charset="-128"/>
                <a:cs typeface="Meiryo UI" pitchFamily="50" charset="-128"/>
                <a:hlinkClick r:id="rId51">
                  <a:extLst>
                    <a:ext uri="{A12FA001-AC4F-418D-AE19-62706E023703}">
                      <ahyp:hlinkClr xmlns:ahyp="http://schemas.microsoft.com/office/drawing/2018/hyperlinkcolor" val="tx"/>
                    </a:ext>
                  </a:extLst>
                </a:hlinkClick>
              </a:endParaRPr>
            </a:p>
            <a:p>
              <a:pPr algn="l" fontAlgn="auto">
                <a:spcBef>
                  <a:spcPts val="0"/>
                </a:spcBef>
                <a:spcAft>
                  <a:spcPts val="0"/>
                </a:spcAft>
                <a:buClrTx/>
                <a:buSzTx/>
                <a:defRPr/>
              </a:pPr>
              <a:r>
                <a:rPr kumimoji="0" lang="en-US" altLang="ja-JP" sz="800" kern="0" dirty="0">
                  <a:latin typeface="Meiryo UI" pitchFamily="50" charset="-128"/>
                  <a:ea typeface="Meiryo UI" pitchFamily="50" charset="-128"/>
                  <a:cs typeface="Meiryo UI" pitchFamily="50" charset="-128"/>
                  <a:hlinkClick r:id="rId52"/>
                </a:rPr>
                <a:t>Docker Compose</a:t>
              </a:r>
              <a:endParaRPr kumimoji="0" lang="en-US" altLang="ja-JP" sz="800" kern="0" dirty="0">
                <a:latin typeface="Meiryo UI" pitchFamily="50" charset="-128"/>
                <a:ea typeface="Meiryo UI" pitchFamily="50" charset="-128"/>
                <a:cs typeface="Meiryo UI" pitchFamily="50" charset="-128"/>
              </a:endParaRPr>
            </a:p>
            <a:p>
              <a:pPr algn="l" fontAlgn="auto">
                <a:spcBef>
                  <a:spcPts val="0"/>
                </a:spcBef>
                <a:spcAft>
                  <a:spcPts val="0"/>
                </a:spcAft>
                <a:buClrTx/>
                <a:buSzTx/>
                <a:defRPr/>
              </a:pPr>
              <a:r>
                <a:rPr kumimoji="0" lang="en-US" altLang="ja-JP" sz="800" kern="0" dirty="0">
                  <a:solidFill>
                    <a:srgbClr val="3BABFF"/>
                  </a:solidFill>
                  <a:latin typeface="Meiryo UI" pitchFamily="50" charset="-128"/>
                  <a:ea typeface="Meiryo UI" pitchFamily="50" charset="-128"/>
                  <a:cs typeface="Meiryo UI" pitchFamily="50" charset="-128"/>
                  <a:hlinkClick r:id="rId53"/>
                </a:rPr>
                <a:t>Helm</a:t>
              </a:r>
              <a:endParaRPr kumimoji="0" lang="en-US" altLang="ja-JP" sz="800" kern="0" dirty="0">
                <a:solidFill>
                  <a:srgbClr val="3BABFF"/>
                </a:solidFill>
                <a:latin typeface="Meiryo UI" pitchFamily="50" charset="-128"/>
                <a:ea typeface="Meiryo UI" pitchFamily="50" charset="-128"/>
                <a:cs typeface="Meiryo UI" pitchFamily="50" charset="-128"/>
                <a:hlinkClick r:id="rId51">
                  <a:extLst>
                    <a:ext uri="{A12FA001-AC4F-418D-AE19-62706E023703}">
                      <ahyp:hlinkClr xmlns:ahyp="http://schemas.microsoft.com/office/drawing/2018/hyperlinkcolor" val="tx"/>
                    </a:ext>
                  </a:extLst>
                </a:hlinkClick>
              </a:endParaRPr>
            </a:p>
            <a:p>
              <a:pPr algn="l" fontAlgn="auto">
                <a:spcBef>
                  <a:spcPts val="0"/>
                </a:spcBef>
                <a:spcAft>
                  <a:spcPts val="0"/>
                </a:spcAft>
                <a:buClrTx/>
                <a:buSzTx/>
                <a:defRPr/>
              </a:pPr>
              <a:r>
                <a:rPr kumimoji="0" lang="en-US" altLang="ja-JP" sz="800" kern="0" dirty="0">
                  <a:solidFill>
                    <a:srgbClr val="3BABFF"/>
                  </a:solidFill>
                  <a:latin typeface="Meiryo UI" pitchFamily="50" charset="-128"/>
                  <a:ea typeface="Meiryo UI" pitchFamily="50" charset="-128"/>
                  <a:cs typeface="Meiryo UI" pitchFamily="50" charset="-128"/>
                  <a:hlinkClick r:id="rId54"/>
                </a:rPr>
                <a:t>k3s</a:t>
              </a:r>
              <a:endParaRPr kumimoji="0" lang="en-US" altLang="ja-JP" sz="800" kern="0" dirty="0">
                <a:solidFill>
                  <a:srgbClr val="3BABFF"/>
                </a:solidFill>
                <a:latin typeface="Meiryo UI" pitchFamily="50" charset="-128"/>
                <a:ea typeface="Meiryo UI" pitchFamily="50" charset="-128"/>
                <a:cs typeface="Meiryo UI" pitchFamily="50" charset="-128"/>
                <a:hlinkClick r:id="rId51">
                  <a:extLst>
                    <a:ext uri="{A12FA001-AC4F-418D-AE19-62706E023703}">
                      <ahyp:hlinkClr xmlns:ahyp="http://schemas.microsoft.com/office/drawing/2018/hyperlinkcolor" val="tx"/>
                    </a:ext>
                  </a:extLst>
                </a:hlinkClick>
              </a:endParaRPr>
            </a:p>
            <a:p>
              <a:pPr algn="l" fontAlgn="auto">
                <a:spcBef>
                  <a:spcPts val="0"/>
                </a:spcBef>
                <a:spcAft>
                  <a:spcPts val="0"/>
                </a:spcAft>
                <a:buClrTx/>
                <a:buSzTx/>
                <a:defRPr/>
              </a:pPr>
              <a:r>
                <a:rPr kumimoji="0" lang="en-US" altLang="ja-JP" sz="800" kern="0" dirty="0">
                  <a:solidFill>
                    <a:srgbClr val="003366"/>
                  </a:solidFill>
                  <a:latin typeface="Meiryo UI" pitchFamily="50" charset="-128"/>
                  <a:ea typeface="Meiryo UI" pitchFamily="50" charset="-128"/>
                  <a:cs typeface="Meiryo UI" pitchFamily="50" charset="-128"/>
                  <a:hlinkClick r:id="rId51">
                    <a:extLst>
                      <a:ext uri="{A12FA001-AC4F-418D-AE19-62706E023703}">
                        <ahyp:hlinkClr xmlns:ahyp="http://schemas.microsoft.com/office/drawing/2018/hyperlinkcolor" val="tx"/>
                      </a:ext>
                    </a:extLst>
                  </a:hlinkClick>
                </a:rPr>
                <a:t>Kubernetes</a:t>
              </a:r>
              <a:endParaRPr kumimoji="0" lang="en-US" altLang="ja-JP" sz="800" kern="0" dirty="0">
                <a:latin typeface="Meiryo UI" pitchFamily="50" charset="-128"/>
                <a:ea typeface="Meiryo UI" pitchFamily="50" charset="-128"/>
                <a:cs typeface="Meiryo UI" pitchFamily="50" charset="-128"/>
              </a:endParaRPr>
            </a:p>
            <a:p>
              <a:pPr algn="l" fontAlgn="auto">
                <a:spcBef>
                  <a:spcPts val="0"/>
                </a:spcBef>
                <a:spcAft>
                  <a:spcPts val="0"/>
                </a:spcAft>
                <a:buClrTx/>
                <a:buSzTx/>
                <a:defRPr/>
              </a:pPr>
              <a:r>
                <a:rPr kumimoji="0" lang="en-US" altLang="ja-JP" sz="800" kern="0" dirty="0">
                  <a:solidFill>
                    <a:srgbClr val="003366"/>
                  </a:solidFill>
                  <a:latin typeface="Meiryo UI" pitchFamily="50" charset="-128"/>
                  <a:ea typeface="Meiryo UI" pitchFamily="50" charset="-128"/>
                  <a:cs typeface="Meiryo UI" pitchFamily="50" charset="-128"/>
                  <a:hlinkClick r:id="rId55"/>
                </a:rPr>
                <a:t>Microk8s</a:t>
              </a:r>
              <a:endParaRPr kumimoji="0" lang="en-US" altLang="ja-JP" sz="800" kern="0" dirty="0">
                <a:solidFill>
                  <a:srgbClr val="003366"/>
                </a:solidFill>
                <a:latin typeface="Meiryo UI" pitchFamily="50" charset="-128"/>
                <a:ea typeface="Meiryo UI" pitchFamily="50" charset="-128"/>
                <a:cs typeface="Meiryo UI" pitchFamily="50" charset="-128"/>
              </a:endParaRPr>
            </a:p>
            <a:p>
              <a:pPr algn="l" fontAlgn="auto">
                <a:spcBef>
                  <a:spcPts val="0"/>
                </a:spcBef>
                <a:spcAft>
                  <a:spcPts val="0"/>
                </a:spcAft>
                <a:buClrTx/>
                <a:buSzTx/>
                <a:defRPr/>
              </a:pPr>
              <a:r>
                <a:rPr kumimoji="0" lang="en-US" altLang="ja-JP" sz="800" kern="0" dirty="0">
                  <a:solidFill>
                    <a:srgbClr val="3BABFF"/>
                  </a:solidFill>
                  <a:latin typeface="Meiryo UI" pitchFamily="50" charset="-128"/>
                  <a:ea typeface="Meiryo UI" pitchFamily="50" charset="-128"/>
                  <a:cs typeface="Meiryo UI" pitchFamily="50" charset="-128"/>
                  <a:hlinkClick r:id="rId56"/>
                </a:rPr>
                <a:t>OpenStack Heat</a:t>
              </a:r>
              <a:endParaRPr kumimoji="0" lang="en-US" altLang="ja-JP" sz="800" kern="0" dirty="0">
                <a:solidFill>
                  <a:srgbClr val="3BABFF"/>
                </a:solidFill>
                <a:latin typeface="Meiryo UI" pitchFamily="50" charset="-128"/>
                <a:ea typeface="Meiryo UI" pitchFamily="50" charset="-128"/>
                <a:cs typeface="Meiryo UI" pitchFamily="50" charset="-128"/>
                <a:hlinkClick r:id="rId57">
                  <a:extLst>
                    <a:ext uri="{A12FA001-AC4F-418D-AE19-62706E023703}">
                      <ahyp:hlinkClr xmlns:ahyp="http://schemas.microsoft.com/office/drawing/2018/hyperlinkcolor" val="tx"/>
                    </a:ext>
                  </a:extLst>
                </a:hlinkClick>
              </a:endParaRPr>
            </a:p>
            <a:p>
              <a:pPr algn="l" fontAlgn="auto">
                <a:spcBef>
                  <a:spcPts val="0"/>
                </a:spcBef>
                <a:spcAft>
                  <a:spcPts val="0"/>
                </a:spcAft>
                <a:buClrTx/>
                <a:buSzTx/>
                <a:defRPr/>
              </a:pPr>
              <a:r>
                <a:rPr kumimoji="0" lang="en-US" altLang="ja-JP" sz="800" kern="0" dirty="0">
                  <a:solidFill>
                    <a:srgbClr val="003366"/>
                  </a:solidFill>
                  <a:latin typeface="Meiryo UI" pitchFamily="50" charset="-128"/>
                  <a:ea typeface="Meiryo UI" pitchFamily="50" charset="-128"/>
                  <a:cs typeface="Meiryo UI" pitchFamily="50" charset="-128"/>
                  <a:hlinkClick r:id="rId57">
                    <a:extLst>
                      <a:ext uri="{A12FA001-AC4F-418D-AE19-62706E023703}">
                        <ahyp:hlinkClr xmlns:ahyp="http://schemas.microsoft.com/office/drawing/2018/hyperlinkcolor" val="tx"/>
                      </a:ext>
                    </a:extLst>
                  </a:hlinkClick>
                </a:rPr>
                <a:t>Rancher</a:t>
              </a:r>
              <a:endParaRPr kumimoji="0" lang="en-US" altLang="ja-JP" sz="800" kern="0" dirty="0">
                <a:latin typeface="Meiryo UI" pitchFamily="50" charset="-128"/>
                <a:ea typeface="Meiryo UI" pitchFamily="50" charset="-128"/>
                <a:cs typeface="Meiryo UI" pitchFamily="50" charset="-128"/>
              </a:endParaRPr>
            </a:p>
          </p:txBody>
        </p:sp>
        <p:sp>
          <p:nvSpPr>
            <p:cNvPr id="60" name="テキスト ボックス 59"/>
            <p:cNvSpPr txBox="1"/>
            <p:nvPr/>
          </p:nvSpPr>
          <p:spPr bwMode="gray">
            <a:xfrm>
              <a:off x="5688124" y="1397890"/>
              <a:ext cx="3240360" cy="175399"/>
            </a:xfrm>
            <a:prstGeom prst="rect">
              <a:avLst/>
            </a:prstGeom>
            <a:solidFill>
              <a:srgbClr val="DEEDF5"/>
            </a:solidFill>
            <a:ln w="9525" cap="flat">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116120" tIns="58059" rIns="116120" bIns="58059" anchor="ctr"/>
            <a:lstStyle>
              <a:defPPr>
                <a:defRPr lang="ja-JP"/>
              </a:defPPr>
            </a:lstStyle>
            <a:p>
              <a:r>
                <a:rPr lang="ja-JP" altLang="en-US" sz="800" dirty="0">
                  <a:latin typeface="Meiryo UI" panose="020B0604030504040204" pitchFamily="50" charset="-128"/>
                  <a:ea typeface="Meiryo UI" panose="020B0604030504040204" pitchFamily="50" charset="-128"/>
                  <a:cs typeface="Meiryo UI" panose="020B0604030504040204" pitchFamily="50" charset="-128"/>
                </a:rPr>
                <a:t>オーケストレーション</a:t>
              </a:r>
            </a:p>
          </p:txBody>
        </p:sp>
      </p:grpSp>
      <p:grpSp>
        <p:nvGrpSpPr>
          <p:cNvPr id="61" name="グループ化 60"/>
          <p:cNvGrpSpPr/>
          <p:nvPr/>
        </p:nvGrpSpPr>
        <p:grpSpPr>
          <a:xfrm>
            <a:off x="8740634" y="3299969"/>
            <a:ext cx="1273380" cy="820121"/>
            <a:chOff x="5746603" y="6620521"/>
            <a:chExt cx="1273380" cy="820121"/>
          </a:xfrm>
        </p:grpSpPr>
        <p:sp>
          <p:nvSpPr>
            <p:cNvPr id="62" name="正方形/長方形 364">
              <a:extLst>
                <a:ext uri="{FF2B5EF4-FFF2-40B4-BE49-F238E27FC236}">
                  <a16:creationId xmlns:a16="http://schemas.microsoft.com/office/drawing/2014/main" id="{775DD6BD-156F-B247-BBEC-A17CBFEADA33}"/>
                </a:ext>
              </a:extLst>
            </p:cNvPr>
            <p:cNvSpPr/>
            <p:nvPr/>
          </p:nvSpPr>
          <p:spPr bwMode="gray">
            <a:xfrm>
              <a:off x="5746603" y="6726548"/>
              <a:ext cx="1273380" cy="714094"/>
            </a:xfrm>
            <a:prstGeom prst="rect">
              <a:avLst/>
            </a:prstGeom>
            <a:solidFill>
              <a:schemeClr val="bg1"/>
            </a:solidFill>
            <a:ln w="9525">
              <a:solidFill>
                <a:schemeClr val="tx1"/>
              </a:solidFill>
              <a:miter lim="800000"/>
              <a:headEnd/>
              <a:tailEnd/>
            </a:ln>
          </p:spPr>
          <p:txBody>
            <a:bodyPr lIns="36000" rIns="36000" anchor="t"/>
            <a:lstStyle/>
            <a:p>
              <a:pPr algn="l" fontAlgn="auto">
                <a:spcBef>
                  <a:spcPts val="0"/>
                </a:spcBef>
                <a:spcAft>
                  <a:spcPts val="0"/>
                </a:spcAft>
                <a:buClrTx/>
                <a:buSzTx/>
                <a:defRPr/>
              </a:pPr>
              <a:r>
                <a:rPr kumimoji="0" lang="en-US" altLang="ja-JP" sz="800" kern="0" dirty="0">
                  <a:latin typeface="Meiryo UI" pitchFamily="50" charset="-128"/>
                  <a:ea typeface="Meiryo UI" pitchFamily="50" charset="-128"/>
                  <a:cs typeface="Meiryo UI" pitchFamily="50" charset="-128"/>
                  <a:hlinkClick r:id="rId58"/>
                </a:rPr>
                <a:t>cri-o</a:t>
              </a:r>
              <a:endParaRPr kumimoji="0" lang="en-US" altLang="ja-JP" sz="800" kern="0" dirty="0">
                <a:latin typeface="Meiryo UI" pitchFamily="50" charset="-128"/>
                <a:ea typeface="Meiryo UI" pitchFamily="50" charset="-128"/>
                <a:cs typeface="Meiryo UI" pitchFamily="50" charset="-128"/>
              </a:endParaRPr>
            </a:p>
            <a:p>
              <a:pPr algn="l" fontAlgn="auto">
                <a:spcBef>
                  <a:spcPts val="0"/>
                </a:spcBef>
                <a:spcAft>
                  <a:spcPts val="0"/>
                </a:spcAft>
                <a:buClrTx/>
                <a:buSzTx/>
                <a:defRPr/>
              </a:pPr>
              <a:r>
                <a:rPr kumimoji="0" lang="en-US" altLang="ja-JP" sz="800" kern="0" dirty="0">
                  <a:latin typeface="Meiryo UI" pitchFamily="50" charset="-128"/>
                  <a:ea typeface="Meiryo UI" pitchFamily="50" charset="-128"/>
                  <a:cs typeface="Meiryo UI" pitchFamily="50" charset="-128"/>
                  <a:hlinkClick r:id="rId59"/>
                </a:rPr>
                <a:t>gVisor</a:t>
              </a:r>
              <a:endParaRPr kumimoji="0" lang="en-US" altLang="ja-JP" sz="800" kern="0" dirty="0">
                <a:latin typeface="Meiryo UI" pitchFamily="50" charset="-128"/>
                <a:ea typeface="Meiryo UI" pitchFamily="50" charset="-128"/>
                <a:cs typeface="Meiryo UI" pitchFamily="50" charset="-128"/>
              </a:endParaRPr>
            </a:p>
            <a:p>
              <a:pPr algn="l" fontAlgn="auto">
                <a:spcBef>
                  <a:spcPts val="0"/>
                </a:spcBef>
                <a:spcAft>
                  <a:spcPts val="0"/>
                </a:spcAft>
                <a:buClrTx/>
                <a:buSzTx/>
                <a:defRPr/>
              </a:pPr>
              <a:r>
                <a:rPr kumimoji="0" lang="en-US" altLang="ja-JP" sz="800" kern="0" dirty="0" err="1">
                  <a:latin typeface="Meiryo UI" pitchFamily="50" charset="-128"/>
                  <a:ea typeface="Meiryo UI" pitchFamily="50" charset="-128"/>
                  <a:cs typeface="Meiryo UI" pitchFamily="50" charset="-128"/>
                  <a:hlinkClick r:id="rId60"/>
                </a:rPr>
                <a:t>podman</a:t>
              </a:r>
              <a:endParaRPr kumimoji="0" lang="en-US" altLang="ja-JP" sz="800" kern="0" dirty="0">
                <a:latin typeface="Meiryo UI" pitchFamily="50" charset="-128"/>
                <a:ea typeface="Meiryo UI" pitchFamily="50" charset="-128"/>
                <a:cs typeface="Meiryo UI" pitchFamily="50" charset="-128"/>
              </a:endParaRPr>
            </a:p>
            <a:p>
              <a:pPr algn="l" fontAlgn="auto">
                <a:spcBef>
                  <a:spcPts val="0"/>
                </a:spcBef>
                <a:spcAft>
                  <a:spcPts val="0"/>
                </a:spcAft>
                <a:buClrTx/>
                <a:buSzTx/>
                <a:defRPr/>
              </a:pPr>
              <a:r>
                <a:rPr kumimoji="0" lang="en-US" altLang="ja-JP" sz="800" kern="0" dirty="0" err="1">
                  <a:latin typeface="Meiryo UI" pitchFamily="50" charset="-128"/>
                  <a:ea typeface="Meiryo UI" pitchFamily="50" charset="-128"/>
                  <a:cs typeface="Meiryo UI" pitchFamily="50" charset="-128"/>
                  <a:hlinkClick r:id="rId61"/>
                </a:rPr>
                <a:t>rkt</a:t>
              </a:r>
              <a:endParaRPr kumimoji="0" lang="en-US" altLang="ja-JP" sz="800" kern="0" dirty="0">
                <a:latin typeface="Meiryo UI" pitchFamily="50" charset="-128"/>
                <a:ea typeface="Meiryo UI" pitchFamily="50" charset="-128"/>
                <a:cs typeface="Meiryo UI" pitchFamily="50" charset="-128"/>
              </a:endParaRPr>
            </a:p>
            <a:p>
              <a:pPr algn="l" fontAlgn="auto">
                <a:spcBef>
                  <a:spcPts val="0"/>
                </a:spcBef>
                <a:spcAft>
                  <a:spcPts val="0"/>
                </a:spcAft>
                <a:buClrTx/>
                <a:buSzTx/>
                <a:defRPr/>
              </a:pPr>
              <a:r>
                <a:rPr kumimoji="0" lang="en-US" altLang="ja-JP" sz="800" kern="0" dirty="0">
                  <a:latin typeface="Meiryo UI" pitchFamily="50" charset="-128"/>
                  <a:ea typeface="Meiryo UI" pitchFamily="50" charset="-128"/>
                  <a:cs typeface="Meiryo UI" pitchFamily="50" charset="-128"/>
                  <a:hlinkClick r:id="rId62"/>
                </a:rPr>
                <a:t>runC</a:t>
              </a:r>
              <a:endParaRPr kumimoji="0" lang="en-US" altLang="ja-JP" sz="800" kern="0" dirty="0">
                <a:latin typeface="Meiryo UI" pitchFamily="50" charset="-128"/>
                <a:ea typeface="Meiryo UI" pitchFamily="50" charset="-128"/>
                <a:cs typeface="Meiryo UI" pitchFamily="50" charset="-128"/>
              </a:endParaRPr>
            </a:p>
          </p:txBody>
        </p:sp>
        <p:sp>
          <p:nvSpPr>
            <p:cNvPr id="63" name="テキスト ボックス 62">
              <a:extLst>
                <a:ext uri="{FF2B5EF4-FFF2-40B4-BE49-F238E27FC236}">
                  <a16:creationId xmlns:a16="http://schemas.microsoft.com/office/drawing/2014/main" id="{53409AF8-0AFC-C446-BA64-23D6E5989270}"/>
                </a:ext>
              </a:extLst>
            </p:cNvPr>
            <p:cNvSpPr txBox="1"/>
            <p:nvPr/>
          </p:nvSpPr>
          <p:spPr bwMode="gray">
            <a:xfrm>
              <a:off x="5746603" y="6620521"/>
              <a:ext cx="1273380" cy="145231"/>
            </a:xfrm>
            <a:prstGeom prst="rect">
              <a:avLst/>
            </a:prstGeom>
            <a:solidFill>
              <a:srgbClr val="DEEDF5"/>
            </a:solidFill>
            <a:ln w="9525" cap="flat">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116120" tIns="58059" rIns="116120" bIns="58059" anchor="ctr"/>
            <a:lstStyle>
              <a:defPPr>
                <a:defRPr lang="ja-JP"/>
              </a:defPPr>
            </a:lstStyle>
            <a:p>
              <a:r>
                <a:rPr lang="ja-JP" altLang="en-US" sz="800" dirty="0">
                  <a:latin typeface="Meiryo UI" panose="020B0604030504040204" pitchFamily="50" charset="-128"/>
                  <a:ea typeface="Meiryo UI" panose="020B0604030504040204" pitchFamily="50" charset="-128"/>
                  <a:cs typeface="Meiryo UI" panose="020B0604030504040204" pitchFamily="50" charset="-128"/>
                </a:rPr>
                <a:t>コンテナランタイム</a:t>
              </a:r>
            </a:p>
          </p:txBody>
        </p:sp>
      </p:grpSp>
      <p:grpSp>
        <p:nvGrpSpPr>
          <p:cNvPr id="64" name="グループ化 63">
            <a:extLst>
              <a:ext uri="{FF2B5EF4-FFF2-40B4-BE49-F238E27FC236}">
                <a16:creationId xmlns:a16="http://schemas.microsoft.com/office/drawing/2014/main" id="{6CC993F7-69F1-3F43-A7C4-6E890937D0A1}"/>
              </a:ext>
            </a:extLst>
          </p:cNvPr>
          <p:cNvGrpSpPr/>
          <p:nvPr/>
        </p:nvGrpSpPr>
        <p:grpSpPr>
          <a:xfrm>
            <a:off x="7401548" y="3983442"/>
            <a:ext cx="1285861" cy="314499"/>
            <a:chOff x="5653741" y="1453149"/>
            <a:chExt cx="3258552" cy="285455"/>
          </a:xfrm>
        </p:grpSpPr>
        <p:sp>
          <p:nvSpPr>
            <p:cNvPr id="65" name="正方形/長方形 364">
              <a:extLst>
                <a:ext uri="{FF2B5EF4-FFF2-40B4-BE49-F238E27FC236}">
                  <a16:creationId xmlns:a16="http://schemas.microsoft.com/office/drawing/2014/main" id="{AF6F80DE-3572-EA48-A798-13A85834F483}"/>
                </a:ext>
              </a:extLst>
            </p:cNvPr>
            <p:cNvSpPr/>
            <p:nvPr/>
          </p:nvSpPr>
          <p:spPr bwMode="gray">
            <a:xfrm>
              <a:off x="5653741" y="1538137"/>
              <a:ext cx="3258552" cy="200467"/>
            </a:xfrm>
            <a:prstGeom prst="rect">
              <a:avLst/>
            </a:prstGeom>
            <a:solidFill>
              <a:schemeClr val="bg1"/>
            </a:solidFill>
            <a:ln w="9525">
              <a:solidFill>
                <a:schemeClr val="tx1"/>
              </a:solidFill>
              <a:miter lim="800000"/>
              <a:headEnd/>
              <a:tailEnd/>
            </a:ln>
          </p:spPr>
          <p:txBody>
            <a:bodyPr lIns="36000" rIns="36000" anchor="t"/>
            <a:lstStyle/>
            <a:p>
              <a:pPr algn="l" fontAlgn="auto">
                <a:spcBef>
                  <a:spcPts val="0"/>
                </a:spcBef>
                <a:spcAft>
                  <a:spcPts val="0"/>
                </a:spcAft>
                <a:buClrTx/>
                <a:buSzTx/>
                <a:defRPr/>
              </a:pPr>
              <a:r>
                <a:rPr kumimoji="0" lang="en-US" altLang="ja-JP" sz="800" kern="0" dirty="0" err="1">
                  <a:latin typeface="Meiryo UI" pitchFamily="50" charset="-128"/>
                  <a:ea typeface="Meiryo UI" pitchFamily="50" charset="-128"/>
                  <a:cs typeface="Meiryo UI" pitchFamily="50" charset="-128"/>
                  <a:hlinkClick r:id="rId63"/>
                </a:rPr>
                <a:t>Istio</a:t>
              </a:r>
              <a:endParaRPr kumimoji="0" lang="en-US" altLang="ja-JP" sz="800" kern="0" dirty="0">
                <a:latin typeface="Meiryo UI" pitchFamily="50" charset="-128"/>
                <a:ea typeface="Meiryo UI" pitchFamily="50" charset="-128"/>
                <a:cs typeface="Meiryo UI" pitchFamily="50" charset="-128"/>
              </a:endParaRPr>
            </a:p>
          </p:txBody>
        </p:sp>
        <p:sp>
          <p:nvSpPr>
            <p:cNvPr id="66" name="テキスト ボックス 65">
              <a:extLst>
                <a:ext uri="{FF2B5EF4-FFF2-40B4-BE49-F238E27FC236}">
                  <a16:creationId xmlns:a16="http://schemas.microsoft.com/office/drawing/2014/main" id="{1C985F33-7CB4-174E-A369-226666B7D5BF}"/>
                </a:ext>
              </a:extLst>
            </p:cNvPr>
            <p:cNvSpPr txBox="1"/>
            <p:nvPr/>
          </p:nvSpPr>
          <p:spPr bwMode="gray">
            <a:xfrm>
              <a:off x="5653741" y="1453149"/>
              <a:ext cx="3256788" cy="130749"/>
            </a:xfrm>
            <a:prstGeom prst="rect">
              <a:avLst/>
            </a:prstGeom>
            <a:solidFill>
              <a:srgbClr val="DEEDF5"/>
            </a:solidFill>
            <a:ln w="9525" cap="flat">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116120" tIns="58059" rIns="116120" bIns="58059" anchor="ctr"/>
            <a:lstStyle>
              <a:defPPr>
                <a:defRPr lang="ja-JP"/>
              </a:defPPr>
            </a:lstStyle>
            <a:p>
              <a:r>
                <a:rPr lang="ja-JP" altLang="en-US" sz="800" dirty="0">
                  <a:latin typeface="Meiryo UI" panose="020B0604030504040204" pitchFamily="50" charset="-128"/>
                  <a:ea typeface="Meiryo UI" panose="020B0604030504040204" pitchFamily="50" charset="-128"/>
                  <a:cs typeface="Meiryo UI" panose="020B0604030504040204" pitchFamily="50" charset="-128"/>
                </a:rPr>
                <a:t>サービスメッシュ</a:t>
              </a:r>
            </a:p>
          </p:txBody>
        </p:sp>
      </p:grpSp>
      <p:sp>
        <p:nvSpPr>
          <p:cNvPr id="68" name="正方形/長方形 67"/>
          <p:cNvSpPr/>
          <p:nvPr/>
        </p:nvSpPr>
        <p:spPr>
          <a:xfrm>
            <a:off x="7408244" y="2594929"/>
            <a:ext cx="722180" cy="201711"/>
          </a:xfrm>
          <a:prstGeom prst="rect">
            <a:avLst/>
          </a:prstGeom>
          <a:noFill/>
          <a:ln w="28575"/>
        </p:spPr>
        <p:style>
          <a:lnRef idx="2">
            <a:schemeClr val="accent2"/>
          </a:lnRef>
          <a:fillRef idx="1">
            <a:schemeClr val="lt1"/>
          </a:fillRef>
          <a:effectRef idx="0">
            <a:schemeClr val="accent2"/>
          </a:effectRef>
          <a:fontRef idx="minor">
            <a:schemeClr val="dk1"/>
          </a:fontRef>
        </p:style>
        <p:txBody>
          <a:bodyPr rtlCol="0" anchor="ctr"/>
          <a:lstStyle/>
          <a:p>
            <a:pPr algn="ctr"/>
            <a:endParaRPr lang="ja-JP" altLang="en-US"/>
          </a:p>
        </p:txBody>
      </p:sp>
      <p:sp>
        <p:nvSpPr>
          <p:cNvPr id="69" name="正方形/長方形 68"/>
          <p:cNvSpPr/>
          <p:nvPr/>
        </p:nvSpPr>
        <p:spPr>
          <a:xfrm>
            <a:off x="5993879" y="3620910"/>
            <a:ext cx="797459" cy="329877"/>
          </a:xfrm>
          <a:prstGeom prst="rect">
            <a:avLst/>
          </a:prstGeom>
          <a:noFill/>
          <a:ln w="28575"/>
        </p:spPr>
        <p:style>
          <a:lnRef idx="2">
            <a:schemeClr val="accent2"/>
          </a:lnRef>
          <a:fillRef idx="1">
            <a:schemeClr val="lt1"/>
          </a:fillRef>
          <a:effectRef idx="0">
            <a:schemeClr val="accent2"/>
          </a:effectRef>
          <a:fontRef idx="minor">
            <a:schemeClr val="dk1"/>
          </a:fontRef>
        </p:style>
        <p:txBody>
          <a:bodyPr rtlCol="0" anchor="ctr"/>
          <a:lstStyle/>
          <a:p>
            <a:pPr algn="ctr"/>
            <a:endParaRPr lang="ja-JP" altLang="en-US"/>
          </a:p>
        </p:txBody>
      </p:sp>
      <p:sp>
        <p:nvSpPr>
          <p:cNvPr id="70" name="正方形/長方形 69"/>
          <p:cNvSpPr/>
          <p:nvPr/>
        </p:nvSpPr>
        <p:spPr>
          <a:xfrm>
            <a:off x="8754350" y="2840871"/>
            <a:ext cx="823990" cy="387815"/>
          </a:xfrm>
          <a:prstGeom prst="rect">
            <a:avLst/>
          </a:prstGeom>
          <a:noFill/>
          <a:ln w="28575"/>
        </p:spPr>
        <p:style>
          <a:lnRef idx="2">
            <a:schemeClr val="accent2"/>
          </a:lnRef>
          <a:fillRef idx="1">
            <a:schemeClr val="lt1"/>
          </a:fillRef>
          <a:effectRef idx="0">
            <a:schemeClr val="accent2"/>
          </a:effectRef>
          <a:fontRef idx="minor">
            <a:schemeClr val="dk1"/>
          </a:fontRef>
        </p:style>
        <p:txBody>
          <a:bodyPr rtlCol="0" anchor="ctr"/>
          <a:lstStyle/>
          <a:p>
            <a:pPr algn="ctr"/>
            <a:endParaRPr lang="ja-JP" altLang="en-US"/>
          </a:p>
        </p:txBody>
      </p:sp>
      <p:sp>
        <p:nvSpPr>
          <p:cNvPr id="71" name="正方形/長方形 70"/>
          <p:cNvSpPr/>
          <p:nvPr/>
        </p:nvSpPr>
        <p:spPr>
          <a:xfrm>
            <a:off x="7416170" y="3965217"/>
            <a:ext cx="1307107" cy="332724"/>
          </a:xfrm>
          <a:prstGeom prst="rect">
            <a:avLst/>
          </a:prstGeom>
          <a:noFill/>
          <a:ln w="28575"/>
        </p:spPr>
        <p:style>
          <a:lnRef idx="2">
            <a:schemeClr val="accent2"/>
          </a:lnRef>
          <a:fillRef idx="1">
            <a:schemeClr val="lt1"/>
          </a:fillRef>
          <a:effectRef idx="0">
            <a:schemeClr val="accent2"/>
          </a:effectRef>
          <a:fontRef idx="minor">
            <a:schemeClr val="dk1"/>
          </a:fontRef>
        </p:style>
        <p:txBody>
          <a:bodyPr rtlCol="0" anchor="ctr"/>
          <a:lstStyle/>
          <a:p>
            <a:pPr algn="ctr"/>
            <a:endParaRPr lang="ja-JP" altLang="en-US"/>
          </a:p>
        </p:txBody>
      </p:sp>
      <p:sp>
        <p:nvSpPr>
          <p:cNvPr id="72" name="正方形/長方形 71"/>
          <p:cNvSpPr/>
          <p:nvPr/>
        </p:nvSpPr>
        <p:spPr>
          <a:xfrm>
            <a:off x="8739974" y="3274022"/>
            <a:ext cx="1274040" cy="875776"/>
          </a:xfrm>
          <a:prstGeom prst="rect">
            <a:avLst/>
          </a:prstGeom>
          <a:noFill/>
          <a:ln w="28575"/>
        </p:spPr>
        <p:style>
          <a:lnRef idx="2">
            <a:schemeClr val="accent2"/>
          </a:lnRef>
          <a:fillRef idx="1">
            <a:schemeClr val="lt1"/>
          </a:fillRef>
          <a:effectRef idx="0">
            <a:schemeClr val="accent2"/>
          </a:effectRef>
          <a:fontRef idx="minor">
            <a:schemeClr val="dk1"/>
          </a:fontRef>
        </p:style>
        <p:txBody>
          <a:bodyPr rtlCol="0" anchor="ctr"/>
          <a:lstStyle/>
          <a:p>
            <a:pPr algn="ctr"/>
            <a:endParaRPr lang="ja-JP" altLang="en-US"/>
          </a:p>
        </p:txBody>
      </p:sp>
      <p:sp>
        <p:nvSpPr>
          <p:cNvPr id="73" name="正方形/長方形 72"/>
          <p:cNvSpPr/>
          <p:nvPr/>
        </p:nvSpPr>
        <p:spPr>
          <a:xfrm>
            <a:off x="8746754" y="2459797"/>
            <a:ext cx="892546" cy="256947"/>
          </a:xfrm>
          <a:prstGeom prst="rect">
            <a:avLst/>
          </a:prstGeom>
          <a:noFill/>
          <a:ln w="28575"/>
        </p:spPr>
        <p:style>
          <a:lnRef idx="2">
            <a:schemeClr val="accent2"/>
          </a:lnRef>
          <a:fillRef idx="1">
            <a:schemeClr val="lt1"/>
          </a:fillRef>
          <a:effectRef idx="0">
            <a:schemeClr val="accent2"/>
          </a:effectRef>
          <a:fontRef idx="minor">
            <a:schemeClr val="dk1"/>
          </a:fontRef>
        </p:style>
        <p:txBody>
          <a:bodyPr rtlCol="0" anchor="ctr"/>
          <a:lstStyle/>
          <a:p>
            <a:pPr algn="ctr"/>
            <a:endParaRPr lang="ja-JP" altLang="en-US"/>
          </a:p>
        </p:txBody>
      </p:sp>
      <p:sp>
        <p:nvSpPr>
          <p:cNvPr id="74" name="角丸四角形 73"/>
          <p:cNvSpPr/>
          <p:nvPr/>
        </p:nvSpPr>
        <p:spPr>
          <a:xfrm>
            <a:off x="391584" y="4398812"/>
            <a:ext cx="11474184" cy="2359576"/>
          </a:xfrm>
          <a:prstGeom prst="roundRect">
            <a:avLst>
              <a:gd name="adj" fmla="val 8955"/>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681038" lvl="1" indent="-327422" eaLnBrk="0" fontAlgn="base" hangingPunct="0">
              <a:spcAft>
                <a:spcPct val="0"/>
              </a:spcAft>
              <a:buClr>
                <a:srgbClr val="CC0000"/>
              </a:buClr>
              <a:buFont typeface="Wingdings" panose="05000000000000000000" pitchFamily="2" charset="2"/>
              <a:buChar char="n"/>
            </a:pPr>
            <a:r>
              <a:rPr lang="ja-JP" altLang="en-US" b="1" kern="0" dirty="0">
                <a:solidFill>
                  <a:schemeClr val="bg2">
                    <a:lumMod val="25000"/>
                  </a:schemeClr>
                </a:solidFill>
                <a:latin typeface="メイリオ" panose="020B0604030504040204" pitchFamily="50" charset="-128"/>
                <a:ea typeface="メイリオ" panose="020B0604030504040204" pitchFamily="50" charset="-128"/>
              </a:rPr>
              <a:t>削除：</a:t>
            </a:r>
            <a:r>
              <a:rPr lang="en-US" altLang="ja-JP" b="1" kern="0" dirty="0">
                <a:solidFill>
                  <a:schemeClr val="bg2">
                    <a:lumMod val="25000"/>
                  </a:schemeClr>
                </a:solidFill>
                <a:latin typeface="メイリオ" panose="020B0604030504040204" pitchFamily="50" charset="-128"/>
                <a:ea typeface="メイリオ" panose="020B0604030504040204" pitchFamily="50" charset="-128"/>
              </a:rPr>
              <a:t>10</a:t>
            </a:r>
            <a:r>
              <a:rPr lang="ja-JP" altLang="en-US" b="1" kern="0" dirty="0">
                <a:solidFill>
                  <a:schemeClr val="bg2">
                    <a:lumMod val="25000"/>
                  </a:schemeClr>
                </a:solidFill>
                <a:latin typeface="メイリオ" panose="020B0604030504040204" pitchFamily="50" charset="-128"/>
                <a:ea typeface="メイリオ" panose="020B0604030504040204" pitchFamily="50" charset="-128"/>
              </a:rPr>
              <a:t>件</a:t>
            </a:r>
            <a:r>
              <a:rPr lang="en-US" altLang="ja-JP" sz="1400" b="1" kern="0" dirty="0">
                <a:solidFill>
                  <a:schemeClr val="bg2">
                    <a:lumMod val="25000"/>
                  </a:schemeClr>
                </a:solidFill>
                <a:latin typeface="メイリオ" panose="020B0604030504040204" pitchFamily="50" charset="-128"/>
                <a:ea typeface="メイリオ" panose="020B0604030504040204" pitchFamily="50" charset="-128"/>
              </a:rPr>
              <a:t>(</a:t>
            </a:r>
            <a:r>
              <a:rPr lang="ja-JP" altLang="en-US" sz="1400" b="1" kern="0" dirty="0">
                <a:solidFill>
                  <a:schemeClr val="bg2">
                    <a:lumMod val="25000"/>
                  </a:schemeClr>
                </a:solidFill>
                <a:latin typeface="メイリオ" panose="020B0604030504040204" pitchFamily="50" charset="-128"/>
                <a:ea typeface="メイリオ" panose="020B0604030504040204" pitchFamily="50" charset="-128"/>
              </a:rPr>
              <a:t>活動低下、</a:t>
            </a:r>
            <a:r>
              <a:rPr lang="en-US" altLang="ja-JP" sz="1400" b="1" kern="0" dirty="0">
                <a:solidFill>
                  <a:schemeClr val="bg2">
                    <a:lumMod val="25000"/>
                  </a:schemeClr>
                </a:solidFill>
                <a:latin typeface="メイリオ" panose="020B0604030504040204" pitchFamily="50" charset="-128"/>
                <a:ea typeface="メイリオ" panose="020B0604030504040204" pitchFamily="50" charset="-128"/>
              </a:rPr>
              <a:t>EOL</a:t>
            </a:r>
            <a:r>
              <a:rPr lang="ja-JP" altLang="en-US" sz="1400" b="1" kern="0" dirty="0">
                <a:solidFill>
                  <a:schemeClr val="bg2">
                    <a:lumMod val="25000"/>
                  </a:schemeClr>
                </a:solidFill>
                <a:latin typeface="メイリオ" panose="020B0604030504040204" pitchFamily="50" charset="-128"/>
                <a:ea typeface="メイリオ" panose="020B0604030504040204" pitchFamily="50" charset="-128"/>
              </a:rPr>
              <a:t>など</a:t>
            </a:r>
            <a:r>
              <a:rPr lang="en-US" altLang="ja-JP" sz="1400" b="1" kern="0" dirty="0">
                <a:solidFill>
                  <a:schemeClr val="bg2">
                    <a:lumMod val="25000"/>
                  </a:schemeClr>
                </a:solidFill>
                <a:latin typeface="メイリオ" panose="020B0604030504040204" pitchFamily="50" charset="-128"/>
                <a:ea typeface="メイリオ" panose="020B0604030504040204" pitchFamily="50" charset="-128"/>
              </a:rPr>
              <a:t>)</a:t>
            </a:r>
          </a:p>
          <a:p>
            <a:pPr marL="682228" lvl="2" eaLnBrk="0" fontAlgn="base" hangingPunct="0">
              <a:spcAft>
                <a:spcPct val="0"/>
              </a:spcAft>
              <a:buClr>
                <a:srgbClr val="CC0000"/>
              </a:buClr>
            </a:pPr>
            <a:r>
              <a:rPr lang="en-US" altLang="ja-JP" sz="1200" kern="0" dirty="0">
                <a:solidFill>
                  <a:schemeClr val="bg2">
                    <a:lumMod val="25000"/>
                  </a:schemeClr>
                </a:solidFill>
                <a:latin typeface="メイリオ" panose="020B0604030504040204" pitchFamily="50" charset="-128"/>
                <a:ea typeface="メイリオ" panose="020B0604030504040204" pitchFamily="50" charset="-128"/>
              </a:rPr>
              <a:t>2020</a:t>
            </a:r>
            <a:r>
              <a:rPr lang="ja-JP" altLang="en-US" sz="1200" kern="0" dirty="0">
                <a:solidFill>
                  <a:schemeClr val="bg2">
                    <a:lumMod val="25000"/>
                  </a:schemeClr>
                </a:solidFill>
                <a:latin typeface="メイリオ" panose="020B0604030504040204" pitchFamily="50" charset="-128"/>
                <a:ea typeface="メイリオ" panose="020B0604030504040204" pitchFamily="50" charset="-128"/>
              </a:rPr>
              <a:t>：</a:t>
            </a:r>
            <a:r>
              <a:rPr lang="en-US" altLang="ja-JP" sz="1200" kern="0" dirty="0">
                <a:solidFill>
                  <a:schemeClr val="bg2">
                    <a:lumMod val="25000"/>
                  </a:schemeClr>
                </a:solidFill>
                <a:latin typeface="メイリオ" panose="020B0604030504040204" pitchFamily="50" charset="-128"/>
                <a:ea typeface="メイリオ" panose="020B0604030504040204" pitchFamily="50" charset="-128"/>
              </a:rPr>
              <a:t>Eucalyptus(IaaS)</a:t>
            </a:r>
            <a:r>
              <a:rPr lang="ja-JP" altLang="en-US" sz="1200" kern="0" dirty="0" err="1">
                <a:solidFill>
                  <a:schemeClr val="bg2">
                    <a:lumMod val="25000"/>
                  </a:schemeClr>
                </a:solidFill>
                <a:latin typeface="メイリオ" panose="020B0604030504040204" pitchFamily="50" charset="-128"/>
                <a:ea typeface="メイリオ" panose="020B0604030504040204" pitchFamily="50" charset="-128"/>
              </a:rPr>
              <a:t>、</a:t>
            </a:r>
            <a:r>
              <a:rPr lang="en-US" altLang="ja-JP" sz="1200" kern="0" dirty="0" err="1">
                <a:solidFill>
                  <a:schemeClr val="bg2">
                    <a:lumMod val="25000"/>
                  </a:schemeClr>
                </a:solidFill>
                <a:latin typeface="メイリオ" panose="020B0604030504040204" pitchFamily="50" charset="-128"/>
                <a:ea typeface="メイリオ" panose="020B0604030504040204" pitchFamily="50" charset="-128"/>
              </a:rPr>
              <a:t>OpenShift</a:t>
            </a:r>
            <a:r>
              <a:rPr lang="en-US" altLang="ja-JP" sz="1200" kern="0" dirty="0">
                <a:solidFill>
                  <a:schemeClr val="bg2">
                    <a:lumMod val="25000"/>
                  </a:schemeClr>
                </a:solidFill>
                <a:latin typeface="メイリオ" panose="020B0604030504040204" pitchFamily="50" charset="-128"/>
                <a:ea typeface="メイリオ" panose="020B0604030504040204" pitchFamily="50" charset="-128"/>
              </a:rPr>
              <a:t>(PaaS)</a:t>
            </a:r>
            <a:r>
              <a:rPr lang="ja-JP" altLang="en-US" sz="1200" kern="0" dirty="0" err="1">
                <a:solidFill>
                  <a:schemeClr val="bg2">
                    <a:lumMod val="25000"/>
                  </a:schemeClr>
                </a:solidFill>
                <a:latin typeface="メイリオ" panose="020B0604030504040204" pitchFamily="50" charset="-128"/>
                <a:ea typeface="メイリオ" panose="020B0604030504040204" pitchFamily="50" charset="-128"/>
              </a:rPr>
              <a:t>、</a:t>
            </a:r>
            <a:r>
              <a:rPr lang="en-US" altLang="ja-JP" sz="1200" kern="0" dirty="0" err="1">
                <a:solidFill>
                  <a:schemeClr val="bg2">
                    <a:lumMod val="25000"/>
                  </a:schemeClr>
                </a:solidFill>
                <a:latin typeface="メイリオ" panose="020B0604030504040204" pitchFamily="50" charset="-128"/>
                <a:ea typeface="メイリオ" panose="020B0604030504040204" pitchFamily="50" charset="-128"/>
              </a:rPr>
              <a:t>OpenVZ</a:t>
            </a:r>
            <a:r>
              <a:rPr lang="en-US" altLang="ja-JP" sz="1200" kern="0" dirty="0">
                <a:solidFill>
                  <a:schemeClr val="bg2">
                    <a:lumMod val="25000"/>
                  </a:schemeClr>
                </a:solidFill>
                <a:latin typeface="メイリオ" panose="020B0604030504040204" pitchFamily="50" charset="-128"/>
                <a:ea typeface="メイリオ" panose="020B0604030504040204" pitchFamily="50" charset="-128"/>
              </a:rPr>
              <a:t>(</a:t>
            </a:r>
            <a:r>
              <a:rPr lang="ja-JP" altLang="en-US" sz="1200" kern="0" dirty="0">
                <a:solidFill>
                  <a:schemeClr val="bg2">
                    <a:lumMod val="25000"/>
                  </a:schemeClr>
                </a:solidFill>
                <a:latin typeface="メイリオ" panose="020B0604030504040204" pitchFamily="50" charset="-128"/>
                <a:ea typeface="メイリオ" panose="020B0604030504040204" pitchFamily="50" charset="-128"/>
              </a:rPr>
              <a:t>サーバ仮想化</a:t>
            </a:r>
            <a:r>
              <a:rPr lang="en-US" altLang="ja-JP" sz="1200" kern="0" dirty="0">
                <a:solidFill>
                  <a:schemeClr val="bg2">
                    <a:lumMod val="25000"/>
                  </a:schemeClr>
                </a:solidFill>
                <a:latin typeface="メイリオ" panose="020B0604030504040204" pitchFamily="50" charset="-128"/>
                <a:ea typeface="メイリオ" panose="020B0604030504040204" pitchFamily="50" charset="-128"/>
              </a:rPr>
              <a:t>)</a:t>
            </a:r>
            <a:r>
              <a:rPr lang="ja-JP" altLang="en-US" sz="1200" kern="0" dirty="0" err="1">
                <a:solidFill>
                  <a:schemeClr val="bg2">
                    <a:lumMod val="25000"/>
                  </a:schemeClr>
                </a:solidFill>
                <a:latin typeface="メイリオ" panose="020B0604030504040204" pitchFamily="50" charset="-128"/>
                <a:ea typeface="メイリオ" panose="020B0604030504040204" pitchFamily="50" charset="-128"/>
              </a:rPr>
              <a:t>、</a:t>
            </a:r>
            <a:r>
              <a:rPr lang="en-US" altLang="ja-JP" sz="1200" kern="0" dirty="0">
                <a:solidFill>
                  <a:schemeClr val="bg2">
                    <a:lumMod val="25000"/>
                  </a:schemeClr>
                </a:solidFill>
                <a:latin typeface="メイリオ" panose="020B0604030504040204" pitchFamily="50" charset="-128"/>
                <a:ea typeface="メイリオ" panose="020B0604030504040204" pitchFamily="50" charset="-128"/>
              </a:rPr>
              <a:t>Scientific Linux(OS)</a:t>
            </a:r>
            <a:r>
              <a:rPr lang="ja-JP" altLang="en-US" sz="1200" kern="0" dirty="0" err="1">
                <a:solidFill>
                  <a:schemeClr val="bg2">
                    <a:lumMod val="25000"/>
                  </a:schemeClr>
                </a:solidFill>
                <a:latin typeface="メイリオ" panose="020B0604030504040204" pitchFamily="50" charset="-128"/>
                <a:ea typeface="メイリオ" panose="020B0604030504040204" pitchFamily="50" charset="-128"/>
              </a:rPr>
              <a:t>、</a:t>
            </a:r>
            <a:r>
              <a:rPr lang="en-US" altLang="ja-JP" sz="1200" kern="0" dirty="0" err="1">
                <a:solidFill>
                  <a:schemeClr val="bg2">
                    <a:lumMod val="25000"/>
                  </a:schemeClr>
                </a:solidFill>
                <a:latin typeface="メイリオ" panose="020B0604030504040204" pitchFamily="50" charset="-128"/>
                <a:ea typeface="メイリオ" panose="020B0604030504040204" pitchFamily="50" charset="-128"/>
              </a:rPr>
              <a:t>Trema</a:t>
            </a:r>
            <a:r>
              <a:rPr lang="en-US" altLang="ja-JP" sz="1200" kern="0" dirty="0">
                <a:solidFill>
                  <a:schemeClr val="bg2">
                    <a:lumMod val="25000"/>
                  </a:schemeClr>
                </a:solidFill>
                <a:latin typeface="メイリオ" panose="020B0604030504040204" pitchFamily="50" charset="-128"/>
                <a:ea typeface="メイリオ" panose="020B0604030504040204" pitchFamily="50" charset="-128"/>
              </a:rPr>
              <a:t>(</a:t>
            </a:r>
            <a:r>
              <a:rPr lang="ja-JP" altLang="en-US" sz="1200" kern="0" dirty="0">
                <a:solidFill>
                  <a:schemeClr val="bg2">
                    <a:lumMod val="25000"/>
                  </a:schemeClr>
                </a:solidFill>
                <a:latin typeface="メイリオ" panose="020B0604030504040204" pitchFamily="50" charset="-128"/>
                <a:ea typeface="メイリオ" panose="020B0604030504040204" pitchFamily="50" charset="-128"/>
              </a:rPr>
              <a:t>ネットワーク仮想化</a:t>
            </a:r>
            <a:r>
              <a:rPr lang="en-US" altLang="ja-JP" sz="1200" kern="0" dirty="0">
                <a:solidFill>
                  <a:schemeClr val="bg2">
                    <a:lumMod val="25000"/>
                  </a:schemeClr>
                </a:solidFill>
                <a:latin typeface="メイリオ" panose="020B0604030504040204" pitchFamily="50" charset="-128"/>
                <a:ea typeface="メイリオ" panose="020B0604030504040204" pitchFamily="50" charset="-128"/>
              </a:rPr>
              <a:t>)</a:t>
            </a:r>
          </a:p>
          <a:p>
            <a:pPr marL="682228" lvl="2" eaLnBrk="0" fontAlgn="base" hangingPunct="0">
              <a:spcAft>
                <a:spcPct val="0"/>
              </a:spcAft>
              <a:buClr>
                <a:srgbClr val="CC0000"/>
              </a:buClr>
            </a:pPr>
            <a:endParaRPr lang="en-US" altLang="ja-JP" sz="600" kern="0" dirty="0">
              <a:solidFill>
                <a:schemeClr val="bg2">
                  <a:lumMod val="25000"/>
                </a:schemeClr>
              </a:solidFill>
              <a:latin typeface="メイリオ" panose="020B0604030504040204" pitchFamily="50" charset="-128"/>
              <a:ea typeface="メイリオ" panose="020B0604030504040204" pitchFamily="50" charset="-128"/>
            </a:endParaRPr>
          </a:p>
          <a:p>
            <a:pPr marL="682228" lvl="2" eaLnBrk="0" fontAlgn="base" hangingPunct="0">
              <a:spcAft>
                <a:spcPct val="0"/>
              </a:spcAft>
              <a:buClr>
                <a:srgbClr val="CC0000"/>
              </a:buClr>
            </a:pPr>
            <a:r>
              <a:rPr lang="en-US" altLang="ja-JP" sz="1200" kern="0" dirty="0">
                <a:solidFill>
                  <a:schemeClr val="bg2">
                    <a:lumMod val="25000"/>
                  </a:schemeClr>
                </a:solidFill>
                <a:latin typeface="メイリオ" panose="020B0604030504040204" pitchFamily="50" charset="-128"/>
                <a:ea typeface="メイリオ" panose="020B0604030504040204" pitchFamily="50" charset="-128"/>
              </a:rPr>
              <a:t>2021</a:t>
            </a:r>
            <a:r>
              <a:rPr lang="ja-JP" altLang="en-US" sz="1200" kern="0" dirty="0">
                <a:solidFill>
                  <a:schemeClr val="bg2">
                    <a:lumMod val="25000"/>
                  </a:schemeClr>
                </a:solidFill>
                <a:latin typeface="メイリオ" panose="020B0604030504040204" pitchFamily="50" charset="-128"/>
                <a:ea typeface="メイリオ" panose="020B0604030504040204" pitchFamily="50" charset="-128"/>
              </a:rPr>
              <a:t>：</a:t>
            </a:r>
            <a:r>
              <a:rPr lang="en-US" altLang="ja-JP" sz="1200" kern="0" dirty="0">
                <a:solidFill>
                  <a:schemeClr val="bg2">
                    <a:lumMod val="25000"/>
                  </a:schemeClr>
                </a:solidFill>
                <a:latin typeface="メイリオ" panose="020B0604030504040204" pitchFamily="50" charset="-128"/>
                <a:ea typeface="メイリオ" panose="020B0604030504040204" pitchFamily="50" charset="-128"/>
              </a:rPr>
              <a:t>CoreOS(OS)</a:t>
            </a:r>
            <a:r>
              <a:rPr lang="ja-JP" altLang="en-US" sz="1200" kern="0" dirty="0" err="1">
                <a:solidFill>
                  <a:schemeClr val="bg2">
                    <a:lumMod val="25000"/>
                  </a:schemeClr>
                </a:solidFill>
                <a:latin typeface="メイリオ" panose="020B0604030504040204" pitchFamily="50" charset="-128"/>
                <a:ea typeface="メイリオ" panose="020B0604030504040204" pitchFamily="50" charset="-128"/>
              </a:rPr>
              <a:t>、</a:t>
            </a:r>
            <a:r>
              <a:rPr lang="en-US" altLang="ja-JP" sz="1200" kern="0" dirty="0" err="1">
                <a:solidFill>
                  <a:schemeClr val="bg2">
                    <a:lumMod val="25000"/>
                  </a:schemeClr>
                </a:solidFill>
                <a:latin typeface="メイリオ" panose="020B0604030504040204" pitchFamily="50" charset="-128"/>
                <a:ea typeface="メイリオ" panose="020B0604030504040204" pitchFamily="50" charset="-128"/>
              </a:rPr>
              <a:t>FedoraOS</a:t>
            </a:r>
            <a:r>
              <a:rPr lang="en-US" altLang="ja-JP" sz="1200" kern="0" dirty="0">
                <a:solidFill>
                  <a:schemeClr val="bg2">
                    <a:lumMod val="25000"/>
                  </a:schemeClr>
                </a:solidFill>
                <a:latin typeface="メイリオ" panose="020B0604030504040204" pitchFamily="50" charset="-128"/>
                <a:ea typeface="メイリオ" panose="020B0604030504040204" pitchFamily="50" charset="-128"/>
              </a:rPr>
              <a:t>(OS)</a:t>
            </a:r>
            <a:r>
              <a:rPr lang="ja-JP" altLang="en-US" sz="1200" kern="0" dirty="0" err="1">
                <a:solidFill>
                  <a:schemeClr val="bg2">
                    <a:lumMod val="25000"/>
                  </a:schemeClr>
                </a:solidFill>
                <a:latin typeface="メイリオ" panose="020B0604030504040204" pitchFamily="50" charset="-128"/>
                <a:ea typeface="メイリオ" panose="020B0604030504040204" pitchFamily="50" charset="-128"/>
              </a:rPr>
              <a:t>、</a:t>
            </a:r>
            <a:r>
              <a:rPr lang="en-US" altLang="ja-JP" sz="1200" kern="0" dirty="0">
                <a:solidFill>
                  <a:schemeClr val="bg2">
                    <a:lumMod val="25000"/>
                  </a:schemeClr>
                </a:solidFill>
                <a:latin typeface="メイリオ" panose="020B0604030504040204" pitchFamily="50" charset="-128"/>
                <a:ea typeface="メイリオ" panose="020B0604030504040204" pitchFamily="50" charset="-128"/>
              </a:rPr>
              <a:t>Linux Mint</a:t>
            </a:r>
            <a:r>
              <a:rPr lang="ja-JP" altLang="en-US" sz="1200" kern="0" dirty="0">
                <a:solidFill>
                  <a:schemeClr val="bg2">
                    <a:lumMod val="25000"/>
                  </a:schemeClr>
                </a:solidFill>
                <a:latin typeface="メイリオ" panose="020B0604030504040204" pitchFamily="50" charset="-128"/>
                <a:ea typeface="メイリオ" panose="020B0604030504040204" pitchFamily="50" charset="-128"/>
              </a:rPr>
              <a:t> </a:t>
            </a:r>
            <a:r>
              <a:rPr lang="en-US" altLang="ja-JP" sz="1200" kern="0" dirty="0">
                <a:solidFill>
                  <a:schemeClr val="bg2">
                    <a:lumMod val="25000"/>
                  </a:schemeClr>
                </a:solidFill>
                <a:latin typeface="メイリオ" panose="020B0604030504040204" pitchFamily="50" charset="-128"/>
                <a:ea typeface="メイリオ" panose="020B0604030504040204" pitchFamily="50" charset="-128"/>
              </a:rPr>
              <a:t>(OS)</a:t>
            </a:r>
            <a:r>
              <a:rPr lang="ja-JP" altLang="en-US" sz="1200" kern="0" dirty="0" err="1">
                <a:solidFill>
                  <a:schemeClr val="bg2">
                    <a:lumMod val="25000"/>
                  </a:schemeClr>
                </a:solidFill>
                <a:latin typeface="メイリオ" panose="020B0604030504040204" pitchFamily="50" charset="-128"/>
                <a:ea typeface="メイリオ" panose="020B0604030504040204" pitchFamily="50" charset="-128"/>
              </a:rPr>
              <a:t>、</a:t>
            </a:r>
            <a:r>
              <a:rPr lang="en-US" altLang="ja-JP" sz="1200" kern="0" dirty="0">
                <a:solidFill>
                  <a:schemeClr val="bg2">
                    <a:lumMod val="25000"/>
                  </a:schemeClr>
                </a:solidFill>
                <a:latin typeface="メイリオ" panose="020B0604030504040204" pitchFamily="50" charset="-128"/>
                <a:ea typeface="メイリオ" panose="020B0604030504040204" pitchFamily="50" charset="-128"/>
              </a:rPr>
              <a:t>OpenStack </a:t>
            </a:r>
            <a:r>
              <a:rPr lang="en-US" altLang="ja-JP" sz="1200" kern="0" dirty="0" err="1">
                <a:solidFill>
                  <a:schemeClr val="bg2">
                    <a:lumMod val="25000"/>
                  </a:schemeClr>
                </a:solidFill>
                <a:latin typeface="メイリオ" panose="020B0604030504040204" pitchFamily="50" charset="-128"/>
                <a:ea typeface="メイリオ" panose="020B0604030504040204" pitchFamily="50" charset="-128"/>
              </a:rPr>
              <a:t>Mogan</a:t>
            </a:r>
            <a:r>
              <a:rPr lang="en-US" altLang="ja-JP" sz="1200" kern="0" dirty="0">
                <a:solidFill>
                  <a:schemeClr val="bg2">
                    <a:lumMod val="25000"/>
                  </a:schemeClr>
                </a:solidFill>
                <a:latin typeface="メイリオ" panose="020B0604030504040204" pitchFamily="50" charset="-128"/>
                <a:ea typeface="メイリオ" panose="020B0604030504040204" pitchFamily="50" charset="-128"/>
              </a:rPr>
              <a:t>(</a:t>
            </a:r>
            <a:r>
              <a:rPr lang="en-US" altLang="ja-JP" sz="1200" kern="0" dirty="0" err="1">
                <a:solidFill>
                  <a:schemeClr val="bg2">
                    <a:lumMod val="25000"/>
                  </a:schemeClr>
                </a:solidFill>
                <a:latin typeface="メイリオ" panose="020B0604030504040204" pitchFamily="50" charset="-128"/>
                <a:ea typeface="メイリオ" panose="020B0604030504040204" pitchFamily="50" charset="-128"/>
              </a:rPr>
              <a:t>Iaas</a:t>
            </a:r>
            <a:r>
              <a:rPr lang="en-US" altLang="ja-JP" sz="1200" kern="0" dirty="0">
                <a:solidFill>
                  <a:schemeClr val="bg2">
                    <a:lumMod val="25000"/>
                  </a:schemeClr>
                </a:solidFill>
                <a:latin typeface="メイリオ" panose="020B0604030504040204" pitchFamily="50" charset="-128"/>
                <a:ea typeface="メイリオ" panose="020B0604030504040204" pitchFamily="50" charset="-128"/>
              </a:rPr>
              <a:t>)</a:t>
            </a:r>
            <a:r>
              <a:rPr lang="ja-JP" altLang="en-US" sz="1200" kern="0" dirty="0" err="1">
                <a:solidFill>
                  <a:schemeClr val="bg2">
                    <a:lumMod val="25000"/>
                  </a:schemeClr>
                </a:solidFill>
                <a:latin typeface="メイリオ" panose="020B0604030504040204" pitchFamily="50" charset="-128"/>
                <a:ea typeface="メイリオ" panose="020B0604030504040204" pitchFamily="50" charset="-128"/>
              </a:rPr>
              <a:t>、</a:t>
            </a:r>
            <a:r>
              <a:rPr lang="en-US" altLang="ja-JP" sz="1200" kern="0" dirty="0">
                <a:solidFill>
                  <a:schemeClr val="bg2">
                    <a:lumMod val="25000"/>
                  </a:schemeClr>
                </a:solidFill>
                <a:latin typeface="メイリオ" panose="020B0604030504040204" pitchFamily="50" charset="-128"/>
                <a:ea typeface="メイリオ" panose="020B0604030504040204" pitchFamily="50" charset="-128"/>
              </a:rPr>
              <a:t>Docker Swarm(</a:t>
            </a:r>
            <a:r>
              <a:rPr lang="ja-JP" altLang="en-US" sz="1200" kern="0" dirty="0">
                <a:solidFill>
                  <a:schemeClr val="bg2">
                    <a:lumMod val="25000"/>
                  </a:schemeClr>
                </a:solidFill>
                <a:latin typeface="メイリオ" panose="020B0604030504040204" pitchFamily="50" charset="-128"/>
                <a:ea typeface="メイリオ" panose="020B0604030504040204" pitchFamily="50" charset="-128"/>
              </a:rPr>
              <a:t>オーケストレーション</a:t>
            </a:r>
            <a:r>
              <a:rPr lang="en-US" altLang="ja-JP" sz="1200" kern="0" dirty="0">
                <a:solidFill>
                  <a:schemeClr val="bg2">
                    <a:lumMod val="25000"/>
                  </a:schemeClr>
                </a:solidFill>
                <a:latin typeface="メイリオ" panose="020B0604030504040204" pitchFamily="50" charset="-128"/>
                <a:ea typeface="メイリオ" panose="020B0604030504040204" pitchFamily="50" charset="-128"/>
              </a:rPr>
              <a:t>)</a:t>
            </a:r>
          </a:p>
          <a:p>
            <a:pPr marL="681038" lvl="1" indent="-327422" eaLnBrk="0" fontAlgn="base" hangingPunct="0">
              <a:spcBef>
                <a:spcPts val="100"/>
              </a:spcBef>
              <a:spcAft>
                <a:spcPct val="0"/>
              </a:spcAft>
              <a:buClr>
                <a:srgbClr val="CC0000"/>
              </a:buClr>
              <a:buFont typeface="Wingdings" panose="05000000000000000000" pitchFamily="2" charset="2"/>
              <a:buChar char="n"/>
            </a:pPr>
            <a:endParaRPr lang="en-US" altLang="ja-JP" sz="800" b="1" kern="0" dirty="0">
              <a:solidFill>
                <a:schemeClr val="bg2">
                  <a:lumMod val="25000"/>
                </a:schemeClr>
              </a:solidFill>
              <a:latin typeface="メイリオ" panose="020B0604030504040204" pitchFamily="50" charset="-128"/>
              <a:ea typeface="メイリオ" panose="020B0604030504040204" pitchFamily="50" charset="-128"/>
            </a:endParaRPr>
          </a:p>
          <a:p>
            <a:pPr marL="682228" lvl="2" eaLnBrk="0" fontAlgn="base" hangingPunct="0">
              <a:spcAft>
                <a:spcPct val="0"/>
              </a:spcAft>
              <a:buClr>
                <a:srgbClr val="CC0000"/>
              </a:buClr>
            </a:pPr>
            <a:r>
              <a:rPr lang="ja-JP" altLang="en-US" b="1" kern="0" dirty="0">
                <a:solidFill>
                  <a:schemeClr val="bg2">
                    <a:lumMod val="25000"/>
                  </a:schemeClr>
                </a:solidFill>
                <a:latin typeface="メイリオ" panose="020B0604030504040204" pitchFamily="50" charset="-128"/>
                <a:ea typeface="メイリオ" panose="020B0604030504040204" pitchFamily="50" charset="-128"/>
              </a:rPr>
              <a:t>追加：</a:t>
            </a:r>
            <a:r>
              <a:rPr lang="en-US" altLang="ja-JP" b="1" kern="0" dirty="0">
                <a:solidFill>
                  <a:schemeClr val="bg2">
                    <a:lumMod val="25000"/>
                  </a:schemeClr>
                </a:solidFill>
                <a:latin typeface="メイリオ" panose="020B0604030504040204" pitchFamily="50" charset="-128"/>
                <a:ea typeface="メイリオ" panose="020B0604030504040204" pitchFamily="50" charset="-128"/>
              </a:rPr>
              <a:t>19</a:t>
            </a:r>
            <a:r>
              <a:rPr lang="ja-JP" altLang="en-US" b="1" kern="0" dirty="0">
                <a:solidFill>
                  <a:schemeClr val="bg2">
                    <a:lumMod val="25000"/>
                  </a:schemeClr>
                </a:solidFill>
                <a:latin typeface="メイリオ" panose="020B0604030504040204" pitchFamily="50" charset="-128"/>
                <a:ea typeface="メイリオ" panose="020B0604030504040204" pitchFamily="50" charset="-128"/>
              </a:rPr>
              <a:t>件</a:t>
            </a:r>
            <a:br>
              <a:rPr lang="en-US" altLang="ja-JP" b="1" kern="0" dirty="0">
                <a:solidFill>
                  <a:schemeClr val="bg2">
                    <a:lumMod val="25000"/>
                  </a:schemeClr>
                </a:solidFill>
                <a:latin typeface="メイリオ" panose="020B0604030504040204" pitchFamily="50" charset="-128"/>
                <a:ea typeface="メイリオ" panose="020B0604030504040204" pitchFamily="50" charset="-128"/>
              </a:rPr>
            </a:br>
            <a:r>
              <a:rPr lang="en-US" altLang="ja-JP" sz="1200" kern="0" dirty="0">
                <a:solidFill>
                  <a:schemeClr val="bg2">
                    <a:lumMod val="25000"/>
                  </a:schemeClr>
                </a:solidFill>
                <a:latin typeface="メイリオ" panose="020B0604030504040204" pitchFamily="50" charset="-128"/>
                <a:ea typeface="メイリオ" panose="020B0604030504040204" pitchFamily="50" charset="-128"/>
              </a:rPr>
              <a:t>2020</a:t>
            </a:r>
            <a:r>
              <a:rPr lang="ja-JP" altLang="en-US" sz="1200" kern="0" dirty="0">
                <a:solidFill>
                  <a:schemeClr val="bg2">
                    <a:lumMod val="25000"/>
                  </a:schemeClr>
                </a:solidFill>
                <a:latin typeface="メイリオ" panose="020B0604030504040204" pitchFamily="50" charset="-128"/>
                <a:ea typeface="メイリオ" panose="020B0604030504040204" pitchFamily="50" charset="-128"/>
              </a:rPr>
              <a:t>：</a:t>
            </a:r>
            <a:r>
              <a:rPr lang="en-US" altLang="ja-JP" sz="1200" kern="0" dirty="0">
                <a:solidFill>
                  <a:schemeClr val="bg2">
                    <a:lumMod val="25000"/>
                  </a:schemeClr>
                </a:solidFill>
                <a:latin typeface="メイリオ" panose="020B0604030504040204" pitchFamily="50" charset="-128"/>
                <a:ea typeface="メイリオ" panose="020B0604030504040204" pitchFamily="50" charset="-128"/>
              </a:rPr>
              <a:t> Linux Mint</a:t>
            </a:r>
            <a:r>
              <a:rPr lang="ja-JP" altLang="en-US" sz="1200" kern="0" dirty="0">
                <a:solidFill>
                  <a:schemeClr val="bg2">
                    <a:lumMod val="25000"/>
                  </a:schemeClr>
                </a:solidFill>
                <a:latin typeface="メイリオ" panose="020B0604030504040204" pitchFamily="50" charset="-128"/>
                <a:ea typeface="メイリオ" panose="020B0604030504040204" pitchFamily="50" charset="-128"/>
              </a:rPr>
              <a:t> </a:t>
            </a:r>
            <a:r>
              <a:rPr lang="en-US" altLang="ja-JP" sz="1200" kern="0" dirty="0">
                <a:solidFill>
                  <a:schemeClr val="bg2">
                    <a:lumMod val="25000"/>
                  </a:schemeClr>
                </a:solidFill>
                <a:latin typeface="メイリオ" panose="020B0604030504040204" pitchFamily="50" charset="-128"/>
                <a:ea typeface="メイリオ" panose="020B0604030504040204" pitchFamily="50" charset="-128"/>
              </a:rPr>
              <a:t>(OS)</a:t>
            </a:r>
            <a:r>
              <a:rPr lang="ja-JP" altLang="en-US" sz="1200" kern="0" dirty="0" err="1">
                <a:solidFill>
                  <a:schemeClr val="bg2">
                    <a:lumMod val="25000"/>
                  </a:schemeClr>
                </a:solidFill>
                <a:latin typeface="メイリオ" panose="020B0604030504040204" pitchFamily="50" charset="-128"/>
                <a:ea typeface="メイリオ" panose="020B0604030504040204" pitchFamily="50" charset="-128"/>
              </a:rPr>
              <a:t>、</a:t>
            </a:r>
            <a:r>
              <a:rPr lang="en-US" altLang="ja-JP" sz="1200" kern="0" dirty="0">
                <a:solidFill>
                  <a:schemeClr val="bg2">
                    <a:lumMod val="25000"/>
                  </a:schemeClr>
                </a:solidFill>
                <a:latin typeface="メイリオ" panose="020B0604030504040204" pitchFamily="50" charset="-128"/>
                <a:ea typeface="メイリオ" panose="020B0604030504040204" pitchFamily="50" charset="-128"/>
              </a:rPr>
              <a:t>Docker Swarm(</a:t>
            </a:r>
            <a:r>
              <a:rPr lang="ja-JP" altLang="en-US" sz="1200" kern="0" dirty="0">
                <a:solidFill>
                  <a:schemeClr val="bg2">
                    <a:lumMod val="25000"/>
                  </a:schemeClr>
                </a:solidFill>
                <a:latin typeface="メイリオ" panose="020B0604030504040204" pitchFamily="50" charset="-128"/>
                <a:ea typeface="メイリオ" panose="020B0604030504040204" pitchFamily="50" charset="-128"/>
              </a:rPr>
              <a:t>オーケストレーション</a:t>
            </a:r>
            <a:r>
              <a:rPr lang="en-US" altLang="ja-JP" sz="1200" kern="0" dirty="0">
                <a:solidFill>
                  <a:schemeClr val="bg2">
                    <a:lumMod val="25000"/>
                  </a:schemeClr>
                </a:solidFill>
                <a:latin typeface="メイリオ" panose="020B0604030504040204" pitchFamily="50" charset="-128"/>
                <a:ea typeface="メイリオ" panose="020B0604030504040204" pitchFamily="50" charset="-128"/>
              </a:rPr>
              <a:t>) </a:t>
            </a:r>
            <a:r>
              <a:rPr lang="ja-JP" altLang="en-US" sz="1200" kern="0" dirty="0" err="1">
                <a:solidFill>
                  <a:schemeClr val="bg2">
                    <a:lumMod val="25000"/>
                  </a:schemeClr>
                </a:solidFill>
                <a:latin typeface="メイリオ" panose="020B0604030504040204" pitchFamily="50" charset="-128"/>
                <a:ea typeface="メイリオ" panose="020B0604030504040204" pitchFamily="50" charset="-128"/>
              </a:rPr>
              <a:t>、</a:t>
            </a:r>
            <a:r>
              <a:rPr lang="en-US" altLang="ja-JP" sz="1200" kern="0" dirty="0">
                <a:solidFill>
                  <a:schemeClr val="bg2">
                    <a:lumMod val="25000"/>
                  </a:schemeClr>
                </a:solidFill>
                <a:latin typeface="メイリオ" panose="020B0604030504040204" pitchFamily="50" charset="-128"/>
                <a:ea typeface="メイリオ" panose="020B0604030504040204" pitchFamily="50" charset="-128"/>
              </a:rPr>
              <a:t>LXD(</a:t>
            </a:r>
            <a:r>
              <a:rPr lang="ja-JP" altLang="en-US" sz="1200" kern="0" dirty="0">
                <a:solidFill>
                  <a:schemeClr val="bg2">
                    <a:lumMod val="25000"/>
                  </a:schemeClr>
                </a:solidFill>
                <a:latin typeface="メイリオ" panose="020B0604030504040204" pitchFamily="50" charset="-128"/>
                <a:ea typeface="メイリオ" panose="020B0604030504040204" pitchFamily="50" charset="-128"/>
              </a:rPr>
              <a:t>サーバ仮想化</a:t>
            </a:r>
            <a:r>
              <a:rPr lang="en-US" altLang="ja-JP" sz="1200" kern="0" dirty="0">
                <a:solidFill>
                  <a:schemeClr val="bg2">
                    <a:lumMod val="25000"/>
                  </a:schemeClr>
                </a:solidFill>
                <a:latin typeface="メイリオ" panose="020B0604030504040204" pitchFamily="50" charset="-128"/>
                <a:ea typeface="メイリオ" panose="020B0604030504040204" pitchFamily="50" charset="-128"/>
              </a:rPr>
              <a:t>)</a:t>
            </a:r>
            <a:r>
              <a:rPr lang="ja-JP" altLang="en-US" sz="1200" kern="0" dirty="0" err="1">
                <a:solidFill>
                  <a:schemeClr val="bg2">
                    <a:lumMod val="25000"/>
                  </a:schemeClr>
                </a:solidFill>
                <a:latin typeface="メイリオ" panose="020B0604030504040204" pitchFamily="50" charset="-128"/>
                <a:ea typeface="メイリオ" panose="020B0604030504040204" pitchFamily="50" charset="-128"/>
              </a:rPr>
              <a:t>、</a:t>
            </a:r>
            <a:r>
              <a:rPr lang="en-US" altLang="ja-JP" sz="1200" kern="0" dirty="0">
                <a:solidFill>
                  <a:schemeClr val="bg2">
                    <a:lumMod val="25000"/>
                  </a:schemeClr>
                </a:solidFill>
                <a:latin typeface="メイリオ" panose="020B0604030504040204" pitchFamily="50" charset="-128"/>
                <a:ea typeface="メイリオ" panose="020B0604030504040204" pitchFamily="50" charset="-128"/>
              </a:rPr>
              <a:t>OKD</a:t>
            </a:r>
            <a:r>
              <a:rPr lang="ja-JP" altLang="en-US" sz="1200" kern="0" dirty="0">
                <a:solidFill>
                  <a:schemeClr val="bg2">
                    <a:lumMod val="25000"/>
                  </a:schemeClr>
                </a:solidFill>
                <a:latin typeface="メイリオ" panose="020B0604030504040204" pitchFamily="50" charset="-128"/>
                <a:ea typeface="メイリオ" panose="020B0604030504040204" pitchFamily="50" charset="-128"/>
              </a:rPr>
              <a:t>：</a:t>
            </a:r>
            <a:r>
              <a:rPr lang="en-US" altLang="ja-JP" sz="1200" kern="0" dirty="0" err="1">
                <a:solidFill>
                  <a:schemeClr val="bg2">
                    <a:lumMod val="25000"/>
                  </a:schemeClr>
                </a:solidFill>
                <a:latin typeface="メイリオ" panose="020B0604030504040204" pitchFamily="50" charset="-128"/>
                <a:ea typeface="メイリオ" panose="020B0604030504040204" pitchFamily="50" charset="-128"/>
              </a:rPr>
              <a:t>OpenShift</a:t>
            </a:r>
            <a:r>
              <a:rPr lang="en-US" altLang="ja-JP" sz="1200" kern="0" dirty="0">
                <a:solidFill>
                  <a:schemeClr val="bg2">
                    <a:lumMod val="25000"/>
                  </a:schemeClr>
                </a:solidFill>
                <a:latin typeface="メイリオ" panose="020B0604030504040204" pitchFamily="50" charset="-128"/>
                <a:ea typeface="メイリオ" panose="020B0604030504040204" pitchFamily="50" charset="-128"/>
              </a:rPr>
              <a:t> Origin(PaaS)</a:t>
            </a:r>
            <a:r>
              <a:rPr lang="ja-JP" altLang="en-US" sz="1200" kern="0" dirty="0" err="1">
                <a:solidFill>
                  <a:schemeClr val="bg2">
                    <a:lumMod val="25000"/>
                  </a:schemeClr>
                </a:solidFill>
                <a:latin typeface="メイリオ" panose="020B0604030504040204" pitchFamily="50" charset="-128"/>
                <a:ea typeface="メイリオ" panose="020B0604030504040204" pitchFamily="50" charset="-128"/>
              </a:rPr>
              <a:t>、</a:t>
            </a:r>
            <a:r>
              <a:rPr lang="en-US" altLang="ja-JP" sz="1200" kern="0" dirty="0">
                <a:solidFill>
                  <a:schemeClr val="bg2">
                    <a:lumMod val="25000"/>
                  </a:schemeClr>
                </a:solidFill>
                <a:latin typeface="メイリオ" panose="020B0604030504040204" pitchFamily="50" charset="-128"/>
                <a:ea typeface="メイリオ" panose="020B0604030504040204" pitchFamily="50" charset="-128"/>
              </a:rPr>
              <a:t>Apache </a:t>
            </a:r>
            <a:r>
              <a:rPr lang="en-US" altLang="ja-JP" sz="1200" kern="0" dirty="0" err="1">
                <a:solidFill>
                  <a:schemeClr val="bg2">
                    <a:lumMod val="25000"/>
                  </a:schemeClr>
                </a:solidFill>
                <a:latin typeface="メイリオ" panose="020B0604030504040204" pitchFamily="50" charset="-128"/>
                <a:ea typeface="メイリオ" panose="020B0604030504040204" pitchFamily="50" charset="-128"/>
              </a:rPr>
              <a:t>Mesos</a:t>
            </a:r>
            <a:r>
              <a:rPr lang="en-US" altLang="ja-JP" sz="1200" kern="0" dirty="0">
                <a:solidFill>
                  <a:schemeClr val="bg2">
                    <a:lumMod val="25000"/>
                  </a:schemeClr>
                </a:solidFill>
                <a:latin typeface="メイリオ" panose="020B0604030504040204" pitchFamily="50" charset="-128"/>
                <a:ea typeface="メイリオ" panose="020B0604030504040204" pitchFamily="50" charset="-128"/>
              </a:rPr>
              <a:t> (</a:t>
            </a:r>
            <a:r>
              <a:rPr lang="ja-JP" altLang="en-US" sz="1200" kern="0" dirty="0">
                <a:solidFill>
                  <a:schemeClr val="bg2">
                    <a:lumMod val="25000"/>
                  </a:schemeClr>
                </a:solidFill>
                <a:latin typeface="メイリオ" panose="020B0604030504040204" pitchFamily="50" charset="-128"/>
                <a:ea typeface="メイリオ" panose="020B0604030504040204" pitchFamily="50" charset="-128"/>
              </a:rPr>
              <a:t>オーケストレーション</a:t>
            </a:r>
            <a:r>
              <a:rPr lang="en-US" altLang="ja-JP" sz="1200" kern="0" dirty="0">
                <a:solidFill>
                  <a:schemeClr val="bg2">
                    <a:lumMod val="25000"/>
                  </a:schemeClr>
                </a:solidFill>
                <a:latin typeface="メイリオ" panose="020B0604030504040204" pitchFamily="50" charset="-128"/>
                <a:ea typeface="メイリオ" panose="020B0604030504040204" pitchFamily="50" charset="-128"/>
              </a:rPr>
              <a:t>)</a:t>
            </a:r>
            <a:r>
              <a:rPr lang="ja-JP" altLang="en-US" sz="1200" kern="0" dirty="0" err="1">
                <a:solidFill>
                  <a:schemeClr val="bg2">
                    <a:lumMod val="25000"/>
                  </a:schemeClr>
                </a:solidFill>
                <a:latin typeface="メイリオ" panose="020B0604030504040204" pitchFamily="50" charset="-128"/>
                <a:ea typeface="メイリオ" panose="020B0604030504040204" pitchFamily="50" charset="-128"/>
              </a:rPr>
              <a:t>、</a:t>
            </a:r>
            <a:r>
              <a:rPr lang="en-US" altLang="ja-JP" sz="1200" kern="0" dirty="0">
                <a:solidFill>
                  <a:schemeClr val="bg2">
                    <a:lumMod val="25000"/>
                  </a:schemeClr>
                </a:solidFill>
                <a:latin typeface="メイリオ" panose="020B0604030504040204" pitchFamily="50" charset="-128"/>
                <a:ea typeface="メイリオ" panose="020B0604030504040204" pitchFamily="50" charset="-128"/>
              </a:rPr>
              <a:t>Docker Compose (</a:t>
            </a:r>
            <a:r>
              <a:rPr lang="ja-JP" altLang="en-US" sz="1200" kern="0" dirty="0">
                <a:solidFill>
                  <a:schemeClr val="bg2">
                    <a:lumMod val="25000"/>
                  </a:schemeClr>
                </a:solidFill>
                <a:latin typeface="メイリオ" panose="020B0604030504040204" pitchFamily="50" charset="-128"/>
                <a:ea typeface="メイリオ" panose="020B0604030504040204" pitchFamily="50" charset="-128"/>
              </a:rPr>
              <a:t>オーケストレーション</a:t>
            </a:r>
            <a:r>
              <a:rPr lang="en-US" altLang="ja-JP" sz="1200" kern="0" dirty="0">
                <a:solidFill>
                  <a:schemeClr val="bg2">
                    <a:lumMod val="25000"/>
                  </a:schemeClr>
                </a:solidFill>
                <a:latin typeface="メイリオ" panose="020B0604030504040204" pitchFamily="50" charset="-128"/>
                <a:ea typeface="メイリオ" panose="020B0604030504040204" pitchFamily="50" charset="-128"/>
              </a:rPr>
              <a:t>)</a:t>
            </a:r>
          </a:p>
          <a:p>
            <a:pPr marL="682228" lvl="2" eaLnBrk="0" fontAlgn="base" hangingPunct="0">
              <a:spcAft>
                <a:spcPct val="0"/>
              </a:spcAft>
              <a:buClr>
                <a:srgbClr val="CC0000"/>
              </a:buClr>
            </a:pPr>
            <a:endParaRPr lang="en-US" altLang="ja-JP" sz="600" kern="0" dirty="0">
              <a:solidFill>
                <a:schemeClr val="bg2">
                  <a:lumMod val="25000"/>
                </a:schemeClr>
              </a:solidFill>
              <a:latin typeface="メイリオ" panose="020B0604030504040204" pitchFamily="50" charset="-128"/>
              <a:ea typeface="メイリオ" panose="020B0604030504040204" pitchFamily="50" charset="-128"/>
            </a:endParaRPr>
          </a:p>
          <a:p>
            <a:pPr marL="682228" lvl="2" eaLnBrk="0" fontAlgn="base" hangingPunct="0">
              <a:spcAft>
                <a:spcPct val="0"/>
              </a:spcAft>
              <a:buClr>
                <a:srgbClr val="CC0000"/>
              </a:buClr>
            </a:pPr>
            <a:r>
              <a:rPr lang="en-US" altLang="ja-JP" sz="1200" kern="0" dirty="0">
                <a:solidFill>
                  <a:schemeClr val="bg2">
                    <a:lumMod val="25000"/>
                  </a:schemeClr>
                </a:solidFill>
                <a:latin typeface="メイリオ" panose="020B0604030504040204" pitchFamily="50" charset="-128"/>
                <a:ea typeface="メイリオ" panose="020B0604030504040204" pitchFamily="50" charset="-128"/>
              </a:rPr>
              <a:t>2021</a:t>
            </a:r>
            <a:r>
              <a:rPr lang="ja-JP" altLang="en-US" sz="1200" kern="0" dirty="0">
                <a:solidFill>
                  <a:schemeClr val="bg2">
                    <a:lumMod val="25000"/>
                  </a:schemeClr>
                </a:solidFill>
                <a:latin typeface="メイリオ" panose="020B0604030504040204" pitchFamily="50" charset="-128"/>
                <a:ea typeface="メイリオ" panose="020B0604030504040204" pitchFamily="50" charset="-128"/>
              </a:rPr>
              <a:t>：</a:t>
            </a:r>
            <a:r>
              <a:rPr lang="en-US" altLang="ja-JP" sz="1200" kern="0" dirty="0">
                <a:solidFill>
                  <a:schemeClr val="bg2">
                    <a:lumMod val="25000"/>
                  </a:schemeClr>
                </a:solidFill>
                <a:latin typeface="メイリオ" panose="020B0604030504040204" pitchFamily="50" charset="-128"/>
                <a:ea typeface="メイリオ" panose="020B0604030504040204" pitchFamily="50" charset="-128"/>
              </a:rPr>
              <a:t>ONOS(</a:t>
            </a:r>
            <a:r>
              <a:rPr lang="ja-JP" altLang="en-US" sz="1200" kern="0" dirty="0">
                <a:solidFill>
                  <a:schemeClr val="bg2">
                    <a:lumMod val="25000"/>
                  </a:schemeClr>
                </a:solidFill>
                <a:latin typeface="メイリオ" panose="020B0604030504040204" pitchFamily="50" charset="-128"/>
                <a:ea typeface="メイリオ" panose="020B0604030504040204" pitchFamily="50" charset="-128"/>
              </a:rPr>
              <a:t>ネットワーク仮想化</a:t>
            </a:r>
            <a:r>
              <a:rPr lang="en-US" altLang="ja-JP" sz="1200" kern="0" dirty="0">
                <a:solidFill>
                  <a:schemeClr val="bg2">
                    <a:lumMod val="25000"/>
                  </a:schemeClr>
                </a:solidFill>
                <a:latin typeface="メイリオ" panose="020B0604030504040204" pitchFamily="50" charset="-128"/>
                <a:ea typeface="メイリオ" panose="020B0604030504040204" pitchFamily="50" charset="-128"/>
              </a:rPr>
              <a:t>)</a:t>
            </a:r>
            <a:r>
              <a:rPr lang="ja-JP" altLang="en-US" sz="1200" kern="0" dirty="0" err="1">
                <a:solidFill>
                  <a:schemeClr val="bg2">
                    <a:lumMod val="25000"/>
                  </a:schemeClr>
                </a:solidFill>
                <a:latin typeface="メイリオ" panose="020B0604030504040204" pitchFamily="50" charset="-128"/>
                <a:ea typeface="メイリオ" panose="020B0604030504040204" pitchFamily="50" charset="-128"/>
              </a:rPr>
              <a:t>、</a:t>
            </a:r>
            <a:r>
              <a:rPr lang="en-US" altLang="ja-JP" sz="1200" kern="0" dirty="0">
                <a:solidFill>
                  <a:schemeClr val="bg2">
                    <a:lumMod val="25000"/>
                  </a:schemeClr>
                </a:solidFill>
                <a:latin typeface="メイリオ" panose="020B0604030504040204" pitchFamily="50" charset="-128"/>
                <a:ea typeface="メイリオ" panose="020B0604030504040204" pitchFamily="50" charset="-128"/>
              </a:rPr>
              <a:t>QEMU(</a:t>
            </a:r>
            <a:r>
              <a:rPr lang="ja-JP" altLang="en-US" sz="1200" kern="0" dirty="0">
                <a:solidFill>
                  <a:schemeClr val="bg2">
                    <a:lumMod val="25000"/>
                  </a:schemeClr>
                </a:solidFill>
                <a:latin typeface="メイリオ" panose="020B0604030504040204" pitchFamily="50" charset="-128"/>
                <a:ea typeface="メイリオ" panose="020B0604030504040204" pitchFamily="50" charset="-128"/>
              </a:rPr>
              <a:t>サーバ仮想化</a:t>
            </a:r>
            <a:r>
              <a:rPr lang="en-US" altLang="ja-JP" sz="1200" kern="0" dirty="0">
                <a:solidFill>
                  <a:schemeClr val="bg2">
                    <a:lumMod val="25000"/>
                  </a:schemeClr>
                </a:solidFill>
                <a:latin typeface="メイリオ" panose="020B0604030504040204" pitchFamily="50" charset="-128"/>
                <a:ea typeface="メイリオ" panose="020B0604030504040204" pitchFamily="50" charset="-128"/>
              </a:rPr>
              <a:t>)</a:t>
            </a:r>
            <a:r>
              <a:rPr lang="ja-JP" altLang="en-US" sz="1200" kern="0" dirty="0" err="1">
                <a:solidFill>
                  <a:schemeClr val="bg2">
                    <a:lumMod val="25000"/>
                  </a:schemeClr>
                </a:solidFill>
                <a:latin typeface="メイリオ" panose="020B0604030504040204" pitchFamily="50" charset="-128"/>
                <a:ea typeface="メイリオ" panose="020B0604030504040204" pitchFamily="50" charset="-128"/>
              </a:rPr>
              <a:t>、</a:t>
            </a:r>
            <a:r>
              <a:rPr lang="en-US" altLang="ja-JP" sz="1200" kern="0" dirty="0" err="1">
                <a:solidFill>
                  <a:schemeClr val="bg2">
                    <a:lumMod val="25000"/>
                  </a:schemeClr>
                </a:solidFill>
                <a:latin typeface="メイリオ" panose="020B0604030504040204" pitchFamily="50" charset="-128"/>
                <a:ea typeface="メイリオ" panose="020B0604030504040204" pitchFamily="50" charset="-128"/>
              </a:rPr>
              <a:t>oVirt</a:t>
            </a:r>
            <a:r>
              <a:rPr lang="en-US" altLang="ja-JP" sz="1200" kern="0" dirty="0">
                <a:solidFill>
                  <a:schemeClr val="bg2">
                    <a:lumMod val="25000"/>
                  </a:schemeClr>
                </a:solidFill>
                <a:latin typeface="メイリオ" panose="020B0604030504040204" pitchFamily="50" charset="-128"/>
                <a:ea typeface="メイリオ" panose="020B0604030504040204" pitchFamily="50" charset="-128"/>
              </a:rPr>
              <a:t>(</a:t>
            </a:r>
            <a:r>
              <a:rPr lang="en-US" altLang="ja-JP" sz="1200" kern="0" dirty="0" err="1">
                <a:solidFill>
                  <a:schemeClr val="bg2">
                    <a:lumMod val="25000"/>
                  </a:schemeClr>
                </a:solidFill>
                <a:latin typeface="メイリオ" panose="020B0604030504040204" pitchFamily="50" charset="-128"/>
                <a:ea typeface="メイリオ" panose="020B0604030504040204" pitchFamily="50" charset="-128"/>
              </a:rPr>
              <a:t>Iaas</a:t>
            </a:r>
            <a:r>
              <a:rPr lang="en-US" altLang="ja-JP" sz="1200" kern="0" dirty="0">
                <a:solidFill>
                  <a:schemeClr val="bg2">
                    <a:lumMod val="25000"/>
                  </a:schemeClr>
                </a:solidFill>
                <a:latin typeface="メイリオ" panose="020B0604030504040204" pitchFamily="50" charset="-128"/>
                <a:ea typeface="メイリオ" panose="020B0604030504040204" pitchFamily="50" charset="-128"/>
              </a:rPr>
              <a:t>)</a:t>
            </a:r>
            <a:r>
              <a:rPr lang="ja-JP" altLang="en-US" sz="1200" kern="0" dirty="0" err="1">
                <a:solidFill>
                  <a:schemeClr val="bg2">
                    <a:lumMod val="25000"/>
                  </a:schemeClr>
                </a:solidFill>
                <a:latin typeface="メイリオ" panose="020B0604030504040204" pitchFamily="50" charset="-128"/>
                <a:ea typeface="メイリオ" panose="020B0604030504040204" pitchFamily="50" charset="-128"/>
              </a:rPr>
              <a:t>、</a:t>
            </a:r>
            <a:r>
              <a:rPr lang="en-US" altLang="ja-JP" sz="1200" kern="0" dirty="0">
                <a:solidFill>
                  <a:schemeClr val="bg2">
                    <a:lumMod val="25000"/>
                  </a:schemeClr>
                </a:solidFill>
                <a:latin typeface="メイリオ" panose="020B0604030504040204" pitchFamily="50" charset="-128"/>
                <a:ea typeface="メイリオ" panose="020B0604030504040204" pitchFamily="50" charset="-128"/>
              </a:rPr>
              <a:t>cri-o(</a:t>
            </a:r>
            <a:r>
              <a:rPr lang="ja-JP" altLang="en-US" sz="1200" kern="0" dirty="0">
                <a:solidFill>
                  <a:schemeClr val="bg2">
                    <a:lumMod val="25000"/>
                  </a:schemeClr>
                </a:solidFill>
                <a:latin typeface="メイリオ" panose="020B0604030504040204" pitchFamily="50" charset="-128"/>
                <a:ea typeface="メイリオ" panose="020B0604030504040204" pitchFamily="50" charset="-128"/>
              </a:rPr>
              <a:t>コンテナランタイム</a:t>
            </a:r>
            <a:r>
              <a:rPr lang="en-US" altLang="ja-JP" sz="1200" kern="0" dirty="0">
                <a:solidFill>
                  <a:schemeClr val="bg2">
                    <a:lumMod val="25000"/>
                  </a:schemeClr>
                </a:solidFill>
                <a:latin typeface="メイリオ" panose="020B0604030504040204" pitchFamily="50" charset="-128"/>
                <a:ea typeface="メイリオ" panose="020B0604030504040204" pitchFamily="50" charset="-128"/>
              </a:rPr>
              <a:t>)</a:t>
            </a:r>
            <a:r>
              <a:rPr lang="ja-JP" altLang="en-US" sz="1200" kern="0" dirty="0" err="1">
                <a:solidFill>
                  <a:schemeClr val="bg2">
                    <a:lumMod val="25000"/>
                  </a:schemeClr>
                </a:solidFill>
                <a:latin typeface="メイリオ" panose="020B0604030504040204" pitchFamily="50" charset="-128"/>
                <a:ea typeface="メイリオ" panose="020B0604030504040204" pitchFamily="50" charset="-128"/>
              </a:rPr>
              <a:t>、</a:t>
            </a:r>
            <a:r>
              <a:rPr lang="en-US" altLang="ja-JP" sz="1200" kern="0" dirty="0" err="1">
                <a:solidFill>
                  <a:schemeClr val="bg2">
                    <a:lumMod val="25000"/>
                  </a:schemeClr>
                </a:solidFill>
                <a:latin typeface="メイリオ" panose="020B0604030504040204" pitchFamily="50" charset="-128"/>
                <a:ea typeface="メイリオ" panose="020B0604030504040204" pitchFamily="50" charset="-128"/>
              </a:rPr>
              <a:t>runC</a:t>
            </a:r>
            <a:r>
              <a:rPr lang="en-US" altLang="ja-JP" sz="1200" kern="0" dirty="0">
                <a:solidFill>
                  <a:schemeClr val="bg2">
                    <a:lumMod val="25000"/>
                  </a:schemeClr>
                </a:solidFill>
                <a:latin typeface="メイリオ" panose="020B0604030504040204" pitchFamily="50" charset="-128"/>
                <a:ea typeface="メイリオ" panose="020B0604030504040204" pitchFamily="50" charset="-128"/>
              </a:rPr>
              <a:t> (</a:t>
            </a:r>
            <a:r>
              <a:rPr lang="ja-JP" altLang="en-US" sz="1200" kern="0" dirty="0">
                <a:solidFill>
                  <a:schemeClr val="bg2">
                    <a:lumMod val="25000"/>
                  </a:schemeClr>
                </a:solidFill>
                <a:latin typeface="メイリオ" panose="020B0604030504040204" pitchFamily="50" charset="-128"/>
                <a:ea typeface="メイリオ" panose="020B0604030504040204" pitchFamily="50" charset="-128"/>
              </a:rPr>
              <a:t>コンテナランタイム</a:t>
            </a:r>
            <a:r>
              <a:rPr lang="en-US" altLang="ja-JP" sz="1200" kern="0" dirty="0">
                <a:solidFill>
                  <a:schemeClr val="bg2">
                    <a:lumMod val="25000"/>
                  </a:schemeClr>
                </a:solidFill>
                <a:latin typeface="メイリオ" panose="020B0604030504040204" pitchFamily="50" charset="-128"/>
                <a:ea typeface="メイリオ" panose="020B0604030504040204" pitchFamily="50" charset="-128"/>
              </a:rPr>
              <a:t>)</a:t>
            </a:r>
            <a:r>
              <a:rPr lang="ja-JP" altLang="en-US" sz="1200" kern="0" dirty="0" err="1">
                <a:solidFill>
                  <a:schemeClr val="bg2">
                    <a:lumMod val="25000"/>
                  </a:schemeClr>
                </a:solidFill>
                <a:latin typeface="メイリオ" panose="020B0604030504040204" pitchFamily="50" charset="-128"/>
                <a:ea typeface="メイリオ" panose="020B0604030504040204" pitchFamily="50" charset="-128"/>
              </a:rPr>
              <a:t>、</a:t>
            </a:r>
            <a:r>
              <a:rPr lang="en-US" altLang="ja-JP" sz="1200" kern="0" dirty="0" err="1">
                <a:solidFill>
                  <a:schemeClr val="bg2">
                    <a:lumMod val="25000"/>
                  </a:schemeClr>
                </a:solidFill>
                <a:latin typeface="メイリオ" panose="020B0604030504040204" pitchFamily="50" charset="-128"/>
                <a:ea typeface="メイリオ" panose="020B0604030504040204" pitchFamily="50" charset="-128"/>
              </a:rPr>
              <a:t>gVisor</a:t>
            </a:r>
            <a:r>
              <a:rPr lang="en-US" altLang="ja-JP" sz="1200" kern="0" dirty="0">
                <a:solidFill>
                  <a:schemeClr val="bg2">
                    <a:lumMod val="25000"/>
                  </a:schemeClr>
                </a:solidFill>
                <a:latin typeface="メイリオ" panose="020B0604030504040204" pitchFamily="50" charset="-128"/>
                <a:ea typeface="メイリオ" panose="020B0604030504040204" pitchFamily="50" charset="-128"/>
              </a:rPr>
              <a:t> (</a:t>
            </a:r>
            <a:r>
              <a:rPr lang="ja-JP" altLang="en-US" sz="1200" kern="0" dirty="0">
                <a:solidFill>
                  <a:schemeClr val="bg2">
                    <a:lumMod val="25000"/>
                  </a:schemeClr>
                </a:solidFill>
                <a:latin typeface="メイリオ" panose="020B0604030504040204" pitchFamily="50" charset="-128"/>
                <a:ea typeface="メイリオ" panose="020B0604030504040204" pitchFamily="50" charset="-128"/>
              </a:rPr>
              <a:t>コンテナランタイム</a:t>
            </a:r>
            <a:r>
              <a:rPr lang="en-US" altLang="ja-JP" sz="1200" kern="0" dirty="0">
                <a:solidFill>
                  <a:schemeClr val="bg2">
                    <a:lumMod val="25000"/>
                  </a:schemeClr>
                </a:solidFill>
                <a:latin typeface="メイリオ" panose="020B0604030504040204" pitchFamily="50" charset="-128"/>
                <a:ea typeface="メイリオ" panose="020B0604030504040204" pitchFamily="50" charset="-128"/>
              </a:rPr>
              <a:t>) </a:t>
            </a:r>
            <a:r>
              <a:rPr lang="ja-JP" altLang="en-US" sz="1200" kern="0" dirty="0" err="1">
                <a:solidFill>
                  <a:schemeClr val="bg2">
                    <a:lumMod val="25000"/>
                  </a:schemeClr>
                </a:solidFill>
                <a:latin typeface="メイリオ" panose="020B0604030504040204" pitchFamily="50" charset="-128"/>
                <a:ea typeface="メイリオ" panose="020B0604030504040204" pitchFamily="50" charset="-128"/>
              </a:rPr>
              <a:t>、</a:t>
            </a:r>
            <a:r>
              <a:rPr lang="en-US" altLang="ja-JP" sz="1200" kern="0" dirty="0" err="1">
                <a:solidFill>
                  <a:schemeClr val="bg2">
                    <a:lumMod val="25000"/>
                  </a:schemeClr>
                </a:solidFill>
                <a:latin typeface="メイリオ" panose="020B0604030504040204" pitchFamily="50" charset="-128"/>
                <a:ea typeface="メイリオ" panose="020B0604030504040204" pitchFamily="50" charset="-128"/>
              </a:rPr>
              <a:t>podman</a:t>
            </a:r>
            <a:r>
              <a:rPr lang="en-US" altLang="ja-JP" sz="1200" kern="0" dirty="0">
                <a:solidFill>
                  <a:schemeClr val="bg2">
                    <a:lumMod val="25000"/>
                  </a:schemeClr>
                </a:solidFill>
                <a:latin typeface="メイリオ" panose="020B0604030504040204" pitchFamily="50" charset="-128"/>
                <a:ea typeface="メイリオ" panose="020B0604030504040204" pitchFamily="50" charset="-128"/>
              </a:rPr>
              <a:t> (</a:t>
            </a:r>
            <a:r>
              <a:rPr lang="ja-JP" altLang="en-US" sz="1200" kern="0" dirty="0">
                <a:solidFill>
                  <a:schemeClr val="bg2">
                    <a:lumMod val="25000"/>
                  </a:schemeClr>
                </a:solidFill>
                <a:latin typeface="メイリオ" panose="020B0604030504040204" pitchFamily="50" charset="-128"/>
                <a:ea typeface="メイリオ" panose="020B0604030504040204" pitchFamily="50" charset="-128"/>
              </a:rPr>
              <a:t>コンテナランタイム</a:t>
            </a:r>
            <a:r>
              <a:rPr lang="en-US" altLang="ja-JP" sz="1200" kern="0" dirty="0">
                <a:solidFill>
                  <a:schemeClr val="bg2">
                    <a:lumMod val="25000"/>
                  </a:schemeClr>
                </a:solidFill>
                <a:latin typeface="メイリオ" panose="020B0604030504040204" pitchFamily="50" charset="-128"/>
                <a:ea typeface="メイリオ" panose="020B0604030504040204" pitchFamily="50" charset="-128"/>
              </a:rPr>
              <a:t>) </a:t>
            </a:r>
            <a:r>
              <a:rPr lang="ja-JP" altLang="en-US" sz="1200" kern="0" dirty="0" err="1">
                <a:solidFill>
                  <a:schemeClr val="bg2">
                    <a:lumMod val="25000"/>
                  </a:schemeClr>
                </a:solidFill>
                <a:latin typeface="メイリオ" panose="020B0604030504040204" pitchFamily="50" charset="-128"/>
                <a:ea typeface="メイリオ" panose="020B0604030504040204" pitchFamily="50" charset="-128"/>
              </a:rPr>
              <a:t>、</a:t>
            </a:r>
            <a:r>
              <a:rPr lang="en-US" altLang="ja-JP" sz="1200" kern="0" dirty="0" err="1">
                <a:solidFill>
                  <a:schemeClr val="bg2">
                    <a:lumMod val="25000"/>
                  </a:schemeClr>
                </a:solidFill>
                <a:latin typeface="メイリオ" panose="020B0604030504040204" pitchFamily="50" charset="-128"/>
                <a:ea typeface="メイリオ" panose="020B0604030504040204" pitchFamily="50" charset="-128"/>
              </a:rPr>
              <a:t>Knative</a:t>
            </a:r>
            <a:r>
              <a:rPr lang="en-US" altLang="ja-JP" sz="1200" kern="0" dirty="0">
                <a:solidFill>
                  <a:schemeClr val="bg2">
                    <a:lumMod val="25000"/>
                  </a:schemeClr>
                </a:solidFill>
                <a:latin typeface="メイリオ" panose="020B0604030504040204" pitchFamily="50" charset="-128"/>
                <a:ea typeface="メイリオ" panose="020B0604030504040204" pitchFamily="50" charset="-128"/>
              </a:rPr>
              <a:t>(PaaS)</a:t>
            </a:r>
            <a:r>
              <a:rPr lang="ja-JP" altLang="en-US" sz="1200" kern="0" dirty="0" err="1">
                <a:solidFill>
                  <a:schemeClr val="bg2">
                    <a:lumMod val="25000"/>
                  </a:schemeClr>
                </a:solidFill>
                <a:latin typeface="メイリオ" panose="020B0604030504040204" pitchFamily="50" charset="-128"/>
                <a:ea typeface="メイリオ" panose="020B0604030504040204" pitchFamily="50" charset="-128"/>
              </a:rPr>
              <a:t>、</a:t>
            </a:r>
            <a:r>
              <a:rPr lang="en-US" altLang="ja-JP" sz="1200" kern="0" dirty="0">
                <a:solidFill>
                  <a:schemeClr val="bg2">
                    <a:lumMod val="25000"/>
                  </a:schemeClr>
                </a:solidFill>
                <a:latin typeface="メイリオ" panose="020B0604030504040204" pitchFamily="50" charset="-128"/>
                <a:ea typeface="メイリオ" panose="020B0604030504040204" pitchFamily="50" charset="-128"/>
              </a:rPr>
              <a:t>k3s (</a:t>
            </a:r>
            <a:r>
              <a:rPr lang="ja-JP" altLang="en-US" sz="1200" kern="0" dirty="0">
                <a:solidFill>
                  <a:schemeClr val="bg2">
                    <a:lumMod val="25000"/>
                  </a:schemeClr>
                </a:solidFill>
                <a:latin typeface="メイリオ" panose="020B0604030504040204" pitchFamily="50" charset="-128"/>
                <a:ea typeface="メイリオ" panose="020B0604030504040204" pitchFamily="50" charset="-128"/>
              </a:rPr>
              <a:t>オーケストレーション</a:t>
            </a:r>
            <a:r>
              <a:rPr lang="en-US" altLang="ja-JP" sz="1200" kern="0" dirty="0">
                <a:solidFill>
                  <a:schemeClr val="bg2">
                    <a:lumMod val="25000"/>
                  </a:schemeClr>
                </a:solidFill>
                <a:latin typeface="メイリオ" panose="020B0604030504040204" pitchFamily="50" charset="-128"/>
                <a:ea typeface="メイリオ" panose="020B0604030504040204" pitchFamily="50" charset="-128"/>
              </a:rPr>
              <a:t>)</a:t>
            </a:r>
            <a:r>
              <a:rPr lang="ja-JP" altLang="en-US" sz="1200" kern="0" dirty="0" err="1">
                <a:solidFill>
                  <a:schemeClr val="bg2">
                    <a:lumMod val="25000"/>
                  </a:schemeClr>
                </a:solidFill>
                <a:latin typeface="メイリオ" panose="020B0604030504040204" pitchFamily="50" charset="-128"/>
                <a:ea typeface="メイリオ" panose="020B0604030504040204" pitchFamily="50" charset="-128"/>
              </a:rPr>
              <a:t>、</a:t>
            </a:r>
            <a:r>
              <a:rPr lang="en-US" altLang="ja-JP" sz="1200" kern="0" dirty="0">
                <a:solidFill>
                  <a:schemeClr val="bg2">
                    <a:lumMod val="25000"/>
                  </a:schemeClr>
                </a:solidFill>
                <a:latin typeface="メイリオ" panose="020B0604030504040204" pitchFamily="50" charset="-128"/>
                <a:ea typeface="メイリオ" panose="020B0604030504040204" pitchFamily="50" charset="-128"/>
              </a:rPr>
              <a:t>Microk8s (</a:t>
            </a:r>
            <a:r>
              <a:rPr lang="ja-JP" altLang="en-US" sz="1200" kern="0" dirty="0">
                <a:solidFill>
                  <a:schemeClr val="bg2">
                    <a:lumMod val="25000"/>
                  </a:schemeClr>
                </a:solidFill>
                <a:latin typeface="メイリオ" panose="020B0604030504040204" pitchFamily="50" charset="-128"/>
                <a:ea typeface="メイリオ" panose="020B0604030504040204" pitchFamily="50" charset="-128"/>
              </a:rPr>
              <a:t>オーケストレーション</a:t>
            </a:r>
            <a:r>
              <a:rPr lang="en-US" altLang="ja-JP" sz="1200" kern="0" dirty="0">
                <a:solidFill>
                  <a:schemeClr val="bg2">
                    <a:lumMod val="25000"/>
                  </a:schemeClr>
                </a:solidFill>
                <a:latin typeface="メイリオ" panose="020B0604030504040204" pitchFamily="50" charset="-128"/>
                <a:ea typeface="メイリオ" panose="020B0604030504040204" pitchFamily="50" charset="-128"/>
              </a:rPr>
              <a:t>)</a:t>
            </a:r>
            <a:r>
              <a:rPr lang="ja-JP" altLang="en-US" sz="1200" kern="0" dirty="0" err="1">
                <a:solidFill>
                  <a:schemeClr val="bg2">
                    <a:lumMod val="25000"/>
                  </a:schemeClr>
                </a:solidFill>
                <a:latin typeface="メイリオ" panose="020B0604030504040204" pitchFamily="50" charset="-128"/>
                <a:ea typeface="メイリオ" panose="020B0604030504040204" pitchFamily="50" charset="-128"/>
              </a:rPr>
              <a:t>、</a:t>
            </a:r>
            <a:r>
              <a:rPr lang="en-US" altLang="ja-JP" sz="1200" kern="0" dirty="0">
                <a:solidFill>
                  <a:schemeClr val="bg2">
                    <a:lumMod val="25000"/>
                  </a:schemeClr>
                </a:solidFill>
                <a:latin typeface="メイリオ" panose="020B0604030504040204" pitchFamily="50" charset="-128"/>
                <a:ea typeface="メイリオ" panose="020B0604030504040204" pitchFamily="50" charset="-128"/>
              </a:rPr>
              <a:t>OpenStack Heat (</a:t>
            </a:r>
            <a:r>
              <a:rPr lang="ja-JP" altLang="en-US" sz="1200" kern="0" dirty="0">
                <a:solidFill>
                  <a:schemeClr val="bg2">
                    <a:lumMod val="25000"/>
                  </a:schemeClr>
                </a:solidFill>
                <a:latin typeface="メイリオ" panose="020B0604030504040204" pitchFamily="50" charset="-128"/>
                <a:ea typeface="メイリオ" panose="020B0604030504040204" pitchFamily="50" charset="-128"/>
              </a:rPr>
              <a:t>オーケストレーション</a:t>
            </a:r>
            <a:r>
              <a:rPr lang="en-US" altLang="ja-JP" sz="1200" kern="0" dirty="0">
                <a:solidFill>
                  <a:schemeClr val="bg2">
                    <a:lumMod val="25000"/>
                  </a:schemeClr>
                </a:solidFill>
                <a:latin typeface="メイリオ" panose="020B0604030504040204" pitchFamily="50" charset="-128"/>
                <a:ea typeface="メイリオ" panose="020B0604030504040204" pitchFamily="50" charset="-128"/>
              </a:rPr>
              <a:t>)</a:t>
            </a:r>
            <a:r>
              <a:rPr lang="ja-JP" altLang="en-US" sz="1200" kern="0" dirty="0" err="1">
                <a:solidFill>
                  <a:schemeClr val="bg2">
                    <a:lumMod val="25000"/>
                  </a:schemeClr>
                </a:solidFill>
                <a:latin typeface="メイリオ" panose="020B0604030504040204" pitchFamily="50" charset="-128"/>
                <a:ea typeface="メイリオ" panose="020B0604030504040204" pitchFamily="50" charset="-128"/>
              </a:rPr>
              <a:t>、</a:t>
            </a:r>
            <a:r>
              <a:rPr lang="en-US" altLang="ja-JP" sz="1200" kern="0" dirty="0">
                <a:solidFill>
                  <a:schemeClr val="bg2">
                    <a:lumMod val="25000"/>
                  </a:schemeClr>
                </a:solidFill>
                <a:latin typeface="メイリオ" panose="020B0604030504040204" pitchFamily="50" charset="-128"/>
                <a:ea typeface="メイリオ" panose="020B0604030504040204" pitchFamily="50" charset="-128"/>
              </a:rPr>
              <a:t>Flannel(</a:t>
            </a:r>
            <a:r>
              <a:rPr lang="ja-JP" altLang="en-US" sz="1200" kern="0" dirty="0">
                <a:solidFill>
                  <a:schemeClr val="bg2">
                    <a:lumMod val="25000"/>
                  </a:schemeClr>
                </a:solidFill>
                <a:latin typeface="メイリオ" panose="020B0604030504040204" pitchFamily="50" charset="-128"/>
                <a:ea typeface="メイリオ" panose="020B0604030504040204" pitchFamily="50" charset="-128"/>
              </a:rPr>
              <a:t>ネットワーク仮想化</a:t>
            </a:r>
            <a:r>
              <a:rPr lang="en-US" altLang="ja-JP" sz="1200" kern="0" dirty="0">
                <a:solidFill>
                  <a:schemeClr val="bg2">
                    <a:lumMod val="25000"/>
                  </a:schemeClr>
                </a:solidFill>
                <a:latin typeface="メイリオ" panose="020B0604030504040204" pitchFamily="50" charset="-128"/>
                <a:ea typeface="メイリオ" panose="020B0604030504040204" pitchFamily="50" charset="-128"/>
              </a:rPr>
              <a:t>)</a:t>
            </a:r>
            <a:r>
              <a:rPr lang="ja-JP" altLang="en-US" sz="1200" kern="0" dirty="0" err="1">
                <a:solidFill>
                  <a:schemeClr val="bg2">
                    <a:lumMod val="25000"/>
                  </a:schemeClr>
                </a:solidFill>
                <a:latin typeface="メイリオ" panose="020B0604030504040204" pitchFamily="50" charset="-128"/>
                <a:ea typeface="メイリオ" panose="020B0604030504040204" pitchFamily="50" charset="-128"/>
              </a:rPr>
              <a:t>、</a:t>
            </a:r>
            <a:r>
              <a:rPr lang="en-US" altLang="ja-JP" sz="1200" kern="0" dirty="0" err="1">
                <a:solidFill>
                  <a:schemeClr val="bg2">
                    <a:lumMod val="25000"/>
                  </a:schemeClr>
                </a:solidFill>
                <a:latin typeface="メイリオ" panose="020B0604030504040204" pitchFamily="50" charset="-128"/>
                <a:ea typeface="メイリオ" panose="020B0604030504040204" pitchFamily="50" charset="-128"/>
              </a:rPr>
              <a:t>ManageIQ</a:t>
            </a:r>
            <a:r>
              <a:rPr lang="en-US" altLang="ja-JP" sz="1200" kern="0" dirty="0">
                <a:solidFill>
                  <a:schemeClr val="bg2">
                    <a:lumMod val="25000"/>
                  </a:schemeClr>
                </a:solidFill>
                <a:latin typeface="メイリオ" panose="020B0604030504040204" pitchFamily="50" charset="-128"/>
                <a:ea typeface="メイリオ" panose="020B0604030504040204" pitchFamily="50" charset="-128"/>
              </a:rPr>
              <a:t>(</a:t>
            </a:r>
            <a:r>
              <a:rPr lang="en-US" altLang="ja-JP" sz="1200" kern="0" dirty="0" err="1">
                <a:solidFill>
                  <a:schemeClr val="bg2">
                    <a:lumMod val="25000"/>
                  </a:schemeClr>
                </a:solidFill>
                <a:latin typeface="メイリオ" panose="020B0604030504040204" pitchFamily="50" charset="-128"/>
                <a:ea typeface="メイリオ" panose="020B0604030504040204" pitchFamily="50" charset="-128"/>
              </a:rPr>
              <a:t>Iaas</a:t>
            </a:r>
            <a:r>
              <a:rPr lang="en-US" altLang="ja-JP" sz="1200" kern="0" dirty="0">
                <a:solidFill>
                  <a:schemeClr val="bg2">
                    <a:lumMod val="25000"/>
                  </a:schemeClr>
                </a:solidFill>
                <a:latin typeface="メイリオ" panose="020B0604030504040204" pitchFamily="50" charset="-128"/>
                <a:ea typeface="メイリオ" panose="020B0604030504040204" pitchFamily="50" charset="-128"/>
              </a:rPr>
              <a:t>)</a:t>
            </a:r>
            <a:r>
              <a:rPr lang="ja-JP" altLang="en-US" sz="1200" kern="0" dirty="0" err="1">
                <a:solidFill>
                  <a:schemeClr val="bg2">
                    <a:lumMod val="25000"/>
                  </a:schemeClr>
                </a:solidFill>
                <a:latin typeface="メイリオ" panose="020B0604030504040204" pitchFamily="50" charset="-128"/>
                <a:ea typeface="メイリオ" panose="020B0604030504040204" pitchFamily="50" charset="-128"/>
              </a:rPr>
              <a:t>、</a:t>
            </a:r>
            <a:r>
              <a:rPr lang="en-US" altLang="ja-JP" sz="1200" kern="0" dirty="0">
                <a:solidFill>
                  <a:schemeClr val="bg2">
                    <a:lumMod val="25000"/>
                  </a:schemeClr>
                </a:solidFill>
                <a:latin typeface="メイリオ" panose="020B0604030504040204" pitchFamily="50" charset="-128"/>
                <a:ea typeface="メイリオ" panose="020B0604030504040204" pitchFamily="50" charset="-128"/>
              </a:rPr>
              <a:t>Fedora CoreOS(OS)</a:t>
            </a:r>
          </a:p>
        </p:txBody>
      </p:sp>
      <p:sp>
        <p:nvSpPr>
          <p:cNvPr id="75" name="コンテンツ プレースホルダー 1"/>
          <p:cNvSpPr txBox="1">
            <a:spLocks/>
          </p:cNvSpPr>
          <p:nvPr/>
        </p:nvSpPr>
        <p:spPr bwMode="auto">
          <a:xfrm>
            <a:off x="391584" y="767517"/>
            <a:ext cx="8670924" cy="1180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52425" indent="-352425" algn="l" rtl="0" eaLnBrk="0" fontAlgn="base" hangingPunct="0">
              <a:spcBef>
                <a:spcPct val="20000"/>
              </a:spcBef>
              <a:spcAft>
                <a:spcPct val="0"/>
              </a:spcAft>
              <a:buClr>
                <a:schemeClr val="accent2"/>
              </a:buClr>
              <a:buFont typeface="Wingdings" panose="05000000000000000000" pitchFamily="2" charset="2"/>
              <a:buChar char="o"/>
              <a:defRPr kumimoji="1" sz="20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1038" indent="-327422" algn="l" rtl="0" eaLnBrk="0" fontAlgn="base" hangingPunct="0">
              <a:spcBef>
                <a:spcPct val="20000"/>
              </a:spcBef>
              <a:spcAft>
                <a:spcPct val="0"/>
              </a:spcAft>
              <a:buClr>
                <a:schemeClr val="accent2"/>
              </a:buClr>
              <a:buFont typeface="Wingdings" panose="05000000000000000000" pitchFamily="2" charset="2"/>
              <a:buChar char="n"/>
              <a:defRPr kumimoji="1" sz="16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978694" indent="-296466" algn="l" rtl="0" eaLnBrk="0" fontAlgn="base" hangingPunct="0">
              <a:spcBef>
                <a:spcPct val="20000"/>
              </a:spcBef>
              <a:spcAft>
                <a:spcPct val="0"/>
              </a:spcAft>
              <a:buClr>
                <a:schemeClr val="accent2"/>
              </a:buClr>
              <a:buFont typeface="Wingdings" panose="05000000000000000000" pitchFamily="2" charset="2"/>
              <a:buChar char="l"/>
              <a:defRPr kumimoji="1" sz="14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270397" indent="-290513" algn="l" rtl="0" eaLnBrk="0" fontAlgn="base" hangingPunct="0">
              <a:spcBef>
                <a:spcPct val="20000"/>
              </a:spcBef>
              <a:spcAft>
                <a:spcPct val="0"/>
              </a:spcAft>
              <a:buClr>
                <a:schemeClr val="accent2"/>
              </a:buClr>
              <a:buFont typeface="Wingdings" panose="05000000000000000000" pitchFamily="2" charset="2"/>
              <a:buChar char="n"/>
              <a:defRPr kumimoji="1" sz="15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1570435" indent="-298847" algn="l" rtl="0" eaLnBrk="0" fontAlgn="base" hangingPunct="0">
              <a:spcBef>
                <a:spcPct val="25000"/>
              </a:spcBef>
              <a:spcAft>
                <a:spcPct val="0"/>
              </a:spcAft>
              <a:buClr>
                <a:schemeClr val="accent2"/>
              </a:buClr>
              <a:buFont typeface="Wingdings" panose="05000000000000000000" pitchFamily="2" charset="2"/>
              <a:buChar char="§"/>
              <a:defRPr kumimoji="1" sz="15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1913335" indent="-298847" algn="l" rtl="0" eaLnBrk="1" fontAlgn="base" hangingPunct="1">
              <a:spcBef>
                <a:spcPct val="25000"/>
              </a:spcBef>
              <a:spcAft>
                <a:spcPct val="0"/>
              </a:spcAft>
              <a:buClr>
                <a:schemeClr val="accent2"/>
              </a:buClr>
              <a:buFont typeface="Wingdings" pitchFamily="2" charset="2"/>
              <a:buChar char="§"/>
              <a:defRPr kumimoji="1" sz="1500">
                <a:solidFill>
                  <a:schemeClr val="tx1"/>
                </a:solidFill>
                <a:latin typeface="+mn-lt"/>
                <a:ea typeface="+mn-ea"/>
              </a:defRPr>
            </a:lvl6pPr>
            <a:lvl7pPr marL="2256235" indent="-298847" algn="l" rtl="0" eaLnBrk="1" fontAlgn="base" hangingPunct="1">
              <a:spcBef>
                <a:spcPct val="25000"/>
              </a:spcBef>
              <a:spcAft>
                <a:spcPct val="0"/>
              </a:spcAft>
              <a:buClr>
                <a:schemeClr val="accent2"/>
              </a:buClr>
              <a:buFont typeface="Wingdings" pitchFamily="2" charset="2"/>
              <a:buChar char="§"/>
              <a:defRPr kumimoji="1" sz="1500">
                <a:solidFill>
                  <a:schemeClr val="tx1"/>
                </a:solidFill>
                <a:latin typeface="+mn-lt"/>
                <a:ea typeface="+mn-ea"/>
              </a:defRPr>
            </a:lvl7pPr>
            <a:lvl8pPr marL="2599135" indent="-298847" algn="l" rtl="0" eaLnBrk="1" fontAlgn="base" hangingPunct="1">
              <a:spcBef>
                <a:spcPct val="25000"/>
              </a:spcBef>
              <a:spcAft>
                <a:spcPct val="0"/>
              </a:spcAft>
              <a:buClr>
                <a:schemeClr val="accent2"/>
              </a:buClr>
              <a:buFont typeface="Wingdings" pitchFamily="2" charset="2"/>
              <a:buChar char="§"/>
              <a:defRPr kumimoji="1" sz="1500">
                <a:solidFill>
                  <a:schemeClr val="tx1"/>
                </a:solidFill>
                <a:latin typeface="+mn-lt"/>
                <a:ea typeface="+mn-ea"/>
              </a:defRPr>
            </a:lvl8pPr>
            <a:lvl9pPr marL="2942035" indent="-298847" algn="l" rtl="0" eaLnBrk="1" fontAlgn="base" hangingPunct="1">
              <a:spcBef>
                <a:spcPct val="25000"/>
              </a:spcBef>
              <a:spcAft>
                <a:spcPct val="0"/>
              </a:spcAft>
              <a:buClr>
                <a:schemeClr val="accent2"/>
              </a:buClr>
              <a:buFont typeface="Wingdings" pitchFamily="2" charset="2"/>
              <a:buChar char="§"/>
              <a:defRPr kumimoji="1" sz="1500">
                <a:solidFill>
                  <a:schemeClr val="tx1"/>
                </a:solidFill>
                <a:latin typeface="+mn-lt"/>
                <a:ea typeface="+mn-ea"/>
              </a:defRPr>
            </a:lvl9pPr>
          </a:lstStyle>
          <a:p>
            <a:pPr marL="457200" indent="-457200">
              <a:spcBef>
                <a:spcPts val="0"/>
              </a:spcBef>
              <a:buClr>
                <a:srgbClr val="CC0000"/>
              </a:buClr>
              <a:buFont typeface="+mj-ea"/>
              <a:buAutoNum type="circleNumDbPlain" startAt="2"/>
            </a:pPr>
            <a:r>
              <a:rPr lang="ja-JP" altLang="en-US" kern="0" dirty="0"/>
              <a:t>仮想化の分野が成熟・実用化</a:t>
            </a:r>
          </a:p>
          <a:p>
            <a:pPr lvl="1">
              <a:spcBef>
                <a:spcPts val="0"/>
              </a:spcBef>
              <a:buClr>
                <a:srgbClr val="CC0000"/>
              </a:buClr>
            </a:pPr>
            <a:r>
              <a:rPr lang="ja-JP" altLang="en-US" kern="0" dirty="0"/>
              <a:t>サブカテゴリ「サービスメッシュ」、 「コンテナランタイム」のサブカテゴリ追加</a:t>
            </a:r>
          </a:p>
        </p:txBody>
      </p:sp>
      <p:sp>
        <p:nvSpPr>
          <p:cNvPr id="78" name="タイトル 4"/>
          <p:cNvSpPr>
            <a:spLocks noGrp="1"/>
          </p:cNvSpPr>
          <p:nvPr>
            <p:ph type="title"/>
          </p:nvPr>
        </p:nvSpPr>
        <p:spPr>
          <a:xfrm>
            <a:off x="391584" y="108000"/>
            <a:ext cx="11561232" cy="468000"/>
          </a:xfrm>
        </p:spPr>
        <p:txBody>
          <a:bodyPr/>
          <a:lstStyle/>
          <a:p>
            <a:r>
              <a:rPr lang="en-US" altLang="zh-TW" dirty="0"/>
              <a:t>20</a:t>
            </a:r>
            <a:r>
              <a:rPr lang="en-US" altLang="ja-JP" dirty="0"/>
              <a:t>20</a:t>
            </a:r>
            <a:r>
              <a:rPr lang="ja-JP" altLang="en-US" dirty="0"/>
              <a:t>年～</a:t>
            </a:r>
            <a:r>
              <a:rPr lang="en-US" altLang="ja-JP" dirty="0"/>
              <a:t>2021</a:t>
            </a:r>
            <a:r>
              <a:rPr lang="zh-TW" altLang="en-US" dirty="0"/>
              <a:t>年版</a:t>
            </a:r>
            <a:r>
              <a:rPr lang="en-US" altLang="zh-TW" dirty="0"/>
              <a:t>OSS</a:t>
            </a:r>
            <a:r>
              <a:rPr lang="zh-TW" altLang="en-US" dirty="0"/>
              <a:t>鳥瞰図</a:t>
            </a:r>
            <a:endParaRPr kumimoji="1" lang="ja-JP" altLang="en-US" dirty="0"/>
          </a:p>
        </p:txBody>
      </p:sp>
    </p:spTree>
    <p:extLst>
      <p:ext uri="{BB962C8B-B14F-4D97-AF65-F5344CB8AC3E}">
        <p14:creationId xmlns:p14="http://schemas.microsoft.com/office/powerpoint/2010/main" val="3749251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4"/>
                                        </p:tgtEl>
                                        <p:attrNameLst>
                                          <p:attrName>style.visibility</p:attrName>
                                        </p:attrNameLst>
                                      </p:cBhvr>
                                      <p:to>
                                        <p:strVal val="visible"/>
                                      </p:to>
                                    </p:set>
                                    <p:anim calcmode="lin" valueType="num">
                                      <p:cBhvr additive="base">
                                        <p:cTn id="7" dur="500" fill="hold"/>
                                        <p:tgtEl>
                                          <p:spTgt spid="74"/>
                                        </p:tgtEl>
                                        <p:attrNameLst>
                                          <p:attrName>ppt_x</p:attrName>
                                        </p:attrNameLst>
                                      </p:cBhvr>
                                      <p:tavLst>
                                        <p:tav tm="0">
                                          <p:val>
                                            <p:strVal val="#ppt_x"/>
                                          </p:val>
                                        </p:tav>
                                        <p:tav tm="100000">
                                          <p:val>
                                            <p:strVal val="#ppt_x"/>
                                          </p:val>
                                        </p:tav>
                                      </p:tavLst>
                                    </p:anim>
                                    <p:anim calcmode="lin" valueType="num">
                                      <p:cBhvr additive="base">
                                        <p:cTn id="8" dur="500" fill="hold"/>
                                        <p:tgtEl>
                                          <p:spTgt spid="7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5"/>
          <p:cNvSpPr>
            <a:spLocks noGrp="1"/>
          </p:cNvSpPr>
          <p:nvPr>
            <p:ph idx="1"/>
          </p:nvPr>
        </p:nvSpPr>
        <p:spPr>
          <a:xfrm>
            <a:off x="450056" y="864394"/>
            <a:ext cx="11072813" cy="5341337"/>
          </a:xfrm>
        </p:spPr>
        <p:txBody>
          <a:bodyPr/>
          <a:lstStyle/>
          <a:p>
            <a:pPr marL="514350" indent="-514350">
              <a:spcBef>
                <a:spcPts val="300"/>
              </a:spcBef>
              <a:buFont typeface="+mj-ea"/>
              <a:buAutoNum type="circleNumDbPlain" startAt="3"/>
            </a:pPr>
            <a:r>
              <a:rPr lang="en-US" altLang="ja-JP" u="sng" dirty="0"/>
              <a:t>2021:</a:t>
            </a:r>
            <a:r>
              <a:rPr lang="ja-JP" altLang="en-US" u="sng" dirty="0"/>
              <a:t> </a:t>
            </a:r>
            <a:r>
              <a:rPr lang="en-US" altLang="ja-JP" u="sng" dirty="0"/>
              <a:t>“AI</a:t>
            </a:r>
            <a:r>
              <a:rPr lang="ja-JP" altLang="en-US" u="sng" dirty="0"/>
              <a:t>“領域の</a:t>
            </a:r>
            <a:r>
              <a:rPr lang="en-US" altLang="ja-JP" u="sng" dirty="0"/>
              <a:t>OSS</a:t>
            </a:r>
            <a:r>
              <a:rPr lang="ja-JP" altLang="en-US" u="sng" dirty="0"/>
              <a:t>を</a:t>
            </a:r>
            <a:r>
              <a:rPr lang="ja-JP" altLang="en-US" dirty="0"/>
              <a:t>見直し・更新</a:t>
            </a:r>
            <a:r>
              <a:rPr lang="en-US" altLang="ja-JP" dirty="0"/>
              <a:t>(</a:t>
            </a:r>
            <a:r>
              <a:rPr lang="ja-JP" altLang="en-US" dirty="0"/>
              <a:t>追加</a:t>
            </a:r>
            <a:r>
              <a:rPr lang="en-US" altLang="ja-JP" dirty="0"/>
              <a:t>5</a:t>
            </a:r>
            <a:r>
              <a:rPr lang="ja-JP" altLang="en-US" dirty="0" err="1"/>
              <a:t>、</a:t>
            </a:r>
            <a:r>
              <a:rPr lang="ja-JP" altLang="en-US" dirty="0"/>
              <a:t>削除</a:t>
            </a:r>
            <a:r>
              <a:rPr lang="en-US" altLang="ja-JP" dirty="0"/>
              <a:t>7)</a:t>
            </a:r>
          </a:p>
        </p:txBody>
      </p:sp>
      <p:sp>
        <p:nvSpPr>
          <p:cNvPr id="2" name="角丸四角形 1"/>
          <p:cNvSpPr/>
          <p:nvPr/>
        </p:nvSpPr>
        <p:spPr>
          <a:xfrm>
            <a:off x="765678" y="1797478"/>
            <a:ext cx="8051007" cy="1821729"/>
          </a:xfrm>
          <a:prstGeom prst="roundRect">
            <a:avLst>
              <a:gd name="adj" fmla="val 8139"/>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681038" lvl="1" indent="-327422" eaLnBrk="0" fontAlgn="base" hangingPunct="0">
              <a:spcBef>
                <a:spcPts val="600"/>
              </a:spcBef>
              <a:spcAft>
                <a:spcPct val="0"/>
              </a:spcAft>
              <a:buClr>
                <a:srgbClr val="CC0000"/>
              </a:buClr>
              <a:buFont typeface="Wingdings" panose="05000000000000000000" pitchFamily="2" charset="2"/>
              <a:buChar char="n"/>
            </a:pPr>
            <a:r>
              <a:rPr lang="ja-JP" altLang="en-US" sz="1400" b="1" kern="0" dirty="0">
                <a:solidFill>
                  <a:srgbClr val="000000"/>
                </a:solidFill>
                <a:latin typeface="メイリオ" panose="020B0604030504040204" pitchFamily="50" charset="-128"/>
                <a:ea typeface="メイリオ" panose="020B0604030504040204" pitchFamily="50" charset="-128"/>
              </a:rPr>
              <a:t>削除</a:t>
            </a:r>
            <a:endParaRPr lang="en-US" altLang="ja-JP" sz="1400" b="1" kern="0" dirty="0">
              <a:solidFill>
                <a:srgbClr val="000000"/>
              </a:solidFill>
              <a:latin typeface="メイリオ" panose="020B0604030504040204" pitchFamily="50" charset="-128"/>
              <a:ea typeface="メイリオ" panose="020B0604030504040204" pitchFamily="50" charset="-128"/>
            </a:endParaRPr>
          </a:p>
          <a:p>
            <a:pPr marL="978694" lvl="2" indent="-296466" eaLnBrk="0" fontAlgn="base" hangingPunct="0">
              <a:spcBef>
                <a:spcPts val="600"/>
              </a:spcBef>
              <a:spcAft>
                <a:spcPct val="0"/>
              </a:spcAft>
              <a:buClr>
                <a:srgbClr val="CC0000"/>
              </a:buClr>
              <a:buFont typeface="Wingdings" panose="05000000000000000000" pitchFamily="2" charset="2"/>
              <a:buChar char="l"/>
            </a:pPr>
            <a:r>
              <a:rPr lang="ja-JP" altLang="en-US" sz="1200" kern="0" dirty="0">
                <a:solidFill>
                  <a:srgbClr val="000000"/>
                </a:solidFill>
                <a:latin typeface="メイリオ" panose="020B0604030504040204" pitchFamily="50" charset="-128"/>
                <a:ea typeface="メイリオ" panose="020B0604030504040204" pitchFamily="50" charset="-128"/>
              </a:rPr>
              <a:t>機械学習：</a:t>
            </a:r>
            <a:r>
              <a:rPr lang="en-US" altLang="ja-JP" sz="1200" kern="0" dirty="0">
                <a:solidFill>
                  <a:srgbClr val="000000"/>
                </a:solidFill>
                <a:latin typeface="メイリオ" panose="020B0604030504040204" pitchFamily="50" charset="-128"/>
                <a:ea typeface="メイリオ" panose="020B0604030504040204" pitchFamily="50" charset="-128"/>
              </a:rPr>
              <a:t>Apache </a:t>
            </a:r>
            <a:r>
              <a:rPr lang="en-US" altLang="ja-JP" sz="1200" kern="0" dirty="0" err="1">
                <a:solidFill>
                  <a:srgbClr val="000000"/>
                </a:solidFill>
                <a:latin typeface="メイリオ" panose="020B0604030504040204" pitchFamily="50" charset="-128"/>
                <a:ea typeface="メイリオ" panose="020B0604030504040204" pitchFamily="50" charset="-128"/>
              </a:rPr>
              <a:t>Hivemall</a:t>
            </a:r>
            <a:r>
              <a:rPr lang="ja-JP" altLang="en-US" sz="1200" kern="0" dirty="0" err="1">
                <a:solidFill>
                  <a:srgbClr val="000000"/>
                </a:solidFill>
                <a:latin typeface="メイリオ" panose="020B0604030504040204" pitchFamily="50" charset="-128"/>
                <a:ea typeface="メイリオ" panose="020B0604030504040204" pitchFamily="50" charset="-128"/>
              </a:rPr>
              <a:t>、</a:t>
            </a:r>
            <a:r>
              <a:rPr lang="en-US" altLang="ja-JP" sz="1200" kern="0" dirty="0" err="1">
                <a:solidFill>
                  <a:srgbClr val="000000"/>
                </a:solidFill>
                <a:latin typeface="メイリオ" panose="020B0604030504040204" pitchFamily="50" charset="-128"/>
                <a:ea typeface="メイリオ" panose="020B0604030504040204" pitchFamily="50" charset="-128"/>
              </a:rPr>
              <a:t>CoreML</a:t>
            </a:r>
            <a:r>
              <a:rPr lang="ja-JP" altLang="en-US" sz="1200" kern="0" dirty="0" err="1">
                <a:solidFill>
                  <a:srgbClr val="000000"/>
                </a:solidFill>
                <a:latin typeface="メイリオ" panose="020B0604030504040204" pitchFamily="50" charset="-128"/>
                <a:ea typeface="メイリオ" panose="020B0604030504040204" pitchFamily="50" charset="-128"/>
              </a:rPr>
              <a:t>、</a:t>
            </a:r>
            <a:r>
              <a:rPr lang="en-US" altLang="ja-JP" sz="1200" kern="0" dirty="0" err="1">
                <a:solidFill>
                  <a:srgbClr val="000000"/>
                </a:solidFill>
                <a:latin typeface="メイリオ" panose="020B0604030504040204" pitchFamily="50" charset="-128"/>
                <a:ea typeface="メイリオ" panose="020B0604030504040204" pitchFamily="50" charset="-128"/>
              </a:rPr>
              <a:t>Jubatus</a:t>
            </a:r>
            <a:r>
              <a:rPr lang="ja-JP" altLang="en-US" sz="1200" kern="0" dirty="0" err="1">
                <a:solidFill>
                  <a:srgbClr val="000000"/>
                </a:solidFill>
                <a:latin typeface="メイリオ" panose="020B0604030504040204" pitchFamily="50" charset="-128"/>
                <a:ea typeface="メイリオ" panose="020B0604030504040204" pitchFamily="50" charset="-128"/>
              </a:rPr>
              <a:t>、</a:t>
            </a:r>
            <a:r>
              <a:rPr lang="en-US" altLang="ja-JP" sz="1200" kern="0" dirty="0">
                <a:solidFill>
                  <a:srgbClr val="000000"/>
                </a:solidFill>
                <a:latin typeface="メイリオ" panose="020B0604030504040204" pitchFamily="50" charset="-128"/>
                <a:ea typeface="メイリオ" panose="020B0604030504040204" pitchFamily="50" charset="-128"/>
              </a:rPr>
              <a:t>WEKA</a:t>
            </a:r>
          </a:p>
          <a:p>
            <a:pPr marL="978694" lvl="2" indent="-296466" eaLnBrk="0" fontAlgn="base" hangingPunct="0">
              <a:spcBef>
                <a:spcPts val="600"/>
              </a:spcBef>
              <a:spcAft>
                <a:spcPct val="0"/>
              </a:spcAft>
              <a:buClr>
                <a:srgbClr val="CC0000"/>
              </a:buClr>
              <a:buFont typeface="Wingdings" panose="05000000000000000000" pitchFamily="2" charset="2"/>
              <a:buChar char="l"/>
            </a:pPr>
            <a:r>
              <a:rPr lang="ja-JP" altLang="en-US" sz="1200" kern="0" dirty="0">
                <a:solidFill>
                  <a:srgbClr val="000000"/>
                </a:solidFill>
                <a:latin typeface="メイリオ" panose="020B0604030504040204" pitchFamily="50" charset="-128"/>
                <a:ea typeface="メイリオ" panose="020B0604030504040204" pitchFamily="50" charset="-128"/>
              </a:rPr>
              <a:t>ディープラーニング・フレームワーク：</a:t>
            </a:r>
            <a:r>
              <a:rPr lang="en-US" altLang="ja-JP" sz="1200" kern="0" dirty="0">
                <a:solidFill>
                  <a:srgbClr val="000000"/>
                </a:solidFill>
                <a:latin typeface="メイリオ" panose="020B0604030504040204" pitchFamily="50" charset="-128"/>
                <a:ea typeface="メイリオ" panose="020B0604030504040204" pitchFamily="50" charset="-128"/>
              </a:rPr>
              <a:t>Neon</a:t>
            </a:r>
            <a:r>
              <a:rPr lang="ja-JP" altLang="en-US" sz="1200" kern="0" dirty="0" err="1">
                <a:solidFill>
                  <a:srgbClr val="000000"/>
                </a:solidFill>
                <a:latin typeface="メイリオ" panose="020B0604030504040204" pitchFamily="50" charset="-128"/>
                <a:ea typeface="メイリオ" panose="020B0604030504040204" pitchFamily="50" charset="-128"/>
              </a:rPr>
              <a:t>、</a:t>
            </a:r>
            <a:r>
              <a:rPr lang="en-US" altLang="ja-JP" sz="1200" kern="0" dirty="0" err="1">
                <a:solidFill>
                  <a:srgbClr val="000000"/>
                </a:solidFill>
                <a:latin typeface="メイリオ" panose="020B0604030504040204" pitchFamily="50" charset="-128"/>
                <a:ea typeface="メイリオ" panose="020B0604030504040204" pitchFamily="50" charset="-128"/>
              </a:rPr>
              <a:t>PaddlePaddle</a:t>
            </a:r>
            <a:r>
              <a:rPr lang="ja-JP" altLang="en-US" sz="1200" kern="0" dirty="0" err="1">
                <a:solidFill>
                  <a:srgbClr val="000000"/>
                </a:solidFill>
                <a:latin typeface="メイリオ" panose="020B0604030504040204" pitchFamily="50" charset="-128"/>
                <a:ea typeface="メイリオ" panose="020B0604030504040204" pitchFamily="50" charset="-128"/>
              </a:rPr>
              <a:t>、</a:t>
            </a:r>
            <a:r>
              <a:rPr lang="en-US" altLang="ja-JP" sz="1200" kern="0" dirty="0">
                <a:solidFill>
                  <a:srgbClr val="000000"/>
                </a:solidFill>
                <a:latin typeface="メイリオ" panose="020B0604030504040204" pitchFamily="50" charset="-128"/>
                <a:ea typeface="メイリオ" panose="020B0604030504040204" pitchFamily="50" charset="-128"/>
              </a:rPr>
              <a:t>Apache </a:t>
            </a:r>
            <a:r>
              <a:rPr lang="en-US" altLang="ja-JP" sz="1200" kern="0" dirty="0" err="1">
                <a:solidFill>
                  <a:srgbClr val="000000"/>
                </a:solidFill>
                <a:latin typeface="メイリオ" panose="020B0604030504040204" pitchFamily="50" charset="-128"/>
                <a:ea typeface="メイリオ" panose="020B0604030504040204" pitchFamily="50" charset="-128"/>
              </a:rPr>
              <a:t>PredictionIO</a:t>
            </a:r>
            <a:endParaRPr lang="en-US" altLang="ja-JP" sz="1200" kern="0" dirty="0">
              <a:solidFill>
                <a:srgbClr val="000000"/>
              </a:solidFill>
              <a:latin typeface="メイリオ" panose="020B0604030504040204" pitchFamily="50" charset="-128"/>
              <a:ea typeface="メイリオ" panose="020B0604030504040204" pitchFamily="50" charset="-128"/>
            </a:endParaRPr>
          </a:p>
          <a:p>
            <a:pPr marL="681038" lvl="1" indent="-327422" eaLnBrk="0" fontAlgn="base" hangingPunct="0">
              <a:spcBef>
                <a:spcPts val="600"/>
              </a:spcBef>
              <a:spcAft>
                <a:spcPct val="0"/>
              </a:spcAft>
              <a:buClr>
                <a:srgbClr val="CC0000"/>
              </a:buClr>
              <a:buFont typeface="Wingdings" panose="05000000000000000000" pitchFamily="2" charset="2"/>
              <a:buChar char="n"/>
            </a:pPr>
            <a:r>
              <a:rPr lang="ja-JP" altLang="en-US" sz="1400" b="1" kern="0" dirty="0">
                <a:solidFill>
                  <a:srgbClr val="000000"/>
                </a:solidFill>
                <a:latin typeface="メイリオ" panose="020B0604030504040204" pitchFamily="50" charset="-128"/>
                <a:ea typeface="メイリオ" panose="020B0604030504040204" pitchFamily="50" charset="-128"/>
              </a:rPr>
              <a:t>追加</a:t>
            </a:r>
            <a:endParaRPr lang="en-US" altLang="ja-JP" sz="1400" b="1" kern="0" dirty="0">
              <a:solidFill>
                <a:srgbClr val="000000"/>
              </a:solidFill>
              <a:latin typeface="メイリオ" panose="020B0604030504040204" pitchFamily="50" charset="-128"/>
              <a:ea typeface="メイリオ" panose="020B0604030504040204" pitchFamily="50" charset="-128"/>
            </a:endParaRPr>
          </a:p>
          <a:p>
            <a:pPr marL="978694" lvl="2" indent="-296466" eaLnBrk="0" fontAlgn="base" hangingPunct="0">
              <a:spcBef>
                <a:spcPts val="600"/>
              </a:spcBef>
              <a:spcAft>
                <a:spcPct val="0"/>
              </a:spcAft>
              <a:buClr>
                <a:srgbClr val="CC0000"/>
              </a:buClr>
              <a:buFont typeface="Wingdings" panose="05000000000000000000" pitchFamily="2" charset="2"/>
              <a:buChar char="l"/>
            </a:pPr>
            <a:r>
              <a:rPr lang="ja-JP" altLang="en-US" sz="1200" kern="0" dirty="0">
                <a:solidFill>
                  <a:srgbClr val="000000"/>
                </a:solidFill>
                <a:latin typeface="メイリオ" panose="020B0604030504040204" pitchFamily="50" charset="-128"/>
                <a:ea typeface="メイリオ" panose="020B0604030504040204" pitchFamily="50" charset="-128"/>
              </a:rPr>
              <a:t>機械学習：</a:t>
            </a:r>
            <a:r>
              <a:rPr lang="en-US" altLang="ja-JP" sz="1200" kern="0" dirty="0" err="1">
                <a:solidFill>
                  <a:srgbClr val="000000"/>
                </a:solidFill>
                <a:latin typeface="メイリオ" panose="020B0604030504040204" pitchFamily="50" charset="-128"/>
                <a:ea typeface="メイリオ" panose="020B0604030504040204" pitchFamily="50" charset="-128"/>
              </a:rPr>
              <a:t>Scikit</a:t>
            </a:r>
            <a:r>
              <a:rPr lang="en-US" altLang="ja-JP" sz="1200" kern="0" dirty="0">
                <a:solidFill>
                  <a:srgbClr val="000000"/>
                </a:solidFill>
                <a:latin typeface="メイリオ" panose="020B0604030504040204" pitchFamily="50" charset="-128"/>
                <a:ea typeface="メイリオ" panose="020B0604030504040204" pitchFamily="50" charset="-128"/>
              </a:rPr>
              <a:t>-learn</a:t>
            </a:r>
          </a:p>
          <a:p>
            <a:pPr marL="978694" lvl="2" indent="-296466" eaLnBrk="0" fontAlgn="base" hangingPunct="0">
              <a:spcBef>
                <a:spcPts val="600"/>
              </a:spcBef>
              <a:spcAft>
                <a:spcPct val="0"/>
              </a:spcAft>
              <a:buClr>
                <a:srgbClr val="CC0000"/>
              </a:buClr>
              <a:buFont typeface="Wingdings" panose="05000000000000000000" pitchFamily="2" charset="2"/>
              <a:buChar char="l"/>
            </a:pPr>
            <a:r>
              <a:rPr lang="ja-JP" altLang="en-US" sz="1200" kern="0" dirty="0">
                <a:solidFill>
                  <a:srgbClr val="000000"/>
                </a:solidFill>
                <a:latin typeface="メイリオ" panose="020B0604030504040204" pitchFamily="50" charset="-128"/>
                <a:ea typeface="メイリオ" panose="020B0604030504040204" pitchFamily="50" charset="-128"/>
              </a:rPr>
              <a:t>ディープラーニング・フレームワーク</a:t>
            </a:r>
            <a:r>
              <a:rPr lang="en-US" altLang="ja-JP" sz="1200" kern="0" dirty="0">
                <a:solidFill>
                  <a:srgbClr val="000000"/>
                </a:solidFill>
                <a:latin typeface="メイリオ" panose="020B0604030504040204" pitchFamily="50" charset="-128"/>
                <a:ea typeface="メイリオ" panose="020B0604030504040204" pitchFamily="50" charset="-128"/>
              </a:rPr>
              <a:t>:Deeplearning4j</a:t>
            </a:r>
            <a:r>
              <a:rPr lang="ja-JP" altLang="en-US" sz="1200" kern="0" dirty="0" err="1">
                <a:solidFill>
                  <a:srgbClr val="000000"/>
                </a:solidFill>
                <a:latin typeface="メイリオ" panose="020B0604030504040204" pitchFamily="50" charset="-128"/>
                <a:ea typeface="メイリオ" panose="020B0604030504040204" pitchFamily="50" charset="-128"/>
              </a:rPr>
              <a:t>、</a:t>
            </a:r>
            <a:r>
              <a:rPr lang="en-US" altLang="ja-JP" sz="1200" kern="0" dirty="0" err="1">
                <a:solidFill>
                  <a:srgbClr val="000000"/>
                </a:solidFill>
                <a:latin typeface="メイリオ" panose="020B0604030504040204" pitchFamily="50" charset="-128"/>
                <a:ea typeface="メイリオ" panose="020B0604030504040204" pitchFamily="50" charset="-128"/>
              </a:rPr>
              <a:t>Theano</a:t>
            </a:r>
            <a:r>
              <a:rPr lang="ja-JP" altLang="en-US" sz="1200" kern="0" dirty="0" err="1">
                <a:solidFill>
                  <a:srgbClr val="000000"/>
                </a:solidFill>
                <a:latin typeface="メイリオ" panose="020B0604030504040204" pitchFamily="50" charset="-128"/>
                <a:ea typeface="メイリオ" panose="020B0604030504040204" pitchFamily="50" charset="-128"/>
              </a:rPr>
              <a:t>、</a:t>
            </a:r>
            <a:r>
              <a:rPr lang="en-US" altLang="ja-JP" sz="1200" kern="0" dirty="0">
                <a:solidFill>
                  <a:srgbClr val="000000"/>
                </a:solidFill>
                <a:latin typeface="メイリオ" panose="020B0604030504040204" pitchFamily="50" charset="-128"/>
                <a:ea typeface="メイリオ" panose="020B0604030504040204" pitchFamily="50" charset="-128"/>
              </a:rPr>
              <a:t>torch7</a:t>
            </a:r>
            <a:r>
              <a:rPr lang="ja-JP" altLang="en-US" sz="1200" kern="0" dirty="0" err="1">
                <a:solidFill>
                  <a:srgbClr val="000000"/>
                </a:solidFill>
                <a:latin typeface="メイリオ" panose="020B0604030504040204" pitchFamily="50" charset="-128"/>
                <a:ea typeface="メイリオ" panose="020B0604030504040204" pitchFamily="50" charset="-128"/>
              </a:rPr>
              <a:t>、</a:t>
            </a:r>
            <a:r>
              <a:rPr lang="en-US" altLang="ja-JP" sz="1200" kern="0" dirty="0" err="1">
                <a:solidFill>
                  <a:srgbClr val="000000"/>
                </a:solidFill>
                <a:latin typeface="メイリオ" panose="020B0604030504040204" pitchFamily="50" charset="-128"/>
                <a:ea typeface="メイリオ" panose="020B0604030504040204" pitchFamily="50" charset="-128"/>
              </a:rPr>
              <a:t>Keras</a:t>
            </a:r>
            <a:endParaRPr lang="ja-JP" altLang="en-US" sz="1200" dirty="0"/>
          </a:p>
        </p:txBody>
      </p:sp>
      <p:sp>
        <p:nvSpPr>
          <p:cNvPr id="4" name="スライド番号プレースホルダー 3"/>
          <p:cNvSpPr>
            <a:spLocks noGrp="1"/>
          </p:cNvSpPr>
          <p:nvPr>
            <p:ph type="sldNum" sz="quarter" idx="12"/>
          </p:nvPr>
        </p:nvSpPr>
        <p:spPr/>
        <p:txBody>
          <a:bodyPr/>
          <a:lstStyle/>
          <a:p>
            <a:pPr>
              <a:defRPr/>
            </a:pPr>
            <a:fld id="{FCE73EA1-CF05-456E-AF29-4C5CFF2B55E5}" type="slidenum">
              <a:rPr lang="en-US" altLang="ja-JP" smtClean="0"/>
              <a:pPr>
                <a:defRPr/>
              </a:pPr>
              <a:t>42</a:t>
            </a:fld>
            <a:endParaRPr lang="en-US" altLang="ja-JP"/>
          </a:p>
        </p:txBody>
      </p:sp>
      <p:sp>
        <p:nvSpPr>
          <p:cNvPr id="10" name="タイトル 4"/>
          <p:cNvSpPr>
            <a:spLocks noGrp="1"/>
          </p:cNvSpPr>
          <p:nvPr>
            <p:ph type="title"/>
          </p:nvPr>
        </p:nvSpPr>
        <p:spPr>
          <a:xfrm>
            <a:off x="391584" y="108000"/>
            <a:ext cx="11561232" cy="468000"/>
          </a:xfrm>
        </p:spPr>
        <p:txBody>
          <a:bodyPr/>
          <a:lstStyle/>
          <a:p>
            <a:r>
              <a:rPr lang="en-US" altLang="zh-TW" dirty="0"/>
              <a:t>20</a:t>
            </a:r>
            <a:r>
              <a:rPr lang="en-US" altLang="ja-JP" dirty="0"/>
              <a:t>20</a:t>
            </a:r>
            <a:r>
              <a:rPr lang="ja-JP" altLang="en-US" dirty="0"/>
              <a:t>年～</a:t>
            </a:r>
            <a:r>
              <a:rPr lang="en-US" altLang="ja-JP" dirty="0"/>
              <a:t>2021</a:t>
            </a:r>
            <a:r>
              <a:rPr lang="zh-TW" altLang="en-US" dirty="0"/>
              <a:t>年版</a:t>
            </a:r>
            <a:r>
              <a:rPr lang="en-US" altLang="zh-TW" dirty="0"/>
              <a:t>OSS</a:t>
            </a:r>
            <a:r>
              <a:rPr lang="zh-TW" altLang="en-US" dirty="0"/>
              <a:t>鳥瞰図</a:t>
            </a:r>
            <a:endParaRPr kumimoji="1" lang="ja-JP" altLang="en-US" dirty="0"/>
          </a:p>
        </p:txBody>
      </p:sp>
      <p:sp>
        <p:nvSpPr>
          <p:cNvPr id="11" name="角丸四角形 10"/>
          <p:cNvSpPr/>
          <p:nvPr/>
        </p:nvSpPr>
        <p:spPr bwMode="auto">
          <a:xfrm>
            <a:off x="543533" y="4503864"/>
            <a:ext cx="10488786" cy="1820009"/>
          </a:xfrm>
          <a:prstGeom prst="roundRect">
            <a:avLst>
              <a:gd name="adj" fmla="val 11013"/>
            </a:avLst>
          </a:prstGeom>
          <a:solidFill>
            <a:srgbClr val="CCFFCC"/>
          </a:solidFill>
          <a:ln>
            <a:solidFill>
              <a:srgbClr val="00B050"/>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altLang="ja-JP" dirty="0">
                <a:solidFill>
                  <a:schemeClr val="tx1">
                    <a:lumMod val="75000"/>
                    <a:lumOff val="25000"/>
                  </a:schemeClr>
                </a:solidFill>
                <a:latin typeface="BIZ UDPゴシック" panose="020B0400000000000000" pitchFamily="50" charset="-128"/>
                <a:ea typeface="BIZ UDPゴシック" panose="020B0400000000000000" pitchFamily="50" charset="-128"/>
                <a:cs typeface="メイリオ" panose="020B0604030504040204" pitchFamily="50" charset="-128"/>
              </a:rPr>
              <a:t>2020</a:t>
            </a:r>
            <a:r>
              <a:rPr lang="ja-JP" altLang="en-US" dirty="0">
                <a:solidFill>
                  <a:schemeClr val="tx1">
                    <a:lumMod val="75000"/>
                    <a:lumOff val="25000"/>
                  </a:schemeClr>
                </a:solidFill>
                <a:latin typeface="BIZ UDPゴシック" panose="020B0400000000000000" pitchFamily="50" charset="-128"/>
                <a:ea typeface="BIZ UDPゴシック" panose="020B0400000000000000" pitchFamily="50" charset="-128"/>
                <a:cs typeface="メイリオ" panose="020B0604030504040204" pitchFamily="50" charset="-128"/>
              </a:rPr>
              <a:t>年～</a:t>
            </a:r>
            <a:r>
              <a:rPr lang="en-US" altLang="ja-JP" dirty="0">
                <a:solidFill>
                  <a:schemeClr val="tx1">
                    <a:lumMod val="75000"/>
                    <a:lumOff val="25000"/>
                  </a:schemeClr>
                </a:solidFill>
                <a:latin typeface="BIZ UDPゴシック" panose="020B0400000000000000" pitchFamily="50" charset="-128"/>
                <a:ea typeface="BIZ UDPゴシック" panose="020B0400000000000000" pitchFamily="50" charset="-128"/>
                <a:cs typeface="メイリオ" panose="020B0604030504040204" pitchFamily="50" charset="-128"/>
              </a:rPr>
              <a:t>2021</a:t>
            </a:r>
            <a:r>
              <a:rPr lang="ja-JP" altLang="en-US" dirty="0">
                <a:solidFill>
                  <a:schemeClr val="tx1">
                    <a:lumMod val="75000"/>
                    <a:lumOff val="25000"/>
                  </a:schemeClr>
                </a:solidFill>
                <a:latin typeface="BIZ UDPゴシック" panose="020B0400000000000000" pitchFamily="50" charset="-128"/>
                <a:ea typeface="BIZ UDPゴシック" panose="020B0400000000000000" pitchFamily="50" charset="-128"/>
                <a:cs typeface="メイリオ" panose="020B0604030504040204" pitchFamily="50" charset="-128"/>
              </a:rPr>
              <a:t>年の振り返り</a:t>
            </a:r>
            <a:r>
              <a:rPr lang="en-US" altLang="ja-JP" dirty="0">
                <a:solidFill>
                  <a:schemeClr val="tx1">
                    <a:lumMod val="75000"/>
                    <a:lumOff val="25000"/>
                  </a:schemeClr>
                </a:solidFill>
                <a:latin typeface="BIZ UDPゴシック" panose="020B0400000000000000" pitchFamily="50" charset="-128"/>
                <a:ea typeface="BIZ UDPゴシック" panose="020B0400000000000000" pitchFamily="50" charset="-128"/>
                <a:cs typeface="メイリオ" panose="020B0604030504040204" pitchFamily="50" charset="-128"/>
              </a:rPr>
              <a:t>Point</a:t>
            </a:r>
            <a:r>
              <a:rPr lang="ja-JP" altLang="en-US" dirty="0">
                <a:solidFill>
                  <a:schemeClr val="tx1">
                    <a:lumMod val="75000"/>
                    <a:lumOff val="25000"/>
                  </a:schemeClr>
                </a:solidFill>
                <a:latin typeface="BIZ UDPゴシック" panose="020B0400000000000000" pitchFamily="50" charset="-128"/>
                <a:ea typeface="BIZ UDPゴシック" panose="020B0400000000000000" pitchFamily="50" charset="-128"/>
                <a:cs typeface="メイリオ" panose="020B0604030504040204" pitchFamily="50" charset="-128"/>
              </a:rPr>
              <a:t>：</a:t>
            </a:r>
            <a:endParaRPr lang="en-US" altLang="ja-JP" dirty="0">
              <a:solidFill>
                <a:schemeClr val="tx1">
                  <a:lumMod val="75000"/>
                  <a:lumOff val="25000"/>
                </a:schemeClr>
              </a:solidFill>
              <a:latin typeface="BIZ UDPゴシック" panose="020B0400000000000000" pitchFamily="50" charset="-128"/>
              <a:ea typeface="BIZ UDPゴシック" panose="020B0400000000000000" pitchFamily="50" charset="-128"/>
              <a:cs typeface="メイリオ" panose="020B0604030504040204" pitchFamily="50" charset="-128"/>
            </a:endParaRPr>
          </a:p>
          <a:p>
            <a:endParaRPr lang="en-US" altLang="ja-JP" dirty="0">
              <a:solidFill>
                <a:schemeClr val="tx1">
                  <a:lumMod val="75000"/>
                  <a:lumOff val="25000"/>
                </a:schemeClr>
              </a:solidFill>
              <a:latin typeface="BIZ UDPゴシック" panose="020B0400000000000000" pitchFamily="50" charset="-128"/>
              <a:ea typeface="BIZ UDPゴシック" panose="020B0400000000000000" pitchFamily="50" charset="-128"/>
              <a:cs typeface="メイリオ" panose="020B0604030504040204" pitchFamily="50" charset="-128"/>
            </a:endParaRPr>
          </a:p>
          <a:p>
            <a:pPr marL="285750" indent="-285750">
              <a:buFont typeface="Arial" panose="020B0604020202020204" pitchFamily="34" charset="0"/>
              <a:buChar char="•"/>
            </a:pPr>
            <a:r>
              <a:rPr lang="en-US" altLang="ja-JP" dirty="0">
                <a:solidFill>
                  <a:schemeClr val="tx1">
                    <a:lumMod val="75000"/>
                    <a:lumOff val="25000"/>
                  </a:schemeClr>
                </a:solidFill>
                <a:latin typeface="BIZ UDPゴシック" panose="020B0400000000000000" pitchFamily="50" charset="-128"/>
                <a:ea typeface="BIZ UDPゴシック" panose="020B0400000000000000" pitchFamily="50" charset="-128"/>
                <a:cs typeface="メイリオ" panose="020B0604030504040204" pitchFamily="50" charset="-128"/>
              </a:rPr>
              <a:t>AI</a:t>
            </a:r>
            <a:r>
              <a:rPr lang="ja-JP" altLang="en-US" dirty="0">
                <a:solidFill>
                  <a:schemeClr val="tx1">
                    <a:lumMod val="75000"/>
                    <a:lumOff val="25000"/>
                  </a:schemeClr>
                </a:solidFill>
                <a:latin typeface="BIZ UDPゴシック" panose="020B0400000000000000" pitchFamily="50" charset="-128"/>
                <a:ea typeface="BIZ UDPゴシック" panose="020B0400000000000000" pitchFamily="50" charset="-128"/>
                <a:cs typeface="メイリオ" panose="020B0604030504040204" pitchFamily="50" charset="-128"/>
              </a:rPr>
              <a:t>の活性化に伴って、対応するデータベースが充実化、多様化。</a:t>
            </a:r>
            <a:endParaRPr lang="en-US" altLang="ja-JP" dirty="0">
              <a:solidFill>
                <a:schemeClr val="tx1">
                  <a:lumMod val="75000"/>
                  <a:lumOff val="25000"/>
                </a:schemeClr>
              </a:solidFill>
              <a:latin typeface="BIZ UDPゴシック" panose="020B0400000000000000" pitchFamily="50" charset="-128"/>
              <a:ea typeface="BIZ UDPゴシック" panose="020B0400000000000000" pitchFamily="50" charset="-128"/>
              <a:cs typeface="メイリオ" panose="020B0604030504040204" pitchFamily="50" charset="-128"/>
            </a:endParaRPr>
          </a:p>
          <a:p>
            <a:pPr marL="285750" indent="-285750">
              <a:buFont typeface="Arial" panose="020B0604020202020204" pitchFamily="34" charset="0"/>
              <a:buChar char="•"/>
            </a:pPr>
            <a:r>
              <a:rPr lang="ja-JP" altLang="en-US" dirty="0">
                <a:solidFill>
                  <a:schemeClr val="tx1">
                    <a:lumMod val="75000"/>
                    <a:lumOff val="25000"/>
                  </a:schemeClr>
                </a:solidFill>
                <a:latin typeface="BIZ UDPゴシック" panose="020B0400000000000000" pitchFamily="50" charset="-128"/>
                <a:ea typeface="BIZ UDPゴシック" panose="020B0400000000000000" pitchFamily="50" charset="-128"/>
                <a:cs typeface="メイリオ" panose="020B0604030504040204" pitchFamily="50" charset="-128"/>
              </a:rPr>
              <a:t>コンテナのオーケストレーション分野がさらに成熟。</a:t>
            </a:r>
            <a:endParaRPr lang="en-US" altLang="ja-JP" dirty="0">
              <a:solidFill>
                <a:schemeClr val="tx1">
                  <a:lumMod val="75000"/>
                  <a:lumOff val="25000"/>
                </a:schemeClr>
              </a:solidFill>
              <a:latin typeface="BIZ UDPゴシック" panose="020B0400000000000000" pitchFamily="50" charset="-128"/>
              <a:ea typeface="BIZ UDPゴシック" panose="020B0400000000000000" pitchFamily="50" charset="-128"/>
              <a:cs typeface="メイリオ" panose="020B0604030504040204" pitchFamily="50" charset="-128"/>
            </a:endParaRPr>
          </a:p>
          <a:p>
            <a:pPr marL="285750" indent="-285750">
              <a:buFont typeface="Arial" panose="020B0604020202020204" pitchFamily="34" charset="0"/>
              <a:buChar char="•"/>
            </a:pPr>
            <a:r>
              <a:rPr lang="en-US" altLang="ja-JP" dirty="0">
                <a:solidFill>
                  <a:schemeClr val="tx1">
                    <a:lumMod val="75000"/>
                    <a:lumOff val="25000"/>
                  </a:schemeClr>
                </a:solidFill>
                <a:latin typeface="BIZ UDPゴシック" panose="020B0400000000000000" pitchFamily="50" charset="-128"/>
                <a:ea typeface="BIZ UDPゴシック" panose="020B0400000000000000" pitchFamily="50" charset="-128"/>
                <a:cs typeface="メイリオ" panose="020B0604030504040204" pitchFamily="50" charset="-128"/>
              </a:rPr>
              <a:t>AI</a:t>
            </a:r>
            <a:r>
              <a:rPr lang="ja-JP" altLang="en-US" dirty="0">
                <a:solidFill>
                  <a:schemeClr val="tx1">
                    <a:lumMod val="75000"/>
                    <a:lumOff val="25000"/>
                  </a:schemeClr>
                </a:solidFill>
                <a:latin typeface="BIZ UDPゴシック" panose="020B0400000000000000" pitchFamily="50" charset="-128"/>
                <a:ea typeface="BIZ UDPゴシック" panose="020B0400000000000000" pitchFamily="50" charset="-128"/>
                <a:cs typeface="メイリオ" panose="020B0604030504040204" pitchFamily="50" charset="-128"/>
              </a:rPr>
              <a:t>の採用</a:t>
            </a:r>
            <a:r>
              <a:rPr lang="en-US" altLang="ja-JP" dirty="0">
                <a:solidFill>
                  <a:schemeClr val="tx1">
                    <a:lumMod val="75000"/>
                    <a:lumOff val="25000"/>
                  </a:schemeClr>
                </a:solidFill>
                <a:latin typeface="BIZ UDPゴシック" panose="020B0400000000000000" pitchFamily="50" charset="-128"/>
                <a:ea typeface="BIZ UDPゴシック" panose="020B0400000000000000" pitchFamily="50" charset="-128"/>
                <a:cs typeface="メイリオ" panose="020B0604030504040204" pitchFamily="50" charset="-128"/>
              </a:rPr>
              <a:t>OSS</a:t>
            </a:r>
            <a:r>
              <a:rPr lang="ja-JP" altLang="en-US" dirty="0">
                <a:solidFill>
                  <a:schemeClr val="tx1">
                    <a:lumMod val="75000"/>
                    <a:lumOff val="25000"/>
                  </a:schemeClr>
                </a:solidFill>
                <a:latin typeface="BIZ UDPゴシック" panose="020B0400000000000000" pitchFamily="50" charset="-128"/>
                <a:ea typeface="BIZ UDPゴシック" panose="020B0400000000000000" pitchFamily="50" charset="-128"/>
                <a:cs typeface="メイリオ" panose="020B0604030504040204" pitchFamily="50" charset="-128"/>
              </a:rPr>
              <a:t>が集中化による</a:t>
            </a:r>
            <a:r>
              <a:rPr lang="en-US" altLang="ja-JP" dirty="0">
                <a:solidFill>
                  <a:schemeClr val="tx1">
                    <a:lumMod val="75000"/>
                    <a:lumOff val="25000"/>
                  </a:schemeClr>
                </a:solidFill>
                <a:latin typeface="BIZ UDPゴシック" panose="020B0400000000000000" pitchFamily="50" charset="-128"/>
                <a:ea typeface="BIZ UDPゴシック" panose="020B0400000000000000" pitchFamily="50" charset="-128"/>
                <a:cs typeface="メイリオ" panose="020B0604030504040204" pitchFamily="50" charset="-128"/>
              </a:rPr>
              <a:t>OSS</a:t>
            </a:r>
            <a:r>
              <a:rPr lang="ja-JP" altLang="en-US" dirty="0">
                <a:solidFill>
                  <a:schemeClr val="tx1">
                    <a:lumMod val="75000"/>
                    <a:lumOff val="25000"/>
                  </a:schemeClr>
                </a:solidFill>
                <a:latin typeface="BIZ UDPゴシック" panose="020B0400000000000000" pitchFamily="50" charset="-128"/>
                <a:ea typeface="BIZ UDPゴシック" panose="020B0400000000000000" pitchFamily="50" charset="-128"/>
                <a:cs typeface="メイリオ" panose="020B0604030504040204" pitchFamily="50" charset="-128"/>
              </a:rPr>
              <a:t>の精査・収束</a:t>
            </a:r>
            <a:endParaRPr lang="en-US" altLang="ja-JP" dirty="0">
              <a:solidFill>
                <a:schemeClr val="tx1">
                  <a:lumMod val="75000"/>
                  <a:lumOff val="25000"/>
                </a:schemeClr>
              </a:solidFill>
              <a:latin typeface="BIZ UDPゴシック" panose="020B0400000000000000" pitchFamily="50" charset="-128"/>
              <a:ea typeface="BIZ UDPゴシック" panose="020B0400000000000000" pitchFamily="50" charset="-128"/>
              <a:cs typeface="メイリオ" panose="020B0604030504040204" pitchFamily="50" charset="-128"/>
            </a:endParaRPr>
          </a:p>
        </p:txBody>
      </p:sp>
      <p:sp>
        <p:nvSpPr>
          <p:cNvPr id="12" name="角丸四角形 1">
            <a:extLst>
              <a:ext uri="{FF2B5EF4-FFF2-40B4-BE49-F238E27FC236}">
                <a16:creationId xmlns:a16="http://schemas.microsoft.com/office/drawing/2014/main" id="{245B7668-8C45-4DBD-B1C5-02B206DCD2DD}"/>
              </a:ext>
            </a:extLst>
          </p:cNvPr>
          <p:cNvSpPr/>
          <p:nvPr/>
        </p:nvSpPr>
        <p:spPr>
          <a:xfrm>
            <a:off x="9081229" y="2008099"/>
            <a:ext cx="2757262" cy="178712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44000" bIns="0" rtlCol="0" anchor="t"/>
          <a:lstStyle/>
          <a:p>
            <a:pPr algn="ctr">
              <a:lnSpc>
                <a:spcPct val="150000"/>
              </a:lnSpc>
            </a:pPr>
            <a:r>
              <a:rPr lang="en-US" altLang="ja-JP" sz="1600" dirty="0">
                <a:solidFill>
                  <a:schemeClr val="tx1">
                    <a:lumMod val="75000"/>
                    <a:lumOff val="25000"/>
                  </a:schemeClr>
                </a:solidFill>
                <a:latin typeface="BIZ UDPゴシック" panose="020B0400000000000000" pitchFamily="50" charset="-128"/>
                <a:ea typeface="BIZ UDPゴシック" panose="020B0400000000000000" pitchFamily="50" charset="-128"/>
                <a:cs typeface="メイリオ" panose="020B0604030504040204" pitchFamily="50" charset="-128"/>
              </a:rPr>
              <a:t>2019</a:t>
            </a:r>
            <a:r>
              <a:rPr lang="ja-JP" altLang="en-US" sz="1600" dirty="0">
                <a:solidFill>
                  <a:schemeClr val="tx1">
                    <a:lumMod val="75000"/>
                    <a:lumOff val="25000"/>
                  </a:schemeClr>
                </a:solidFill>
                <a:latin typeface="BIZ UDPゴシック" panose="020B0400000000000000" pitchFamily="50" charset="-128"/>
                <a:ea typeface="BIZ UDPゴシック" panose="020B0400000000000000" pitchFamily="50" charset="-128"/>
                <a:cs typeface="メイリオ" panose="020B0604030504040204" pitchFamily="50" charset="-128"/>
              </a:rPr>
              <a:t>年：</a:t>
            </a:r>
            <a:r>
              <a:rPr lang="en-US" altLang="ja-JP" sz="1600" dirty="0">
                <a:solidFill>
                  <a:schemeClr val="tx1">
                    <a:lumMod val="75000"/>
                    <a:lumOff val="25000"/>
                  </a:schemeClr>
                </a:solidFill>
                <a:latin typeface="BIZ UDPゴシック" panose="020B0400000000000000" pitchFamily="50" charset="-128"/>
                <a:ea typeface="BIZ UDPゴシック" panose="020B0400000000000000" pitchFamily="50" charset="-128"/>
                <a:cs typeface="メイリオ" panose="020B0604030504040204" pitchFamily="50" charset="-128"/>
              </a:rPr>
              <a:t>360</a:t>
            </a:r>
          </a:p>
          <a:p>
            <a:pPr algn="ctr">
              <a:lnSpc>
                <a:spcPct val="150000"/>
              </a:lnSpc>
            </a:pPr>
            <a:endParaRPr lang="en-US" altLang="ja-JP" sz="1600" dirty="0">
              <a:solidFill>
                <a:schemeClr val="tx1">
                  <a:lumMod val="75000"/>
                  <a:lumOff val="25000"/>
                </a:schemeClr>
              </a:solidFill>
              <a:latin typeface="BIZ UDPゴシック" panose="020B0400000000000000" pitchFamily="50" charset="-128"/>
              <a:ea typeface="BIZ UDPゴシック" panose="020B0400000000000000" pitchFamily="50" charset="-128"/>
              <a:cs typeface="メイリオ" panose="020B0604030504040204" pitchFamily="50" charset="-128"/>
            </a:endParaRPr>
          </a:p>
          <a:p>
            <a:pPr algn="ctr">
              <a:lnSpc>
                <a:spcPct val="150000"/>
              </a:lnSpc>
            </a:pPr>
            <a:endParaRPr lang="en-US" altLang="ja-JP" sz="1600" dirty="0">
              <a:solidFill>
                <a:schemeClr val="tx1">
                  <a:lumMod val="75000"/>
                  <a:lumOff val="25000"/>
                </a:schemeClr>
              </a:solidFill>
              <a:latin typeface="BIZ UDPゴシック" panose="020B0400000000000000" pitchFamily="50" charset="-128"/>
              <a:ea typeface="BIZ UDPゴシック" panose="020B0400000000000000" pitchFamily="50" charset="-128"/>
              <a:cs typeface="メイリオ" panose="020B0604030504040204" pitchFamily="50" charset="-128"/>
            </a:endParaRPr>
          </a:p>
          <a:p>
            <a:pPr algn="ctr">
              <a:lnSpc>
                <a:spcPct val="150000"/>
              </a:lnSpc>
            </a:pPr>
            <a:r>
              <a:rPr lang="en-US" altLang="ja-JP" sz="1600" dirty="0">
                <a:solidFill>
                  <a:schemeClr val="tx1">
                    <a:lumMod val="75000"/>
                    <a:lumOff val="25000"/>
                  </a:schemeClr>
                </a:solidFill>
                <a:latin typeface="BIZ UDPゴシック" panose="020B0400000000000000" pitchFamily="50" charset="-128"/>
                <a:ea typeface="BIZ UDPゴシック" panose="020B0400000000000000" pitchFamily="50" charset="-128"/>
                <a:cs typeface="メイリオ" panose="020B0604030504040204" pitchFamily="50" charset="-128"/>
              </a:rPr>
              <a:t>2021</a:t>
            </a:r>
            <a:r>
              <a:rPr lang="ja-JP" altLang="en-US" sz="1600" dirty="0">
                <a:solidFill>
                  <a:schemeClr val="tx1">
                    <a:lumMod val="75000"/>
                    <a:lumOff val="25000"/>
                  </a:schemeClr>
                </a:solidFill>
                <a:latin typeface="BIZ UDPゴシック" panose="020B0400000000000000" pitchFamily="50" charset="-128"/>
                <a:ea typeface="BIZ UDPゴシック" panose="020B0400000000000000" pitchFamily="50" charset="-128"/>
                <a:cs typeface="メイリオ" panose="020B0604030504040204" pitchFamily="50" charset="-128"/>
              </a:rPr>
              <a:t>年：</a:t>
            </a:r>
            <a:r>
              <a:rPr lang="en-US" altLang="ja-JP" sz="1600" dirty="0">
                <a:solidFill>
                  <a:schemeClr val="tx1">
                    <a:lumMod val="75000"/>
                    <a:lumOff val="25000"/>
                  </a:schemeClr>
                </a:solidFill>
                <a:latin typeface="BIZ UDPゴシック" panose="020B0400000000000000" pitchFamily="50" charset="-128"/>
                <a:ea typeface="BIZ UDPゴシック" panose="020B0400000000000000" pitchFamily="50" charset="-128"/>
                <a:cs typeface="メイリオ" panose="020B0604030504040204" pitchFamily="50" charset="-128"/>
              </a:rPr>
              <a:t>387(+27)</a:t>
            </a:r>
          </a:p>
        </p:txBody>
      </p:sp>
      <p:sp>
        <p:nvSpPr>
          <p:cNvPr id="13" name="角丸四角形 1">
            <a:extLst>
              <a:ext uri="{FF2B5EF4-FFF2-40B4-BE49-F238E27FC236}">
                <a16:creationId xmlns:a16="http://schemas.microsoft.com/office/drawing/2014/main" id="{345C4EA8-9B8C-4E30-B807-103C2B2F613E}"/>
              </a:ext>
            </a:extLst>
          </p:cNvPr>
          <p:cNvSpPr/>
          <p:nvPr/>
        </p:nvSpPr>
        <p:spPr>
          <a:xfrm>
            <a:off x="9081229" y="1551609"/>
            <a:ext cx="2757262" cy="456490"/>
          </a:xfrm>
          <a:prstGeom prst="rect">
            <a:avLst/>
          </a:prstGeom>
          <a:solidFill>
            <a:srgbClr val="C0CEE2"/>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72000" rtlCol="0" anchor="ctr"/>
          <a:lstStyle/>
          <a:p>
            <a:pPr algn="ctr">
              <a:lnSpc>
                <a:spcPct val="150000"/>
              </a:lnSpc>
            </a:pPr>
            <a:r>
              <a:rPr lang="en-US" altLang="ja-JP" sz="1600" b="1" dirty="0">
                <a:ln w="22225" cap="rnd">
                  <a:noFill/>
                  <a:prstDash val="solid"/>
                </a:ln>
                <a:solidFill>
                  <a:schemeClr val="accent1">
                    <a:lumMod val="50000"/>
                  </a:schemeClr>
                </a:solidFill>
                <a:latin typeface="BIZ UDPゴシック" panose="020B0400000000000000" pitchFamily="50" charset="-128"/>
                <a:ea typeface="BIZ UDPゴシック" panose="020B0400000000000000" pitchFamily="50" charset="-128"/>
                <a:cs typeface="メイリオ" panose="020B0604030504040204" pitchFamily="50" charset="-128"/>
              </a:rPr>
              <a:t>OSS</a:t>
            </a:r>
            <a:r>
              <a:rPr lang="ja-JP" altLang="en-US" sz="1600" b="1" dirty="0">
                <a:ln w="22225" cap="rnd">
                  <a:noFill/>
                  <a:prstDash val="solid"/>
                </a:ln>
                <a:solidFill>
                  <a:schemeClr val="accent1">
                    <a:lumMod val="50000"/>
                  </a:schemeClr>
                </a:solidFill>
                <a:latin typeface="BIZ UDPゴシック" panose="020B0400000000000000" pitchFamily="50" charset="-128"/>
                <a:ea typeface="BIZ UDPゴシック" panose="020B0400000000000000" pitchFamily="50" charset="-128"/>
                <a:cs typeface="メイリオ" panose="020B0604030504040204" pitchFamily="50" charset="-128"/>
              </a:rPr>
              <a:t>カウント</a:t>
            </a:r>
          </a:p>
        </p:txBody>
      </p:sp>
      <p:sp>
        <p:nvSpPr>
          <p:cNvPr id="14" name="二等辺三角形 13"/>
          <p:cNvSpPr/>
          <p:nvPr/>
        </p:nvSpPr>
        <p:spPr>
          <a:xfrm flipV="1">
            <a:off x="10206138" y="3044890"/>
            <a:ext cx="609600" cy="25512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28875903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a:extLst>
              <a:ext uri="{FF2B5EF4-FFF2-40B4-BE49-F238E27FC236}">
                <a16:creationId xmlns:a16="http://schemas.microsoft.com/office/drawing/2014/main" id="{3501DB65-2E89-4395-8847-EDA18B36634F}"/>
              </a:ext>
            </a:extLst>
          </p:cNvPr>
          <p:cNvPicPr>
            <a:picLocks noChangeAspect="1"/>
          </p:cNvPicPr>
          <p:nvPr/>
        </p:nvPicPr>
        <p:blipFill>
          <a:blip r:embed="rId2"/>
          <a:stretch>
            <a:fillRect/>
          </a:stretch>
        </p:blipFill>
        <p:spPr>
          <a:xfrm>
            <a:off x="2146041" y="299991"/>
            <a:ext cx="6945230" cy="6258018"/>
          </a:xfrm>
          <a:prstGeom prst="rect">
            <a:avLst/>
          </a:prstGeom>
        </p:spPr>
      </p:pic>
    </p:spTree>
    <p:extLst>
      <p:ext uri="{BB962C8B-B14F-4D97-AF65-F5344CB8AC3E}">
        <p14:creationId xmlns:p14="http://schemas.microsoft.com/office/powerpoint/2010/main" val="425663122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a:extLst>
              <a:ext uri="{FF2B5EF4-FFF2-40B4-BE49-F238E27FC236}">
                <a16:creationId xmlns:a16="http://schemas.microsoft.com/office/drawing/2014/main" id="{3501DB65-2E89-4395-8847-EDA18B36634F}"/>
              </a:ext>
            </a:extLst>
          </p:cNvPr>
          <p:cNvPicPr>
            <a:picLocks noChangeAspect="1"/>
          </p:cNvPicPr>
          <p:nvPr/>
        </p:nvPicPr>
        <p:blipFill>
          <a:blip r:embed="rId2"/>
          <a:stretch>
            <a:fillRect/>
          </a:stretch>
        </p:blipFill>
        <p:spPr>
          <a:xfrm>
            <a:off x="2146041" y="299991"/>
            <a:ext cx="6945230" cy="6258018"/>
          </a:xfrm>
          <a:prstGeom prst="rect">
            <a:avLst/>
          </a:prstGeom>
        </p:spPr>
      </p:pic>
      <p:sp>
        <p:nvSpPr>
          <p:cNvPr id="3" name="テキスト ボックス 2">
            <a:extLst>
              <a:ext uri="{FF2B5EF4-FFF2-40B4-BE49-F238E27FC236}">
                <a16:creationId xmlns:a16="http://schemas.microsoft.com/office/drawing/2014/main" id="{6DF9FDDA-2A47-455A-9E6C-A37125CB01BC}"/>
              </a:ext>
            </a:extLst>
          </p:cNvPr>
          <p:cNvSpPr txBox="1"/>
          <p:nvPr/>
        </p:nvSpPr>
        <p:spPr>
          <a:xfrm>
            <a:off x="6824001" y="2167601"/>
            <a:ext cx="3314346" cy="369332"/>
          </a:xfrm>
          <a:prstGeom prst="rect">
            <a:avLst/>
          </a:prstGeom>
          <a:ln>
            <a:solidFill>
              <a:srgbClr val="00B050"/>
            </a:solidFill>
          </a:ln>
        </p:spPr>
        <p:style>
          <a:lnRef idx="2">
            <a:schemeClr val="accent5"/>
          </a:lnRef>
          <a:fillRef idx="1">
            <a:schemeClr val="lt1"/>
          </a:fillRef>
          <a:effectRef idx="0">
            <a:schemeClr val="accent5"/>
          </a:effectRef>
          <a:fontRef idx="minor">
            <a:schemeClr val="dk1"/>
          </a:fontRef>
        </p:style>
        <p:txBody>
          <a:bodyPr wrap="square" rtlCol="0">
            <a:spAutoFit/>
          </a:bodyPr>
          <a:lstStyle>
            <a:defPPr>
              <a:defRPr lang="ja-JP"/>
            </a:defPPr>
          </a:lstStyle>
          <a:p>
            <a:pPr algn="ctr"/>
            <a:r>
              <a:rPr lang="ja-JP" altLang="en-US" dirty="0"/>
              <a:t>①セキュリティ領域の見直し</a:t>
            </a:r>
          </a:p>
        </p:txBody>
      </p:sp>
      <p:sp>
        <p:nvSpPr>
          <p:cNvPr id="4" name="正方形/長方形 3">
            <a:extLst>
              <a:ext uri="{FF2B5EF4-FFF2-40B4-BE49-F238E27FC236}">
                <a16:creationId xmlns:a16="http://schemas.microsoft.com/office/drawing/2014/main" id="{6EC29419-D1E3-4494-89C7-9101FA1F6F55}"/>
              </a:ext>
            </a:extLst>
          </p:cNvPr>
          <p:cNvSpPr/>
          <p:nvPr/>
        </p:nvSpPr>
        <p:spPr>
          <a:xfrm>
            <a:off x="4439005" y="2307368"/>
            <a:ext cx="2384996" cy="186840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7" name="正方形/長方形 6">
            <a:extLst>
              <a:ext uri="{FF2B5EF4-FFF2-40B4-BE49-F238E27FC236}">
                <a16:creationId xmlns:a16="http://schemas.microsoft.com/office/drawing/2014/main" id="{79D7D3DD-8E56-4859-80C3-D9DF9C50517C}"/>
              </a:ext>
            </a:extLst>
          </p:cNvPr>
          <p:cNvSpPr/>
          <p:nvPr/>
        </p:nvSpPr>
        <p:spPr>
          <a:xfrm>
            <a:off x="2240159" y="611683"/>
            <a:ext cx="2198846" cy="169568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5" name="テキスト ボックス 4">
            <a:extLst>
              <a:ext uri="{FF2B5EF4-FFF2-40B4-BE49-F238E27FC236}">
                <a16:creationId xmlns:a16="http://schemas.microsoft.com/office/drawing/2014/main" id="{E2F89C5C-033D-4996-B919-4B10A38948A3}"/>
              </a:ext>
            </a:extLst>
          </p:cNvPr>
          <p:cNvSpPr txBox="1"/>
          <p:nvPr/>
        </p:nvSpPr>
        <p:spPr>
          <a:xfrm>
            <a:off x="4304523" y="1049130"/>
            <a:ext cx="5380653" cy="369332"/>
          </a:xfrm>
          <a:prstGeom prst="rect">
            <a:avLst/>
          </a:prstGeom>
          <a:ln>
            <a:solidFill>
              <a:srgbClr val="00B050"/>
            </a:solidFill>
          </a:ln>
        </p:spPr>
        <p:style>
          <a:lnRef idx="2">
            <a:schemeClr val="accent5"/>
          </a:lnRef>
          <a:fillRef idx="1">
            <a:schemeClr val="lt1"/>
          </a:fillRef>
          <a:effectRef idx="0">
            <a:schemeClr val="accent5"/>
          </a:effectRef>
          <a:fontRef idx="minor">
            <a:schemeClr val="dk1"/>
          </a:fontRef>
        </p:style>
        <p:txBody>
          <a:bodyPr wrap="square" rtlCol="0">
            <a:spAutoFit/>
          </a:bodyPr>
          <a:lstStyle>
            <a:defPPr>
              <a:defRPr lang="ja-JP"/>
            </a:defPPr>
          </a:lstStyle>
          <a:p>
            <a:pPr algn="ctr"/>
            <a:r>
              <a:rPr lang="ja-JP" altLang="en-US" dirty="0"/>
              <a:t>②デスクトップ・業務アプリケーション領域の見直し</a:t>
            </a:r>
            <a:endParaRPr lang="en-US" altLang="ja-JP" dirty="0"/>
          </a:p>
        </p:txBody>
      </p:sp>
    </p:spTree>
    <p:extLst>
      <p:ext uri="{BB962C8B-B14F-4D97-AF65-F5344CB8AC3E}">
        <p14:creationId xmlns:p14="http://schemas.microsoft.com/office/powerpoint/2010/main" val="202328868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pPr>
              <a:defRPr/>
            </a:pPr>
            <a:fld id="{2E2CC637-50F8-41E5-AD2A-672FDF5D54F5}" type="slidenum">
              <a:rPr lang="en-US" altLang="ja-JP" smtClean="0"/>
              <a:pPr>
                <a:defRPr/>
              </a:pPr>
              <a:t>45</a:t>
            </a:fld>
            <a:endParaRPr lang="en-US" altLang="ja-JP"/>
          </a:p>
        </p:txBody>
      </p:sp>
      <p:sp>
        <p:nvSpPr>
          <p:cNvPr id="5" name="タイトル 4"/>
          <p:cNvSpPr>
            <a:spLocks noGrp="1"/>
          </p:cNvSpPr>
          <p:nvPr>
            <p:ph type="title"/>
          </p:nvPr>
        </p:nvSpPr>
        <p:spPr/>
        <p:txBody>
          <a:bodyPr/>
          <a:lstStyle/>
          <a:p>
            <a:r>
              <a:rPr lang="en-US" altLang="zh-TW" dirty="0"/>
              <a:t>20</a:t>
            </a:r>
            <a:r>
              <a:rPr lang="en-US" altLang="ja-JP" dirty="0"/>
              <a:t>22</a:t>
            </a:r>
            <a:r>
              <a:rPr lang="zh-TW" altLang="en-US" dirty="0"/>
              <a:t>年版</a:t>
            </a:r>
            <a:r>
              <a:rPr lang="en-US" altLang="zh-TW" dirty="0"/>
              <a:t>OSS</a:t>
            </a:r>
            <a:r>
              <a:rPr lang="zh-TW" altLang="en-US" dirty="0"/>
              <a:t>鳥瞰図</a:t>
            </a:r>
            <a:endParaRPr kumimoji="1" lang="ja-JP" altLang="en-US" dirty="0"/>
          </a:p>
        </p:txBody>
      </p:sp>
      <p:sp>
        <p:nvSpPr>
          <p:cNvPr id="6" name="コンテンツ プレースホルダー 1"/>
          <p:cNvSpPr txBox="1">
            <a:spLocks/>
          </p:cNvSpPr>
          <p:nvPr/>
        </p:nvSpPr>
        <p:spPr bwMode="auto">
          <a:xfrm>
            <a:off x="402408" y="912106"/>
            <a:ext cx="11550407" cy="1180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52425" indent="-352425" algn="l" rtl="0" eaLnBrk="0" fontAlgn="base" hangingPunct="0">
              <a:spcBef>
                <a:spcPct val="20000"/>
              </a:spcBef>
              <a:spcAft>
                <a:spcPct val="0"/>
              </a:spcAft>
              <a:buClr>
                <a:schemeClr val="accent2"/>
              </a:buClr>
              <a:buFont typeface="Wingdings" panose="05000000000000000000" pitchFamily="2" charset="2"/>
              <a:buChar char="o"/>
              <a:defRPr kumimoji="1" sz="20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1038" indent="-327422" algn="l" rtl="0" eaLnBrk="0" fontAlgn="base" hangingPunct="0">
              <a:spcBef>
                <a:spcPct val="20000"/>
              </a:spcBef>
              <a:spcAft>
                <a:spcPct val="0"/>
              </a:spcAft>
              <a:buClr>
                <a:schemeClr val="accent2"/>
              </a:buClr>
              <a:buFont typeface="Wingdings" panose="05000000000000000000" pitchFamily="2" charset="2"/>
              <a:buChar char="n"/>
              <a:defRPr kumimoji="1" sz="16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978694" indent="-296466" algn="l" rtl="0" eaLnBrk="0" fontAlgn="base" hangingPunct="0">
              <a:spcBef>
                <a:spcPct val="20000"/>
              </a:spcBef>
              <a:spcAft>
                <a:spcPct val="0"/>
              </a:spcAft>
              <a:buClr>
                <a:schemeClr val="accent2"/>
              </a:buClr>
              <a:buFont typeface="Wingdings" panose="05000000000000000000" pitchFamily="2" charset="2"/>
              <a:buChar char="l"/>
              <a:defRPr kumimoji="1" sz="14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270397" indent="-290513" algn="l" rtl="0" eaLnBrk="0" fontAlgn="base" hangingPunct="0">
              <a:spcBef>
                <a:spcPct val="20000"/>
              </a:spcBef>
              <a:spcAft>
                <a:spcPct val="0"/>
              </a:spcAft>
              <a:buClr>
                <a:schemeClr val="accent2"/>
              </a:buClr>
              <a:buFont typeface="Wingdings" panose="05000000000000000000" pitchFamily="2" charset="2"/>
              <a:buChar char="n"/>
              <a:defRPr kumimoji="1" sz="15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1570435" indent="-298847" algn="l" rtl="0" eaLnBrk="0" fontAlgn="base" hangingPunct="0">
              <a:spcBef>
                <a:spcPct val="25000"/>
              </a:spcBef>
              <a:spcAft>
                <a:spcPct val="0"/>
              </a:spcAft>
              <a:buClr>
                <a:schemeClr val="accent2"/>
              </a:buClr>
              <a:buFont typeface="Wingdings" panose="05000000000000000000" pitchFamily="2" charset="2"/>
              <a:buChar char="§"/>
              <a:defRPr kumimoji="1" sz="15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1913335" indent="-298847" algn="l" rtl="0" eaLnBrk="1" fontAlgn="base" hangingPunct="1">
              <a:spcBef>
                <a:spcPct val="25000"/>
              </a:spcBef>
              <a:spcAft>
                <a:spcPct val="0"/>
              </a:spcAft>
              <a:buClr>
                <a:schemeClr val="accent2"/>
              </a:buClr>
              <a:buFont typeface="Wingdings" pitchFamily="2" charset="2"/>
              <a:buChar char="§"/>
              <a:defRPr kumimoji="1" sz="1500">
                <a:solidFill>
                  <a:schemeClr val="tx1"/>
                </a:solidFill>
                <a:latin typeface="+mn-lt"/>
                <a:ea typeface="+mn-ea"/>
              </a:defRPr>
            </a:lvl6pPr>
            <a:lvl7pPr marL="2256235" indent="-298847" algn="l" rtl="0" eaLnBrk="1" fontAlgn="base" hangingPunct="1">
              <a:spcBef>
                <a:spcPct val="25000"/>
              </a:spcBef>
              <a:spcAft>
                <a:spcPct val="0"/>
              </a:spcAft>
              <a:buClr>
                <a:schemeClr val="accent2"/>
              </a:buClr>
              <a:buFont typeface="Wingdings" pitchFamily="2" charset="2"/>
              <a:buChar char="§"/>
              <a:defRPr kumimoji="1" sz="1500">
                <a:solidFill>
                  <a:schemeClr val="tx1"/>
                </a:solidFill>
                <a:latin typeface="+mn-lt"/>
                <a:ea typeface="+mn-ea"/>
              </a:defRPr>
            </a:lvl7pPr>
            <a:lvl8pPr marL="2599135" indent="-298847" algn="l" rtl="0" eaLnBrk="1" fontAlgn="base" hangingPunct="1">
              <a:spcBef>
                <a:spcPct val="25000"/>
              </a:spcBef>
              <a:spcAft>
                <a:spcPct val="0"/>
              </a:spcAft>
              <a:buClr>
                <a:schemeClr val="accent2"/>
              </a:buClr>
              <a:buFont typeface="Wingdings" pitchFamily="2" charset="2"/>
              <a:buChar char="§"/>
              <a:defRPr kumimoji="1" sz="1500">
                <a:solidFill>
                  <a:schemeClr val="tx1"/>
                </a:solidFill>
                <a:latin typeface="+mn-lt"/>
                <a:ea typeface="+mn-ea"/>
              </a:defRPr>
            </a:lvl8pPr>
            <a:lvl9pPr marL="2942035" indent="-298847" algn="l" rtl="0" eaLnBrk="1" fontAlgn="base" hangingPunct="1">
              <a:spcBef>
                <a:spcPct val="25000"/>
              </a:spcBef>
              <a:spcAft>
                <a:spcPct val="0"/>
              </a:spcAft>
              <a:buClr>
                <a:schemeClr val="accent2"/>
              </a:buClr>
              <a:buFont typeface="Wingdings" pitchFamily="2" charset="2"/>
              <a:buChar char="§"/>
              <a:defRPr kumimoji="1" sz="1500">
                <a:solidFill>
                  <a:schemeClr val="tx1"/>
                </a:solidFill>
                <a:latin typeface="+mn-lt"/>
                <a:ea typeface="+mn-ea"/>
              </a:defRPr>
            </a:lvl9pPr>
          </a:lstStyle>
          <a:p>
            <a:pPr marL="457200" indent="-457200">
              <a:spcBef>
                <a:spcPts val="0"/>
              </a:spcBef>
              <a:buClr>
                <a:srgbClr val="CC0000"/>
              </a:buClr>
              <a:buFont typeface="+mj-ea"/>
              <a:buAutoNum type="circleNumDbPlain"/>
            </a:pPr>
            <a:r>
              <a:rPr lang="ja-JP" altLang="en-US" dirty="0"/>
              <a:t>セキュリティ領域：「</a:t>
            </a:r>
            <a:r>
              <a:rPr lang="en-US" altLang="ja-JP" dirty="0"/>
              <a:t>OSS</a:t>
            </a:r>
            <a:r>
              <a:rPr lang="ja-JP" altLang="en-US" dirty="0"/>
              <a:t>セキュリティ技術の会」と協力し、サブカテゴリを全面的に見直し。「</a:t>
            </a:r>
            <a:r>
              <a:rPr lang="en-US" altLang="ja-JP" dirty="0"/>
              <a:t>IAM (Identity and Access Management</a:t>
            </a:r>
            <a:r>
              <a:rPr lang="ja-JP" altLang="en-US" dirty="0"/>
              <a:t>：アイアム</a:t>
            </a:r>
            <a:r>
              <a:rPr lang="en-US" altLang="ja-JP" dirty="0"/>
              <a:t>)</a:t>
            </a:r>
            <a:r>
              <a:rPr lang="ja-JP" altLang="en-US" dirty="0"/>
              <a:t>」の重要度が上がっていて、総合的に認証・認可を扱うものを新設したサブカテゴリ「</a:t>
            </a:r>
            <a:r>
              <a:rPr lang="en-US" altLang="ja-JP" dirty="0"/>
              <a:t>IAM</a:t>
            </a:r>
            <a:r>
              <a:rPr lang="ja-JP" altLang="en-US" dirty="0"/>
              <a:t>」に配置など。</a:t>
            </a:r>
            <a:endParaRPr lang="en-US" altLang="ja-JP" i="1" kern="0" dirty="0"/>
          </a:p>
        </p:txBody>
      </p:sp>
      <p:sp>
        <p:nvSpPr>
          <p:cNvPr id="7" name="スライド番号プレースホルダー 3"/>
          <p:cNvSpPr txBox="1">
            <a:spLocks/>
          </p:cNvSpPr>
          <p:nvPr/>
        </p:nvSpPr>
        <p:spPr bwMode="auto">
          <a:xfrm>
            <a:off x="11425770" y="6669088"/>
            <a:ext cx="766233" cy="18891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ja-JP"/>
            </a:defPPr>
            <a:lvl1pPr marL="0" algn="r" defTabSz="914400" rtl="0" eaLnBrk="1" latinLnBrk="0" hangingPunct="1">
              <a:spcBef>
                <a:spcPct val="20000"/>
              </a:spcBef>
              <a:buClr>
                <a:schemeClr val="tx2"/>
              </a:buClr>
              <a:buSzPct val="70000"/>
              <a:buFont typeface="Wingdings" panose="05000000000000000000" pitchFamily="2" charset="2"/>
              <a:buNone/>
              <a:defRPr kumimoji="0" sz="75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defRPr/>
            </a:pPr>
            <a:fld id="{2E2CC637-50F8-41E5-AD2A-672FDF5D54F5}" type="slidenum">
              <a:rPr lang="en-US" altLang="ja-JP" smtClean="0"/>
              <a:pPr>
                <a:defRPr/>
              </a:pPr>
              <a:t>45</a:t>
            </a:fld>
            <a:endParaRPr lang="en-US" altLang="ja-JP"/>
          </a:p>
        </p:txBody>
      </p:sp>
      <p:sp>
        <p:nvSpPr>
          <p:cNvPr id="26" name="正方形/長方形 25"/>
          <p:cNvSpPr/>
          <p:nvPr/>
        </p:nvSpPr>
        <p:spPr>
          <a:xfrm>
            <a:off x="4388081" y="2437809"/>
            <a:ext cx="790969" cy="211915"/>
          </a:xfrm>
          <a:prstGeom prst="rect">
            <a:avLst/>
          </a:prstGeom>
          <a:noFill/>
          <a:ln w="38100"/>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dirty="0"/>
              <a:t>増</a:t>
            </a:r>
          </a:p>
        </p:txBody>
      </p:sp>
      <p:sp>
        <p:nvSpPr>
          <p:cNvPr id="28" name="正方形/長方形 27"/>
          <p:cNvSpPr/>
          <p:nvPr/>
        </p:nvSpPr>
        <p:spPr>
          <a:xfrm>
            <a:off x="2852479" y="2928361"/>
            <a:ext cx="694378" cy="138145"/>
          </a:xfrm>
          <a:prstGeom prst="rect">
            <a:avLst/>
          </a:prstGeom>
          <a:noFill/>
          <a:ln w="28575"/>
        </p:spPr>
        <p:style>
          <a:lnRef idx="2">
            <a:schemeClr val="accent2"/>
          </a:lnRef>
          <a:fillRef idx="1">
            <a:schemeClr val="lt1"/>
          </a:fillRef>
          <a:effectRef idx="0">
            <a:schemeClr val="accent2"/>
          </a:effectRef>
          <a:fontRef idx="minor">
            <a:schemeClr val="dk1"/>
          </a:fontRef>
        </p:style>
        <p:txBody>
          <a:bodyPr rtlCol="0" anchor="ctr"/>
          <a:lstStyle/>
          <a:p>
            <a:pPr algn="ctr"/>
            <a:endParaRPr lang="ja-JP" altLang="en-US"/>
          </a:p>
        </p:txBody>
      </p:sp>
      <p:pic>
        <p:nvPicPr>
          <p:cNvPr id="16" name="図 15">
            <a:extLst>
              <a:ext uri="{FF2B5EF4-FFF2-40B4-BE49-F238E27FC236}">
                <a16:creationId xmlns:a16="http://schemas.microsoft.com/office/drawing/2014/main" id="{CE316531-F8B2-41B8-BEC2-96A02C3D7EEC}"/>
              </a:ext>
            </a:extLst>
          </p:cNvPr>
          <p:cNvPicPr>
            <a:picLocks noChangeAspect="1"/>
          </p:cNvPicPr>
          <p:nvPr/>
        </p:nvPicPr>
        <p:blipFill>
          <a:blip r:embed="rId2"/>
          <a:stretch>
            <a:fillRect/>
          </a:stretch>
        </p:blipFill>
        <p:spPr>
          <a:xfrm>
            <a:off x="1779137" y="1929513"/>
            <a:ext cx="3633973" cy="2679848"/>
          </a:xfrm>
          <a:prstGeom prst="rect">
            <a:avLst/>
          </a:prstGeom>
        </p:spPr>
      </p:pic>
      <p:pic>
        <p:nvPicPr>
          <p:cNvPr id="18" name="図 17">
            <a:extLst>
              <a:ext uri="{FF2B5EF4-FFF2-40B4-BE49-F238E27FC236}">
                <a16:creationId xmlns:a16="http://schemas.microsoft.com/office/drawing/2014/main" id="{14FCC1C9-EA7A-41A3-AA4D-1462A19FCAED}"/>
              </a:ext>
            </a:extLst>
          </p:cNvPr>
          <p:cNvPicPr>
            <a:picLocks noChangeAspect="1"/>
          </p:cNvPicPr>
          <p:nvPr/>
        </p:nvPicPr>
        <p:blipFill>
          <a:blip r:embed="rId3"/>
          <a:stretch>
            <a:fillRect/>
          </a:stretch>
        </p:blipFill>
        <p:spPr>
          <a:xfrm>
            <a:off x="6421384" y="1841475"/>
            <a:ext cx="3935557" cy="3253039"/>
          </a:xfrm>
          <a:prstGeom prst="rect">
            <a:avLst/>
          </a:prstGeom>
        </p:spPr>
      </p:pic>
      <p:sp>
        <p:nvSpPr>
          <p:cNvPr id="19" name="直角三角形 18">
            <a:extLst>
              <a:ext uri="{FF2B5EF4-FFF2-40B4-BE49-F238E27FC236}">
                <a16:creationId xmlns:a16="http://schemas.microsoft.com/office/drawing/2014/main" id="{B15315FC-70F8-46A3-AD64-14711179D183}"/>
              </a:ext>
            </a:extLst>
          </p:cNvPr>
          <p:cNvSpPr/>
          <p:nvPr/>
        </p:nvSpPr>
        <p:spPr>
          <a:xfrm rot="13603330">
            <a:off x="5481346" y="2537497"/>
            <a:ext cx="494523" cy="456143"/>
          </a:xfrm>
          <a:prstGeom prst="r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6" name="テキスト ボックス 65">
            <a:extLst>
              <a:ext uri="{FF2B5EF4-FFF2-40B4-BE49-F238E27FC236}">
                <a16:creationId xmlns:a16="http://schemas.microsoft.com/office/drawing/2014/main" id="{63FB2BFC-6909-4F0C-9E45-8EB79768327F}"/>
              </a:ext>
            </a:extLst>
          </p:cNvPr>
          <p:cNvSpPr txBox="1"/>
          <p:nvPr/>
        </p:nvSpPr>
        <p:spPr>
          <a:xfrm>
            <a:off x="323829" y="5165990"/>
            <a:ext cx="11358097" cy="369332"/>
          </a:xfrm>
          <a:prstGeom prst="rect">
            <a:avLst/>
          </a:prstGeom>
          <a:noFill/>
        </p:spPr>
        <p:txBody>
          <a:bodyPr wrap="square">
            <a:spAutoFit/>
          </a:bodyPr>
          <a:lstStyle/>
          <a:p>
            <a:pPr marL="457200" indent="-457200">
              <a:buClr>
                <a:srgbClr val="CC0000"/>
              </a:buClr>
              <a:buFont typeface="+mj-ea"/>
              <a:buAutoNum type="circleNumDbPlain" startAt="2"/>
            </a:pPr>
            <a:r>
              <a:rPr lang="ja-JP" altLang="en-US" dirty="0"/>
              <a:t>デスクトップ・業務アプリケーション領域：オンライン会議、マルチメディアなどのサブカテゴリを追加</a:t>
            </a:r>
          </a:p>
        </p:txBody>
      </p:sp>
    </p:spTree>
    <p:extLst>
      <p:ext uri="{BB962C8B-B14F-4D97-AF65-F5344CB8AC3E}">
        <p14:creationId xmlns:p14="http://schemas.microsoft.com/office/powerpoint/2010/main" val="277567360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pPr>
              <a:defRPr/>
            </a:pPr>
            <a:fld id="{2E2CC637-50F8-41E5-AD2A-672FDF5D54F5}" type="slidenum">
              <a:rPr lang="en-US" altLang="ja-JP" smtClean="0"/>
              <a:pPr>
                <a:defRPr/>
              </a:pPr>
              <a:t>46</a:t>
            </a:fld>
            <a:endParaRPr lang="en-US" altLang="ja-JP"/>
          </a:p>
        </p:txBody>
      </p:sp>
      <p:sp>
        <p:nvSpPr>
          <p:cNvPr id="5" name="タイトル 4"/>
          <p:cNvSpPr>
            <a:spLocks noGrp="1"/>
          </p:cNvSpPr>
          <p:nvPr>
            <p:ph type="title"/>
          </p:nvPr>
        </p:nvSpPr>
        <p:spPr/>
        <p:txBody>
          <a:bodyPr/>
          <a:lstStyle/>
          <a:p>
            <a:r>
              <a:rPr kumimoji="1" lang="ja-JP" altLang="en-US" dirty="0"/>
              <a:t>盛り上がった</a:t>
            </a:r>
            <a:r>
              <a:rPr kumimoji="1" lang="en-US" altLang="ja-JP" dirty="0"/>
              <a:t>OSS</a:t>
            </a:r>
            <a:r>
              <a:rPr kumimoji="1" lang="ja-JP" altLang="en-US" dirty="0"/>
              <a:t>カテゴリの変遷まとめ</a:t>
            </a:r>
          </a:p>
        </p:txBody>
      </p:sp>
      <p:graphicFrame>
        <p:nvGraphicFramePr>
          <p:cNvPr id="9" name="図表 8"/>
          <p:cNvGraphicFramePr/>
          <p:nvPr>
            <p:extLst>
              <p:ext uri="{D42A27DB-BD31-4B8C-83A1-F6EECF244321}">
                <p14:modId xmlns:p14="http://schemas.microsoft.com/office/powerpoint/2010/main" val="3508090910"/>
              </p:ext>
            </p:extLst>
          </p:nvPr>
        </p:nvGraphicFramePr>
        <p:xfrm>
          <a:off x="1070602" y="1208137"/>
          <a:ext cx="10882216" cy="554058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正方形/長方形 5">
            <a:extLst>
              <a:ext uri="{FF2B5EF4-FFF2-40B4-BE49-F238E27FC236}">
                <a16:creationId xmlns:a16="http://schemas.microsoft.com/office/drawing/2014/main" id="{70729E92-2D75-4293-B4E1-2EBAEE31C1A7}"/>
              </a:ext>
            </a:extLst>
          </p:cNvPr>
          <p:cNvSpPr/>
          <p:nvPr/>
        </p:nvSpPr>
        <p:spPr>
          <a:xfrm>
            <a:off x="765110" y="834917"/>
            <a:ext cx="755779" cy="59138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図 7">
            <a:extLst>
              <a:ext uri="{FF2B5EF4-FFF2-40B4-BE49-F238E27FC236}">
                <a16:creationId xmlns:a16="http://schemas.microsoft.com/office/drawing/2014/main" id="{15F87D40-059C-4B00-938F-C27A0706F4A0}"/>
              </a:ext>
            </a:extLst>
          </p:cNvPr>
          <p:cNvPicPr>
            <a:picLocks noChangeAspect="1"/>
          </p:cNvPicPr>
          <p:nvPr/>
        </p:nvPicPr>
        <p:blipFill>
          <a:blip r:embed="rId7"/>
          <a:stretch>
            <a:fillRect/>
          </a:stretch>
        </p:blipFill>
        <p:spPr>
          <a:xfrm>
            <a:off x="920813" y="834917"/>
            <a:ext cx="600075" cy="5660269"/>
          </a:xfrm>
          <a:prstGeom prst="rect">
            <a:avLst/>
          </a:prstGeom>
        </p:spPr>
      </p:pic>
      <p:sp>
        <p:nvSpPr>
          <p:cNvPr id="10" name="正方形/長方形 9">
            <a:extLst>
              <a:ext uri="{FF2B5EF4-FFF2-40B4-BE49-F238E27FC236}">
                <a16:creationId xmlns:a16="http://schemas.microsoft.com/office/drawing/2014/main" id="{EF674323-49DA-46BE-8AFB-5D6ACB6693EC}"/>
              </a:ext>
            </a:extLst>
          </p:cNvPr>
          <p:cNvSpPr/>
          <p:nvPr/>
        </p:nvSpPr>
        <p:spPr>
          <a:xfrm rot="5400000">
            <a:off x="6493040" y="1050828"/>
            <a:ext cx="487625" cy="1043192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81962898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角丸四角形 8"/>
          <p:cNvSpPr/>
          <p:nvPr/>
        </p:nvSpPr>
        <p:spPr bwMode="auto">
          <a:xfrm>
            <a:off x="205740" y="4503864"/>
            <a:ext cx="11582399" cy="1820009"/>
          </a:xfrm>
          <a:prstGeom prst="roundRect">
            <a:avLst>
              <a:gd name="adj" fmla="val 11013"/>
            </a:avLst>
          </a:prstGeom>
          <a:solidFill>
            <a:srgbClr val="CCFFCC"/>
          </a:solidFill>
          <a:ln>
            <a:solidFill>
              <a:srgbClr val="00B050"/>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dirty="0">
                <a:solidFill>
                  <a:schemeClr val="tx1">
                    <a:lumMod val="75000"/>
                    <a:lumOff val="25000"/>
                  </a:schemeClr>
                </a:solidFill>
                <a:latin typeface="BIZ UDPゴシック" panose="020B0400000000000000" pitchFamily="50" charset="-128"/>
                <a:ea typeface="BIZ UDPゴシック" panose="020B0400000000000000" pitchFamily="50" charset="-128"/>
                <a:cs typeface="メイリオ" panose="020B0604030504040204" pitchFamily="50" charset="-128"/>
              </a:rPr>
              <a:t>まとめ</a:t>
            </a:r>
            <a:endParaRPr lang="en-US" altLang="ja-JP" dirty="0">
              <a:solidFill>
                <a:schemeClr val="tx1">
                  <a:lumMod val="75000"/>
                  <a:lumOff val="25000"/>
                </a:schemeClr>
              </a:solidFill>
              <a:latin typeface="BIZ UDPゴシック" panose="020B0400000000000000" pitchFamily="50" charset="-128"/>
              <a:ea typeface="BIZ UDPゴシック" panose="020B0400000000000000" pitchFamily="50" charset="-128"/>
              <a:cs typeface="メイリオ" panose="020B0604030504040204" pitchFamily="50" charset="-128"/>
            </a:endParaRPr>
          </a:p>
          <a:p>
            <a:pPr marL="285750" indent="-285750">
              <a:buFont typeface="Arial" panose="020B0604020202020204" pitchFamily="34" charset="0"/>
              <a:buChar char="•"/>
            </a:pPr>
            <a:r>
              <a:rPr lang="ja-JP" altLang="en-US" dirty="0">
                <a:solidFill>
                  <a:schemeClr val="tx1">
                    <a:lumMod val="75000"/>
                    <a:lumOff val="25000"/>
                  </a:schemeClr>
                </a:solidFill>
                <a:latin typeface="BIZ UDPゴシック" panose="020B0400000000000000" pitchFamily="50" charset="-128"/>
                <a:ea typeface="BIZ UDPゴシック" panose="020B0400000000000000" pitchFamily="50" charset="-128"/>
                <a:cs typeface="メイリオ" panose="020B0604030504040204" pitchFamily="50" charset="-128"/>
              </a:rPr>
              <a:t>クラウド、ビッグデータ、仮想化、 </a:t>
            </a:r>
            <a:r>
              <a:rPr lang="en-US" altLang="ja-JP" dirty="0">
                <a:solidFill>
                  <a:schemeClr val="tx1">
                    <a:lumMod val="75000"/>
                    <a:lumOff val="25000"/>
                  </a:schemeClr>
                </a:solidFill>
                <a:latin typeface="BIZ UDPゴシック" panose="020B0400000000000000" pitchFamily="50" charset="-128"/>
                <a:ea typeface="BIZ UDPゴシック" panose="020B0400000000000000" pitchFamily="50" charset="-128"/>
                <a:cs typeface="メイリオ" panose="020B0604030504040204" pitchFamily="50" charset="-128"/>
              </a:rPr>
              <a:t>AI</a:t>
            </a:r>
            <a:r>
              <a:rPr lang="ja-JP" altLang="en-US" dirty="0" err="1">
                <a:solidFill>
                  <a:schemeClr val="tx1">
                    <a:lumMod val="75000"/>
                    <a:lumOff val="25000"/>
                  </a:schemeClr>
                </a:solidFill>
                <a:latin typeface="BIZ UDPゴシック" panose="020B0400000000000000" pitchFamily="50" charset="-128"/>
                <a:ea typeface="BIZ UDPゴシック" panose="020B0400000000000000" pitchFamily="50" charset="-128"/>
                <a:cs typeface="メイリオ" panose="020B0604030504040204" pitchFamily="50" charset="-128"/>
              </a:rPr>
              <a:t>、</a:t>
            </a:r>
            <a:r>
              <a:rPr lang="en-US" altLang="ja-JP" dirty="0" err="1">
                <a:solidFill>
                  <a:schemeClr val="tx1">
                    <a:lumMod val="75000"/>
                    <a:lumOff val="25000"/>
                  </a:schemeClr>
                </a:solidFill>
                <a:latin typeface="BIZ UDPゴシック" panose="020B0400000000000000" pitchFamily="50" charset="-128"/>
                <a:ea typeface="BIZ UDPゴシック" panose="020B0400000000000000" pitchFamily="50" charset="-128"/>
                <a:cs typeface="メイリオ" panose="020B0604030504040204" pitchFamily="50" charset="-128"/>
              </a:rPr>
              <a:t>IoT</a:t>
            </a:r>
            <a:r>
              <a:rPr lang="ja-JP" altLang="en-US" dirty="0" err="1">
                <a:solidFill>
                  <a:schemeClr val="tx1">
                    <a:lumMod val="75000"/>
                    <a:lumOff val="25000"/>
                  </a:schemeClr>
                </a:solidFill>
                <a:latin typeface="BIZ UDPゴシック" panose="020B0400000000000000" pitchFamily="50" charset="-128"/>
                <a:ea typeface="BIZ UDPゴシック" panose="020B0400000000000000" pitchFamily="50" charset="-128"/>
                <a:cs typeface="メイリオ" panose="020B0604030504040204" pitchFamily="50" charset="-128"/>
              </a:rPr>
              <a:t>、</a:t>
            </a:r>
            <a:r>
              <a:rPr lang="ja-JP" altLang="en-US" dirty="0">
                <a:solidFill>
                  <a:schemeClr val="tx1">
                    <a:lumMod val="75000"/>
                    <a:lumOff val="25000"/>
                  </a:schemeClr>
                </a:solidFill>
                <a:latin typeface="BIZ UDPゴシック" panose="020B0400000000000000" pitchFamily="50" charset="-128"/>
                <a:ea typeface="BIZ UDPゴシック" panose="020B0400000000000000" pitchFamily="50" charset="-128"/>
                <a:cs typeface="メイリオ" panose="020B0604030504040204" pitchFamily="50" charset="-128"/>
              </a:rPr>
              <a:t>ブロックチェーン、・・・など先端技術は</a:t>
            </a:r>
            <a:r>
              <a:rPr lang="en-US" altLang="ja-JP" dirty="0">
                <a:solidFill>
                  <a:schemeClr val="tx1">
                    <a:lumMod val="75000"/>
                    <a:lumOff val="25000"/>
                  </a:schemeClr>
                </a:solidFill>
                <a:latin typeface="BIZ UDPゴシック" panose="020B0400000000000000" pitchFamily="50" charset="-128"/>
                <a:ea typeface="BIZ UDPゴシック" panose="020B0400000000000000" pitchFamily="50" charset="-128"/>
                <a:cs typeface="メイリオ" panose="020B0604030504040204" pitchFamily="50" charset="-128"/>
              </a:rPr>
              <a:t>OSS</a:t>
            </a:r>
            <a:r>
              <a:rPr lang="ja-JP" altLang="en-US" dirty="0">
                <a:solidFill>
                  <a:schemeClr val="tx1">
                    <a:lumMod val="75000"/>
                    <a:lumOff val="25000"/>
                  </a:schemeClr>
                </a:solidFill>
                <a:latin typeface="BIZ UDPゴシック" panose="020B0400000000000000" pitchFamily="50" charset="-128"/>
                <a:ea typeface="BIZ UDPゴシック" panose="020B0400000000000000" pitchFamily="50" charset="-128"/>
                <a:cs typeface="メイリオ" panose="020B0604030504040204" pitchFamily="50" charset="-128"/>
              </a:rPr>
              <a:t>として発信されている。</a:t>
            </a:r>
            <a:endParaRPr lang="en-US" altLang="ja-JP" dirty="0">
              <a:solidFill>
                <a:schemeClr val="tx1">
                  <a:lumMod val="75000"/>
                  <a:lumOff val="25000"/>
                </a:schemeClr>
              </a:solidFill>
              <a:latin typeface="BIZ UDPゴシック" panose="020B0400000000000000" pitchFamily="50" charset="-128"/>
              <a:ea typeface="BIZ UDPゴシック" panose="020B0400000000000000" pitchFamily="50" charset="-128"/>
              <a:cs typeface="メイリオ" panose="020B0604030504040204" pitchFamily="50" charset="-128"/>
            </a:endParaRPr>
          </a:p>
          <a:p>
            <a:pPr marL="285750" indent="-285750">
              <a:buFont typeface="Arial" panose="020B0604020202020204" pitchFamily="34" charset="0"/>
              <a:buChar char="•"/>
            </a:pPr>
            <a:r>
              <a:rPr lang="ja-JP" altLang="en-US" dirty="0">
                <a:solidFill>
                  <a:schemeClr val="tx1">
                    <a:lumMod val="75000"/>
                    <a:lumOff val="25000"/>
                  </a:schemeClr>
                </a:solidFill>
                <a:latin typeface="BIZ UDPゴシック" panose="020B0400000000000000" pitchFamily="50" charset="-128"/>
                <a:ea typeface="BIZ UDPゴシック" panose="020B0400000000000000" pitchFamily="50" charset="-128"/>
                <a:cs typeface="メイリオ" panose="020B0604030504040204" pitchFamily="50" charset="-128"/>
              </a:rPr>
              <a:t>年々</a:t>
            </a:r>
            <a:r>
              <a:rPr lang="en-US" altLang="ja-JP" dirty="0">
                <a:solidFill>
                  <a:schemeClr val="tx1">
                    <a:lumMod val="75000"/>
                    <a:lumOff val="25000"/>
                  </a:schemeClr>
                </a:solidFill>
                <a:latin typeface="BIZ UDPゴシック" panose="020B0400000000000000" pitchFamily="50" charset="-128"/>
                <a:ea typeface="BIZ UDPゴシック" panose="020B0400000000000000" pitchFamily="50" charset="-128"/>
                <a:cs typeface="メイリオ" panose="020B0604030504040204" pitchFamily="50" charset="-128"/>
              </a:rPr>
              <a:t>OSS</a:t>
            </a:r>
            <a:r>
              <a:rPr lang="ja-JP" altLang="en-US" dirty="0">
                <a:solidFill>
                  <a:schemeClr val="tx1">
                    <a:lumMod val="75000"/>
                    <a:lumOff val="25000"/>
                  </a:schemeClr>
                </a:solidFill>
                <a:latin typeface="BIZ UDPゴシック" panose="020B0400000000000000" pitchFamily="50" charset="-128"/>
                <a:ea typeface="BIZ UDPゴシック" panose="020B0400000000000000" pitchFamily="50" charset="-128"/>
                <a:cs typeface="メイリオ" panose="020B0604030504040204" pitchFamily="50" charset="-128"/>
              </a:rPr>
              <a:t>の数が増えてきているとともにカテゴリも細分化されていて、多岐にわたってより多くの</a:t>
            </a:r>
            <a:r>
              <a:rPr lang="en-US" altLang="ja-JP" dirty="0">
                <a:solidFill>
                  <a:schemeClr val="tx1">
                    <a:lumMod val="75000"/>
                    <a:lumOff val="25000"/>
                  </a:schemeClr>
                </a:solidFill>
                <a:latin typeface="BIZ UDPゴシック" panose="020B0400000000000000" pitchFamily="50" charset="-128"/>
                <a:ea typeface="BIZ UDPゴシック" panose="020B0400000000000000" pitchFamily="50" charset="-128"/>
                <a:cs typeface="メイリオ" panose="020B0604030504040204" pitchFamily="50" charset="-128"/>
              </a:rPr>
              <a:t>OSS</a:t>
            </a:r>
            <a:r>
              <a:rPr lang="ja-JP" altLang="en-US" dirty="0">
                <a:solidFill>
                  <a:schemeClr val="tx1">
                    <a:lumMod val="75000"/>
                    <a:lumOff val="25000"/>
                  </a:schemeClr>
                </a:solidFill>
                <a:latin typeface="BIZ UDPゴシック" panose="020B0400000000000000" pitchFamily="50" charset="-128"/>
                <a:ea typeface="BIZ UDPゴシック" panose="020B0400000000000000" pitchFamily="50" charset="-128"/>
                <a:cs typeface="メイリオ" panose="020B0604030504040204" pitchFamily="50" charset="-128"/>
              </a:rPr>
              <a:t>が存在する状況がこれからも続くと考えられ、採用する</a:t>
            </a:r>
            <a:r>
              <a:rPr lang="en-US" altLang="ja-JP" dirty="0">
                <a:solidFill>
                  <a:schemeClr val="tx1">
                    <a:lumMod val="75000"/>
                    <a:lumOff val="25000"/>
                  </a:schemeClr>
                </a:solidFill>
                <a:latin typeface="BIZ UDPゴシック" panose="020B0400000000000000" pitchFamily="50" charset="-128"/>
                <a:ea typeface="BIZ UDPゴシック" panose="020B0400000000000000" pitchFamily="50" charset="-128"/>
                <a:cs typeface="メイリオ" panose="020B0604030504040204" pitchFamily="50" charset="-128"/>
              </a:rPr>
              <a:t>OSS</a:t>
            </a:r>
            <a:r>
              <a:rPr lang="ja-JP" altLang="en-US" dirty="0">
                <a:solidFill>
                  <a:schemeClr val="tx1">
                    <a:lumMod val="75000"/>
                    <a:lumOff val="25000"/>
                  </a:schemeClr>
                </a:solidFill>
                <a:latin typeface="BIZ UDPゴシック" panose="020B0400000000000000" pitchFamily="50" charset="-128"/>
                <a:ea typeface="BIZ UDPゴシック" panose="020B0400000000000000" pitchFamily="50" charset="-128"/>
                <a:cs typeface="メイリオ" panose="020B0604030504040204" pitchFamily="50" charset="-128"/>
              </a:rPr>
              <a:t>の選択肢が増えてきている。</a:t>
            </a:r>
            <a:br>
              <a:rPr lang="en-US" altLang="ja-JP" dirty="0">
                <a:solidFill>
                  <a:schemeClr val="tx1">
                    <a:lumMod val="75000"/>
                    <a:lumOff val="25000"/>
                  </a:schemeClr>
                </a:solidFill>
                <a:latin typeface="BIZ UDPゴシック" panose="020B0400000000000000" pitchFamily="50" charset="-128"/>
                <a:ea typeface="BIZ UDPゴシック" panose="020B0400000000000000" pitchFamily="50" charset="-128"/>
                <a:cs typeface="メイリオ" panose="020B0604030504040204" pitchFamily="50" charset="-128"/>
              </a:rPr>
            </a:br>
            <a:r>
              <a:rPr lang="en-US" altLang="ja-JP" dirty="0">
                <a:solidFill>
                  <a:schemeClr val="tx1">
                    <a:lumMod val="75000"/>
                    <a:lumOff val="25000"/>
                  </a:schemeClr>
                </a:solidFill>
                <a:latin typeface="BIZ UDPゴシック" panose="020B0400000000000000" pitchFamily="50" charset="-128"/>
                <a:ea typeface="BIZ UDPゴシック" panose="020B0400000000000000" pitchFamily="50" charset="-128"/>
                <a:cs typeface="メイリオ" panose="020B0604030504040204" pitchFamily="50" charset="-128"/>
              </a:rPr>
              <a:t>						 (</a:t>
            </a:r>
            <a:r>
              <a:rPr lang="ja-JP" altLang="en-US" dirty="0">
                <a:solidFill>
                  <a:schemeClr val="tx1">
                    <a:lumMod val="75000"/>
                    <a:lumOff val="25000"/>
                  </a:schemeClr>
                </a:solidFill>
                <a:latin typeface="BIZ UDPゴシック" panose="020B0400000000000000" pitchFamily="50" charset="-128"/>
                <a:ea typeface="BIZ UDPゴシック" panose="020B0400000000000000" pitchFamily="50" charset="-128"/>
                <a:cs typeface="メイリオ" panose="020B0604030504040204" pitchFamily="50" charset="-128"/>
              </a:rPr>
              <a:t>→ </a:t>
            </a:r>
            <a:r>
              <a:rPr lang="en-US" altLang="ja-JP" dirty="0">
                <a:solidFill>
                  <a:schemeClr val="tx1">
                    <a:lumMod val="75000"/>
                    <a:lumOff val="25000"/>
                  </a:schemeClr>
                </a:solidFill>
                <a:latin typeface="BIZ UDPゴシック" panose="020B0400000000000000" pitchFamily="50" charset="-128"/>
                <a:ea typeface="BIZ UDPゴシック" panose="020B0400000000000000" pitchFamily="50" charset="-128"/>
                <a:cs typeface="メイリオ" panose="020B0604030504040204" pitchFamily="50" charset="-128"/>
              </a:rPr>
              <a:t>OSS</a:t>
            </a:r>
            <a:r>
              <a:rPr lang="ja-JP" altLang="en-US" dirty="0">
                <a:solidFill>
                  <a:schemeClr val="tx1">
                    <a:lumMod val="75000"/>
                    <a:lumOff val="25000"/>
                  </a:schemeClr>
                </a:solidFill>
                <a:latin typeface="BIZ UDPゴシック" panose="020B0400000000000000" pitchFamily="50" charset="-128"/>
                <a:ea typeface="BIZ UDPゴシック" panose="020B0400000000000000" pitchFamily="50" charset="-128"/>
                <a:cs typeface="メイリオ" panose="020B0604030504040204" pitchFamily="50" charset="-128"/>
              </a:rPr>
              <a:t>の選定が難しくなっている</a:t>
            </a:r>
            <a:r>
              <a:rPr lang="en-US" altLang="ja-JP" dirty="0">
                <a:solidFill>
                  <a:schemeClr val="tx1">
                    <a:lumMod val="75000"/>
                    <a:lumOff val="25000"/>
                  </a:schemeClr>
                </a:solidFill>
                <a:latin typeface="BIZ UDPゴシック" panose="020B0400000000000000" pitchFamily="50" charset="-128"/>
                <a:ea typeface="BIZ UDPゴシック" panose="020B0400000000000000" pitchFamily="50" charset="-128"/>
                <a:cs typeface="メイリオ" panose="020B0604030504040204" pitchFamily="50" charset="-128"/>
              </a:rPr>
              <a:t>)</a:t>
            </a:r>
            <a:endParaRPr lang="ja-JP" altLang="en-US" dirty="0">
              <a:solidFill>
                <a:schemeClr val="tx1">
                  <a:lumMod val="75000"/>
                  <a:lumOff val="25000"/>
                </a:schemeClr>
              </a:solidFill>
              <a:latin typeface="BIZ UDPゴシック" panose="020B0400000000000000" pitchFamily="50" charset="-128"/>
              <a:ea typeface="BIZ UDPゴシック" panose="020B0400000000000000" pitchFamily="50" charset="-128"/>
              <a:cs typeface="メイリオ" panose="020B0604030504040204" pitchFamily="50" charset="-128"/>
            </a:endParaRPr>
          </a:p>
        </p:txBody>
      </p:sp>
      <p:sp>
        <p:nvSpPr>
          <p:cNvPr id="4" name="スライド番号プレースホルダー 3"/>
          <p:cNvSpPr>
            <a:spLocks noGrp="1"/>
          </p:cNvSpPr>
          <p:nvPr>
            <p:ph type="sldNum" sz="quarter" idx="12"/>
          </p:nvPr>
        </p:nvSpPr>
        <p:spPr/>
        <p:txBody>
          <a:bodyPr/>
          <a:lstStyle/>
          <a:p>
            <a:pPr>
              <a:defRPr/>
            </a:pPr>
            <a:fld id="{2E2CC637-50F8-41E5-AD2A-672FDF5D54F5}" type="slidenum">
              <a:rPr lang="en-US" altLang="ja-JP" smtClean="0"/>
              <a:pPr>
                <a:defRPr/>
              </a:pPr>
              <a:t>47</a:t>
            </a:fld>
            <a:endParaRPr lang="en-US" altLang="ja-JP"/>
          </a:p>
        </p:txBody>
      </p:sp>
      <p:sp>
        <p:nvSpPr>
          <p:cNvPr id="5" name="タイトル 4"/>
          <p:cNvSpPr>
            <a:spLocks noGrp="1"/>
          </p:cNvSpPr>
          <p:nvPr>
            <p:ph type="title"/>
          </p:nvPr>
        </p:nvSpPr>
        <p:spPr/>
        <p:txBody>
          <a:bodyPr/>
          <a:lstStyle/>
          <a:p>
            <a:r>
              <a:rPr lang="ja-JP" altLang="en-US" dirty="0"/>
              <a:t>鳥瞰図「</a:t>
            </a:r>
            <a:r>
              <a:rPr lang="en-US" altLang="ja-JP" dirty="0"/>
              <a:t>OSS</a:t>
            </a:r>
            <a:r>
              <a:rPr lang="ja-JP" altLang="en-US" dirty="0"/>
              <a:t>数」「カテゴリ数」の推移</a:t>
            </a:r>
            <a:endParaRPr kumimoji="1" lang="ja-JP" altLang="en-US" dirty="0"/>
          </a:p>
        </p:txBody>
      </p:sp>
      <p:graphicFrame>
        <p:nvGraphicFramePr>
          <p:cNvPr id="6" name="グラフ 5">
            <a:extLst>
              <a:ext uri="{FF2B5EF4-FFF2-40B4-BE49-F238E27FC236}">
                <a16:creationId xmlns:a16="http://schemas.microsoft.com/office/drawing/2014/main" id="{5B528F1A-F508-4CFF-8B52-CFE0E185DD0F}"/>
              </a:ext>
            </a:extLst>
          </p:cNvPr>
          <p:cNvGraphicFramePr/>
          <p:nvPr>
            <p:extLst>
              <p:ext uri="{D42A27DB-BD31-4B8C-83A1-F6EECF244321}">
                <p14:modId xmlns:p14="http://schemas.microsoft.com/office/powerpoint/2010/main" val="2200088215"/>
              </p:ext>
            </p:extLst>
          </p:nvPr>
        </p:nvGraphicFramePr>
        <p:xfrm>
          <a:off x="273054" y="829630"/>
          <a:ext cx="5599607" cy="3378227"/>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0" name="グラフ 9">
            <a:extLst>
              <a:ext uri="{FF2B5EF4-FFF2-40B4-BE49-F238E27FC236}">
                <a16:creationId xmlns:a16="http://schemas.microsoft.com/office/drawing/2014/main" id="{DF1F9707-C259-49C2-AC45-8CE23ED74056}"/>
              </a:ext>
            </a:extLst>
          </p:cNvPr>
          <p:cNvGraphicFramePr/>
          <p:nvPr>
            <p:extLst>
              <p:ext uri="{D42A27DB-BD31-4B8C-83A1-F6EECF244321}">
                <p14:modId xmlns:p14="http://schemas.microsoft.com/office/powerpoint/2010/main" val="2509361864"/>
              </p:ext>
            </p:extLst>
          </p:nvPr>
        </p:nvGraphicFramePr>
        <p:xfrm>
          <a:off x="5883678" y="829630"/>
          <a:ext cx="5814506" cy="3654716"/>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34095917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a:extLst>
              <a:ext uri="{FF2B5EF4-FFF2-40B4-BE49-F238E27FC236}">
                <a16:creationId xmlns:a16="http://schemas.microsoft.com/office/drawing/2014/main" id="{3927C2A8-6A97-4042-8405-0115A01BB091}"/>
              </a:ext>
            </a:extLst>
          </p:cNvPr>
          <p:cNvSpPr>
            <a:spLocks noGrp="1"/>
          </p:cNvSpPr>
          <p:nvPr>
            <p:ph idx="1"/>
          </p:nvPr>
        </p:nvSpPr>
        <p:spPr>
          <a:xfrm>
            <a:off x="391584" y="850609"/>
            <a:ext cx="11561232" cy="5038725"/>
          </a:xfrm>
        </p:spPr>
        <p:txBody>
          <a:bodyPr/>
          <a:lstStyle/>
          <a:p>
            <a:r>
              <a:rPr kumimoji="1" lang="ja-JP" altLang="en-US" dirty="0"/>
              <a:t>プログラム言語</a:t>
            </a:r>
            <a:br>
              <a:rPr lang="en-US" altLang="ja-JP" dirty="0"/>
            </a:br>
            <a:endParaRPr kumimoji="1" lang="en-US" altLang="ja-JP" dirty="0"/>
          </a:p>
          <a:p>
            <a:endParaRPr lang="en-US" altLang="ja-JP" dirty="0"/>
          </a:p>
          <a:p>
            <a:r>
              <a:rPr lang="en-US" altLang="ja-JP" dirty="0"/>
              <a:t>Minimal install</a:t>
            </a:r>
            <a:r>
              <a:rPr lang="ja-JP" altLang="en-US" dirty="0"/>
              <a:t>に含まれるパッケージ</a:t>
            </a:r>
            <a:br>
              <a:rPr lang="en-US" altLang="ja-JP" dirty="0"/>
            </a:br>
            <a:br>
              <a:rPr kumimoji="1" lang="en-US" altLang="ja-JP" dirty="0"/>
            </a:br>
            <a:endParaRPr kumimoji="1" lang="en-US" altLang="ja-JP" dirty="0"/>
          </a:p>
          <a:p>
            <a:r>
              <a:rPr kumimoji="1" lang="ja-JP" altLang="en-US" dirty="0"/>
              <a:t>粒度の小さい</a:t>
            </a:r>
            <a:r>
              <a:rPr kumimoji="1" lang="en-US" altLang="ja-JP" dirty="0"/>
              <a:t>OSS</a:t>
            </a:r>
            <a:r>
              <a:rPr kumimoji="1" lang="ja-JP" altLang="en-US" dirty="0"/>
              <a:t>、依存パッケージ群</a:t>
            </a:r>
            <a:br>
              <a:rPr lang="en-US" altLang="ja-JP" dirty="0"/>
            </a:br>
            <a:br>
              <a:rPr lang="en-US" altLang="ja-JP" dirty="0"/>
            </a:br>
            <a:endParaRPr lang="en-US" altLang="ja-JP" dirty="0"/>
          </a:p>
          <a:p>
            <a:r>
              <a:rPr kumimoji="1" lang="ja-JP" altLang="en-US" dirty="0"/>
              <a:t>有償で提供される</a:t>
            </a:r>
            <a:r>
              <a:rPr kumimoji="1" lang="en-US" altLang="ja-JP" dirty="0"/>
              <a:t>OSS</a:t>
            </a:r>
            <a:br>
              <a:rPr kumimoji="1" lang="en-US" altLang="ja-JP" dirty="0"/>
            </a:br>
            <a:endParaRPr kumimoji="1" lang="en-US" altLang="ja-JP" dirty="0"/>
          </a:p>
          <a:p>
            <a:endParaRPr lang="en-US" altLang="ja-JP" dirty="0"/>
          </a:p>
          <a:p>
            <a:r>
              <a:rPr kumimoji="1" lang="ja-JP" altLang="en-US" dirty="0"/>
              <a:t>独自ライセンスへと変更となった</a:t>
            </a:r>
            <a:r>
              <a:rPr kumimoji="1" lang="en-US" altLang="ja-JP" dirty="0"/>
              <a:t>OSS(</a:t>
            </a:r>
            <a:r>
              <a:rPr kumimoji="1" lang="ja-JP" altLang="en-US" dirty="0"/>
              <a:t>ソフトウェア</a:t>
            </a:r>
            <a:r>
              <a:rPr kumimoji="1" lang="en-US" altLang="ja-JP" dirty="0"/>
              <a:t>)</a:t>
            </a:r>
            <a:br>
              <a:rPr kumimoji="1" lang="en-US" altLang="ja-JP" dirty="0"/>
            </a:br>
            <a:endParaRPr lang="en-US" altLang="ja-JP" dirty="0"/>
          </a:p>
          <a:p>
            <a:endParaRPr kumimoji="1" lang="ja-JP" altLang="en-US" dirty="0"/>
          </a:p>
        </p:txBody>
      </p:sp>
      <p:sp>
        <p:nvSpPr>
          <p:cNvPr id="4" name="スライド番号プレースホルダー 3">
            <a:extLst>
              <a:ext uri="{FF2B5EF4-FFF2-40B4-BE49-F238E27FC236}">
                <a16:creationId xmlns:a16="http://schemas.microsoft.com/office/drawing/2014/main" id="{B3485971-4E77-446A-B864-BD772C9124E9}"/>
              </a:ext>
            </a:extLst>
          </p:cNvPr>
          <p:cNvSpPr>
            <a:spLocks noGrp="1"/>
          </p:cNvSpPr>
          <p:nvPr>
            <p:ph type="sldNum" sz="quarter" idx="12"/>
          </p:nvPr>
        </p:nvSpPr>
        <p:spPr/>
        <p:txBody>
          <a:bodyPr/>
          <a:lstStyle/>
          <a:p>
            <a:pPr>
              <a:defRPr/>
            </a:pPr>
            <a:fld id="{2E2CC637-50F8-41E5-AD2A-672FDF5D54F5}" type="slidenum">
              <a:rPr lang="en-US" altLang="ja-JP" smtClean="0"/>
              <a:pPr>
                <a:defRPr/>
              </a:pPr>
              <a:t>48</a:t>
            </a:fld>
            <a:endParaRPr lang="en-US" altLang="ja-JP"/>
          </a:p>
        </p:txBody>
      </p:sp>
      <p:sp>
        <p:nvSpPr>
          <p:cNvPr id="5" name="タイトル 4">
            <a:extLst>
              <a:ext uri="{FF2B5EF4-FFF2-40B4-BE49-F238E27FC236}">
                <a16:creationId xmlns:a16="http://schemas.microsoft.com/office/drawing/2014/main" id="{A255BDB6-6E57-4DE6-934A-CB51155B4C4F}"/>
              </a:ext>
            </a:extLst>
          </p:cNvPr>
          <p:cNvSpPr>
            <a:spLocks noGrp="1"/>
          </p:cNvSpPr>
          <p:nvPr>
            <p:ph type="title"/>
          </p:nvPr>
        </p:nvSpPr>
        <p:spPr/>
        <p:txBody>
          <a:bodyPr/>
          <a:lstStyle/>
          <a:p>
            <a:r>
              <a:rPr lang="en-US" altLang="ja-JP" dirty="0"/>
              <a:t>(</a:t>
            </a:r>
            <a:r>
              <a:rPr lang="ja-JP" altLang="en-US" dirty="0"/>
              <a:t>小ネタ</a:t>
            </a:r>
            <a:r>
              <a:rPr lang="en-US" altLang="ja-JP" dirty="0"/>
              <a:t>)</a:t>
            </a:r>
            <a:r>
              <a:rPr kumimoji="1" lang="ja-JP" altLang="en-US" dirty="0"/>
              <a:t>掲載を議論した</a:t>
            </a:r>
            <a:r>
              <a:rPr kumimoji="1" lang="en-US" altLang="ja-JP" dirty="0"/>
              <a:t>OSS</a:t>
            </a:r>
            <a:r>
              <a:rPr kumimoji="1" lang="ja-JP" altLang="en-US" dirty="0"/>
              <a:t>たち</a:t>
            </a:r>
          </a:p>
        </p:txBody>
      </p:sp>
      <p:sp>
        <p:nvSpPr>
          <p:cNvPr id="7" name="コンテンツ プレースホルダー 1">
            <a:extLst>
              <a:ext uri="{FF2B5EF4-FFF2-40B4-BE49-F238E27FC236}">
                <a16:creationId xmlns:a16="http://schemas.microsoft.com/office/drawing/2014/main" id="{D8C3EF6B-6577-4D59-81CF-490EE60D4732}"/>
              </a:ext>
            </a:extLst>
          </p:cNvPr>
          <p:cNvSpPr txBox="1">
            <a:spLocks/>
          </p:cNvSpPr>
          <p:nvPr/>
        </p:nvSpPr>
        <p:spPr bwMode="auto">
          <a:xfrm>
            <a:off x="630768" y="909637"/>
            <a:ext cx="11561232" cy="5038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52425" indent="-352425" algn="l" rtl="0" eaLnBrk="0" fontAlgn="base" hangingPunct="0">
              <a:spcBef>
                <a:spcPct val="20000"/>
              </a:spcBef>
              <a:spcAft>
                <a:spcPct val="0"/>
              </a:spcAft>
              <a:buClr>
                <a:schemeClr val="accent2"/>
              </a:buClr>
              <a:buFont typeface="Wingdings" panose="05000000000000000000" pitchFamily="2" charset="2"/>
              <a:buChar char="o"/>
              <a:defRPr kumimoji="1" sz="20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1038" indent="-327422" algn="l" rtl="0" eaLnBrk="0" fontAlgn="base" hangingPunct="0">
              <a:spcBef>
                <a:spcPct val="20000"/>
              </a:spcBef>
              <a:spcAft>
                <a:spcPct val="0"/>
              </a:spcAft>
              <a:buClr>
                <a:schemeClr val="accent2"/>
              </a:buClr>
              <a:buFont typeface="Wingdings" panose="05000000000000000000" pitchFamily="2" charset="2"/>
              <a:buChar char="n"/>
              <a:defRPr kumimoji="1" sz="16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978694" indent="-296466" algn="l" rtl="0" eaLnBrk="0" fontAlgn="base" hangingPunct="0">
              <a:spcBef>
                <a:spcPct val="20000"/>
              </a:spcBef>
              <a:spcAft>
                <a:spcPct val="0"/>
              </a:spcAft>
              <a:buClr>
                <a:schemeClr val="accent2"/>
              </a:buClr>
              <a:buFont typeface="Wingdings" panose="05000000000000000000" pitchFamily="2" charset="2"/>
              <a:buChar char="l"/>
              <a:defRPr kumimoji="1" sz="14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270397" indent="-290513" algn="l" rtl="0" eaLnBrk="0" fontAlgn="base" hangingPunct="0">
              <a:spcBef>
                <a:spcPct val="20000"/>
              </a:spcBef>
              <a:spcAft>
                <a:spcPct val="0"/>
              </a:spcAft>
              <a:buClr>
                <a:schemeClr val="accent2"/>
              </a:buClr>
              <a:buFont typeface="Wingdings" panose="05000000000000000000" pitchFamily="2" charset="2"/>
              <a:buChar char="n"/>
              <a:defRPr kumimoji="1" sz="15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1570435" indent="-298847" algn="l" rtl="0" eaLnBrk="0" fontAlgn="base" hangingPunct="0">
              <a:spcBef>
                <a:spcPct val="25000"/>
              </a:spcBef>
              <a:spcAft>
                <a:spcPct val="0"/>
              </a:spcAft>
              <a:buClr>
                <a:schemeClr val="accent2"/>
              </a:buClr>
              <a:buFont typeface="Wingdings" panose="05000000000000000000" pitchFamily="2" charset="2"/>
              <a:buChar char="§"/>
              <a:defRPr kumimoji="1" sz="15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1913335" indent="-298847" algn="l" rtl="0" eaLnBrk="1" fontAlgn="base" hangingPunct="1">
              <a:spcBef>
                <a:spcPct val="25000"/>
              </a:spcBef>
              <a:spcAft>
                <a:spcPct val="0"/>
              </a:spcAft>
              <a:buClr>
                <a:schemeClr val="accent2"/>
              </a:buClr>
              <a:buFont typeface="Wingdings" pitchFamily="2" charset="2"/>
              <a:buChar char="§"/>
              <a:defRPr kumimoji="1" sz="1500">
                <a:solidFill>
                  <a:schemeClr val="tx1"/>
                </a:solidFill>
                <a:latin typeface="+mn-lt"/>
                <a:ea typeface="+mn-ea"/>
              </a:defRPr>
            </a:lvl6pPr>
            <a:lvl7pPr marL="2256235" indent="-298847" algn="l" rtl="0" eaLnBrk="1" fontAlgn="base" hangingPunct="1">
              <a:spcBef>
                <a:spcPct val="25000"/>
              </a:spcBef>
              <a:spcAft>
                <a:spcPct val="0"/>
              </a:spcAft>
              <a:buClr>
                <a:schemeClr val="accent2"/>
              </a:buClr>
              <a:buFont typeface="Wingdings" pitchFamily="2" charset="2"/>
              <a:buChar char="§"/>
              <a:defRPr kumimoji="1" sz="1500">
                <a:solidFill>
                  <a:schemeClr val="tx1"/>
                </a:solidFill>
                <a:latin typeface="+mn-lt"/>
                <a:ea typeface="+mn-ea"/>
              </a:defRPr>
            </a:lvl7pPr>
            <a:lvl8pPr marL="2599135" indent="-298847" algn="l" rtl="0" eaLnBrk="1" fontAlgn="base" hangingPunct="1">
              <a:spcBef>
                <a:spcPct val="25000"/>
              </a:spcBef>
              <a:spcAft>
                <a:spcPct val="0"/>
              </a:spcAft>
              <a:buClr>
                <a:schemeClr val="accent2"/>
              </a:buClr>
              <a:buFont typeface="Wingdings" pitchFamily="2" charset="2"/>
              <a:buChar char="§"/>
              <a:defRPr kumimoji="1" sz="1500">
                <a:solidFill>
                  <a:schemeClr val="tx1"/>
                </a:solidFill>
                <a:latin typeface="+mn-lt"/>
                <a:ea typeface="+mn-ea"/>
              </a:defRPr>
            </a:lvl8pPr>
            <a:lvl9pPr marL="2942035" indent="-298847" algn="l" rtl="0" eaLnBrk="1" fontAlgn="base" hangingPunct="1">
              <a:spcBef>
                <a:spcPct val="25000"/>
              </a:spcBef>
              <a:spcAft>
                <a:spcPct val="0"/>
              </a:spcAft>
              <a:buClr>
                <a:schemeClr val="accent2"/>
              </a:buClr>
              <a:buFont typeface="Wingdings" pitchFamily="2" charset="2"/>
              <a:buChar char="§"/>
              <a:defRPr kumimoji="1" sz="1500">
                <a:solidFill>
                  <a:schemeClr val="tx1"/>
                </a:solidFill>
                <a:latin typeface="+mn-lt"/>
                <a:ea typeface="+mn-ea"/>
              </a:defRPr>
            </a:lvl9pPr>
          </a:lstStyle>
          <a:p>
            <a:pPr marL="0" indent="0">
              <a:buNone/>
            </a:pPr>
            <a:br>
              <a:rPr lang="en-US" altLang="ja-JP" kern="0" dirty="0"/>
            </a:br>
            <a:r>
              <a:rPr lang="ja-JP" altLang="en-US" kern="0" dirty="0"/>
              <a:t>→掲載</a:t>
            </a:r>
            <a:endParaRPr lang="en-US" altLang="ja-JP" kern="0" dirty="0"/>
          </a:p>
          <a:p>
            <a:endParaRPr lang="en-US" altLang="ja-JP" kern="0" dirty="0"/>
          </a:p>
          <a:p>
            <a:pPr marL="0" indent="0">
              <a:buNone/>
            </a:pPr>
            <a:br>
              <a:rPr lang="en-US" altLang="ja-JP" kern="0" dirty="0"/>
            </a:br>
            <a:r>
              <a:rPr lang="ja-JP" altLang="en-US" kern="0" dirty="0"/>
              <a:t>→非掲載</a:t>
            </a:r>
            <a:endParaRPr lang="en-US" altLang="ja-JP" kern="0" dirty="0"/>
          </a:p>
          <a:p>
            <a:pPr marL="0" indent="0">
              <a:buNone/>
            </a:pPr>
            <a:br>
              <a:rPr lang="en-US" altLang="ja-JP" kern="0" dirty="0"/>
            </a:br>
            <a:endParaRPr lang="en-US" altLang="ja-JP" kern="0" dirty="0"/>
          </a:p>
          <a:p>
            <a:pPr marL="0" indent="0">
              <a:buNone/>
            </a:pPr>
            <a:r>
              <a:rPr lang="ja-JP" altLang="en-US" kern="0" dirty="0"/>
              <a:t>→非掲載</a:t>
            </a:r>
            <a:br>
              <a:rPr lang="en-US" altLang="ja-JP" kern="0" dirty="0"/>
            </a:br>
            <a:endParaRPr lang="en-US" altLang="ja-JP" kern="0" dirty="0"/>
          </a:p>
          <a:p>
            <a:pPr marL="0" indent="0">
              <a:buNone/>
            </a:pPr>
            <a:endParaRPr lang="en-US" altLang="ja-JP" kern="0" dirty="0"/>
          </a:p>
          <a:p>
            <a:pPr marL="0" indent="0">
              <a:buNone/>
            </a:pPr>
            <a:r>
              <a:rPr lang="ja-JP" altLang="en-US" kern="0" dirty="0"/>
              <a:t>→非掲載</a:t>
            </a:r>
            <a:endParaRPr lang="en-US" altLang="ja-JP" kern="0" dirty="0"/>
          </a:p>
          <a:p>
            <a:endParaRPr lang="en-US" altLang="ja-JP" kern="0" dirty="0"/>
          </a:p>
          <a:p>
            <a:pPr marL="0" indent="0">
              <a:buNone/>
            </a:pPr>
            <a:br>
              <a:rPr lang="en-US" altLang="ja-JP" kern="0" dirty="0"/>
            </a:br>
            <a:r>
              <a:rPr lang="ja-JP" altLang="en-US" kern="0" dirty="0"/>
              <a:t>→非掲載</a:t>
            </a:r>
            <a:endParaRPr lang="en-US" altLang="ja-JP" kern="0" dirty="0"/>
          </a:p>
          <a:p>
            <a:endParaRPr lang="ja-JP" altLang="en-US" kern="0" dirty="0"/>
          </a:p>
        </p:txBody>
      </p:sp>
    </p:spTree>
    <p:extLst>
      <p:ext uri="{BB962C8B-B14F-4D97-AF65-F5344CB8AC3E}">
        <p14:creationId xmlns:p14="http://schemas.microsoft.com/office/powerpoint/2010/main" val="2852195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2" end="2"/>
                                            </p:txEl>
                                          </p:spTgt>
                                        </p:tgtEl>
                                        <p:attrNameLst>
                                          <p:attrName>style.visibility</p:attrName>
                                        </p:attrNameLst>
                                      </p:cBhvr>
                                      <p:to>
                                        <p:strVal val="visible"/>
                                      </p:to>
                                    </p:set>
                                    <p:animEffect transition="in" filter="fade">
                                      <p:cBhvr>
                                        <p:cTn id="12" dur="500"/>
                                        <p:tgtEl>
                                          <p:spTgt spid="7">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xEl>
                                              <p:pRg st="4" end="4"/>
                                            </p:txEl>
                                          </p:spTgt>
                                        </p:tgtEl>
                                        <p:attrNameLst>
                                          <p:attrName>style.visibility</p:attrName>
                                        </p:attrNameLst>
                                      </p:cBhvr>
                                      <p:to>
                                        <p:strVal val="visible"/>
                                      </p:to>
                                    </p:set>
                                    <p:animEffect transition="in" filter="fade">
                                      <p:cBhvr>
                                        <p:cTn id="17" dur="500"/>
                                        <p:tgtEl>
                                          <p:spTgt spid="7">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xEl>
                                              <p:pRg st="6" end="6"/>
                                            </p:txEl>
                                          </p:spTgt>
                                        </p:tgtEl>
                                        <p:attrNameLst>
                                          <p:attrName>style.visibility</p:attrName>
                                        </p:attrNameLst>
                                      </p:cBhvr>
                                      <p:to>
                                        <p:strVal val="visible"/>
                                      </p:to>
                                    </p:set>
                                    <p:animEffect transition="in" filter="fade">
                                      <p:cBhvr>
                                        <p:cTn id="22" dur="500"/>
                                        <p:tgtEl>
                                          <p:spTgt spid="7">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xEl>
                                              <p:pRg st="8" end="8"/>
                                            </p:txEl>
                                          </p:spTgt>
                                        </p:tgtEl>
                                        <p:attrNameLst>
                                          <p:attrName>style.visibility</p:attrName>
                                        </p:attrNameLst>
                                      </p:cBhvr>
                                      <p:to>
                                        <p:strVal val="visible"/>
                                      </p:to>
                                    </p:set>
                                    <p:animEffect transition="in" filter="fade">
                                      <p:cBhvr>
                                        <p:cTn id="27" dur="500"/>
                                        <p:tgtEl>
                                          <p:spTgt spid="7">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pPr>
              <a:defRPr/>
            </a:pPr>
            <a:fld id="{2E2CC637-50F8-41E5-AD2A-672FDF5D54F5}" type="slidenum">
              <a:rPr lang="en-US" altLang="ja-JP" smtClean="0"/>
              <a:pPr>
                <a:defRPr/>
              </a:pPr>
              <a:t>49</a:t>
            </a:fld>
            <a:endParaRPr lang="en-US" altLang="ja-JP"/>
          </a:p>
        </p:txBody>
      </p:sp>
      <p:sp>
        <p:nvSpPr>
          <p:cNvPr id="9" name="テキスト ボックス 8"/>
          <p:cNvSpPr txBox="1"/>
          <p:nvPr/>
        </p:nvSpPr>
        <p:spPr>
          <a:xfrm>
            <a:off x="2495695" y="2296394"/>
            <a:ext cx="7273636" cy="584775"/>
          </a:xfrm>
          <a:prstGeom prst="rect">
            <a:avLst/>
          </a:prstGeom>
          <a:noFill/>
        </p:spPr>
        <p:txBody>
          <a:bodyPr wrap="square" rtlCol="0">
            <a:spAutoFit/>
          </a:bodyPr>
          <a:lstStyle/>
          <a:p>
            <a:r>
              <a:rPr lang="en-US" altLang="ja-JP" sz="3200" dirty="0">
                <a:latin typeface="メイリオ" panose="020B0604030504040204" pitchFamily="50" charset="-128"/>
                <a:ea typeface="メイリオ" panose="020B0604030504040204" pitchFamily="50" charset="-128"/>
                <a:cs typeface="メイリオ" panose="020B0604030504040204" pitchFamily="50" charset="-128"/>
              </a:rPr>
              <a:t>3</a:t>
            </a:r>
            <a:r>
              <a:rPr lang="ja-JP" altLang="en-US" sz="3200" dirty="0" err="1">
                <a:latin typeface="メイリオ" panose="020B0604030504040204" pitchFamily="50" charset="-128"/>
                <a:ea typeface="メイリオ" panose="020B0604030504040204" pitchFamily="50" charset="-128"/>
                <a:cs typeface="メイリオ" panose="020B0604030504040204" pitchFamily="50" charset="-128"/>
              </a:rPr>
              <a:t>．</a:t>
            </a:r>
            <a:r>
              <a:rPr lang="en-US" altLang="ja-JP" sz="3200" dirty="0">
                <a:latin typeface="メイリオ" panose="020B0604030504040204" pitchFamily="50" charset="-128"/>
                <a:ea typeface="メイリオ" panose="020B0604030504040204" pitchFamily="50" charset="-128"/>
                <a:cs typeface="メイリオ" panose="020B0604030504040204" pitchFamily="50" charset="-128"/>
              </a:rPr>
              <a:t>OSS</a:t>
            </a:r>
            <a:r>
              <a:rPr lang="ja-JP" altLang="en-US" sz="3200" dirty="0">
                <a:latin typeface="メイリオ" panose="020B0604030504040204" pitchFamily="50" charset="-128"/>
                <a:ea typeface="メイリオ" panose="020B0604030504040204" pitchFamily="50" charset="-128"/>
                <a:cs typeface="メイリオ" panose="020B0604030504040204" pitchFamily="50" charset="-128"/>
              </a:rPr>
              <a:t>の探し方、調べ方</a:t>
            </a:r>
          </a:p>
        </p:txBody>
      </p:sp>
      <p:sp>
        <p:nvSpPr>
          <p:cNvPr id="2" name="テキスト ボックス 1"/>
          <p:cNvSpPr txBox="1"/>
          <p:nvPr/>
        </p:nvSpPr>
        <p:spPr>
          <a:xfrm>
            <a:off x="672783" y="3719646"/>
            <a:ext cx="10919460" cy="1200329"/>
          </a:xfrm>
          <a:prstGeom prst="rect">
            <a:avLst/>
          </a:prstGeom>
          <a:solidFill>
            <a:srgbClr val="203315">
              <a:lumMod val="10000"/>
              <a:lumOff val="90000"/>
            </a:srgbClr>
          </a:solidFill>
          <a:ln>
            <a:noFill/>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ja-JP"/>
            </a:defPPr>
            <a:lvl1pPr marR="0" lvl="0" indent="0" algn="ctr" fontAlgn="auto">
              <a:lnSpc>
                <a:spcPct val="100000"/>
              </a:lnSpc>
              <a:spcBef>
                <a:spcPts val="0"/>
              </a:spcBef>
              <a:spcAft>
                <a:spcPts val="0"/>
              </a:spcAft>
              <a:buClrTx/>
              <a:buSzTx/>
              <a:buFontTx/>
              <a:buNone/>
              <a:tabLst/>
              <a:defRPr kumimoji="0" b="1" i="0" u="none" strike="noStrike" kern="0" cap="none" spc="0" normalizeH="0" baseline="0">
                <a:ln>
                  <a:noFill/>
                </a:ln>
                <a:solidFill>
                  <a:srgbClr val="000000"/>
                </a:solidFill>
                <a:effectLst/>
                <a:uLnTx/>
                <a:uFillTx/>
                <a:latin typeface="メイリオ"/>
                <a:ea typeface="メイリオ"/>
              </a:defRPr>
            </a:lvl1pPr>
          </a:lstStyle>
          <a:p>
            <a:pPr algn="l"/>
            <a:r>
              <a:rPr lang="ja-JP" altLang="en-US" b="0" dirty="0"/>
              <a:t>利用する</a:t>
            </a:r>
            <a:r>
              <a:rPr lang="en-US" altLang="ja-JP" b="0" dirty="0"/>
              <a:t>OSS</a:t>
            </a:r>
            <a:r>
              <a:rPr lang="ja-JP" altLang="en-US" b="0" dirty="0"/>
              <a:t>を探したり、</a:t>
            </a:r>
            <a:r>
              <a:rPr lang="en-US" altLang="ja-JP" b="0" dirty="0"/>
              <a:t>OSS</a:t>
            </a:r>
            <a:r>
              <a:rPr lang="ja-JP" altLang="en-US" b="0" dirty="0"/>
              <a:t>に関する情報を入手する際に、参考となる情報源</a:t>
            </a:r>
            <a:r>
              <a:rPr lang="en-US" altLang="ja-JP" b="0" dirty="0"/>
              <a:t>(</a:t>
            </a:r>
            <a:r>
              <a:rPr lang="ja-JP" altLang="en-US" b="0" dirty="0"/>
              <a:t>サイト</a:t>
            </a:r>
            <a:r>
              <a:rPr lang="en-US" altLang="ja-JP" b="0" dirty="0"/>
              <a:t>)</a:t>
            </a:r>
            <a:r>
              <a:rPr lang="ja-JP" altLang="en-US" b="0" dirty="0" err="1"/>
              <a:t>を紹</a:t>
            </a:r>
            <a:r>
              <a:rPr lang="ja-JP" altLang="en-US" b="0" dirty="0"/>
              <a:t>介します。</a:t>
            </a:r>
            <a:endParaRPr lang="en-US" altLang="ja-JP" b="0" dirty="0"/>
          </a:p>
          <a:p>
            <a:pPr algn="l"/>
            <a:r>
              <a:rPr lang="ja-JP" altLang="en-US" b="0" dirty="0"/>
              <a:t>これらのサイトのうちのいくつかは</a:t>
            </a:r>
            <a:r>
              <a:rPr lang="en-US" altLang="ja-JP" b="0" dirty="0"/>
              <a:t>『OSS</a:t>
            </a:r>
            <a:r>
              <a:rPr lang="ja-JP" altLang="en-US" b="0" dirty="0"/>
              <a:t>鳥瞰図</a:t>
            </a:r>
            <a:r>
              <a:rPr lang="en-US" altLang="ja-JP" b="0" dirty="0"/>
              <a:t>』</a:t>
            </a:r>
            <a:r>
              <a:rPr lang="ja-JP" altLang="en-US" b="0" dirty="0"/>
              <a:t>に掲載する</a:t>
            </a:r>
            <a:r>
              <a:rPr lang="en-US" altLang="ja-JP" b="0" dirty="0"/>
              <a:t>OSS</a:t>
            </a:r>
            <a:r>
              <a:rPr lang="ja-JP" altLang="en-US" b="0" dirty="0"/>
              <a:t>を選定する際の参考にしています。</a:t>
            </a:r>
          </a:p>
        </p:txBody>
      </p:sp>
    </p:spTree>
    <p:extLst>
      <p:ext uri="{BB962C8B-B14F-4D97-AF65-F5344CB8AC3E}">
        <p14:creationId xmlns:p14="http://schemas.microsoft.com/office/powerpoint/2010/main" val="22355807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pPr>
              <a:defRPr/>
            </a:pPr>
            <a:fld id="{2E2CC637-50F8-41E5-AD2A-672FDF5D54F5}" type="slidenum">
              <a:rPr lang="en-US" altLang="ja-JP" smtClean="0"/>
              <a:pPr>
                <a:defRPr/>
              </a:pPr>
              <a:t>5</a:t>
            </a:fld>
            <a:endParaRPr lang="en-US" altLang="ja-JP"/>
          </a:p>
        </p:txBody>
      </p:sp>
      <p:sp>
        <p:nvSpPr>
          <p:cNvPr id="5" name="タイトル 4"/>
          <p:cNvSpPr>
            <a:spLocks noGrp="1"/>
          </p:cNvSpPr>
          <p:nvPr>
            <p:ph type="title"/>
          </p:nvPr>
        </p:nvSpPr>
        <p:spPr/>
        <p:txBody>
          <a:bodyPr/>
          <a:lstStyle/>
          <a:p>
            <a:r>
              <a:rPr kumimoji="1" lang="ja-JP" altLang="en-US" dirty="0"/>
              <a:t>鳥瞰図</a:t>
            </a:r>
            <a:r>
              <a:rPr kumimoji="1" lang="en-US" altLang="ja-JP" dirty="0"/>
              <a:t>WG</a:t>
            </a:r>
            <a:endParaRPr kumimoji="1" lang="ja-JP" altLang="en-US" dirty="0"/>
          </a:p>
        </p:txBody>
      </p:sp>
      <p:pic>
        <p:nvPicPr>
          <p:cNvPr id="3" name="図 2">
            <a:extLst>
              <a:ext uri="{FF2B5EF4-FFF2-40B4-BE49-F238E27FC236}">
                <a16:creationId xmlns:a16="http://schemas.microsoft.com/office/drawing/2014/main" id="{03D2D2B8-53A4-4A9D-9F60-82893F04F86C}"/>
              </a:ext>
            </a:extLst>
          </p:cNvPr>
          <p:cNvPicPr>
            <a:picLocks noChangeAspect="1"/>
          </p:cNvPicPr>
          <p:nvPr/>
        </p:nvPicPr>
        <p:blipFill>
          <a:blip r:embed="rId2"/>
          <a:stretch>
            <a:fillRect/>
          </a:stretch>
        </p:blipFill>
        <p:spPr>
          <a:xfrm>
            <a:off x="1190625" y="1131756"/>
            <a:ext cx="9810750" cy="4981575"/>
          </a:xfrm>
          <a:prstGeom prst="rect">
            <a:avLst/>
          </a:prstGeom>
        </p:spPr>
      </p:pic>
      <p:sp>
        <p:nvSpPr>
          <p:cNvPr id="7" name="正方形/長方形 6"/>
          <p:cNvSpPr/>
          <p:nvPr/>
        </p:nvSpPr>
        <p:spPr>
          <a:xfrm>
            <a:off x="2078387" y="4799514"/>
            <a:ext cx="1393824" cy="1044728"/>
          </a:xfrm>
          <a:prstGeom prst="rect">
            <a:avLst/>
          </a:prstGeom>
          <a:noFill/>
          <a:ln w="57150"/>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a:p>
        </p:txBody>
      </p:sp>
    </p:spTree>
    <p:extLst>
      <p:ext uri="{BB962C8B-B14F-4D97-AF65-F5344CB8AC3E}">
        <p14:creationId xmlns:p14="http://schemas.microsoft.com/office/powerpoint/2010/main" val="67108756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a:extLst>
              <a:ext uri="{FF2B5EF4-FFF2-40B4-BE49-F238E27FC236}">
                <a16:creationId xmlns:a16="http://schemas.microsoft.com/office/drawing/2014/main" id="{DF2933DC-E155-4120-B56C-81E15E82656B}"/>
              </a:ext>
            </a:extLst>
          </p:cNvPr>
          <p:cNvSpPr>
            <a:spLocks noGrp="1"/>
          </p:cNvSpPr>
          <p:nvPr>
            <p:ph idx="1"/>
          </p:nvPr>
        </p:nvSpPr>
        <p:spPr/>
        <p:txBody>
          <a:bodyPr/>
          <a:lstStyle/>
          <a:p>
            <a:pPr algn="l"/>
            <a:r>
              <a:rPr lang="ja-JP" altLang="en-US" sz="2400" b="1" i="0" dirty="0">
                <a:solidFill>
                  <a:srgbClr val="333333"/>
                </a:solidFill>
                <a:effectLst/>
                <a:latin typeface="-apple-system"/>
              </a:rPr>
              <a:t>判断材料</a:t>
            </a:r>
          </a:p>
          <a:p>
            <a:pPr algn="l">
              <a:buFont typeface="Arial" panose="020B0604020202020204" pitchFamily="34" charset="0"/>
              <a:buChar char="•"/>
            </a:pPr>
            <a:r>
              <a:rPr lang="en-US" altLang="ja-JP" sz="2400" b="0" i="0" dirty="0" err="1">
                <a:solidFill>
                  <a:srgbClr val="333333"/>
                </a:solidFill>
                <a:effectLst/>
                <a:latin typeface="inherit"/>
              </a:rPr>
              <a:t>Github</a:t>
            </a:r>
            <a:r>
              <a:rPr lang="ja-JP" altLang="en-US" sz="2400" b="0" i="0" dirty="0">
                <a:solidFill>
                  <a:srgbClr val="333333"/>
                </a:solidFill>
                <a:effectLst/>
                <a:latin typeface="inherit"/>
              </a:rPr>
              <a:t>「</a:t>
            </a:r>
            <a:r>
              <a:rPr lang="en-US" altLang="ja-JP" sz="2400" b="0" i="0" dirty="0">
                <a:solidFill>
                  <a:srgbClr val="333333"/>
                </a:solidFill>
                <a:effectLst/>
                <a:latin typeface="inherit"/>
              </a:rPr>
              <a:t>star</a:t>
            </a:r>
            <a:r>
              <a:rPr lang="ja-JP" altLang="en-US" sz="2400" b="0" i="0" dirty="0">
                <a:solidFill>
                  <a:srgbClr val="333333"/>
                </a:solidFill>
                <a:effectLst/>
                <a:latin typeface="inherit"/>
              </a:rPr>
              <a:t>」数、「</a:t>
            </a:r>
            <a:r>
              <a:rPr lang="en-US" altLang="ja-JP" sz="2400" b="0" i="0" dirty="0">
                <a:solidFill>
                  <a:srgbClr val="333333"/>
                </a:solidFill>
                <a:effectLst/>
                <a:latin typeface="inherit"/>
              </a:rPr>
              <a:t>Fork</a:t>
            </a:r>
            <a:r>
              <a:rPr lang="ja-JP" altLang="en-US" sz="2400" b="0" i="0" dirty="0">
                <a:solidFill>
                  <a:srgbClr val="333333"/>
                </a:solidFill>
                <a:effectLst/>
                <a:latin typeface="inherit"/>
              </a:rPr>
              <a:t>」数</a:t>
            </a:r>
            <a:endParaRPr lang="en-US" altLang="ja-JP" sz="2400" b="0" i="0" dirty="0">
              <a:solidFill>
                <a:srgbClr val="333333"/>
              </a:solidFill>
              <a:effectLst/>
              <a:latin typeface="inherit"/>
            </a:endParaRPr>
          </a:p>
          <a:p>
            <a:pPr algn="l">
              <a:buFont typeface="Arial" panose="020B0604020202020204" pitchFamily="34" charset="0"/>
              <a:buChar char="•"/>
            </a:pPr>
            <a:r>
              <a:rPr lang="en-US" altLang="ja-JP" sz="2400" b="0" i="0" dirty="0">
                <a:solidFill>
                  <a:srgbClr val="333333"/>
                </a:solidFill>
                <a:effectLst/>
                <a:latin typeface="inherit"/>
              </a:rPr>
              <a:t>OpenHub</a:t>
            </a:r>
            <a:r>
              <a:rPr lang="ja-JP" altLang="en-US" sz="2400" b="0" i="0" dirty="0">
                <a:solidFill>
                  <a:srgbClr val="333333"/>
                </a:solidFill>
                <a:effectLst/>
                <a:latin typeface="inherit"/>
              </a:rPr>
              <a:t>「</a:t>
            </a:r>
            <a:r>
              <a:rPr lang="en-US" altLang="ja-JP" sz="2400" b="0" i="0" dirty="0">
                <a:solidFill>
                  <a:srgbClr val="333333"/>
                </a:solidFill>
                <a:effectLst/>
                <a:latin typeface="inherit"/>
              </a:rPr>
              <a:t>I Use This!</a:t>
            </a:r>
            <a:r>
              <a:rPr lang="ja-JP" altLang="en-US" sz="2400" b="0" i="0" dirty="0">
                <a:solidFill>
                  <a:srgbClr val="333333"/>
                </a:solidFill>
                <a:effectLst/>
                <a:latin typeface="inherit"/>
              </a:rPr>
              <a:t>」数、「</a:t>
            </a:r>
            <a:r>
              <a:rPr lang="en-US" altLang="ja-JP" sz="2400" b="0" i="0" dirty="0">
                <a:solidFill>
                  <a:srgbClr val="333333"/>
                </a:solidFill>
                <a:effectLst/>
                <a:latin typeface="inherit"/>
              </a:rPr>
              <a:t>Activity</a:t>
            </a:r>
            <a:r>
              <a:rPr lang="ja-JP" altLang="en-US" sz="2400" b="0" i="0" dirty="0">
                <a:solidFill>
                  <a:srgbClr val="333333"/>
                </a:solidFill>
                <a:effectLst/>
                <a:latin typeface="inherit"/>
              </a:rPr>
              <a:t>」</a:t>
            </a:r>
            <a:endParaRPr lang="en-US" altLang="ja-JP" sz="2400" b="0" i="0" dirty="0">
              <a:solidFill>
                <a:srgbClr val="333333"/>
              </a:solidFill>
              <a:effectLst/>
              <a:latin typeface="inherit"/>
            </a:endParaRPr>
          </a:p>
          <a:p>
            <a:pPr algn="l">
              <a:buFont typeface="Arial" panose="020B0604020202020204" pitchFamily="34" charset="0"/>
              <a:buChar char="•"/>
            </a:pPr>
            <a:r>
              <a:rPr lang="en-US" altLang="ja-JP" sz="2400" b="0" i="0" dirty="0" err="1">
                <a:solidFill>
                  <a:srgbClr val="333333"/>
                </a:solidFill>
                <a:effectLst/>
                <a:latin typeface="inherit"/>
              </a:rPr>
              <a:t>Qita</a:t>
            </a:r>
            <a:r>
              <a:rPr lang="en-US" altLang="ja-JP" sz="2400" b="0" i="0" dirty="0">
                <a:solidFill>
                  <a:srgbClr val="333333"/>
                </a:solidFill>
                <a:effectLst/>
                <a:latin typeface="inherit"/>
              </a:rPr>
              <a:t> </a:t>
            </a:r>
            <a:r>
              <a:rPr lang="ja-JP" altLang="en-US" sz="2400" b="0" i="0" dirty="0">
                <a:solidFill>
                  <a:srgbClr val="333333"/>
                </a:solidFill>
                <a:effectLst/>
                <a:latin typeface="inherit"/>
              </a:rPr>
              <a:t>記事投稿数</a:t>
            </a:r>
            <a:endParaRPr lang="en-US" altLang="ja-JP" sz="2400" dirty="0">
              <a:solidFill>
                <a:srgbClr val="333333"/>
              </a:solidFill>
              <a:latin typeface="inherit"/>
            </a:endParaRPr>
          </a:p>
          <a:p>
            <a:pPr marL="353616" lvl="1" indent="0">
              <a:buNone/>
            </a:pPr>
            <a:r>
              <a:rPr lang="ja-JP" altLang="en-US" sz="1800" b="0" i="0" dirty="0">
                <a:solidFill>
                  <a:srgbClr val="333333"/>
                </a:solidFill>
                <a:effectLst/>
                <a:latin typeface="-apple-system"/>
              </a:rPr>
              <a:t>絶対的な基準ではなく、これらの情報源から総合的に掲載可否を判断すること。</a:t>
            </a:r>
            <a:br>
              <a:rPr lang="ja-JP" altLang="en-US" sz="1800" b="0" i="0" dirty="0">
                <a:solidFill>
                  <a:srgbClr val="333333"/>
                </a:solidFill>
                <a:effectLst/>
                <a:latin typeface="-apple-system"/>
              </a:rPr>
            </a:br>
            <a:r>
              <a:rPr lang="ja-JP" altLang="en-US" sz="1800" b="0" i="0" dirty="0">
                <a:solidFill>
                  <a:srgbClr val="333333"/>
                </a:solidFill>
                <a:effectLst/>
                <a:latin typeface="-apple-system"/>
              </a:rPr>
              <a:t>カテゴリ毎に件数は傾斜があるので、横断的な件数のしきい値は設けない。</a:t>
            </a:r>
            <a:endParaRPr lang="en-US" altLang="ja-JP" sz="1800" b="0" i="0" dirty="0">
              <a:solidFill>
                <a:srgbClr val="333333"/>
              </a:solidFill>
              <a:effectLst/>
              <a:latin typeface="-apple-system"/>
            </a:endParaRPr>
          </a:p>
          <a:p>
            <a:pPr marL="353616" lvl="1" indent="0">
              <a:buNone/>
            </a:pPr>
            <a:r>
              <a:rPr lang="en-US" altLang="ja-JP" sz="1800" b="0" i="0" dirty="0">
                <a:solidFill>
                  <a:srgbClr val="333333"/>
                </a:solidFill>
                <a:effectLst/>
                <a:latin typeface="inherit"/>
              </a:rPr>
              <a:t>	</a:t>
            </a:r>
          </a:p>
          <a:p>
            <a:pPr algn="l"/>
            <a:r>
              <a:rPr lang="ja-JP" altLang="en-US" sz="2400" b="1" i="0" dirty="0">
                <a:solidFill>
                  <a:srgbClr val="333333"/>
                </a:solidFill>
                <a:effectLst/>
                <a:latin typeface="-apple-system"/>
              </a:rPr>
              <a:t>その他判断基準となりえそうなもの</a:t>
            </a:r>
          </a:p>
          <a:p>
            <a:pPr algn="l">
              <a:buFont typeface="Arial" panose="020B0604020202020204" pitchFamily="34" charset="0"/>
              <a:buChar char="•"/>
            </a:pPr>
            <a:r>
              <a:rPr lang="en-US" altLang="ja-JP" sz="2400" b="0" i="0" dirty="0">
                <a:solidFill>
                  <a:srgbClr val="333333"/>
                </a:solidFill>
                <a:effectLst/>
                <a:latin typeface="inherit"/>
              </a:rPr>
              <a:t>Google</a:t>
            </a:r>
            <a:r>
              <a:rPr lang="ja-JP" altLang="en-US" sz="2400" b="0" i="0" dirty="0">
                <a:solidFill>
                  <a:srgbClr val="333333"/>
                </a:solidFill>
                <a:effectLst/>
                <a:latin typeface="inherit"/>
              </a:rPr>
              <a:t>トレンド</a:t>
            </a:r>
          </a:p>
          <a:p>
            <a:pPr algn="l">
              <a:buFont typeface="Arial" panose="020B0604020202020204" pitchFamily="34" charset="0"/>
              <a:buChar char="•"/>
            </a:pPr>
            <a:r>
              <a:rPr lang="en-US" altLang="ja-JP" sz="2400" b="0" i="0" dirty="0" err="1">
                <a:solidFill>
                  <a:srgbClr val="333333"/>
                </a:solidFill>
                <a:effectLst/>
                <a:latin typeface="inherit"/>
              </a:rPr>
              <a:t>EoL</a:t>
            </a:r>
            <a:r>
              <a:rPr lang="ja-JP" altLang="en-US" sz="2400" b="0" i="0" dirty="0">
                <a:solidFill>
                  <a:srgbClr val="333333"/>
                </a:solidFill>
                <a:effectLst/>
                <a:latin typeface="inherit"/>
              </a:rPr>
              <a:t>を迎えていないか、直近</a:t>
            </a:r>
            <a:r>
              <a:rPr lang="en-US" altLang="ja-JP" sz="2400" b="0" i="0" dirty="0">
                <a:solidFill>
                  <a:srgbClr val="333333"/>
                </a:solidFill>
                <a:effectLst/>
                <a:latin typeface="inherit"/>
              </a:rPr>
              <a:t>2</a:t>
            </a:r>
            <a:r>
              <a:rPr lang="ja-JP" altLang="en-US" sz="2400" b="0" i="0" dirty="0">
                <a:solidFill>
                  <a:srgbClr val="333333"/>
                </a:solidFill>
                <a:effectLst/>
                <a:latin typeface="inherit"/>
              </a:rPr>
              <a:t>年のリリースがされているか</a:t>
            </a:r>
          </a:p>
          <a:p>
            <a:pPr algn="l">
              <a:buFont typeface="Arial" panose="020B0604020202020204" pitchFamily="34" charset="0"/>
              <a:buChar char="•"/>
            </a:pPr>
            <a:r>
              <a:rPr lang="ja-JP" altLang="en-US" sz="2400" b="0" i="0" dirty="0">
                <a:solidFill>
                  <a:srgbClr val="333333"/>
                </a:solidFill>
                <a:effectLst/>
                <a:latin typeface="inherit"/>
              </a:rPr>
              <a:t>セキュリティ技術の会、旧ビッグデータ部会など各有識者による意見</a:t>
            </a:r>
            <a:endParaRPr lang="en-US" altLang="ja-JP" sz="2400" b="0" i="0" dirty="0">
              <a:solidFill>
                <a:srgbClr val="333333"/>
              </a:solidFill>
              <a:effectLst/>
              <a:latin typeface="inherit"/>
            </a:endParaRPr>
          </a:p>
          <a:p>
            <a:endParaRPr kumimoji="1" lang="ja-JP" altLang="en-US" sz="2400" dirty="0"/>
          </a:p>
        </p:txBody>
      </p:sp>
      <p:sp>
        <p:nvSpPr>
          <p:cNvPr id="4" name="スライド番号プレースホルダー 3">
            <a:extLst>
              <a:ext uri="{FF2B5EF4-FFF2-40B4-BE49-F238E27FC236}">
                <a16:creationId xmlns:a16="http://schemas.microsoft.com/office/drawing/2014/main" id="{3F8D5CB7-45D5-4797-97B3-CA1C53756CC9}"/>
              </a:ext>
            </a:extLst>
          </p:cNvPr>
          <p:cNvSpPr>
            <a:spLocks noGrp="1"/>
          </p:cNvSpPr>
          <p:nvPr>
            <p:ph type="sldNum" sz="quarter" idx="12"/>
          </p:nvPr>
        </p:nvSpPr>
        <p:spPr/>
        <p:txBody>
          <a:bodyPr/>
          <a:lstStyle/>
          <a:p>
            <a:pPr>
              <a:defRPr/>
            </a:pPr>
            <a:fld id="{2E2CC637-50F8-41E5-AD2A-672FDF5D54F5}" type="slidenum">
              <a:rPr lang="en-US" altLang="ja-JP" smtClean="0"/>
              <a:pPr>
                <a:defRPr/>
              </a:pPr>
              <a:t>50</a:t>
            </a:fld>
            <a:endParaRPr lang="en-US" altLang="ja-JP"/>
          </a:p>
        </p:txBody>
      </p:sp>
      <p:sp>
        <p:nvSpPr>
          <p:cNvPr id="5" name="タイトル 4">
            <a:extLst>
              <a:ext uri="{FF2B5EF4-FFF2-40B4-BE49-F238E27FC236}">
                <a16:creationId xmlns:a16="http://schemas.microsoft.com/office/drawing/2014/main" id="{D25D08B7-54B8-4125-8C1D-6B9CAA48C251}"/>
              </a:ext>
            </a:extLst>
          </p:cNvPr>
          <p:cNvSpPr>
            <a:spLocks noGrp="1"/>
          </p:cNvSpPr>
          <p:nvPr>
            <p:ph type="title"/>
          </p:nvPr>
        </p:nvSpPr>
        <p:spPr/>
        <p:txBody>
          <a:bodyPr/>
          <a:lstStyle/>
          <a:p>
            <a:r>
              <a:rPr kumimoji="1" lang="ja-JP" altLang="en-US" dirty="0"/>
              <a:t>掲載する</a:t>
            </a:r>
            <a:r>
              <a:rPr kumimoji="1" lang="en-US" altLang="ja-JP" dirty="0"/>
              <a:t>OSS</a:t>
            </a:r>
            <a:r>
              <a:rPr kumimoji="1" lang="ja-JP" altLang="en-US" dirty="0"/>
              <a:t>のポリシー</a:t>
            </a:r>
          </a:p>
        </p:txBody>
      </p:sp>
    </p:spTree>
    <p:extLst>
      <p:ext uri="{BB962C8B-B14F-4D97-AF65-F5344CB8AC3E}">
        <p14:creationId xmlns:p14="http://schemas.microsoft.com/office/powerpoint/2010/main" val="365466036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42F6E85A-241B-40E2-9A54-E5CD4BCD300D}"/>
              </a:ext>
            </a:extLst>
          </p:cNvPr>
          <p:cNvSpPr>
            <a:spLocks noGrp="1"/>
          </p:cNvSpPr>
          <p:nvPr>
            <p:ph type="sldNum" sz="quarter" idx="12"/>
          </p:nvPr>
        </p:nvSpPr>
        <p:spPr/>
        <p:txBody>
          <a:bodyPr/>
          <a:lstStyle/>
          <a:p>
            <a:pPr>
              <a:defRPr/>
            </a:pPr>
            <a:fld id="{2E2CC637-50F8-41E5-AD2A-672FDF5D54F5}" type="slidenum">
              <a:rPr lang="en-US" altLang="ja-JP" smtClean="0"/>
              <a:pPr>
                <a:defRPr/>
              </a:pPr>
              <a:t>51</a:t>
            </a:fld>
            <a:endParaRPr lang="en-US" altLang="ja-JP"/>
          </a:p>
        </p:txBody>
      </p:sp>
      <p:sp>
        <p:nvSpPr>
          <p:cNvPr id="4" name="タイトル 3">
            <a:extLst>
              <a:ext uri="{FF2B5EF4-FFF2-40B4-BE49-F238E27FC236}">
                <a16:creationId xmlns:a16="http://schemas.microsoft.com/office/drawing/2014/main" id="{8A716261-2DE8-4D84-A4C2-7F0CC24CD77B}"/>
              </a:ext>
            </a:extLst>
          </p:cNvPr>
          <p:cNvSpPr>
            <a:spLocks noGrp="1"/>
          </p:cNvSpPr>
          <p:nvPr>
            <p:ph type="title"/>
          </p:nvPr>
        </p:nvSpPr>
        <p:spPr/>
        <p:txBody>
          <a:bodyPr/>
          <a:lstStyle/>
          <a:p>
            <a:r>
              <a:rPr kumimoji="1" lang="en-US" altLang="ja-JP" dirty="0" err="1"/>
              <a:t>Github</a:t>
            </a:r>
            <a:r>
              <a:rPr kumimoji="1" lang="en-US" altLang="ja-JP" dirty="0"/>
              <a:t> </a:t>
            </a:r>
            <a:endParaRPr kumimoji="1" lang="ja-JP" altLang="en-US" dirty="0"/>
          </a:p>
        </p:txBody>
      </p:sp>
      <p:sp>
        <p:nvSpPr>
          <p:cNvPr id="5" name="フッター プレースホルダー 4">
            <a:extLst>
              <a:ext uri="{FF2B5EF4-FFF2-40B4-BE49-F238E27FC236}">
                <a16:creationId xmlns:a16="http://schemas.microsoft.com/office/drawing/2014/main" id="{05967768-B4CA-44FC-9731-305D983EA26D}"/>
              </a:ext>
            </a:extLst>
          </p:cNvPr>
          <p:cNvSpPr>
            <a:spLocks noGrp="1"/>
          </p:cNvSpPr>
          <p:nvPr>
            <p:ph type="ftr" sz="quarter" idx="3"/>
          </p:nvPr>
        </p:nvSpPr>
        <p:spPr/>
        <p:txBody>
          <a:bodyPr/>
          <a:lstStyle/>
          <a:p>
            <a:pPr>
              <a:defRPr/>
            </a:pPr>
            <a:r>
              <a:rPr lang="en-US" altLang="ja-JP"/>
              <a:t>Copyright 2023 Japan OSS Promotion Forum</a:t>
            </a:r>
            <a:endParaRPr lang="en-US" altLang="ja-JP" dirty="0"/>
          </a:p>
        </p:txBody>
      </p:sp>
      <p:pic>
        <p:nvPicPr>
          <p:cNvPr id="7" name="図 6">
            <a:extLst>
              <a:ext uri="{FF2B5EF4-FFF2-40B4-BE49-F238E27FC236}">
                <a16:creationId xmlns:a16="http://schemas.microsoft.com/office/drawing/2014/main" id="{DC5D75C5-4127-4A66-B316-9ECF8910BB3E}"/>
              </a:ext>
            </a:extLst>
          </p:cNvPr>
          <p:cNvPicPr>
            <a:picLocks noChangeAspect="1"/>
          </p:cNvPicPr>
          <p:nvPr/>
        </p:nvPicPr>
        <p:blipFill>
          <a:blip r:embed="rId2"/>
          <a:stretch>
            <a:fillRect/>
          </a:stretch>
        </p:blipFill>
        <p:spPr>
          <a:xfrm>
            <a:off x="615820" y="1862479"/>
            <a:ext cx="10214289" cy="4410528"/>
          </a:xfrm>
          <a:prstGeom prst="rect">
            <a:avLst/>
          </a:prstGeom>
        </p:spPr>
      </p:pic>
      <p:sp>
        <p:nvSpPr>
          <p:cNvPr id="8" name="コンテンツ プレースホルダー 4">
            <a:extLst>
              <a:ext uri="{FF2B5EF4-FFF2-40B4-BE49-F238E27FC236}">
                <a16:creationId xmlns:a16="http://schemas.microsoft.com/office/drawing/2014/main" id="{3C36175D-1C5A-4E58-AEF6-C7C49E9CFCE9}"/>
              </a:ext>
            </a:extLst>
          </p:cNvPr>
          <p:cNvSpPr>
            <a:spLocks noGrp="1"/>
          </p:cNvSpPr>
          <p:nvPr>
            <p:ph idx="1"/>
          </p:nvPr>
        </p:nvSpPr>
        <p:spPr>
          <a:xfrm>
            <a:off x="392113" y="838200"/>
            <a:ext cx="11560175" cy="5038725"/>
          </a:xfrm>
        </p:spPr>
        <p:txBody>
          <a:bodyPr/>
          <a:lstStyle/>
          <a:p>
            <a:r>
              <a:rPr lang="ja-JP" altLang="en-US" dirty="0"/>
              <a:t>概要</a:t>
            </a:r>
            <a:endParaRPr lang="en-US" altLang="ja-JP" dirty="0"/>
          </a:p>
          <a:p>
            <a:pPr lvl="1"/>
            <a:r>
              <a:rPr lang="ja-JP" altLang="en-US" dirty="0"/>
              <a:t>各種</a:t>
            </a:r>
            <a:r>
              <a:rPr lang="en-US" altLang="ja-JP" dirty="0"/>
              <a:t>OSS</a:t>
            </a:r>
            <a:r>
              <a:rPr lang="ja-JP" altLang="en-US" dirty="0"/>
              <a:t>のリポジトリ</a:t>
            </a:r>
            <a:endParaRPr lang="en-US" altLang="ja-JP" dirty="0"/>
          </a:p>
          <a:p>
            <a:pPr lvl="1"/>
            <a:r>
              <a:rPr lang="en-US" altLang="ja-JP" dirty="0"/>
              <a:t>URL: https://github.com/</a:t>
            </a:r>
            <a:endParaRPr kumimoji="1" lang="ja-JP" altLang="en-US" dirty="0"/>
          </a:p>
        </p:txBody>
      </p:sp>
      <p:sp>
        <p:nvSpPr>
          <p:cNvPr id="9" name="線吹き出し 1 (枠付き) 9">
            <a:extLst>
              <a:ext uri="{FF2B5EF4-FFF2-40B4-BE49-F238E27FC236}">
                <a16:creationId xmlns:a16="http://schemas.microsoft.com/office/drawing/2014/main" id="{4EA7A2F1-D49E-49FD-910B-2A7808B5BEB2}"/>
              </a:ext>
            </a:extLst>
          </p:cNvPr>
          <p:cNvSpPr/>
          <p:nvPr/>
        </p:nvSpPr>
        <p:spPr>
          <a:xfrm>
            <a:off x="8309783" y="1107613"/>
            <a:ext cx="2882722" cy="499292"/>
          </a:xfrm>
          <a:prstGeom prst="borderCallout1">
            <a:avLst>
              <a:gd name="adj1" fmla="val 96836"/>
              <a:gd name="adj2" fmla="val 51045"/>
              <a:gd name="adj3" fmla="val 186097"/>
              <a:gd name="adj4" fmla="val 38441"/>
            </a:avLst>
          </a:prstGeom>
          <a:solidFill>
            <a:srgbClr val="CCFFFF"/>
          </a:solidFill>
          <a:ln w="28575">
            <a:solidFill>
              <a:srgbClr val="0070C0"/>
            </a:solidFill>
            <a:headEnd type="none" w="med" len="med"/>
            <a:tailEnd type="triangle" w="med" len="med"/>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Star</a:t>
            </a: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数、</a:t>
            </a:r>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Fork</a:t>
            </a: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数</a:t>
            </a:r>
          </a:p>
        </p:txBody>
      </p:sp>
    </p:spTree>
    <p:extLst>
      <p:ext uri="{BB962C8B-B14F-4D97-AF65-F5344CB8AC3E}">
        <p14:creationId xmlns:p14="http://schemas.microsoft.com/office/powerpoint/2010/main" val="384722435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コンテンツ プレースホルダー 4"/>
          <p:cNvSpPr>
            <a:spLocks noGrp="1"/>
          </p:cNvSpPr>
          <p:nvPr>
            <p:ph idx="1"/>
          </p:nvPr>
        </p:nvSpPr>
        <p:spPr/>
        <p:txBody>
          <a:bodyPr/>
          <a:lstStyle/>
          <a:p>
            <a:r>
              <a:rPr lang="ja-JP" altLang="en-US" dirty="0"/>
              <a:t>概要</a:t>
            </a:r>
            <a:endParaRPr lang="en-US" altLang="ja-JP" dirty="0"/>
          </a:p>
          <a:p>
            <a:pPr lvl="1"/>
            <a:r>
              <a:rPr lang="ja-JP" altLang="en-US" dirty="0"/>
              <a:t>各種</a:t>
            </a:r>
            <a:r>
              <a:rPr lang="en-US" altLang="ja-JP" dirty="0"/>
              <a:t>OSS</a:t>
            </a:r>
            <a:r>
              <a:rPr lang="ja-JP" altLang="en-US" dirty="0"/>
              <a:t>の検索サイト</a:t>
            </a:r>
            <a:endParaRPr lang="en-US" altLang="ja-JP" dirty="0"/>
          </a:p>
          <a:p>
            <a:pPr lvl="1"/>
            <a:r>
              <a:rPr lang="en-US" altLang="ja-JP" dirty="0"/>
              <a:t>URL: https://www.openhub.net/</a:t>
            </a:r>
            <a:endParaRPr kumimoji="1" lang="ja-JP" altLang="en-US" dirty="0"/>
          </a:p>
        </p:txBody>
      </p:sp>
      <p:sp>
        <p:nvSpPr>
          <p:cNvPr id="4" name="スライド番号プレースホルダー 3"/>
          <p:cNvSpPr>
            <a:spLocks noGrp="1"/>
          </p:cNvSpPr>
          <p:nvPr>
            <p:ph type="sldNum" sz="quarter" idx="12"/>
          </p:nvPr>
        </p:nvSpPr>
        <p:spPr/>
        <p:txBody>
          <a:bodyPr/>
          <a:lstStyle/>
          <a:p>
            <a:pPr>
              <a:defRPr/>
            </a:pPr>
            <a:fld id="{46E683E9-ADC6-4FF3-AD4E-53B288B533C8}" type="slidenum">
              <a:rPr lang="en-US" altLang="ja-JP" smtClean="0"/>
              <a:pPr>
                <a:defRPr/>
              </a:pPr>
              <a:t>52</a:t>
            </a:fld>
            <a:endParaRPr lang="en-US" altLang="ja-JP"/>
          </a:p>
        </p:txBody>
      </p:sp>
      <p:sp>
        <p:nvSpPr>
          <p:cNvPr id="2" name="タイトル 1"/>
          <p:cNvSpPr>
            <a:spLocks noGrp="1"/>
          </p:cNvSpPr>
          <p:nvPr>
            <p:ph type="title"/>
          </p:nvPr>
        </p:nvSpPr>
        <p:spPr/>
        <p:txBody>
          <a:bodyPr/>
          <a:lstStyle/>
          <a:p>
            <a:r>
              <a:rPr kumimoji="1" lang="en-US" altLang="ja-JP" dirty="0"/>
              <a:t>Black </a:t>
            </a:r>
            <a:r>
              <a:rPr lang="en-US" altLang="ja-JP" dirty="0"/>
              <a:t>Duck </a:t>
            </a:r>
            <a:r>
              <a:rPr kumimoji="1" lang="en-US" altLang="ja-JP" dirty="0" err="1"/>
              <a:t>OpenHUB</a:t>
            </a:r>
            <a:endParaRPr kumimoji="1" lang="ja-JP" altLang="en-US" dirty="0"/>
          </a:p>
        </p:txBody>
      </p:sp>
      <p:sp>
        <p:nvSpPr>
          <p:cNvPr id="7" name="テキスト ボックス 6"/>
          <p:cNvSpPr txBox="1"/>
          <p:nvPr/>
        </p:nvSpPr>
        <p:spPr>
          <a:xfrm>
            <a:off x="8617680" y="2373087"/>
            <a:ext cx="2747005" cy="2031325"/>
          </a:xfrm>
          <a:prstGeom prst="rect">
            <a:avLst/>
          </a:prstGeom>
          <a:noFill/>
        </p:spPr>
        <p:txBody>
          <a:bodyPr wrap="square" rtlCol="0">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各種</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OSS</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情報</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・概要</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・関連技術</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タグ</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a:t>
            </a:r>
          </a:p>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・情報サイト</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(URL)</a:t>
            </a:r>
          </a:p>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・ライセンス</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・類似</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OSS</a:t>
            </a:r>
          </a:p>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など</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9" name="図 8"/>
          <p:cNvPicPr>
            <a:picLocks noChangeAspect="1"/>
          </p:cNvPicPr>
          <p:nvPr/>
        </p:nvPicPr>
        <p:blipFill>
          <a:blip r:embed="rId2"/>
          <a:stretch>
            <a:fillRect/>
          </a:stretch>
        </p:blipFill>
        <p:spPr>
          <a:xfrm>
            <a:off x="1837182" y="1776351"/>
            <a:ext cx="6291915" cy="4698614"/>
          </a:xfrm>
          <a:prstGeom prst="rect">
            <a:avLst/>
          </a:prstGeom>
        </p:spPr>
      </p:pic>
    </p:spTree>
    <p:extLst>
      <p:ext uri="{BB962C8B-B14F-4D97-AF65-F5344CB8AC3E}">
        <p14:creationId xmlns:p14="http://schemas.microsoft.com/office/powerpoint/2010/main" val="72734383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1817688" y="838734"/>
            <a:ext cx="3905450" cy="5038725"/>
          </a:xfrm>
        </p:spPr>
        <p:txBody>
          <a:bodyPr/>
          <a:lstStyle/>
          <a:p>
            <a:r>
              <a:rPr kumimoji="1" lang="en-US" altLang="ja-JP" dirty="0"/>
              <a:t>OSS</a:t>
            </a:r>
            <a:r>
              <a:rPr kumimoji="1" lang="ja-JP" altLang="en-US" dirty="0"/>
              <a:t>の活性度</a:t>
            </a:r>
            <a:endParaRPr kumimoji="1" lang="en-US" altLang="ja-JP" dirty="0"/>
          </a:p>
          <a:p>
            <a:pPr lvl="1"/>
            <a:r>
              <a:rPr lang="en-US" altLang="ja-JP" dirty="0" err="1"/>
              <a:t>PAI:Project</a:t>
            </a:r>
            <a:r>
              <a:rPr lang="en-US" altLang="ja-JP" dirty="0"/>
              <a:t> Activity Icons</a:t>
            </a:r>
            <a:endParaRPr kumimoji="1" lang="ja-JP" altLang="en-US" dirty="0"/>
          </a:p>
        </p:txBody>
      </p:sp>
      <p:sp>
        <p:nvSpPr>
          <p:cNvPr id="4" name="スライド番号プレースホルダー 3"/>
          <p:cNvSpPr>
            <a:spLocks noGrp="1"/>
          </p:cNvSpPr>
          <p:nvPr>
            <p:ph type="sldNum" sz="quarter" idx="12"/>
          </p:nvPr>
        </p:nvSpPr>
        <p:spPr/>
        <p:txBody>
          <a:bodyPr/>
          <a:lstStyle/>
          <a:p>
            <a:pPr>
              <a:defRPr/>
            </a:pPr>
            <a:fld id="{2E2CC637-50F8-41E5-AD2A-672FDF5D54F5}" type="slidenum">
              <a:rPr lang="en-US" altLang="ja-JP" smtClean="0"/>
              <a:pPr>
                <a:defRPr/>
              </a:pPr>
              <a:t>53</a:t>
            </a:fld>
            <a:endParaRPr lang="en-US" altLang="ja-JP"/>
          </a:p>
        </p:txBody>
      </p:sp>
      <p:sp>
        <p:nvSpPr>
          <p:cNvPr id="5" name="タイトル 4"/>
          <p:cNvSpPr>
            <a:spLocks noGrp="1"/>
          </p:cNvSpPr>
          <p:nvPr>
            <p:ph type="title"/>
          </p:nvPr>
        </p:nvSpPr>
        <p:spPr/>
        <p:txBody>
          <a:bodyPr/>
          <a:lstStyle/>
          <a:p>
            <a:r>
              <a:rPr lang="en-US" altLang="ja-JP" dirty="0"/>
              <a:t>Black Duck </a:t>
            </a:r>
            <a:r>
              <a:rPr lang="en-US" altLang="ja-JP" dirty="0" err="1"/>
              <a:t>OpenHUB</a:t>
            </a:r>
            <a:endParaRPr kumimoji="1" lang="ja-JP" altLang="en-US" dirty="0"/>
          </a:p>
        </p:txBody>
      </p:sp>
      <p:pic>
        <p:nvPicPr>
          <p:cNvPr id="6" name="図 5"/>
          <p:cNvPicPr>
            <a:picLocks noChangeAspect="1"/>
          </p:cNvPicPr>
          <p:nvPr/>
        </p:nvPicPr>
        <p:blipFill>
          <a:blip r:embed="rId2"/>
          <a:stretch>
            <a:fillRect/>
          </a:stretch>
        </p:blipFill>
        <p:spPr>
          <a:xfrm>
            <a:off x="2922115" y="1601588"/>
            <a:ext cx="1825944" cy="3402380"/>
          </a:xfrm>
          <a:prstGeom prst="rect">
            <a:avLst/>
          </a:prstGeom>
          <a:ln>
            <a:noFill/>
          </a:ln>
          <a:effectLst>
            <a:outerShdw blurRad="190500" algn="tl" rotWithShape="0">
              <a:srgbClr val="000000">
                <a:alpha val="70000"/>
              </a:srgbClr>
            </a:outerShdw>
          </a:effectLst>
        </p:spPr>
      </p:pic>
      <p:sp>
        <p:nvSpPr>
          <p:cNvPr id="7" name="コンテンツ プレースホルダー 1"/>
          <p:cNvSpPr txBox="1">
            <a:spLocks/>
          </p:cNvSpPr>
          <p:nvPr/>
        </p:nvSpPr>
        <p:spPr bwMode="auto">
          <a:xfrm>
            <a:off x="6475213" y="838734"/>
            <a:ext cx="3905450" cy="5038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52425" indent="-352425" algn="l" rtl="0" eaLnBrk="0" fontAlgn="base" hangingPunct="0">
              <a:spcBef>
                <a:spcPct val="20000"/>
              </a:spcBef>
              <a:spcAft>
                <a:spcPct val="0"/>
              </a:spcAft>
              <a:buClr>
                <a:schemeClr val="accent2"/>
              </a:buClr>
              <a:buFont typeface="Wingdings" panose="05000000000000000000" pitchFamily="2" charset="2"/>
              <a:buChar char="o"/>
              <a:defRPr kumimoji="1" sz="20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1038" indent="-327422" algn="l" rtl="0" eaLnBrk="0" fontAlgn="base" hangingPunct="0">
              <a:spcBef>
                <a:spcPct val="20000"/>
              </a:spcBef>
              <a:spcAft>
                <a:spcPct val="0"/>
              </a:spcAft>
              <a:buClr>
                <a:schemeClr val="accent2"/>
              </a:buClr>
              <a:buFont typeface="Wingdings" panose="05000000000000000000" pitchFamily="2" charset="2"/>
              <a:buChar char="n"/>
              <a:defRPr kumimoji="1" sz="16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978694" indent="-296466" algn="l" rtl="0" eaLnBrk="0" fontAlgn="base" hangingPunct="0">
              <a:spcBef>
                <a:spcPct val="20000"/>
              </a:spcBef>
              <a:spcAft>
                <a:spcPct val="0"/>
              </a:spcAft>
              <a:buClr>
                <a:schemeClr val="accent2"/>
              </a:buClr>
              <a:buFont typeface="Wingdings" panose="05000000000000000000" pitchFamily="2" charset="2"/>
              <a:buChar char="l"/>
              <a:defRPr kumimoji="1" sz="14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270397" indent="-290513" algn="l" rtl="0" eaLnBrk="0" fontAlgn="base" hangingPunct="0">
              <a:spcBef>
                <a:spcPct val="20000"/>
              </a:spcBef>
              <a:spcAft>
                <a:spcPct val="0"/>
              </a:spcAft>
              <a:buClr>
                <a:schemeClr val="accent2"/>
              </a:buClr>
              <a:buFont typeface="Wingdings" panose="05000000000000000000" pitchFamily="2" charset="2"/>
              <a:buChar char="n"/>
              <a:defRPr kumimoji="1" sz="15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1570435" indent="-298847" algn="l" rtl="0" eaLnBrk="0" fontAlgn="base" hangingPunct="0">
              <a:spcBef>
                <a:spcPct val="25000"/>
              </a:spcBef>
              <a:spcAft>
                <a:spcPct val="0"/>
              </a:spcAft>
              <a:buClr>
                <a:schemeClr val="accent2"/>
              </a:buClr>
              <a:buFont typeface="Wingdings" panose="05000000000000000000" pitchFamily="2" charset="2"/>
              <a:buChar char="§"/>
              <a:defRPr kumimoji="1" sz="15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1913335" indent="-298847" algn="l" rtl="0" eaLnBrk="1" fontAlgn="base" hangingPunct="1">
              <a:spcBef>
                <a:spcPct val="25000"/>
              </a:spcBef>
              <a:spcAft>
                <a:spcPct val="0"/>
              </a:spcAft>
              <a:buClr>
                <a:schemeClr val="accent2"/>
              </a:buClr>
              <a:buFont typeface="Wingdings" pitchFamily="2" charset="2"/>
              <a:buChar char="§"/>
              <a:defRPr kumimoji="1" sz="1500">
                <a:solidFill>
                  <a:schemeClr val="tx1"/>
                </a:solidFill>
                <a:latin typeface="+mn-lt"/>
                <a:ea typeface="+mn-ea"/>
              </a:defRPr>
            </a:lvl6pPr>
            <a:lvl7pPr marL="2256235" indent="-298847" algn="l" rtl="0" eaLnBrk="1" fontAlgn="base" hangingPunct="1">
              <a:spcBef>
                <a:spcPct val="25000"/>
              </a:spcBef>
              <a:spcAft>
                <a:spcPct val="0"/>
              </a:spcAft>
              <a:buClr>
                <a:schemeClr val="accent2"/>
              </a:buClr>
              <a:buFont typeface="Wingdings" pitchFamily="2" charset="2"/>
              <a:buChar char="§"/>
              <a:defRPr kumimoji="1" sz="1500">
                <a:solidFill>
                  <a:schemeClr val="tx1"/>
                </a:solidFill>
                <a:latin typeface="+mn-lt"/>
                <a:ea typeface="+mn-ea"/>
              </a:defRPr>
            </a:lvl7pPr>
            <a:lvl8pPr marL="2599135" indent="-298847" algn="l" rtl="0" eaLnBrk="1" fontAlgn="base" hangingPunct="1">
              <a:spcBef>
                <a:spcPct val="25000"/>
              </a:spcBef>
              <a:spcAft>
                <a:spcPct val="0"/>
              </a:spcAft>
              <a:buClr>
                <a:schemeClr val="accent2"/>
              </a:buClr>
              <a:buFont typeface="Wingdings" pitchFamily="2" charset="2"/>
              <a:buChar char="§"/>
              <a:defRPr kumimoji="1" sz="1500">
                <a:solidFill>
                  <a:schemeClr val="tx1"/>
                </a:solidFill>
                <a:latin typeface="+mn-lt"/>
                <a:ea typeface="+mn-ea"/>
              </a:defRPr>
            </a:lvl8pPr>
            <a:lvl9pPr marL="2942035" indent="-298847" algn="l" rtl="0" eaLnBrk="1" fontAlgn="base" hangingPunct="1">
              <a:spcBef>
                <a:spcPct val="25000"/>
              </a:spcBef>
              <a:spcAft>
                <a:spcPct val="0"/>
              </a:spcAft>
              <a:buClr>
                <a:schemeClr val="accent2"/>
              </a:buClr>
              <a:buFont typeface="Wingdings" pitchFamily="2" charset="2"/>
              <a:buChar char="§"/>
              <a:defRPr kumimoji="1" sz="1500">
                <a:solidFill>
                  <a:schemeClr val="tx1"/>
                </a:solidFill>
                <a:latin typeface="+mn-lt"/>
                <a:ea typeface="+mn-ea"/>
              </a:defRPr>
            </a:lvl9pPr>
          </a:lstStyle>
          <a:p>
            <a:endParaRPr lang="en-US" altLang="ja-JP" kern="0" dirty="0"/>
          </a:p>
          <a:p>
            <a:pPr lvl="1"/>
            <a:r>
              <a:rPr lang="en-US" altLang="ja-JP" kern="0" dirty="0"/>
              <a:t>I Use This !</a:t>
            </a:r>
          </a:p>
          <a:p>
            <a:pPr lvl="1"/>
            <a:endParaRPr lang="en-US" altLang="ja-JP" kern="0" dirty="0"/>
          </a:p>
          <a:p>
            <a:pPr lvl="1"/>
            <a:endParaRPr lang="en-US" altLang="ja-JP" kern="0" dirty="0"/>
          </a:p>
          <a:p>
            <a:pPr lvl="1"/>
            <a:endParaRPr lang="en-US" altLang="ja-JP" kern="0" dirty="0"/>
          </a:p>
          <a:p>
            <a:pPr marL="353616" lvl="1" indent="0">
              <a:buNone/>
            </a:pPr>
            <a:endParaRPr lang="en-US" altLang="ja-JP" kern="0" dirty="0"/>
          </a:p>
          <a:p>
            <a:pPr marL="353616" lvl="1" indent="0">
              <a:buNone/>
            </a:pPr>
            <a:endParaRPr lang="en-US" altLang="ja-JP" kern="0" dirty="0"/>
          </a:p>
          <a:p>
            <a:pPr marL="353616" lvl="1" indent="0">
              <a:buNone/>
            </a:pPr>
            <a:r>
              <a:rPr lang="en-US" altLang="ja-JP" kern="0" dirty="0" err="1"/>
              <a:t>OpenHUB</a:t>
            </a:r>
            <a:r>
              <a:rPr lang="ja-JP" altLang="en-US" kern="0" dirty="0"/>
              <a:t>に登録ユーザのうち、該当の</a:t>
            </a:r>
            <a:r>
              <a:rPr lang="en-US" altLang="ja-JP" kern="0" dirty="0"/>
              <a:t>OSS</a:t>
            </a:r>
            <a:r>
              <a:rPr lang="ja-JP" altLang="en-US" kern="0" dirty="0"/>
              <a:t>を使っているユーザの数</a:t>
            </a:r>
            <a:endParaRPr lang="en-US" altLang="ja-JP" kern="0" dirty="0"/>
          </a:p>
          <a:p>
            <a:pPr marL="353616" lvl="1" indent="0">
              <a:buNone/>
            </a:pPr>
            <a:endParaRPr lang="en-US" altLang="ja-JP" kern="0" dirty="0"/>
          </a:p>
          <a:p>
            <a:pPr marL="353616" lvl="1" indent="0">
              <a:buNone/>
            </a:pPr>
            <a:r>
              <a:rPr lang="ja-JP" altLang="en-US" kern="0" dirty="0"/>
              <a:t>「</a:t>
            </a:r>
            <a:r>
              <a:rPr lang="en-US" altLang="ja-JP" kern="0" dirty="0"/>
              <a:t>I Use This</a:t>
            </a:r>
            <a:r>
              <a:rPr lang="ja-JP" altLang="en-US" kern="0" dirty="0"/>
              <a:t>」ボタンを押してカウント</a:t>
            </a:r>
          </a:p>
        </p:txBody>
      </p:sp>
      <p:pic>
        <p:nvPicPr>
          <p:cNvPr id="8" name="図 7"/>
          <p:cNvPicPr>
            <a:picLocks noChangeAspect="1"/>
          </p:cNvPicPr>
          <p:nvPr/>
        </p:nvPicPr>
        <p:blipFill>
          <a:blip r:embed="rId3"/>
          <a:stretch>
            <a:fillRect/>
          </a:stretch>
        </p:blipFill>
        <p:spPr>
          <a:xfrm>
            <a:off x="7586709" y="1601588"/>
            <a:ext cx="1398406" cy="973890"/>
          </a:xfrm>
          <a:prstGeom prst="rect">
            <a:avLst/>
          </a:prstGeom>
          <a:ln>
            <a:noFill/>
          </a:ln>
          <a:effectLst>
            <a:outerShdw blurRad="292100" dist="139700" dir="2700000" algn="tl" rotWithShape="0">
              <a:srgbClr val="333333">
                <a:alpha val="65000"/>
              </a:srgbClr>
            </a:outerShdw>
          </a:effectLst>
        </p:spPr>
      </p:pic>
      <p:sp>
        <p:nvSpPr>
          <p:cNvPr id="9" name="正方形/長方形 8"/>
          <p:cNvSpPr/>
          <p:nvPr/>
        </p:nvSpPr>
        <p:spPr>
          <a:xfrm>
            <a:off x="1817688" y="5361671"/>
            <a:ext cx="4572000" cy="830997"/>
          </a:xfrm>
          <a:prstGeom prst="rect">
            <a:avLst/>
          </a:prstGeom>
        </p:spPr>
        <p:txBody>
          <a:bodyPr>
            <a:spAutoFit/>
          </a:bodyPr>
          <a:lstStyle/>
          <a:p>
            <a:r>
              <a:rPr lang="en-US" altLang="ja-JP" sz="1200" dirty="0">
                <a:solidFill>
                  <a:srgbClr val="555555"/>
                </a:solidFill>
                <a:latin typeface="メイリオ" panose="020B0604030504040204" pitchFamily="50" charset="-128"/>
                <a:ea typeface="メイリオ" panose="020B0604030504040204" pitchFamily="50" charset="-128"/>
                <a:cs typeface="メイリオ" panose="020B0604030504040204" pitchFamily="50" charset="-128"/>
              </a:rPr>
              <a:t>Open Hub calculates which activity icon to show based on a combination of </a:t>
            </a:r>
            <a:r>
              <a:rPr lang="en-US" altLang="ja-JP" sz="1200" b="1" u="sng" dirty="0">
                <a:solidFill>
                  <a:srgbClr val="555555"/>
                </a:solidFill>
                <a:latin typeface="メイリオ" panose="020B0604030504040204" pitchFamily="50" charset="-128"/>
                <a:ea typeface="メイリオ" panose="020B0604030504040204" pitchFamily="50" charset="-128"/>
                <a:cs typeface="メイリオ" panose="020B0604030504040204" pitchFamily="50" charset="-128"/>
              </a:rPr>
              <a:t>contributor count</a:t>
            </a:r>
            <a:r>
              <a:rPr lang="en-US" altLang="ja-JP" sz="1200" dirty="0">
                <a:solidFill>
                  <a:srgbClr val="555555"/>
                </a:solidFill>
                <a:latin typeface="メイリオ" panose="020B0604030504040204" pitchFamily="50" charset="-128"/>
                <a:ea typeface="メイリオ" panose="020B0604030504040204" pitchFamily="50" charset="-128"/>
                <a:cs typeface="メイリオ" panose="020B0604030504040204" pitchFamily="50" charset="-128"/>
              </a:rPr>
              <a:t> and </a:t>
            </a:r>
            <a:r>
              <a:rPr lang="en-US" altLang="ja-JP" sz="1200" b="1" u="sng" dirty="0">
                <a:solidFill>
                  <a:srgbClr val="555555"/>
                </a:solidFill>
                <a:latin typeface="メイリオ" panose="020B0604030504040204" pitchFamily="50" charset="-128"/>
                <a:ea typeface="メイリオ" panose="020B0604030504040204" pitchFamily="50" charset="-128"/>
                <a:cs typeface="メイリオ" panose="020B0604030504040204" pitchFamily="50" charset="-128"/>
              </a:rPr>
              <a:t>commit count</a:t>
            </a:r>
            <a:r>
              <a:rPr lang="en-US" altLang="ja-JP" sz="1200" dirty="0">
                <a:solidFill>
                  <a:srgbClr val="555555"/>
                </a:solidFill>
                <a:latin typeface="メイリオ" panose="020B0604030504040204" pitchFamily="50" charset="-128"/>
                <a:ea typeface="メイリオ" panose="020B0604030504040204" pitchFamily="50" charset="-128"/>
                <a:cs typeface="メイリオ" panose="020B0604030504040204" pitchFamily="50" charset="-128"/>
              </a:rPr>
              <a:t>, with more weight placed on contributors.</a:t>
            </a:r>
          </a:p>
          <a:p>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Activity level is relative to all projects on Open Hub</a:t>
            </a:r>
            <a:endParaRPr lang="ja-JP" altLang="en-US" sz="1200" dirty="0">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218605245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pPr>
              <a:defRPr/>
            </a:pPr>
            <a:fld id="{2E2CC637-50F8-41E5-AD2A-672FDF5D54F5}" type="slidenum">
              <a:rPr lang="en-US" altLang="ja-JP" smtClean="0"/>
              <a:pPr>
                <a:defRPr/>
              </a:pPr>
              <a:t>54</a:t>
            </a:fld>
            <a:endParaRPr lang="en-US" altLang="ja-JP"/>
          </a:p>
        </p:txBody>
      </p:sp>
      <p:sp>
        <p:nvSpPr>
          <p:cNvPr id="5" name="タイトル 4"/>
          <p:cNvSpPr>
            <a:spLocks noGrp="1"/>
          </p:cNvSpPr>
          <p:nvPr>
            <p:ph type="title"/>
          </p:nvPr>
        </p:nvSpPr>
        <p:spPr/>
        <p:txBody>
          <a:bodyPr/>
          <a:lstStyle/>
          <a:p>
            <a:r>
              <a:rPr kumimoji="1" lang="en-US" altLang="ja-JP" dirty="0" err="1"/>
              <a:t>AlternativeTo</a:t>
            </a:r>
            <a:endParaRPr kumimoji="1" lang="ja-JP" altLang="en-US" dirty="0"/>
          </a:p>
        </p:txBody>
      </p:sp>
      <p:pic>
        <p:nvPicPr>
          <p:cNvPr id="7" name="図 6"/>
          <p:cNvPicPr>
            <a:picLocks noChangeAspect="1"/>
          </p:cNvPicPr>
          <p:nvPr/>
        </p:nvPicPr>
        <p:blipFill rotWithShape="1">
          <a:blip r:embed="rId2"/>
          <a:srcRect t="13231" b="3885"/>
          <a:stretch/>
        </p:blipFill>
        <p:spPr>
          <a:xfrm>
            <a:off x="1666770" y="2126520"/>
            <a:ext cx="5479825" cy="3368847"/>
          </a:xfrm>
          <a:prstGeom prst="rect">
            <a:avLst/>
          </a:prstGeom>
          <a:ln>
            <a:noFill/>
          </a:ln>
          <a:effectLst>
            <a:outerShdw blurRad="292100" dist="139700" dir="2700000" algn="tl" rotWithShape="0">
              <a:srgbClr val="333333">
                <a:alpha val="65000"/>
              </a:srgbClr>
            </a:outerShdw>
          </a:effectLst>
        </p:spPr>
      </p:pic>
      <p:pic>
        <p:nvPicPr>
          <p:cNvPr id="8" name="図 7"/>
          <p:cNvPicPr>
            <a:picLocks noChangeAspect="1"/>
          </p:cNvPicPr>
          <p:nvPr/>
        </p:nvPicPr>
        <p:blipFill rotWithShape="1">
          <a:blip r:embed="rId3"/>
          <a:srcRect l="12841" t="16961" r="17387" b="3246"/>
          <a:stretch/>
        </p:blipFill>
        <p:spPr>
          <a:xfrm>
            <a:off x="4768313" y="2976489"/>
            <a:ext cx="5612353" cy="3510006"/>
          </a:xfrm>
          <a:prstGeom prst="rect">
            <a:avLst/>
          </a:prstGeom>
          <a:ln>
            <a:noFill/>
          </a:ln>
          <a:effectLst>
            <a:outerShdw blurRad="292100" dist="139700" dir="2700000" algn="tl" rotWithShape="0">
              <a:srgbClr val="333333">
                <a:alpha val="65000"/>
              </a:srgbClr>
            </a:outerShdw>
          </a:effectLst>
        </p:spPr>
      </p:pic>
      <p:sp>
        <p:nvSpPr>
          <p:cNvPr id="9" name="コンテンツ プレースホルダー 4"/>
          <p:cNvSpPr>
            <a:spLocks noGrp="1"/>
          </p:cNvSpPr>
          <p:nvPr>
            <p:ph idx="1"/>
          </p:nvPr>
        </p:nvSpPr>
        <p:spPr>
          <a:xfrm>
            <a:off x="983117" y="840268"/>
            <a:ext cx="8670924" cy="1078846"/>
          </a:xfrm>
        </p:spPr>
        <p:txBody>
          <a:bodyPr/>
          <a:lstStyle/>
          <a:p>
            <a:r>
              <a:rPr lang="ja-JP" altLang="en-US" dirty="0"/>
              <a:t>概要</a:t>
            </a:r>
            <a:endParaRPr lang="en-US" altLang="ja-JP" dirty="0"/>
          </a:p>
          <a:p>
            <a:pPr lvl="1"/>
            <a:r>
              <a:rPr lang="ja-JP" altLang="en-US" dirty="0"/>
              <a:t>指定した</a:t>
            </a:r>
            <a:r>
              <a:rPr lang="en-US" altLang="ja-JP" dirty="0"/>
              <a:t>OSS</a:t>
            </a:r>
            <a:r>
              <a:rPr lang="ja-JP" altLang="en-US" dirty="0"/>
              <a:t>と類似する</a:t>
            </a:r>
            <a:r>
              <a:rPr lang="en-US" altLang="ja-JP" dirty="0"/>
              <a:t>OSS</a:t>
            </a:r>
            <a:r>
              <a:rPr lang="ja-JP" altLang="en-US" dirty="0"/>
              <a:t>を提示</a:t>
            </a:r>
            <a:endParaRPr lang="en-US" altLang="ja-JP" dirty="0"/>
          </a:p>
          <a:p>
            <a:pPr lvl="1"/>
            <a:r>
              <a:rPr lang="en-US" altLang="ja-JP" dirty="0"/>
              <a:t>URL: https://alternativeto.net/</a:t>
            </a:r>
            <a:endParaRPr lang="ja-JP" altLang="en-US" dirty="0"/>
          </a:p>
          <a:p>
            <a:pPr lvl="1"/>
            <a:endParaRPr kumimoji="1" lang="ja-JP" altLang="en-US" dirty="0"/>
          </a:p>
        </p:txBody>
      </p:sp>
      <p:sp>
        <p:nvSpPr>
          <p:cNvPr id="2" name="角丸四角形 1"/>
          <p:cNvSpPr/>
          <p:nvPr/>
        </p:nvSpPr>
        <p:spPr>
          <a:xfrm>
            <a:off x="4688413" y="2362814"/>
            <a:ext cx="2064537" cy="452761"/>
          </a:xfrm>
          <a:prstGeom prst="round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ja-JP" altLang="en-US"/>
          </a:p>
        </p:txBody>
      </p:sp>
      <p:sp>
        <p:nvSpPr>
          <p:cNvPr id="10" name="線吹き出し 1 (枠付き) 9"/>
          <p:cNvSpPr/>
          <p:nvPr/>
        </p:nvSpPr>
        <p:spPr>
          <a:xfrm>
            <a:off x="6868360" y="1634914"/>
            <a:ext cx="3620255" cy="688955"/>
          </a:xfrm>
          <a:prstGeom prst="borderCallout1">
            <a:avLst>
              <a:gd name="adj1" fmla="val 44018"/>
              <a:gd name="adj2" fmla="val -2306"/>
              <a:gd name="adj3" fmla="val 99421"/>
              <a:gd name="adj4" fmla="val -28570"/>
            </a:avLst>
          </a:prstGeom>
          <a:ln w="28575">
            <a:headEnd type="none" w="med" len="med"/>
            <a:tailEnd type="triangle" w="med" len="med"/>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OSS</a:t>
            </a: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を指定</a:t>
            </a:r>
            <a:endParaRPr lang="en-US" altLang="ja-JP" sz="1600" dirty="0">
              <a:latin typeface="メイリオ" panose="020B0604030504040204" pitchFamily="50" charset="-128"/>
              <a:ea typeface="メイリオ" panose="020B0604030504040204" pitchFamily="50" charset="-128"/>
              <a:cs typeface="メイリオ" panose="020B0604030504040204" pitchFamily="50" charset="-128"/>
            </a:endParaRPr>
          </a:p>
          <a:p>
            <a:pPr algn="ct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例</a:t>
            </a:r>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Apache HTTP Server</a:t>
            </a:r>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 name="線吹き出し 1 (枠付き) 10"/>
          <p:cNvSpPr/>
          <p:nvPr/>
        </p:nvSpPr>
        <p:spPr>
          <a:xfrm>
            <a:off x="1973948" y="4891769"/>
            <a:ext cx="1890028" cy="1207190"/>
          </a:xfrm>
          <a:prstGeom prst="borderCallout1">
            <a:avLst>
              <a:gd name="adj1" fmla="val 49166"/>
              <a:gd name="adj2" fmla="val 105728"/>
              <a:gd name="adj3" fmla="val -49130"/>
              <a:gd name="adj4" fmla="val 157905"/>
            </a:avLst>
          </a:prstGeom>
          <a:ln w="28575">
            <a:headEnd type="none" w="med" len="med"/>
            <a:tailEnd type="triangle" w="med" len="med"/>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Apache</a:t>
            </a: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に類似する</a:t>
            </a:r>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OSS(WEB</a:t>
            </a: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サーバ</a:t>
            </a:r>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の一覧表示</a:t>
            </a:r>
          </a:p>
        </p:txBody>
      </p:sp>
      <p:cxnSp>
        <p:nvCxnSpPr>
          <p:cNvPr id="13" name="直線矢印コネクタ 12"/>
          <p:cNvCxnSpPr/>
          <p:nvPr/>
        </p:nvCxnSpPr>
        <p:spPr>
          <a:xfrm>
            <a:off x="3983118" y="5489161"/>
            <a:ext cx="985421" cy="334593"/>
          </a:xfrm>
          <a:prstGeom prst="straightConnector1">
            <a:avLst/>
          </a:prstGeom>
          <a:ln w="28575">
            <a:headEnd type="none" w="med" len="med"/>
            <a:tailEnd type="triangle" w="med" len="med"/>
          </a:ln>
        </p:spPr>
        <p:style>
          <a:lnRef idx="1">
            <a:schemeClr val="accent2"/>
          </a:lnRef>
          <a:fillRef idx="2">
            <a:schemeClr val="accent2"/>
          </a:fillRef>
          <a:effectRef idx="1">
            <a:schemeClr val="accent2"/>
          </a:effectRef>
          <a:fontRef idx="minor">
            <a:schemeClr val="dk1"/>
          </a:fontRef>
        </p:style>
      </p:cxnSp>
      <p:sp>
        <p:nvSpPr>
          <p:cNvPr id="15" name="角丸四角形 14"/>
          <p:cNvSpPr/>
          <p:nvPr/>
        </p:nvSpPr>
        <p:spPr>
          <a:xfrm>
            <a:off x="4867446" y="3863808"/>
            <a:ext cx="3598895" cy="1764938"/>
          </a:xfrm>
          <a:prstGeom prst="round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ja-JP" altLang="en-US"/>
          </a:p>
        </p:txBody>
      </p:sp>
      <p:sp>
        <p:nvSpPr>
          <p:cNvPr id="16" name="角丸四角形 15"/>
          <p:cNvSpPr/>
          <p:nvPr/>
        </p:nvSpPr>
        <p:spPr>
          <a:xfrm>
            <a:off x="4917993" y="5704303"/>
            <a:ext cx="3598895" cy="782192"/>
          </a:xfrm>
          <a:prstGeom prst="round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ja-JP" altLang="en-US"/>
          </a:p>
        </p:txBody>
      </p:sp>
      <p:cxnSp>
        <p:nvCxnSpPr>
          <p:cNvPr id="18" name="直線コネクタ 17"/>
          <p:cNvCxnSpPr/>
          <p:nvPr/>
        </p:nvCxnSpPr>
        <p:spPr>
          <a:xfrm>
            <a:off x="8050926" y="3594472"/>
            <a:ext cx="1161136" cy="0"/>
          </a:xfrm>
          <a:prstGeom prst="line">
            <a:avLst/>
          </a:prstGeom>
          <a:ln w="28575">
            <a:headEnd type="none" w="med" len="med"/>
            <a:tailEnd type="none" w="med" len="med"/>
          </a:ln>
        </p:spPr>
        <p:style>
          <a:lnRef idx="1">
            <a:schemeClr val="accent2"/>
          </a:lnRef>
          <a:fillRef idx="2">
            <a:schemeClr val="accent2"/>
          </a:fillRef>
          <a:effectRef idx="1">
            <a:schemeClr val="accent2"/>
          </a:effectRef>
          <a:fontRef idx="minor">
            <a:schemeClr val="dk1"/>
          </a:fontRef>
        </p:style>
      </p:cxnSp>
      <p:sp>
        <p:nvSpPr>
          <p:cNvPr id="20" name="テキスト ボックス 19"/>
          <p:cNvSpPr txBox="1"/>
          <p:nvPr/>
        </p:nvSpPr>
        <p:spPr>
          <a:xfrm>
            <a:off x="8516885" y="3720860"/>
            <a:ext cx="1781796" cy="830997"/>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ライセンス種別</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1200" dirty="0" err="1">
                <a:latin typeface="メイリオ" panose="020B0604030504040204" pitchFamily="50" charset="-128"/>
                <a:ea typeface="メイリオ" panose="020B0604030504040204" pitchFamily="50" charset="-128"/>
                <a:cs typeface="メイリオ" panose="020B0604030504040204" pitchFamily="50" charset="-128"/>
              </a:rPr>
              <a:t>Commercal,Free,Open</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 Source )</a:t>
            </a:r>
            <a:r>
              <a:rPr lang="ja-JP" altLang="en-US" sz="1200" dirty="0" err="1">
                <a:latin typeface="メイリオ" panose="020B0604030504040204" pitchFamily="50" charset="-128"/>
                <a:ea typeface="メイリオ" panose="020B0604030504040204" pitchFamily="50" charset="-128"/>
                <a:cs typeface="メイリオ" panose="020B0604030504040204" pitchFamily="50" charset="-128"/>
              </a:rPr>
              <a:t>での</a:t>
            </a: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絞り込みが可能</a:t>
            </a:r>
          </a:p>
        </p:txBody>
      </p:sp>
    </p:spTree>
    <p:extLst>
      <p:ext uri="{BB962C8B-B14F-4D97-AF65-F5344CB8AC3E}">
        <p14:creationId xmlns:p14="http://schemas.microsoft.com/office/powerpoint/2010/main" val="333373246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pPr>
              <a:defRPr/>
            </a:pPr>
            <a:fld id="{2E2CC637-50F8-41E5-AD2A-672FDF5D54F5}" type="slidenum">
              <a:rPr lang="en-US" altLang="ja-JP" smtClean="0"/>
              <a:pPr>
                <a:defRPr/>
              </a:pPr>
              <a:t>55</a:t>
            </a:fld>
            <a:endParaRPr lang="en-US" altLang="ja-JP"/>
          </a:p>
        </p:txBody>
      </p:sp>
      <p:sp>
        <p:nvSpPr>
          <p:cNvPr id="5" name="タイトル 4"/>
          <p:cNvSpPr>
            <a:spLocks noGrp="1"/>
          </p:cNvSpPr>
          <p:nvPr>
            <p:ph type="title"/>
          </p:nvPr>
        </p:nvSpPr>
        <p:spPr/>
        <p:txBody>
          <a:bodyPr/>
          <a:lstStyle/>
          <a:p>
            <a:r>
              <a:rPr kumimoji="1" lang="en-US" altLang="ja-JP" dirty="0"/>
              <a:t>Google</a:t>
            </a:r>
            <a:r>
              <a:rPr kumimoji="1" lang="ja-JP" altLang="en-US" dirty="0"/>
              <a:t>トレンド</a:t>
            </a:r>
          </a:p>
        </p:txBody>
      </p:sp>
      <p:pic>
        <p:nvPicPr>
          <p:cNvPr id="6" name="図 5"/>
          <p:cNvPicPr>
            <a:picLocks noChangeAspect="1"/>
          </p:cNvPicPr>
          <p:nvPr/>
        </p:nvPicPr>
        <p:blipFill>
          <a:blip r:embed="rId2"/>
          <a:stretch>
            <a:fillRect/>
          </a:stretch>
        </p:blipFill>
        <p:spPr>
          <a:xfrm>
            <a:off x="2224181" y="4716927"/>
            <a:ext cx="6275440" cy="1915820"/>
          </a:xfrm>
          <a:prstGeom prst="rect">
            <a:avLst/>
          </a:prstGeom>
          <a:ln>
            <a:noFill/>
          </a:ln>
          <a:effectLst>
            <a:outerShdw blurRad="292100" dist="139700" dir="2700000" algn="tl" rotWithShape="0">
              <a:srgbClr val="333333">
                <a:alpha val="65000"/>
              </a:srgbClr>
            </a:outerShdw>
          </a:effectLst>
        </p:spPr>
      </p:pic>
      <p:pic>
        <p:nvPicPr>
          <p:cNvPr id="7" name="図 6"/>
          <p:cNvPicPr>
            <a:picLocks noChangeAspect="1"/>
          </p:cNvPicPr>
          <p:nvPr/>
        </p:nvPicPr>
        <p:blipFill>
          <a:blip r:embed="rId3"/>
          <a:stretch>
            <a:fillRect/>
          </a:stretch>
        </p:blipFill>
        <p:spPr>
          <a:xfrm>
            <a:off x="2224181" y="2394160"/>
            <a:ext cx="6275440" cy="2143279"/>
          </a:xfrm>
          <a:prstGeom prst="rect">
            <a:avLst/>
          </a:prstGeom>
          <a:ln>
            <a:noFill/>
          </a:ln>
          <a:effectLst>
            <a:outerShdw blurRad="292100" dist="139700" dir="2700000" algn="tl" rotWithShape="0">
              <a:srgbClr val="333333">
                <a:alpha val="65000"/>
              </a:srgbClr>
            </a:outerShdw>
          </a:effectLst>
        </p:spPr>
      </p:pic>
      <p:sp>
        <p:nvSpPr>
          <p:cNvPr id="8" name="テキスト ボックス 7"/>
          <p:cNvSpPr txBox="1"/>
          <p:nvPr/>
        </p:nvSpPr>
        <p:spPr>
          <a:xfrm>
            <a:off x="2701590" y="2495598"/>
            <a:ext cx="1500527" cy="369332"/>
          </a:xfrm>
          <a:prstGeom prst="rect">
            <a:avLst/>
          </a:prstGeom>
          <a:solidFill>
            <a:schemeClr val="bg1"/>
          </a:solidFill>
        </p:spPr>
        <p:txBody>
          <a:bodyPr wrap="square" rtlCol="0">
            <a:spAutoFit/>
          </a:bodyPr>
          <a:lstStyle/>
          <a:p>
            <a:r>
              <a:rPr lang="ja-JP" altLang="en-US" b="1" dirty="0"/>
              <a:t>すべての国</a:t>
            </a:r>
          </a:p>
        </p:txBody>
      </p:sp>
      <p:sp>
        <p:nvSpPr>
          <p:cNvPr id="9" name="テキスト ボックス 8"/>
          <p:cNvSpPr txBox="1"/>
          <p:nvPr/>
        </p:nvSpPr>
        <p:spPr>
          <a:xfrm>
            <a:off x="8634023" y="3465796"/>
            <a:ext cx="1919283" cy="1600438"/>
          </a:xfrm>
          <a:prstGeom prst="rect">
            <a:avLst/>
          </a:prstGeom>
          <a:solidFill>
            <a:schemeClr val="bg1"/>
          </a:solidFill>
          <a:ln>
            <a:solidFill>
              <a:schemeClr val="tx1"/>
            </a:solidFill>
          </a:ln>
        </p:spPr>
        <p:txBody>
          <a:bodyPr wrap="square" rtlCol="0" anchor="ctr">
            <a:spAutoFit/>
          </a:bodyPr>
          <a:lstStyle/>
          <a:p>
            <a:r>
              <a:rPr lang="ja-JP" altLang="en-US" sz="1400" b="1" dirty="0">
                <a:latin typeface="メイリオ" panose="020B0604030504040204" pitchFamily="50" charset="-128"/>
                <a:ea typeface="メイリオ" panose="020B0604030504040204" pitchFamily="50" charset="-128"/>
                <a:cs typeface="メイリオ" panose="020B0604030504040204" pitchFamily="50" charset="-128"/>
              </a:rPr>
              <a:t>例</a:t>
            </a:r>
            <a:r>
              <a:rPr lang="en-US" altLang="ja-JP" sz="1400" b="1"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400" b="1" dirty="0">
                <a:latin typeface="メイリオ" panose="020B0604030504040204" pitchFamily="50" charset="-128"/>
                <a:ea typeface="メイリオ" panose="020B0604030504040204" pitchFamily="50" charset="-128"/>
                <a:cs typeface="メイリオ" panose="020B0604030504040204" pitchFamily="50" charset="-128"/>
              </a:rPr>
              <a:t>運用監視ツール</a:t>
            </a:r>
            <a:endParaRPr lang="en-US" altLang="ja-JP" sz="1400" b="1"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1400" b="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a:t>
            </a:r>
            <a:r>
              <a:rPr lang="en-US" altLang="ja-JP" sz="1400" b="1" dirty="0" err="1">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Zabbix</a:t>
            </a:r>
            <a:r>
              <a:rPr lang="en-US" altLang="ja-JP" sz="1400" b="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400" b="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赤</a:t>
            </a:r>
            <a:r>
              <a:rPr lang="en-US" altLang="ja-JP" sz="1400" b="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1400" b="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1400" b="1" dirty="0">
                <a:solidFill>
                  <a:srgbClr val="FFC000"/>
                </a:solidFill>
                <a:latin typeface="メイリオ" panose="020B0604030504040204" pitchFamily="50" charset="-128"/>
                <a:ea typeface="メイリオ" panose="020B0604030504040204" pitchFamily="50" charset="-128"/>
                <a:cs typeface="メイリオ" panose="020B0604030504040204" pitchFamily="50" charset="-128"/>
              </a:rPr>
              <a:t>・</a:t>
            </a:r>
            <a:r>
              <a:rPr lang="en-US" altLang="ja-JP" sz="1400" b="1" dirty="0" err="1">
                <a:solidFill>
                  <a:srgbClr val="FFC000"/>
                </a:solidFill>
                <a:latin typeface="メイリオ" panose="020B0604030504040204" pitchFamily="50" charset="-128"/>
                <a:ea typeface="メイリオ" panose="020B0604030504040204" pitchFamily="50" charset="-128"/>
                <a:cs typeface="メイリオ" panose="020B0604030504040204" pitchFamily="50" charset="-128"/>
              </a:rPr>
              <a:t>Hinemos</a:t>
            </a:r>
            <a:r>
              <a:rPr lang="en-US" altLang="ja-JP" sz="1400" b="1" dirty="0">
                <a:solidFill>
                  <a:srgbClr val="FFC000"/>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400" b="1" dirty="0">
                <a:solidFill>
                  <a:srgbClr val="FFC000"/>
                </a:solidFill>
                <a:latin typeface="メイリオ" panose="020B0604030504040204" pitchFamily="50" charset="-128"/>
                <a:ea typeface="メイリオ" panose="020B0604030504040204" pitchFamily="50" charset="-128"/>
                <a:cs typeface="メイリオ" panose="020B0604030504040204" pitchFamily="50" charset="-128"/>
              </a:rPr>
              <a:t>黄</a:t>
            </a:r>
            <a:r>
              <a:rPr lang="en-US" altLang="ja-JP" sz="1400" b="1" dirty="0">
                <a:solidFill>
                  <a:srgbClr val="FFC000"/>
                </a:solidFill>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1400" b="1" dirty="0">
              <a:solidFill>
                <a:srgbClr val="FFC000"/>
              </a:solidFill>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1400" b="1" dirty="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a:t>
            </a:r>
            <a:r>
              <a:rPr lang="en-US" altLang="ja-JP" sz="1400" b="1" dirty="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JP</a:t>
            </a:r>
            <a:r>
              <a:rPr lang="ja-JP" altLang="en-US" sz="1400" b="1" dirty="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１</a:t>
            </a:r>
            <a:r>
              <a:rPr lang="en-US" altLang="ja-JP" sz="1400" b="1" dirty="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400" b="1" dirty="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青</a:t>
            </a:r>
            <a:r>
              <a:rPr lang="en-US" altLang="ja-JP" sz="1400" b="1" dirty="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a:t>
            </a:r>
          </a:p>
          <a:p>
            <a:endParaRPr lang="en-US" altLang="ja-JP" sz="1400" b="1" dirty="0">
              <a:solidFill>
                <a:srgbClr val="0070C0"/>
              </a:solidFill>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sz="1400" b="1"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400" b="1" dirty="0">
                <a:latin typeface="メイリオ" panose="020B0604030504040204" pitchFamily="50" charset="-128"/>
                <a:ea typeface="メイリオ" panose="020B0604030504040204" pitchFamily="50" charset="-128"/>
                <a:cs typeface="メイリオ" panose="020B0604030504040204" pitchFamily="50" charset="-128"/>
              </a:rPr>
              <a:t>世界や国内という絞込みも可能</a:t>
            </a:r>
          </a:p>
        </p:txBody>
      </p:sp>
      <p:sp>
        <p:nvSpPr>
          <p:cNvPr id="10" name="テキスト ボックス 9"/>
          <p:cNvSpPr txBox="1"/>
          <p:nvPr/>
        </p:nvSpPr>
        <p:spPr>
          <a:xfrm>
            <a:off x="7070836" y="4825507"/>
            <a:ext cx="1145124" cy="369332"/>
          </a:xfrm>
          <a:prstGeom prst="rect">
            <a:avLst/>
          </a:prstGeom>
          <a:solidFill>
            <a:schemeClr val="bg1"/>
          </a:solidFill>
        </p:spPr>
        <p:txBody>
          <a:bodyPr wrap="square" rtlCol="0">
            <a:spAutoFit/>
          </a:bodyPr>
          <a:lstStyle/>
          <a:p>
            <a:r>
              <a:rPr lang="ja-JP" altLang="en-US" b="1" dirty="0"/>
              <a:t>日本国内</a:t>
            </a:r>
          </a:p>
        </p:txBody>
      </p:sp>
      <p:sp>
        <p:nvSpPr>
          <p:cNvPr id="12" name="コンテンツ プレースホルダー 4"/>
          <p:cNvSpPr>
            <a:spLocks noGrp="1"/>
          </p:cNvSpPr>
          <p:nvPr>
            <p:ph idx="1"/>
          </p:nvPr>
        </p:nvSpPr>
        <p:spPr>
          <a:xfrm>
            <a:off x="1817688" y="838732"/>
            <a:ext cx="8670924" cy="1078846"/>
          </a:xfrm>
        </p:spPr>
        <p:txBody>
          <a:bodyPr/>
          <a:lstStyle/>
          <a:p>
            <a:r>
              <a:rPr lang="ja-JP" altLang="en-US" dirty="0"/>
              <a:t>概要</a:t>
            </a:r>
            <a:endParaRPr lang="en-US" altLang="ja-JP" dirty="0"/>
          </a:p>
          <a:p>
            <a:pPr lvl="1"/>
            <a:r>
              <a:rPr lang="ja-JP" altLang="en-US" dirty="0"/>
              <a:t>世界中の検索トレンドをチェック</a:t>
            </a:r>
            <a:endParaRPr lang="en-US" altLang="ja-JP" dirty="0"/>
          </a:p>
          <a:p>
            <a:pPr lvl="1"/>
            <a:r>
              <a:rPr lang="en-US" altLang="ja-JP" dirty="0"/>
              <a:t>URL</a:t>
            </a:r>
            <a:r>
              <a:rPr lang="ja-JP" altLang="en-US" dirty="0"/>
              <a:t>　</a:t>
            </a:r>
            <a:r>
              <a:rPr lang="en-US" altLang="ja-JP" dirty="0"/>
              <a:t> </a:t>
            </a:r>
            <a:r>
              <a:rPr lang="en-US" altLang="ja-JP" dirty="0">
                <a:hlinkClick r:id="rId4"/>
              </a:rPr>
              <a:t>https://www.google.co.jp/trends</a:t>
            </a:r>
            <a:endParaRPr lang="en-US" altLang="ja-JP" dirty="0"/>
          </a:p>
          <a:p>
            <a:pPr lvl="1"/>
            <a:endParaRPr lang="en-US" altLang="ja-JP" dirty="0"/>
          </a:p>
          <a:p>
            <a:pPr lvl="1"/>
            <a:r>
              <a:rPr lang="ja-JP" altLang="en-US" dirty="0"/>
              <a:t>複数の検索</a:t>
            </a:r>
            <a:r>
              <a:rPr lang="en-US" altLang="ja-JP" dirty="0"/>
              <a:t>(OSS)</a:t>
            </a:r>
            <a:r>
              <a:rPr lang="ja-JP" altLang="en-US" dirty="0"/>
              <a:t>を比較⇒時系列での注目度の遷移</a:t>
            </a:r>
          </a:p>
          <a:p>
            <a:pPr lvl="1"/>
            <a:endParaRPr kumimoji="1" lang="ja-JP" altLang="en-US" dirty="0"/>
          </a:p>
        </p:txBody>
      </p:sp>
    </p:spTree>
    <p:extLst>
      <p:ext uri="{BB962C8B-B14F-4D97-AF65-F5344CB8AC3E}">
        <p14:creationId xmlns:p14="http://schemas.microsoft.com/office/powerpoint/2010/main" val="114867766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pPr>
              <a:defRPr/>
            </a:pPr>
            <a:fld id="{2E2CC637-50F8-41E5-AD2A-672FDF5D54F5}" type="slidenum">
              <a:rPr lang="en-US" altLang="ja-JP" smtClean="0"/>
              <a:pPr>
                <a:defRPr/>
              </a:pPr>
              <a:t>56</a:t>
            </a:fld>
            <a:endParaRPr lang="en-US" altLang="ja-JP"/>
          </a:p>
        </p:txBody>
      </p:sp>
      <p:sp>
        <p:nvSpPr>
          <p:cNvPr id="5" name="タイトル 4"/>
          <p:cNvSpPr>
            <a:spLocks noGrp="1"/>
          </p:cNvSpPr>
          <p:nvPr>
            <p:ph type="title"/>
          </p:nvPr>
        </p:nvSpPr>
        <p:spPr/>
        <p:txBody>
          <a:bodyPr/>
          <a:lstStyle/>
          <a:p>
            <a:r>
              <a:rPr lang="en-US" altLang="ja-JP" dirty="0"/>
              <a:t>CNCF Cloud Native Interactive Landscape</a:t>
            </a:r>
            <a:endParaRPr kumimoji="1" lang="ja-JP" altLang="en-US" dirty="0"/>
          </a:p>
        </p:txBody>
      </p:sp>
      <p:pic>
        <p:nvPicPr>
          <p:cNvPr id="7" name="図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94737" y="2527379"/>
            <a:ext cx="7275557" cy="4092501"/>
          </a:xfrm>
          <a:prstGeom prst="rect">
            <a:avLst/>
          </a:prstGeom>
        </p:spPr>
      </p:pic>
      <p:sp>
        <p:nvSpPr>
          <p:cNvPr id="8" name="コンテンツ プレースホルダー 4"/>
          <p:cNvSpPr>
            <a:spLocks noGrp="1"/>
          </p:cNvSpPr>
          <p:nvPr>
            <p:ph idx="1"/>
          </p:nvPr>
        </p:nvSpPr>
        <p:spPr>
          <a:xfrm>
            <a:off x="1817688" y="838732"/>
            <a:ext cx="8670924" cy="1078846"/>
          </a:xfrm>
        </p:spPr>
        <p:txBody>
          <a:bodyPr/>
          <a:lstStyle/>
          <a:p>
            <a:r>
              <a:rPr lang="ja-JP" altLang="en-US" dirty="0"/>
              <a:t>概要</a:t>
            </a:r>
            <a:endParaRPr lang="en-US" altLang="ja-JP" dirty="0"/>
          </a:p>
          <a:p>
            <a:pPr lvl="1"/>
            <a:r>
              <a:rPr lang="ja-JP" altLang="en-US" dirty="0"/>
              <a:t>クラウドネイティブで推奨されるツール一覧</a:t>
            </a:r>
            <a:endParaRPr lang="en-US" altLang="ja-JP" dirty="0"/>
          </a:p>
          <a:p>
            <a:pPr lvl="2"/>
            <a:r>
              <a:rPr lang="en-US" altLang="ja-JP" dirty="0"/>
              <a:t>CNCF (Cloud Native Computing Foundation) </a:t>
            </a:r>
            <a:r>
              <a:rPr lang="ja-JP" altLang="en-US" dirty="0"/>
              <a:t>により提供されている</a:t>
            </a:r>
            <a:endParaRPr lang="en-US" altLang="ja-JP" dirty="0"/>
          </a:p>
          <a:p>
            <a:pPr lvl="2"/>
            <a:r>
              <a:rPr lang="en-US" altLang="ja-JP" dirty="0"/>
              <a:t>OSS</a:t>
            </a:r>
            <a:r>
              <a:rPr lang="ja-JP" altLang="en-US" dirty="0"/>
              <a:t>に限らず、商用プロダクトも含まれる</a:t>
            </a:r>
            <a:endParaRPr lang="en-US" altLang="ja-JP" dirty="0"/>
          </a:p>
          <a:p>
            <a:pPr lvl="1"/>
            <a:r>
              <a:rPr lang="en-US" altLang="ja-JP" dirty="0"/>
              <a:t>URL</a:t>
            </a:r>
            <a:r>
              <a:rPr lang="ja-JP" altLang="en-US" dirty="0"/>
              <a:t>　</a:t>
            </a:r>
            <a:r>
              <a:rPr lang="en-US" altLang="ja-JP" dirty="0"/>
              <a:t> </a:t>
            </a:r>
            <a:r>
              <a:rPr lang="ja-JP" altLang="en-US" dirty="0"/>
              <a:t>https://landscape.cncf.io/</a:t>
            </a:r>
          </a:p>
        </p:txBody>
      </p:sp>
    </p:spTree>
    <p:extLst>
      <p:ext uri="{BB962C8B-B14F-4D97-AF65-F5344CB8AC3E}">
        <p14:creationId xmlns:p14="http://schemas.microsoft.com/office/powerpoint/2010/main" val="5466517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図 20">
            <a:extLst>
              <a:ext uri="{FF2B5EF4-FFF2-40B4-BE49-F238E27FC236}">
                <a16:creationId xmlns:a16="http://schemas.microsoft.com/office/drawing/2014/main" id="{ACC70935-4B7D-4A8E-9FB1-E056EC317AF7}"/>
              </a:ext>
            </a:extLst>
          </p:cNvPr>
          <p:cNvPicPr>
            <a:picLocks noChangeAspect="1"/>
          </p:cNvPicPr>
          <p:nvPr/>
        </p:nvPicPr>
        <p:blipFill>
          <a:blip r:embed="rId2"/>
          <a:stretch>
            <a:fillRect/>
          </a:stretch>
        </p:blipFill>
        <p:spPr>
          <a:xfrm>
            <a:off x="1854488" y="2813730"/>
            <a:ext cx="1827286" cy="1536059"/>
          </a:xfrm>
          <a:prstGeom prst="rect">
            <a:avLst/>
          </a:prstGeom>
        </p:spPr>
      </p:pic>
      <p:pic>
        <p:nvPicPr>
          <p:cNvPr id="20" name="図 19">
            <a:extLst>
              <a:ext uri="{FF2B5EF4-FFF2-40B4-BE49-F238E27FC236}">
                <a16:creationId xmlns:a16="http://schemas.microsoft.com/office/drawing/2014/main" id="{27123B19-E077-4814-A11A-FD11E7FD7824}"/>
              </a:ext>
            </a:extLst>
          </p:cNvPr>
          <p:cNvPicPr>
            <a:picLocks noChangeAspect="1"/>
          </p:cNvPicPr>
          <p:nvPr/>
        </p:nvPicPr>
        <p:blipFill>
          <a:blip r:embed="rId3"/>
          <a:stretch>
            <a:fillRect/>
          </a:stretch>
        </p:blipFill>
        <p:spPr>
          <a:xfrm>
            <a:off x="3526843" y="1904173"/>
            <a:ext cx="1927111" cy="1736428"/>
          </a:xfrm>
          <a:prstGeom prst="rect">
            <a:avLst/>
          </a:prstGeom>
        </p:spPr>
      </p:pic>
      <p:sp>
        <p:nvSpPr>
          <p:cNvPr id="2" name="コンテンツ プレースホルダー 1"/>
          <p:cNvSpPr>
            <a:spLocks noGrp="1"/>
          </p:cNvSpPr>
          <p:nvPr>
            <p:ph idx="1"/>
          </p:nvPr>
        </p:nvSpPr>
        <p:spPr>
          <a:xfrm>
            <a:off x="1005649" y="945818"/>
            <a:ext cx="3886426" cy="1412275"/>
          </a:xfrm>
        </p:spPr>
        <p:txBody>
          <a:bodyPr/>
          <a:lstStyle/>
          <a:p>
            <a:r>
              <a:rPr kumimoji="1" lang="en-US" altLang="ja-JP" dirty="0"/>
              <a:t>OSS</a:t>
            </a:r>
            <a:r>
              <a:rPr kumimoji="1" lang="ja-JP" altLang="en-US" dirty="0"/>
              <a:t>鳥瞰図</a:t>
            </a:r>
            <a:endParaRPr kumimoji="1" lang="en-US" altLang="ja-JP" dirty="0"/>
          </a:p>
          <a:p>
            <a:pPr lvl="1"/>
            <a:r>
              <a:rPr lang="ja-JP" altLang="en-US" dirty="0"/>
              <a:t>カテゴリの更新</a:t>
            </a:r>
            <a:endParaRPr lang="en-US" altLang="ja-JP" dirty="0"/>
          </a:p>
          <a:p>
            <a:pPr lvl="1"/>
            <a:r>
              <a:rPr kumimoji="1" lang="en-US" altLang="ja-JP" dirty="0"/>
              <a:t>OSS</a:t>
            </a:r>
            <a:r>
              <a:rPr kumimoji="1" lang="ja-JP" altLang="en-US" dirty="0"/>
              <a:t>の追加・削除</a:t>
            </a:r>
          </a:p>
        </p:txBody>
      </p:sp>
      <p:sp>
        <p:nvSpPr>
          <p:cNvPr id="4" name="スライド番号プレースホルダー 3"/>
          <p:cNvSpPr>
            <a:spLocks noGrp="1"/>
          </p:cNvSpPr>
          <p:nvPr>
            <p:ph type="sldNum" sz="quarter" idx="12"/>
          </p:nvPr>
        </p:nvSpPr>
        <p:spPr/>
        <p:txBody>
          <a:bodyPr/>
          <a:lstStyle/>
          <a:p>
            <a:pPr>
              <a:defRPr/>
            </a:pPr>
            <a:fld id="{2E2CC637-50F8-41E5-AD2A-672FDF5D54F5}" type="slidenum">
              <a:rPr lang="en-US" altLang="ja-JP" smtClean="0"/>
              <a:pPr>
                <a:defRPr/>
              </a:pPr>
              <a:t>57</a:t>
            </a:fld>
            <a:endParaRPr lang="en-US" altLang="ja-JP"/>
          </a:p>
        </p:txBody>
      </p:sp>
      <p:sp>
        <p:nvSpPr>
          <p:cNvPr id="5" name="タイトル 4"/>
          <p:cNvSpPr>
            <a:spLocks noGrp="1"/>
          </p:cNvSpPr>
          <p:nvPr>
            <p:ph type="title"/>
          </p:nvPr>
        </p:nvSpPr>
        <p:spPr/>
        <p:txBody>
          <a:bodyPr/>
          <a:lstStyle/>
          <a:p>
            <a:r>
              <a:rPr lang="ja-JP" altLang="en-US" dirty="0"/>
              <a:t>今後の鳥瞰図</a:t>
            </a:r>
            <a:r>
              <a:rPr lang="en-US" altLang="ja-JP" dirty="0"/>
              <a:t>WG</a:t>
            </a:r>
            <a:r>
              <a:rPr lang="ja-JP" altLang="en-US" dirty="0"/>
              <a:t>活動の取り組み</a:t>
            </a:r>
            <a:endParaRPr kumimoji="1" lang="ja-JP" altLang="en-US" dirty="0"/>
          </a:p>
        </p:txBody>
      </p:sp>
      <p:sp>
        <p:nvSpPr>
          <p:cNvPr id="8" name="右矢印 7"/>
          <p:cNvSpPr/>
          <p:nvPr/>
        </p:nvSpPr>
        <p:spPr>
          <a:xfrm rot="19413180">
            <a:off x="2874477" y="2752382"/>
            <a:ext cx="2302562" cy="643570"/>
          </a:xfrm>
          <a:prstGeom prst="rightArrow">
            <a:avLst/>
          </a:prstGeom>
          <a:solidFill>
            <a:srgbClr val="FFFFCC"/>
          </a:solidFill>
          <a:ln>
            <a:solidFill>
              <a:srgbClr val="FFFF0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dirty="0">
                <a:latin typeface="メイリオ" panose="020B0604030504040204" pitchFamily="50" charset="-128"/>
                <a:ea typeface="メイリオ" panose="020B0604030504040204" pitchFamily="50" charset="-128"/>
              </a:rPr>
              <a:t>更新</a:t>
            </a:r>
          </a:p>
        </p:txBody>
      </p:sp>
      <p:sp>
        <p:nvSpPr>
          <p:cNvPr id="9" name="テキスト ボックス 8"/>
          <p:cNvSpPr txBox="1"/>
          <p:nvPr/>
        </p:nvSpPr>
        <p:spPr>
          <a:xfrm>
            <a:off x="1926598" y="3962702"/>
            <a:ext cx="2184471" cy="338554"/>
          </a:xfrm>
          <a:prstGeom prst="rect">
            <a:avLst/>
          </a:prstGeom>
        </p:spPr>
        <p:style>
          <a:lnRef idx="2">
            <a:schemeClr val="accent4"/>
          </a:lnRef>
          <a:fillRef idx="1">
            <a:schemeClr val="lt1"/>
          </a:fillRef>
          <a:effectRef idx="0">
            <a:schemeClr val="accent4"/>
          </a:effectRef>
          <a:fontRef idx="minor">
            <a:schemeClr val="dk1"/>
          </a:fontRef>
        </p:style>
        <p:txBody>
          <a:bodyPr wrap="square" rtlCol="0">
            <a:spAutoFit/>
          </a:bodyPr>
          <a:lstStyle/>
          <a:p>
            <a:pPr algn="ctr"/>
            <a:r>
              <a:rPr lang="en-US" altLang="ja-JP" sz="1600" dirty="0">
                <a:latin typeface="メイリオ" panose="020B0604030504040204" pitchFamily="50" charset="-128"/>
                <a:ea typeface="メイリオ" panose="020B0604030504040204" pitchFamily="50" charset="-128"/>
              </a:rPr>
              <a:t>2022</a:t>
            </a:r>
            <a:r>
              <a:rPr lang="ja-JP" altLang="en-US" sz="1600" dirty="0">
                <a:latin typeface="メイリオ" panose="020B0604030504040204" pitchFamily="50" charset="-128"/>
                <a:ea typeface="メイリオ" panose="020B0604030504040204" pitchFamily="50" charset="-128"/>
              </a:rPr>
              <a:t>年版</a:t>
            </a:r>
            <a:r>
              <a:rPr lang="en-US" altLang="ja-JP" sz="1600" dirty="0">
                <a:latin typeface="メイリオ" panose="020B0604030504040204" pitchFamily="50" charset="-128"/>
                <a:ea typeface="メイリオ" panose="020B0604030504040204" pitchFamily="50" charset="-128"/>
              </a:rPr>
              <a:t>OSS</a:t>
            </a:r>
            <a:r>
              <a:rPr lang="ja-JP" altLang="en-US" sz="1600" dirty="0">
                <a:latin typeface="メイリオ" panose="020B0604030504040204" pitchFamily="50" charset="-128"/>
                <a:ea typeface="メイリオ" panose="020B0604030504040204" pitchFamily="50" charset="-128"/>
              </a:rPr>
              <a:t>鳥瞰図</a:t>
            </a:r>
          </a:p>
        </p:txBody>
      </p:sp>
      <p:sp>
        <p:nvSpPr>
          <p:cNvPr id="10" name="テキスト ボックス 9"/>
          <p:cNvSpPr txBox="1"/>
          <p:nvPr/>
        </p:nvSpPr>
        <p:spPr>
          <a:xfrm>
            <a:off x="3459017" y="1852120"/>
            <a:ext cx="2184471" cy="338554"/>
          </a:xfrm>
          <a:prstGeom prst="rect">
            <a:avLst/>
          </a:prstGeom>
        </p:spPr>
        <p:style>
          <a:lnRef idx="2">
            <a:schemeClr val="accent4"/>
          </a:lnRef>
          <a:fillRef idx="1">
            <a:schemeClr val="lt1"/>
          </a:fillRef>
          <a:effectRef idx="0">
            <a:schemeClr val="accent4"/>
          </a:effectRef>
          <a:fontRef idx="minor">
            <a:schemeClr val="dk1"/>
          </a:fontRef>
        </p:style>
        <p:txBody>
          <a:bodyPr wrap="square" rtlCol="0" anchor="ctr">
            <a:spAutoFit/>
          </a:bodyPr>
          <a:lstStyle/>
          <a:p>
            <a:pPr algn="ctr"/>
            <a:r>
              <a:rPr lang="en-US" altLang="ja-JP" sz="1600" dirty="0">
                <a:latin typeface="メイリオ" panose="020B0604030504040204" pitchFamily="50" charset="-128"/>
                <a:ea typeface="メイリオ" panose="020B0604030504040204" pitchFamily="50" charset="-128"/>
              </a:rPr>
              <a:t>2023</a:t>
            </a:r>
            <a:r>
              <a:rPr lang="ja-JP" altLang="en-US" sz="1600" dirty="0">
                <a:latin typeface="メイリオ" panose="020B0604030504040204" pitchFamily="50" charset="-128"/>
                <a:ea typeface="メイリオ" panose="020B0604030504040204" pitchFamily="50" charset="-128"/>
              </a:rPr>
              <a:t>年版</a:t>
            </a:r>
            <a:r>
              <a:rPr lang="en-US" altLang="ja-JP" sz="1600" dirty="0">
                <a:latin typeface="メイリオ" panose="020B0604030504040204" pitchFamily="50" charset="-128"/>
                <a:ea typeface="メイリオ" panose="020B0604030504040204" pitchFamily="50" charset="-128"/>
              </a:rPr>
              <a:t>OSS</a:t>
            </a:r>
            <a:r>
              <a:rPr lang="ja-JP" altLang="en-US" sz="1600" dirty="0">
                <a:latin typeface="メイリオ" panose="020B0604030504040204" pitchFamily="50" charset="-128"/>
                <a:ea typeface="メイリオ" panose="020B0604030504040204" pitchFamily="50" charset="-128"/>
              </a:rPr>
              <a:t>鳥瞰図</a:t>
            </a:r>
          </a:p>
        </p:txBody>
      </p:sp>
      <p:sp>
        <p:nvSpPr>
          <p:cNvPr id="11" name="コンテンツ プレースホルダー 1"/>
          <p:cNvSpPr txBox="1">
            <a:spLocks/>
          </p:cNvSpPr>
          <p:nvPr/>
        </p:nvSpPr>
        <p:spPr bwMode="auto">
          <a:xfrm>
            <a:off x="5520179" y="4796144"/>
            <a:ext cx="5495031" cy="921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52425" indent="-352425" algn="l" rtl="0" eaLnBrk="0" fontAlgn="base" hangingPunct="0">
              <a:spcBef>
                <a:spcPct val="20000"/>
              </a:spcBef>
              <a:spcAft>
                <a:spcPct val="0"/>
              </a:spcAft>
              <a:buClr>
                <a:schemeClr val="accent2"/>
              </a:buClr>
              <a:buFont typeface="Wingdings" panose="05000000000000000000" pitchFamily="2" charset="2"/>
              <a:buChar char="o"/>
              <a:defRPr kumimoji="1" sz="20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1038" indent="-327422" algn="l" rtl="0" eaLnBrk="0" fontAlgn="base" hangingPunct="0">
              <a:spcBef>
                <a:spcPct val="20000"/>
              </a:spcBef>
              <a:spcAft>
                <a:spcPct val="0"/>
              </a:spcAft>
              <a:buClr>
                <a:schemeClr val="accent2"/>
              </a:buClr>
              <a:buFont typeface="Wingdings" panose="05000000000000000000" pitchFamily="2" charset="2"/>
              <a:buChar char="n"/>
              <a:defRPr kumimoji="1" sz="16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978694" indent="-296466" algn="l" rtl="0" eaLnBrk="0" fontAlgn="base" hangingPunct="0">
              <a:spcBef>
                <a:spcPct val="20000"/>
              </a:spcBef>
              <a:spcAft>
                <a:spcPct val="0"/>
              </a:spcAft>
              <a:buClr>
                <a:schemeClr val="accent2"/>
              </a:buClr>
              <a:buFont typeface="Wingdings" panose="05000000000000000000" pitchFamily="2" charset="2"/>
              <a:buChar char="l"/>
              <a:defRPr kumimoji="1" sz="14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270397" indent="-290513" algn="l" rtl="0" eaLnBrk="0" fontAlgn="base" hangingPunct="0">
              <a:spcBef>
                <a:spcPct val="20000"/>
              </a:spcBef>
              <a:spcAft>
                <a:spcPct val="0"/>
              </a:spcAft>
              <a:buClr>
                <a:schemeClr val="accent2"/>
              </a:buClr>
              <a:buFont typeface="Wingdings" panose="05000000000000000000" pitchFamily="2" charset="2"/>
              <a:buChar char="n"/>
              <a:defRPr kumimoji="1" sz="15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1570435" indent="-298847" algn="l" rtl="0" eaLnBrk="0" fontAlgn="base" hangingPunct="0">
              <a:spcBef>
                <a:spcPct val="25000"/>
              </a:spcBef>
              <a:spcAft>
                <a:spcPct val="0"/>
              </a:spcAft>
              <a:buClr>
                <a:schemeClr val="accent2"/>
              </a:buClr>
              <a:buFont typeface="Wingdings" panose="05000000000000000000" pitchFamily="2" charset="2"/>
              <a:buChar char="§"/>
              <a:defRPr kumimoji="1" sz="15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1913335" indent="-298847" algn="l" rtl="0" eaLnBrk="1" fontAlgn="base" hangingPunct="1">
              <a:spcBef>
                <a:spcPct val="25000"/>
              </a:spcBef>
              <a:spcAft>
                <a:spcPct val="0"/>
              </a:spcAft>
              <a:buClr>
                <a:schemeClr val="accent2"/>
              </a:buClr>
              <a:buFont typeface="Wingdings" pitchFamily="2" charset="2"/>
              <a:buChar char="§"/>
              <a:defRPr kumimoji="1" sz="1500">
                <a:solidFill>
                  <a:schemeClr val="tx1"/>
                </a:solidFill>
                <a:latin typeface="+mn-lt"/>
                <a:ea typeface="+mn-ea"/>
              </a:defRPr>
            </a:lvl6pPr>
            <a:lvl7pPr marL="2256235" indent="-298847" algn="l" rtl="0" eaLnBrk="1" fontAlgn="base" hangingPunct="1">
              <a:spcBef>
                <a:spcPct val="25000"/>
              </a:spcBef>
              <a:spcAft>
                <a:spcPct val="0"/>
              </a:spcAft>
              <a:buClr>
                <a:schemeClr val="accent2"/>
              </a:buClr>
              <a:buFont typeface="Wingdings" pitchFamily="2" charset="2"/>
              <a:buChar char="§"/>
              <a:defRPr kumimoji="1" sz="1500">
                <a:solidFill>
                  <a:schemeClr val="tx1"/>
                </a:solidFill>
                <a:latin typeface="+mn-lt"/>
                <a:ea typeface="+mn-ea"/>
              </a:defRPr>
            </a:lvl7pPr>
            <a:lvl8pPr marL="2599135" indent="-298847" algn="l" rtl="0" eaLnBrk="1" fontAlgn="base" hangingPunct="1">
              <a:spcBef>
                <a:spcPct val="25000"/>
              </a:spcBef>
              <a:spcAft>
                <a:spcPct val="0"/>
              </a:spcAft>
              <a:buClr>
                <a:schemeClr val="accent2"/>
              </a:buClr>
              <a:buFont typeface="Wingdings" pitchFamily="2" charset="2"/>
              <a:buChar char="§"/>
              <a:defRPr kumimoji="1" sz="1500">
                <a:solidFill>
                  <a:schemeClr val="tx1"/>
                </a:solidFill>
                <a:latin typeface="+mn-lt"/>
                <a:ea typeface="+mn-ea"/>
              </a:defRPr>
            </a:lvl8pPr>
            <a:lvl9pPr marL="2942035" indent="-298847" algn="l" rtl="0" eaLnBrk="1" fontAlgn="base" hangingPunct="1">
              <a:spcBef>
                <a:spcPct val="25000"/>
              </a:spcBef>
              <a:spcAft>
                <a:spcPct val="0"/>
              </a:spcAft>
              <a:buClr>
                <a:schemeClr val="accent2"/>
              </a:buClr>
              <a:buFont typeface="Wingdings" pitchFamily="2" charset="2"/>
              <a:buChar char="§"/>
              <a:defRPr kumimoji="1" sz="1500">
                <a:solidFill>
                  <a:schemeClr val="tx1"/>
                </a:solidFill>
                <a:latin typeface="+mn-lt"/>
                <a:ea typeface="+mn-ea"/>
              </a:defRPr>
            </a:lvl9pPr>
          </a:lstStyle>
          <a:p>
            <a:r>
              <a:rPr lang="ja-JP" altLang="en-US" kern="0" dirty="0"/>
              <a:t>プロモーション</a:t>
            </a:r>
            <a:endParaRPr lang="en-US" altLang="ja-JP" kern="0" dirty="0"/>
          </a:p>
          <a:p>
            <a:pPr lvl="1"/>
            <a:r>
              <a:rPr lang="ja-JP" altLang="en-US" kern="0" dirty="0"/>
              <a:t>各コミュニティでのセミナー</a:t>
            </a:r>
            <a:endParaRPr lang="en-US" altLang="ja-JP" kern="0" dirty="0"/>
          </a:p>
        </p:txBody>
      </p:sp>
      <p:pic>
        <p:nvPicPr>
          <p:cNvPr id="12" name="図 11"/>
          <p:cNvPicPr>
            <a:picLocks noChangeAspect="1"/>
          </p:cNvPicPr>
          <p:nvPr/>
        </p:nvPicPr>
        <p:blipFill>
          <a:blip r:embed="rId4"/>
          <a:stretch>
            <a:fillRect/>
          </a:stretch>
        </p:blipFill>
        <p:spPr>
          <a:xfrm>
            <a:off x="7392572" y="2542830"/>
            <a:ext cx="1806059" cy="1385185"/>
          </a:xfrm>
          <a:prstGeom prst="rect">
            <a:avLst/>
          </a:prstGeom>
          <a:ln>
            <a:noFill/>
          </a:ln>
          <a:effectLst>
            <a:outerShdw blurRad="292100" dist="139700" dir="2700000" algn="tl" rotWithShape="0">
              <a:srgbClr val="333333">
                <a:alpha val="65000"/>
              </a:srgbClr>
            </a:outerShdw>
          </a:effectLst>
        </p:spPr>
      </p:pic>
      <p:pic>
        <p:nvPicPr>
          <p:cNvPr id="13" name="図 12"/>
          <p:cNvPicPr>
            <a:picLocks noChangeAspect="1"/>
          </p:cNvPicPr>
          <p:nvPr/>
        </p:nvPicPr>
        <p:blipFill>
          <a:blip r:embed="rId5"/>
          <a:stretch>
            <a:fillRect/>
          </a:stretch>
        </p:blipFill>
        <p:spPr>
          <a:xfrm>
            <a:off x="9596541" y="2542829"/>
            <a:ext cx="1855105" cy="1628320"/>
          </a:xfrm>
          <a:prstGeom prst="rect">
            <a:avLst/>
          </a:prstGeom>
          <a:ln>
            <a:noFill/>
          </a:ln>
          <a:effectLst>
            <a:outerShdw blurRad="292100" dist="139700" dir="2700000" algn="tl" rotWithShape="0">
              <a:srgbClr val="333333">
                <a:alpha val="65000"/>
              </a:srgbClr>
            </a:outerShdw>
          </a:effectLst>
        </p:spPr>
      </p:pic>
      <p:sp>
        <p:nvSpPr>
          <p:cNvPr id="14" name="テキスト ボックス 13"/>
          <p:cNvSpPr txBox="1"/>
          <p:nvPr/>
        </p:nvSpPr>
        <p:spPr>
          <a:xfrm>
            <a:off x="8368412" y="3206790"/>
            <a:ext cx="2681761" cy="338554"/>
          </a:xfrm>
          <a:prstGeom prst="rect">
            <a:avLst/>
          </a:prstGeom>
        </p:spPr>
        <p:style>
          <a:lnRef idx="2">
            <a:schemeClr val="accent4"/>
          </a:lnRef>
          <a:fillRef idx="1">
            <a:schemeClr val="lt1"/>
          </a:fillRef>
          <a:effectRef idx="0">
            <a:schemeClr val="accent4"/>
          </a:effectRef>
          <a:fontRef idx="minor">
            <a:schemeClr val="dk1"/>
          </a:fontRef>
        </p:style>
        <p:txBody>
          <a:bodyPr wrap="square" rtlCol="0" anchor="ctr">
            <a:spAutoFit/>
          </a:bodyPr>
          <a:lstStyle/>
          <a:p>
            <a:pPr algn="ctr"/>
            <a:r>
              <a:rPr lang="ja-JP" altLang="en-US" sz="1600" dirty="0">
                <a:latin typeface="メイリオ" panose="020B0604030504040204" pitchFamily="50" charset="-128"/>
                <a:ea typeface="メイリオ" panose="020B0604030504040204" pitchFamily="50" charset="-128"/>
              </a:rPr>
              <a:t>派生版</a:t>
            </a:r>
            <a:r>
              <a:rPr lang="en-US" altLang="ja-JP" sz="1600" dirty="0">
                <a:latin typeface="メイリオ" panose="020B0604030504040204" pitchFamily="50" charset="-128"/>
                <a:ea typeface="メイリオ" panose="020B0604030504040204" pitchFamily="50" charset="-128"/>
              </a:rPr>
              <a:t>OSS</a:t>
            </a:r>
            <a:r>
              <a:rPr lang="ja-JP" altLang="en-US" sz="1600" dirty="0">
                <a:latin typeface="メイリオ" panose="020B0604030504040204" pitchFamily="50" charset="-128"/>
                <a:ea typeface="メイリオ" panose="020B0604030504040204" pitchFamily="50" charset="-128"/>
              </a:rPr>
              <a:t>鳥瞰図検討</a:t>
            </a:r>
          </a:p>
        </p:txBody>
      </p:sp>
      <p:sp>
        <p:nvSpPr>
          <p:cNvPr id="15" name="コンテンツ プレースホルダー 1"/>
          <p:cNvSpPr txBox="1">
            <a:spLocks/>
          </p:cNvSpPr>
          <p:nvPr/>
        </p:nvSpPr>
        <p:spPr bwMode="auto">
          <a:xfrm>
            <a:off x="6065517" y="945818"/>
            <a:ext cx="3886426" cy="141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52425" indent="-352425" algn="l" rtl="0" eaLnBrk="0" fontAlgn="base" hangingPunct="0">
              <a:spcBef>
                <a:spcPct val="20000"/>
              </a:spcBef>
              <a:spcAft>
                <a:spcPct val="0"/>
              </a:spcAft>
              <a:buClr>
                <a:schemeClr val="accent2"/>
              </a:buClr>
              <a:buFont typeface="Wingdings" panose="05000000000000000000" pitchFamily="2" charset="2"/>
              <a:buChar char="o"/>
              <a:defRPr kumimoji="1" sz="20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1038" indent="-327422" algn="l" rtl="0" eaLnBrk="0" fontAlgn="base" hangingPunct="0">
              <a:spcBef>
                <a:spcPct val="20000"/>
              </a:spcBef>
              <a:spcAft>
                <a:spcPct val="0"/>
              </a:spcAft>
              <a:buClr>
                <a:schemeClr val="accent2"/>
              </a:buClr>
              <a:buFont typeface="Wingdings" panose="05000000000000000000" pitchFamily="2" charset="2"/>
              <a:buChar char="n"/>
              <a:defRPr kumimoji="1" sz="16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978694" indent="-296466" algn="l" rtl="0" eaLnBrk="0" fontAlgn="base" hangingPunct="0">
              <a:spcBef>
                <a:spcPct val="20000"/>
              </a:spcBef>
              <a:spcAft>
                <a:spcPct val="0"/>
              </a:spcAft>
              <a:buClr>
                <a:schemeClr val="accent2"/>
              </a:buClr>
              <a:buFont typeface="Wingdings" panose="05000000000000000000" pitchFamily="2" charset="2"/>
              <a:buChar char="l"/>
              <a:defRPr kumimoji="1" sz="14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270397" indent="-290513" algn="l" rtl="0" eaLnBrk="0" fontAlgn="base" hangingPunct="0">
              <a:spcBef>
                <a:spcPct val="20000"/>
              </a:spcBef>
              <a:spcAft>
                <a:spcPct val="0"/>
              </a:spcAft>
              <a:buClr>
                <a:schemeClr val="accent2"/>
              </a:buClr>
              <a:buFont typeface="Wingdings" panose="05000000000000000000" pitchFamily="2" charset="2"/>
              <a:buChar char="n"/>
              <a:defRPr kumimoji="1" sz="15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1570435" indent="-298847" algn="l" rtl="0" eaLnBrk="0" fontAlgn="base" hangingPunct="0">
              <a:spcBef>
                <a:spcPct val="25000"/>
              </a:spcBef>
              <a:spcAft>
                <a:spcPct val="0"/>
              </a:spcAft>
              <a:buClr>
                <a:schemeClr val="accent2"/>
              </a:buClr>
              <a:buFont typeface="Wingdings" panose="05000000000000000000" pitchFamily="2" charset="2"/>
              <a:buChar char="§"/>
              <a:defRPr kumimoji="1" sz="15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1913335" indent="-298847" algn="l" rtl="0" eaLnBrk="1" fontAlgn="base" hangingPunct="1">
              <a:spcBef>
                <a:spcPct val="25000"/>
              </a:spcBef>
              <a:spcAft>
                <a:spcPct val="0"/>
              </a:spcAft>
              <a:buClr>
                <a:schemeClr val="accent2"/>
              </a:buClr>
              <a:buFont typeface="Wingdings" pitchFamily="2" charset="2"/>
              <a:buChar char="§"/>
              <a:defRPr kumimoji="1" sz="1500">
                <a:solidFill>
                  <a:schemeClr val="tx1"/>
                </a:solidFill>
                <a:latin typeface="+mn-lt"/>
                <a:ea typeface="+mn-ea"/>
              </a:defRPr>
            </a:lvl6pPr>
            <a:lvl7pPr marL="2256235" indent="-298847" algn="l" rtl="0" eaLnBrk="1" fontAlgn="base" hangingPunct="1">
              <a:spcBef>
                <a:spcPct val="25000"/>
              </a:spcBef>
              <a:spcAft>
                <a:spcPct val="0"/>
              </a:spcAft>
              <a:buClr>
                <a:schemeClr val="accent2"/>
              </a:buClr>
              <a:buFont typeface="Wingdings" pitchFamily="2" charset="2"/>
              <a:buChar char="§"/>
              <a:defRPr kumimoji="1" sz="1500">
                <a:solidFill>
                  <a:schemeClr val="tx1"/>
                </a:solidFill>
                <a:latin typeface="+mn-lt"/>
                <a:ea typeface="+mn-ea"/>
              </a:defRPr>
            </a:lvl7pPr>
            <a:lvl8pPr marL="2599135" indent="-298847" algn="l" rtl="0" eaLnBrk="1" fontAlgn="base" hangingPunct="1">
              <a:spcBef>
                <a:spcPct val="25000"/>
              </a:spcBef>
              <a:spcAft>
                <a:spcPct val="0"/>
              </a:spcAft>
              <a:buClr>
                <a:schemeClr val="accent2"/>
              </a:buClr>
              <a:buFont typeface="Wingdings" pitchFamily="2" charset="2"/>
              <a:buChar char="§"/>
              <a:defRPr kumimoji="1" sz="1500">
                <a:solidFill>
                  <a:schemeClr val="tx1"/>
                </a:solidFill>
                <a:latin typeface="+mn-lt"/>
                <a:ea typeface="+mn-ea"/>
              </a:defRPr>
            </a:lvl8pPr>
            <a:lvl9pPr marL="2942035" indent="-298847" algn="l" rtl="0" eaLnBrk="1" fontAlgn="base" hangingPunct="1">
              <a:spcBef>
                <a:spcPct val="25000"/>
              </a:spcBef>
              <a:spcAft>
                <a:spcPct val="0"/>
              </a:spcAft>
              <a:buClr>
                <a:schemeClr val="accent2"/>
              </a:buClr>
              <a:buFont typeface="Wingdings" pitchFamily="2" charset="2"/>
              <a:buChar char="§"/>
              <a:defRPr kumimoji="1" sz="1500">
                <a:solidFill>
                  <a:schemeClr val="tx1"/>
                </a:solidFill>
                <a:latin typeface="+mn-lt"/>
                <a:ea typeface="+mn-ea"/>
              </a:defRPr>
            </a:lvl9pPr>
          </a:lstStyle>
          <a:p>
            <a:r>
              <a:rPr lang="ja-JP" altLang="en-US" kern="0" dirty="0"/>
              <a:t>派生版</a:t>
            </a:r>
            <a:r>
              <a:rPr lang="en-US" altLang="ja-JP" kern="0" dirty="0"/>
              <a:t>OSS</a:t>
            </a:r>
            <a:r>
              <a:rPr lang="ja-JP" altLang="en-US" kern="0" dirty="0"/>
              <a:t>鳥瞰図</a:t>
            </a:r>
            <a:endParaRPr lang="en-US" altLang="ja-JP" kern="0" dirty="0"/>
          </a:p>
          <a:p>
            <a:pPr lvl="1"/>
            <a:r>
              <a:rPr lang="ja-JP" altLang="en-US" kern="0" dirty="0"/>
              <a:t>あるべき姿の検討</a:t>
            </a:r>
            <a:endParaRPr lang="en-US" altLang="ja-JP" kern="0" dirty="0"/>
          </a:p>
          <a:p>
            <a:pPr lvl="1"/>
            <a:r>
              <a:rPr lang="ja-JP" altLang="en-US" kern="0" dirty="0"/>
              <a:t>モック作成</a:t>
            </a:r>
          </a:p>
        </p:txBody>
      </p:sp>
      <p:pic>
        <p:nvPicPr>
          <p:cNvPr id="17" name="図 1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304143" y="4846628"/>
            <a:ext cx="1981159" cy="1485869"/>
          </a:xfrm>
          <a:prstGeom prst="rect">
            <a:avLst/>
          </a:prstGeom>
          <a:ln>
            <a:noFill/>
          </a:ln>
          <a:effectLst>
            <a:outerShdw blurRad="292100" dist="139700" dir="2700000" algn="tl" rotWithShape="0">
              <a:srgbClr val="333333">
                <a:alpha val="65000"/>
              </a:srgbClr>
            </a:outerShdw>
          </a:effectLst>
        </p:spPr>
      </p:pic>
      <p:sp>
        <p:nvSpPr>
          <p:cNvPr id="22" name="コンテンツ プレースホルダー 1"/>
          <p:cNvSpPr txBox="1">
            <a:spLocks/>
          </p:cNvSpPr>
          <p:nvPr/>
        </p:nvSpPr>
        <p:spPr bwMode="auto">
          <a:xfrm>
            <a:off x="554787" y="4805426"/>
            <a:ext cx="4557873" cy="8616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52425" indent="-352425" algn="l" rtl="0" eaLnBrk="0" fontAlgn="base" hangingPunct="0">
              <a:spcBef>
                <a:spcPct val="20000"/>
              </a:spcBef>
              <a:spcAft>
                <a:spcPct val="0"/>
              </a:spcAft>
              <a:buClr>
                <a:schemeClr val="accent2"/>
              </a:buClr>
              <a:buFont typeface="Wingdings" panose="05000000000000000000" pitchFamily="2" charset="2"/>
              <a:buChar char="o"/>
              <a:defRPr kumimoji="1" sz="20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1038" indent="-327422" algn="l" rtl="0" eaLnBrk="0" fontAlgn="base" hangingPunct="0">
              <a:spcBef>
                <a:spcPct val="20000"/>
              </a:spcBef>
              <a:spcAft>
                <a:spcPct val="0"/>
              </a:spcAft>
              <a:buClr>
                <a:schemeClr val="accent2"/>
              </a:buClr>
              <a:buFont typeface="Wingdings" panose="05000000000000000000" pitchFamily="2" charset="2"/>
              <a:buChar char="n"/>
              <a:defRPr kumimoji="1" sz="16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978694" indent="-296466" algn="l" rtl="0" eaLnBrk="0" fontAlgn="base" hangingPunct="0">
              <a:spcBef>
                <a:spcPct val="20000"/>
              </a:spcBef>
              <a:spcAft>
                <a:spcPct val="0"/>
              </a:spcAft>
              <a:buClr>
                <a:schemeClr val="accent2"/>
              </a:buClr>
              <a:buFont typeface="Wingdings" panose="05000000000000000000" pitchFamily="2" charset="2"/>
              <a:buChar char="l"/>
              <a:defRPr kumimoji="1" sz="14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270397" indent="-290513" algn="l" rtl="0" eaLnBrk="0" fontAlgn="base" hangingPunct="0">
              <a:spcBef>
                <a:spcPct val="20000"/>
              </a:spcBef>
              <a:spcAft>
                <a:spcPct val="0"/>
              </a:spcAft>
              <a:buClr>
                <a:schemeClr val="accent2"/>
              </a:buClr>
              <a:buFont typeface="Wingdings" panose="05000000000000000000" pitchFamily="2" charset="2"/>
              <a:buChar char="n"/>
              <a:defRPr kumimoji="1" sz="15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1570435" indent="-298847" algn="l" rtl="0" eaLnBrk="0" fontAlgn="base" hangingPunct="0">
              <a:spcBef>
                <a:spcPct val="25000"/>
              </a:spcBef>
              <a:spcAft>
                <a:spcPct val="0"/>
              </a:spcAft>
              <a:buClr>
                <a:schemeClr val="accent2"/>
              </a:buClr>
              <a:buFont typeface="Wingdings" panose="05000000000000000000" pitchFamily="2" charset="2"/>
              <a:buChar char="§"/>
              <a:defRPr kumimoji="1" sz="15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1913335" indent="-298847" algn="l" rtl="0" eaLnBrk="1" fontAlgn="base" hangingPunct="1">
              <a:spcBef>
                <a:spcPct val="25000"/>
              </a:spcBef>
              <a:spcAft>
                <a:spcPct val="0"/>
              </a:spcAft>
              <a:buClr>
                <a:schemeClr val="accent2"/>
              </a:buClr>
              <a:buFont typeface="Wingdings" pitchFamily="2" charset="2"/>
              <a:buChar char="§"/>
              <a:defRPr kumimoji="1" sz="1500">
                <a:solidFill>
                  <a:schemeClr val="tx1"/>
                </a:solidFill>
                <a:latin typeface="+mn-lt"/>
                <a:ea typeface="+mn-ea"/>
              </a:defRPr>
            </a:lvl6pPr>
            <a:lvl7pPr marL="2256235" indent="-298847" algn="l" rtl="0" eaLnBrk="1" fontAlgn="base" hangingPunct="1">
              <a:spcBef>
                <a:spcPct val="25000"/>
              </a:spcBef>
              <a:spcAft>
                <a:spcPct val="0"/>
              </a:spcAft>
              <a:buClr>
                <a:schemeClr val="accent2"/>
              </a:buClr>
              <a:buFont typeface="Wingdings" pitchFamily="2" charset="2"/>
              <a:buChar char="§"/>
              <a:defRPr kumimoji="1" sz="1500">
                <a:solidFill>
                  <a:schemeClr val="tx1"/>
                </a:solidFill>
                <a:latin typeface="+mn-lt"/>
                <a:ea typeface="+mn-ea"/>
              </a:defRPr>
            </a:lvl7pPr>
            <a:lvl8pPr marL="2599135" indent="-298847" algn="l" rtl="0" eaLnBrk="1" fontAlgn="base" hangingPunct="1">
              <a:spcBef>
                <a:spcPct val="25000"/>
              </a:spcBef>
              <a:spcAft>
                <a:spcPct val="0"/>
              </a:spcAft>
              <a:buClr>
                <a:schemeClr val="accent2"/>
              </a:buClr>
              <a:buFont typeface="Wingdings" pitchFamily="2" charset="2"/>
              <a:buChar char="§"/>
              <a:defRPr kumimoji="1" sz="1500">
                <a:solidFill>
                  <a:schemeClr val="tx1"/>
                </a:solidFill>
                <a:latin typeface="+mn-lt"/>
                <a:ea typeface="+mn-ea"/>
              </a:defRPr>
            </a:lvl8pPr>
            <a:lvl9pPr marL="2942035" indent="-298847" algn="l" rtl="0" eaLnBrk="1" fontAlgn="base" hangingPunct="1">
              <a:spcBef>
                <a:spcPct val="25000"/>
              </a:spcBef>
              <a:spcAft>
                <a:spcPct val="0"/>
              </a:spcAft>
              <a:buClr>
                <a:schemeClr val="accent2"/>
              </a:buClr>
              <a:buFont typeface="Wingdings" pitchFamily="2" charset="2"/>
              <a:buChar char="§"/>
              <a:defRPr kumimoji="1" sz="1500">
                <a:solidFill>
                  <a:schemeClr val="tx1"/>
                </a:solidFill>
                <a:latin typeface="+mn-lt"/>
                <a:ea typeface="+mn-ea"/>
              </a:defRPr>
            </a:lvl9pPr>
          </a:lstStyle>
          <a:p>
            <a:r>
              <a:rPr lang="en-US" altLang="ja-JP" kern="0" dirty="0"/>
              <a:t>OSS</a:t>
            </a:r>
            <a:r>
              <a:rPr lang="ja-JP" altLang="en-US" kern="0" dirty="0"/>
              <a:t>アンケート回収・</a:t>
            </a:r>
            <a:r>
              <a:rPr lang="en-US" altLang="ja-JP" kern="0" dirty="0"/>
              <a:t>Open</a:t>
            </a:r>
            <a:r>
              <a:rPr lang="ja-JP" altLang="en-US" kern="0" dirty="0"/>
              <a:t>化</a:t>
            </a:r>
            <a:endParaRPr lang="en-US" altLang="ja-JP" kern="0" dirty="0"/>
          </a:p>
          <a:p>
            <a:pPr lvl="1"/>
            <a:r>
              <a:rPr lang="en-US" altLang="ja-JP" kern="0" dirty="0"/>
              <a:t>2022</a:t>
            </a:r>
            <a:r>
              <a:rPr lang="ja-JP" altLang="en-US" kern="0" dirty="0"/>
              <a:t>年６月より</a:t>
            </a:r>
            <a:r>
              <a:rPr lang="en-US" altLang="ja-JP" kern="0" dirty="0" err="1"/>
              <a:t>Github</a:t>
            </a:r>
            <a:r>
              <a:rPr lang="ja-JP" altLang="en-US" kern="0" dirty="0"/>
              <a:t>公開をスタート</a:t>
            </a:r>
            <a:endParaRPr lang="en-US" altLang="ja-JP" kern="0" dirty="0"/>
          </a:p>
          <a:p>
            <a:pPr lvl="1"/>
            <a:r>
              <a:rPr lang="ja-JP" altLang="en-US" kern="0" dirty="0"/>
              <a:t>鳥瞰図のよりよい活用に向けたフィードバックを受ける仕組みは継続検討</a:t>
            </a:r>
            <a:endParaRPr lang="en-US" altLang="ja-JP" kern="0" dirty="0"/>
          </a:p>
        </p:txBody>
      </p:sp>
    </p:spTree>
    <p:extLst>
      <p:ext uri="{BB962C8B-B14F-4D97-AF65-F5344CB8AC3E}">
        <p14:creationId xmlns:p14="http://schemas.microsoft.com/office/powerpoint/2010/main" val="344063204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図 20">
            <a:extLst>
              <a:ext uri="{FF2B5EF4-FFF2-40B4-BE49-F238E27FC236}">
                <a16:creationId xmlns:a16="http://schemas.microsoft.com/office/drawing/2014/main" id="{ACC70935-4B7D-4A8E-9FB1-E056EC317AF7}"/>
              </a:ext>
            </a:extLst>
          </p:cNvPr>
          <p:cNvPicPr>
            <a:picLocks noChangeAspect="1"/>
          </p:cNvPicPr>
          <p:nvPr/>
        </p:nvPicPr>
        <p:blipFill>
          <a:blip r:embed="rId2"/>
          <a:stretch>
            <a:fillRect/>
          </a:stretch>
        </p:blipFill>
        <p:spPr>
          <a:xfrm>
            <a:off x="1854488" y="2813730"/>
            <a:ext cx="1827286" cy="1536059"/>
          </a:xfrm>
          <a:prstGeom prst="rect">
            <a:avLst/>
          </a:prstGeom>
        </p:spPr>
      </p:pic>
      <p:pic>
        <p:nvPicPr>
          <p:cNvPr id="20" name="図 19">
            <a:extLst>
              <a:ext uri="{FF2B5EF4-FFF2-40B4-BE49-F238E27FC236}">
                <a16:creationId xmlns:a16="http://schemas.microsoft.com/office/drawing/2014/main" id="{27123B19-E077-4814-A11A-FD11E7FD7824}"/>
              </a:ext>
            </a:extLst>
          </p:cNvPr>
          <p:cNvPicPr>
            <a:picLocks noChangeAspect="1"/>
          </p:cNvPicPr>
          <p:nvPr/>
        </p:nvPicPr>
        <p:blipFill>
          <a:blip r:embed="rId3"/>
          <a:stretch>
            <a:fillRect/>
          </a:stretch>
        </p:blipFill>
        <p:spPr>
          <a:xfrm>
            <a:off x="3526843" y="1904173"/>
            <a:ext cx="1927111" cy="1736428"/>
          </a:xfrm>
          <a:prstGeom prst="rect">
            <a:avLst/>
          </a:prstGeom>
        </p:spPr>
      </p:pic>
      <p:sp>
        <p:nvSpPr>
          <p:cNvPr id="2" name="コンテンツ プレースホルダー 1"/>
          <p:cNvSpPr>
            <a:spLocks noGrp="1"/>
          </p:cNvSpPr>
          <p:nvPr>
            <p:ph idx="1"/>
          </p:nvPr>
        </p:nvSpPr>
        <p:spPr>
          <a:xfrm>
            <a:off x="1005649" y="945818"/>
            <a:ext cx="3886426" cy="1412275"/>
          </a:xfrm>
        </p:spPr>
        <p:txBody>
          <a:bodyPr/>
          <a:lstStyle/>
          <a:p>
            <a:r>
              <a:rPr kumimoji="1" lang="en-US" altLang="ja-JP" dirty="0"/>
              <a:t>OSS</a:t>
            </a:r>
            <a:r>
              <a:rPr kumimoji="1" lang="ja-JP" altLang="en-US" dirty="0"/>
              <a:t>鳥瞰図</a:t>
            </a:r>
            <a:endParaRPr kumimoji="1" lang="en-US" altLang="ja-JP" dirty="0"/>
          </a:p>
          <a:p>
            <a:pPr lvl="1"/>
            <a:r>
              <a:rPr lang="ja-JP" altLang="en-US" dirty="0"/>
              <a:t>カテゴリの更新</a:t>
            </a:r>
            <a:endParaRPr lang="en-US" altLang="ja-JP" dirty="0"/>
          </a:p>
          <a:p>
            <a:pPr lvl="1"/>
            <a:r>
              <a:rPr kumimoji="1" lang="en-US" altLang="ja-JP" dirty="0"/>
              <a:t>OSS</a:t>
            </a:r>
            <a:r>
              <a:rPr kumimoji="1" lang="ja-JP" altLang="en-US" dirty="0"/>
              <a:t>の追加・削除</a:t>
            </a:r>
          </a:p>
        </p:txBody>
      </p:sp>
      <p:sp>
        <p:nvSpPr>
          <p:cNvPr id="4" name="スライド番号プレースホルダー 3"/>
          <p:cNvSpPr>
            <a:spLocks noGrp="1"/>
          </p:cNvSpPr>
          <p:nvPr>
            <p:ph type="sldNum" sz="quarter" idx="12"/>
          </p:nvPr>
        </p:nvSpPr>
        <p:spPr/>
        <p:txBody>
          <a:bodyPr/>
          <a:lstStyle/>
          <a:p>
            <a:pPr>
              <a:defRPr/>
            </a:pPr>
            <a:fld id="{2E2CC637-50F8-41E5-AD2A-672FDF5D54F5}" type="slidenum">
              <a:rPr lang="en-US" altLang="ja-JP" smtClean="0"/>
              <a:pPr>
                <a:defRPr/>
              </a:pPr>
              <a:t>58</a:t>
            </a:fld>
            <a:endParaRPr lang="en-US" altLang="ja-JP"/>
          </a:p>
        </p:txBody>
      </p:sp>
      <p:sp>
        <p:nvSpPr>
          <p:cNvPr id="5" name="タイトル 4"/>
          <p:cNvSpPr>
            <a:spLocks noGrp="1"/>
          </p:cNvSpPr>
          <p:nvPr>
            <p:ph type="title"/>
          </p:nvPr>
        </p:nvSpPr>
        <p:spPr/>
        <p:txBody>
          <a:bodyPr/>
          <a:lstStyle/>
          <a:p>
            <a:r>
              <a:rPr lang="ja-JP" altLang="en-US" dirty="0"/>
              <a:t>今後の鳥瞰図</a:t>
            </a:r>
            <a:r>
              <a:rPr lang="en-US" altLang="ja-JP" dirty="0"/>
              <a:t>WG</a:t>
            </a:r>
            <a:r>
              <a:rPr lang="ja-JP" altLang="en-US" dirty="0"/>
              <a:t>活動の取り組み</a:t>
            </a:r>
            <a:endParaRPr kumimoji="1" lang="ja-JP" altLang="en-US" dirty="0"/>
          </a:p>
        </p:txBody>
      </p:sp>
      <p:sp>
        <p:nvSpPr>
          <p:cNvPr id="8" name="右矢印 7"/>
          <p:cNvSpPr/>
          <p:nvPr/>
        </p:nvSpPr>
        <p:spPr>
          <a:xfrm rot="19413180">
            <a:off x="2874477" y="2752382"/>
            <a:ext cx="2302562" cy="643570"/>
          </a:xfrm>
          <a:prstGeom prst="rightArrow">
            <a:avLst/>
          </a:prstGeom>
          <a:solidFill>
            <a:srgbClr val="FFFFCC"/>
          </a:solidFill>
          <a:ln>
            <a:solidFill>
              <a:srgbClr val="FFFF0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dirty="0">
                <a:latin typeface="メイリオ" panose="020B0604030504040204" pitchFamily="50" charset="-128"/>
                <a:ea typeface="メイリオ" panose="020B0604030504040204" pitchFamily="50" charset="-128"/>
              </a:rPr>
              <a:t>更新</a:t>
            </a:r>
          </a:p>
        </p:txBody>
      </p:sp>
      <p:sp>
        <p:nvSpPr>
          <p:cNvPr id="9" name="テキスト ボックス 8"/>
          <p:cNvSpPr txBox="1"/>
          <p:nvPr/>
        </p:nvSpPr>
        <p:spPr>
          <a:xfrm>
            <a:off x="1926598" y="3962702"/>
            <a:ext cx="2184471" cy="338554"/>
          </a:xfrm>
          <a:prstGeom prst="rect">
            <a:avLst/>
          </a:prstGeom>
        </p:spPr>
        <p:style>
          <a:lnRef idx="2">
            <a:schemeClr val="accent4"/>
          </a:lnRef>
          <a:fillRef idx="1">
            <a:schemeClr val="lt1"/>
          </a:fillRef>
          <a:effectRef idx="0">
            <a:schemeClr val="accent4"/>
          </a:effectRef>
          <a:fontRef idx="minor">
            <a:schemeClr val="dk1"/>
          </a:fontRef>
        </p:style>
        <p:txBody>
          <a:bodyPr wrap="square" rtlCol="0">
            <a:spAutoFit/>
          </a:bodyPr>
          <a:lstStyle/>
          <a:p>
            <a:pPr algn="ctr"/>
            <a:r>
              <a:rPr lang="en-US" altLang="ja-JP" sz="1600" dirty="0">
                <a:latin typeface="メイリオ" panose="020B0604030504040204" pitchFamily="50" charset="-128"/>
                <a:ea typeface="メイリオ" panose="020B0604030504040204" pitchFamily="50" charset="-128"/>
              </a:rPr>
              <a:t>2022</a:t>
            </a:r>
            <a:r>
              <a:rPr lang="ja-JP" altLang="en-US" sz="1600" dirty="0">
                <a:latin typeface="メイリオ" panose="020B0604030504040204" pitchFamily="50" charset="-128"/>
                <a:ea typeface="メイリオ" panose="020B0604030504040204" pitchFamily="50" charset="-128"/>
              </a:rPr>
              <a:t>年版</a:t>
            </a:r>
            <a:r>
              <a:rPr lang="en-US" altLang="ja-JP" sz="1600" dirty="0">
                <a:latin typeface="メイリオ" panose="020B0604030504040204" pitchFamily="50" charset="-128"/>
                <a:ea typeface="メイリオ" panose="020B0604030504040204" pitchFamily="50" charset="-128"/>
              </a:rPr>
              <a:t>OSS</a:t>
            </a:r>
            <a:r>
              <a:rPr lang="ja-JP" altLang="en-US" sz="1600" dirty="0">
                <a:latin typeface="メイリオ" panose="020B0604030504040204" pitchFamily="50" charset="-128"/>
                <a:ea typeface="メイリオ" panose="020B0604030504040204" pitchFamily="50" charset="-128"/>
              </a:rPr>
              <a:t>鳥瞰図</a:t>
            </a:r>
          </a:p>
        </p:txBody>
      </p:sp>
      <p:sp>
        <p:nvSpPr>
          <p:cNvPr id="10" name="テキスト ボックス 9"/>
          <p:cNvSpPr txBox="1"/>
          <p:nvPr/>
        </p:nvSpPr>
        <p:spPr>
          <a:xfrm>
            <a:off x="3459017" y="1852120"/>
            <a:ext cx="2184471" cy="338554"/>
          </a:xfrm>
          <a:prstGeom prst="rect">
            <a:avLst/>
          </a:prstGeom>
        </p:spPr>
        <p:style>
          <a:lnRef idx="2">
            <a:schemeClr val="accent4"/>
          </a:lnRef>
          <a:fillRef idx="1">
            <a:schemeClr val="lt1"/>
          </a:fillRef>
          <a:effectRef idx="0">
            <a:schemeClr val="accent4"/>
          </a:effectRef>
          <a:fontRef idx="minor">
            <a:schemeClr val="dk1"/>
          </a:fontRef>
        </p:style>
        <p:txBody>
          <a:bodyPr wrap="square" rtlCol="0" anchor="ctr">
            <a:spAutoFit/>
          </a:bodyPr>
          <a:lstStyle/>
          <a:p>
            <a:pPr algn="ctr"/>
            <a:r>
              <a:rPr lang="en-US" altLang="ja-JP" sz="1600" dirty="0">
                <a:latin typeface="メイリオ" panose="020B0604030504040204" pitchFamily="50" charset="-128"/>
                <a:ea typeface="メイリオ" panose="020B0604030504040204" pitchFamily="50" charset="-128"/>
              </a:rPr>
              <a:t>2023</a:t>
            </a:r>
            <a:r>
              <a:rPr lang="ja-JP" altLang="en-US" sz="1600" dirty="0">
                <a:latin typeface="メイリオ" panose="020B0604030504040204" pitchFamily="50" charset="-128"/>
                <a:ea typeface="メイリオ" panose="020B0604030504040204" pitchFamily="50" charset="-128"/>
              </a:rPr>
              <a:t>年版</a:t>
            </a:r>
            <a:r>
              <a:rPr lang="en-US" altLang="ja-JP" sz="1600" dirty="0">
                <a:latin typeface="メイリオ" panose="020B0604030504040204" pitchFamily="50" charset="-128"/>
                <a:ea typeface="メイリオ" panose="020B0604030504040204" pitchFamily="50" charset="-128"/>
              </a:rPr>
              <a:t>OSS</a:t>
            </a:r>
            <a:r>
              <a:rPr lang="ja-JP" altLang="en-US" sz="1600" dirty="0">
                <a:latin typeface="メイリオ" panose="020B0604030504040204" pitchFamily="50" charset="-128"/>
                <a:ea typeface="メイリオ" panose="020B0604030504040204" pitchFamily="50" charset="-128"/>
              </a:rPr>
              <a:t>鳥瞰図</a:t>
            </a:r>
          </a:p>
        </p:txBody>
      </p:sp>
      <p:sp>
        <p:nvSpPr>
          <p:cNvPr id="11" name="コンテンツ プレースホルダー 1"/>
          <p:cNvSpPr txBox="1">
            <a:spLocks/>
          </p:cNvSpPr>
          <p:nvPr/>
        </p:nvSpPr>
        <p:spPr bwMode="auto">
          <a:xfrm>
            <a:off x="5520179" y="4796144"/>
            <a:ext cx="5495031" cy="921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52425" indent="-352425" algn="l" rtl="0" eaLnBrk="0" fontAlgn="base" hangingPunct="0">
              <a:spcBef>
                <a:spcPct val="20000"/>
              </a:spcBef>
              <a:spcAft>
                <a:spcPct val="0"/>
              </a:spcAft>
              <a:buClr>
                <a:schemeClr val="accent2"/>
              </a:buClr>
              <a:buFont typeface="Wingdings" panose="05000000000000000000" pitchFamily="2" charset="2"/>
              <a:buChar char="o"/>
              <a:defRPr kumimoji="1" sz="20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1038" indent="-327422" algn="l" rtl="0" eaLnBrk="0" fontAlgn="base" hangingPunct="0">
              <a:spcBef>
                <a:spcPct val="20000"/>
              </a:spcBef>
              <a:spcAft>
                <a:spcPct val="0"/>
              </a:spcAft>
              <a:buClr>
                <a:schemeClr val="accent2"/>
              </a:buClr>
              <a:buFont typeface="Wingdings" panose="05000000000000000000" pitchFamily="2" charset="2"/>
              <a:buChar char="n"/>
              <a:defRPr kumimoji="1" sz="16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978694" indent="-296466" algn="l" rtl="0" eaLnBrk="0" fontAlgn="base" hangingPunct="0">
              <a:spcBef>
                <a:spcPct val="20000"/>
              </a:spcBef>
              <a:spcAft>
                <a:spcPct val="0"/>
              </a:spcAft>
              <a:buClr>
                <a:schemeClr val="accent2"/>
              </a:buClr>
              <a:buFont typeface="Wingdings" panose="05000000000000000000" pitchFamily="2" charset="2"/>
              <a:buChar char="l"/>
              <a:defRPr kumimoji="1" sz="14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270397" indent="-290513" algn="l" rtl="0" eaLnBrk="0" fontAlgn="base" hangingPunct="0">
              <a:spcBef>
                <a:spcPct val="20000"/>
              </a:spcBef>
              <a:spcAft>
                <a:spcPct val="0"/>
              </a:spcAft>
              <a:buClr>
                <a:schemeClr val="accent2"/>
              </a:buClr>
              <a:buFont typeface="Wingdings" panose="05000000000000000000" pitchFamily="2" charset="2"/>
              <a:buChar char="n"/>
              <a:defRPr kumimoji="1" sz="15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1570435" indent="-298847" algn="l" rtl="0" eaLnBrk="0" fontAlgn="base" hangingPunct="0">
              <a:spcBef>
                <a:spcPct val="25000"/>
              </a:spcBef>
              <a:spcAft>
                <a:spcPct val="0"/>
              </a:spcAft>
              <a:buClr>
                <a:schemeClr val="accent2"/>
              </a:buClr>
              <a:buFont typeface="Wingdings" panose="05000000000000000000" pitchFamily="2" charset="2"/>
              <a:buChar char="§"/>
              <a:defRPr kumimoji="1" sz="15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1913335" indent="-298847" algn="l" rtl="0" eaLnBrk="1" fontAlgn="base" hangingPunct="1">
              <a:spcBef>
                <a:spcPct val="25000"/>
              </a:spcBef>
              <a:spcAft>
                <a:spcPct val="0"/>
              </a:spcAft>
              <a:buClr>
                <a:schemeClr val="accent2"/>
              </a:buClr>
              <a:buFont typeface="Wingdings" pitchFamily="2" charset="2"/>
              <a:buChar char="§"/>
              <a:defRPr kumimoji="1" sz="1500">
                <a:solidFill>
                  <a:schemeClr val="tx1"/>
                </a:solidFill>
                <a:latin typeface="+mn-lt"/>
                <a:ea typeface="+mn-ea"/>
              </a:defRPr>
            </a:lvl6pPr>
            <a:lvl7pPr marL="2256235" indent="-298847" algn="l" rtl="0" eaLnBrk="1" fontAlgn="base" hangingPunct="1">
              <a:spcBef>
                <a:spcPct val="25000"/>
              </a:spcBef>
              <a:spcAft>
                <a:spcPct val="0"/>
              </a:spcAft>
              <a:buClr>
                <a:schemeClr val="accent2"/>
              </a:buClr>
              <a:buFont typeface="Wingdings" pitchFamily="2" charset="2"/>
              <a:buChar char="§"/>
              <a:defRPr kumimoji="1" sz="1500">
                <a:solidFill>
                  <a:schemeClr val="tx1"/>
                </a:solidFill>
                <a:latin typeface="+mn-lt"/>
                <a:ea typeface="+mn-ea"/>
              </a:defRPr>
            </a:lvl7pPr>
            <a:lvl8pPr marL="2599135" indent="-298847" algn="l" rtl="0" eaLnBrk="1" fontAlgn="base" hangingPunct="1">
              <a:spcBef>
                <a:spcPct val="25000"/>
              </a:spcBef>
              <a:spcAft>
                <a:spcPct val="0"/>
              </a:spcAft>
              <a:buClr>
                <a:schemeClr val="accent2"/>
              </a:buClr>
              <a:buFont typeface="Wingdings" pitchFamily="2" charset="2"/>
              <a:buChar char="§"/>
              <a:defRPr kumimoji="1" sz="1500">
                <a:solidFill>
                  <a:schemeClr val="tx1"/>
                </a:solidFill>
                <a:latin typeface="+mn-lt"/>
                <a:ea typeface="+mn-ea"/>
              </a:defRPr>
            </a:lvl8pPr>
            <a:lvl9pPr marL="2942035" indent="-298847" algn="l" rtl="0" eaLnBrk="1" fontAlgn="base" hangingPunct="1">
              <a:spcBef>
                <a:spcPct val="25000"/>
              </a:spcBef>
              <a:spcAft>
                <a:spcPct val="0"/>
              </a:spcAft>
              <a:buClr>
                <a:schemeClr val="accent2"/>
              </a:buClr>
              <a:buFont typeface="Wingdings" pitchFamily="2" charset="2"/>
              <a:buChar char="§"/>
              <a:defRPr kumimoji="1" sz="1500">
                <a:solidFill>
                  <a:schemeClr val="tx1"/>
                </a:solidFill>
                <a:latin typeface="+mn-lt"/>
                <a:ea typeface="+mn-ea"/>
              </a:defRPr>
            </a:lvl9pPr>
          </a:lstStyle>
          <a:p>
            <a:r>
              <a:rPr lang="ja-JP" altLang="en-US" kern="0" dirty="0"/>
              <a:t>プロモーション</a:t>
            </a:r>
            <a:endParaRPr lang="en-US" altLang="ja-JP" kern="0" dirty="0"/>
          </a:p>
          <a:p>
            <a:pPr lvl="1"/>
            <a:r>
              <a:rPr lang="ja-JP" altLang="en-US" kern="0" dirty="0"/>
              <a:t>各コミュニティでのセミナー</a:t>
            </a:r>
            <a:endParaRPr lang="en-US" altLang="ja-JP" kern="0" dirty="0"/>
          </a:p>
        </p:txBody>
      </p:sp>
      <p:pic>
        <p:nvPicPr>
          <p:cNvPr id="12" name="図 11"/>
          <p:cNvPicPr>
            <a:picLocks noChangeAspect="1"/>
          </p:cNvPicPr>
          <p:nvPr/>
        </p:nvPicPr>
        <p:blipFill>
          <a:blip r:embed="rId4"/>
          <a:stretch>
            <a:fillRect/>
          </a:stretch>
        </p:blipFill>
        <p:spPr>
          <a:xfrm>
            <a:off x="7392572" y="2542830"/>
            <a:ext cx="1806059" cy="1385185"/>
          </a:xfrm>
          <a:prstGeom prst="rect">
            <a:avLst/>
          </a:prstGeom>
          <a:ln>
            <a:noFill/>
          </a:ln>
          <a:effectLst>
            <a:outerShdw blurRad="292100" dist="139700" dir="2700000" algn="tl" rotWithShape="0">
              <a:srgbClr val="333333">
                <a:alpha val="65000"/>
              </a:srgbClr>
            </a:outerShdw>
          </a:effectLst>
        </p:spPr>
      </p:pic>
      <p:pic>
        <p:nvPicPr>
          <p:cNvPr id="13" name="図 12"/>
          <p:cNvPicPr>
            <a:picLocks noChangeAspect="1"/>
          </p:cNvPicPr>
          <p:nvPr/>
        </p:nvPicPr>
        <p:blipFill>
          <a:blip r:embed="rId5"/>
          <a:stretch>
            <a:fillRect/>
          </a:stretch>
        </p:blipFill>
        <p:spPr>
          <a:xfrm>
            <a:off x="9596541" y="2542829"/>
            <a:ext cx="1855105" cy="1628320"/>
          </a:xfrm>
          <a:prstGeom prst="rect">
            <a:avLst/>
          </a:prstGeom>
          <a:ln>
            <a:noFill/>
          </a:ln>
          <a:effectLst>
            <a:outerShdw blurRad="292100" dist="139700" dir="2700000" algn="tl" rotWithShape="0">
              <a:srgbClr val="333333">
                <a:alpha val="65000"/>
              </a:srgbClr>
            </a:outerShdw>
          </a:effectLst>
        </p:spPr>
      </p:pic>
      <p:sp>
        <p:nvSpPr>
          <p:cNvPr id="14" name="テキスト ボックス 13"/>
          <p:cNvSpPr txBox="1"/>
          <p:nvPr/>
        </p:nvSpPr>
        <p:spPr>
          <a:xfrm>
            <a:off x="8368412" y="3206790"/>
            <a:ext cx="2681761" cy="338554"/>
          </a:xfrm>
          <a:prstGeom prst="rect">
            <a:avLst/>
          </a:prstGeom>
        </p:spPr>
        <p:style>
          <a:lnRef idx="2">
            <a:schemeClr val="accent4"/>
          </a:lnRef>
          <a:fillRef idx="1">
            <a:schemeClr val="lt1"/>
          </a:fillRef>
          <a:effectRef idx="0">
            <a:schemeClr val="accent4"/>
          </a:effectRef>
          <a:fontRef idx="minor">
            <a:schemeClr val="dk1"/>
          </a:fontRef>
        </p:style>
        <p:txBody>
          <a:bodyPr wrap="square" rtlCol="0" anchor="ctr">
            <a:spAutoFit/>
          </a:bodyPr>
          <a:lstStyle/>
          <a:p>
            <a:pPr algn="ctr"/>
            <a:r>
              <a:rPr lang="ja-JP" altLang="en-US" sz="1600" dirty="0">
                <a:latin typeface="メイリオ" panose="020B0604030504040204" pitchFamily="50" charset="-128"/>
                <a:ea typeface="メイリオ" panose="020B0604030504040204" pitchFamily="50" charset="-128"/>
              </a:rPr>
              <a:t>派生版</a:t>
            </a:r>
            <a:r>
              <a:rPr lang="en-US" altLang="ja-JP" sz="1600" dirty="0">
                <a:latin typeface="メイリオ" panose="020B0604030504040204" pitchFamily="50" charset="-128"/>
                <a:ea typeface="メイリオ" panose="020B0604030504040204" pitchFamily="50" charset="-128"/>
              </a:rPr>
              <a:t>OSS</a:t>
            </a:r>
            <a:r>
              <a:rPr lang="ja-JP" altLang="en-US" sz="1600" dirty="0">
                <a:latin typeface="メイリオ" panose="020B0604030504040204" pitchFamily="50" charset="-128"/>
                <a:ea typeface="メイリオ" panose="020B0604030504040204" pitchFamily="50" charset="-128"/>
              </a:rPr>
              <a:t>鳥瞰図検討</a:t>
            </a:r>
          </a:p>
        </p:txBody>
      </p:sp>
      <p:sp>
        <p:nvSpPr>
          <p:cNvPr id="15" name="コンテンツ プレースホルダー 1"/>
          <p:cNvSpPr txBox="1">
            <a:spLocks/>
          </p:cNvSpPr>
          <p:nvPr/>
        </p:nvSpPr>
        <p:spPr bwMode="auto">
          <a:xfrm>
            <a:off x="6065517" y="945818"/>
            <a:ext cx="3886426" cy="141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52425" indent="-352425" algn="l" rtl="0" eaLnBrk="0" fontAlgn="base" hangingPunct="0">
              <a:spcBef>
                <a:spcPct val="20000"/>
              </a:spcBef>
              <a:spcAft>
                <a:spcPct val="0"/>
              </a:spcAft>
              <a:buClr>
                <a:schemeClr val="accent2"/>
              </a:buClr>
              <a:buFont typeface="Wingdings" panose="05000000000000000000" pitchFamily="2" charset="2"/>
              <a:buChar char="o"/>
              <a:defRPr kumimoji="1" sz="20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1038" indent="-327422" algn="l" rtl="0" eaLnBrk="0" fontAlgn="base" hangingPunct="0">
              <a:spcBef>
                <a:spcPct val="20000"/>
              </a:spcBef>
              <a:spcAft>
                <a:spcPct val="0"/>
              </a:spcAft>
              <a:buClr>
                <a:schemeClr val="accent2"/>
              </a:buClr>
              <a:buFont typeface="Wingdings" panose="05000000000000000000" pitchFamily="2" charset="2"/>
              <a:buChar char="n"/>
              <a:defRPr kumimoji="1" sz="16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978694" indent="-296466" algn="l" rtl="0" eaLnBrk="0" fontAlgn="base" hangingPunct="0">
              <a:spcBef>
                <a:spcPct val="20000"/>
              </a:spcBef>
              <a:spcAft>
                <a:spcPct val="0"/>
              </a:spcAft>
              <a:buClr>
                <a:schemeClr val="accent2"/>
              </a:buClr>
              <a:buFont typeface="Wingdings" panose="05000000000000000000" pitchFamily="2" charset="2"/>
              <a:buChar char="l"/>
              <a:defRPr kumimoji="1" sz="14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270397" indent="-290513" algn="l" rtl="0" eaLnBrk="0" fontAlgn="base" hangingPunct="0">
              <a:spcBef>
                <a:spcPct val="20000"/>
              </a:spcBef>
              <a:spcAft>
                <a:spcPct val="0"/>
              </a:spcAft>
              <a:buClr>
                <a:schemeClr val="accent2"/>
              </a:buClr>
              <a:buFont typeface="Wingdings" panose="05000000000000000000" pitchFamily="2" charset="2"/>
              <a:buChar char="n"/>
              <a:defRPr kumimoji="1" sz="15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1570435" indent="-298847" algn="l" rtl="0" eaLnBrk="0" fontAlgn="base" hangingPunct="0">
              <a:spcBef>
                <a:spcPct val="25000"/>
              </a:spcBef>
              <a:spcAft>
                <a:spcPct val="0"/>
              </a:spcAft>
              <a:buClr>
                <a:schemeClr val="accent2"/>
              </a:buClr>
              <a:buFont typeface="Wingdings" panose="05000000000000000000" pitchFamily="2" charset="2"/>
              <a:buChar char="§"/>
              <a:defRPr kumimoji="1" sz="15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1913335" indent="-298847" algn="l" rtl="0" eaLnBrk="1" fontAlgn="base" hangingPunct="1">
              <a:spcBef>
                <a:spcPct val="25000"/>
              </a:spcBef>
              <a:spcAft>
                <a:spcPct val="0"/>
              </a:spcAft>
              <a:buClr>
                <a:schemeClr val="accent2"/>
              </a:buClr>
              <a:buFont typeface="Wingdings" pitchFamily="2" charset="2"/>
              <a:buChar char="§"/>
              <a:defRPr kumimoji="1" sz="1500">
                <a:solidFill>
                  <a:schemeClr val="tx1"/>
                </a:solidFill>
                <a:latin typeface="+mn-lt"/>
                <a:ea typeface="+mn-ea"/>
              </a:defRPr>
            </a:lvl6pPr>
            <a:lvl7pPr marL="2256235" indent="-298847" algn="l" rtl="0" eaLnBrk="1" fontAlgn="base" hangingPunct="1">
              <a:spcBef>
                <a:spcPct val="25000"/>
              </a:spcBef>
              <a:spcAft>
                <a:spcPct val="0"/>
              </a:spcAft>
              <a:buClr>
                <a:schemeClr val="accent2"/>
              </a:buClr>
              <a:buFont typeface="Wingdings" pitchFamily="2" charset="2"/>
              <a:buChar char="§"/>
              <a:defRPr kumimoji="1" sz="1500">
                <a:solidFill>
                  <a:schemeClr val="tx1"/>
                </a:solidFill>
                <a:latin typeface="+mn-lt"/>
                <a:ea typeface="+mn-ea"/>
              </a:defRPr>
            </a:lvl7pPr>
            <a:lvl8pPr marL="2599135" indent="-298847" algn="l" rtl="0" eaLnBrk="1" fontAlgn="base" hangingPunct="1">
              <a:spcBef>
                <a:spcPct val="25000"/>
              </a:spcBef>
              <a:spcAft>
                <a:spcPct val="0"/>
              </a:spcAft>
              <a:buClr>
                <a:schemeClr val="accent2"/>
              </a:buClr>
              <a:buFont typeface="Wingdings" pitchFamily="2" charset="2"/>
              <a:buChar char="§"/>
              <a:defRPr kumimoji="1" sz="1500">
                <a:solidFill>
                  <a:schemeClr val="tx1"/>
                </a:solidFill>
                <a:latin typeface="+mn-lt"/>
                <a:ea typeface="+mn-ea"/>
              </a:defRPr>
            </a:lvl8pPr>
            <a:lvl9pPr marL="2942035" indent="-298847" algn="l" rtl="0" eaLnBrk="1" fontAlgn="base" hangingPunct="1">
              <a:spcBef>
                <a:spcPct val="25000"/>
              </a:spcBef>
              <a:spcAft>
                <a:spcPct val="0"/>
              </a:spcAft>
              <a:buClr>
                <a:schemeClr val="accent2"/>
              </a:buClr>
              <a:buFont typeface="Wingdings" pitchFamily="2" charset="2"/>
              <a:buChar char="§"/>
              <a:defRPr kumimoji="1" sz="1500">
                <a:solidFill>
                  <a:schemeClr val="tx1"/>
                </a:solidFill>
                <a:latin typeface="+mn-lt"/>
                <a:ea typeface="+mn-ea"/>
              </a:defRPr>
            </a:lvl9pPr>
          </a:lstStyle>
          <a:p>
            <a:r>
              <a:rPr lang="ja-JP" altLang="en-US" kern="0" dirty="0"/>
              <a:t>派生版</a:t>
            </a:r>
            <a:r>
              <a:rPr lang="en-US" altLang="ja-JP" kern="0" dirty="0"/>
              <a:t>OSS</a:t>
            </a:r>
            <a:r>
              <a:rPr lang="ja-JP" altLang="en-US" kern="0" dirty="0"/>
              <a:t>鳥瞰図</a:t>
            </a:r>
            <a:endParaRPr lang="en-US" altLang="ja-JP" kern="0" dirty="0"/>
          </a:p>
          <a:p>
            <a:pPr lvl="1"/>
            <a:r>
              <a:rPr lang="ja-JP" altLang="en-US" kern="0" dirty="0"/>
              <a:t>あるべき姿の検討</a:t>
            </a:r>
            <a:endParaRPr lang="en-US" altLang="ja-JP" kern="0" dirty="0"/>
          </a:p>
          <a:p>
            <a:pPr lvl="1"/>
            <a:r>
              <a:rPr lang="ja-JP" altLang="en-US" kern="0" dirty="0"/>
              <a:t>モック作成</a:t>
            </a:r>
          </a:p>
        </p:txBody>
      </p:sp>
      <p:pic>
        <p:nvPicPr>
          <p:cNvPr id="17" name="図 1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304143" y="4846628"/>
            <a:ext cx="1981159" cy="1485869"/>
          </a:xfrm>
          <a:prstGeom prst="rect">
            <a:avLst/>
          </a:prstGeom>
          <a:ln>
            <a:noFill/>
          </a:ln>
          <a:effectLst>
            <a:outerShdw blurRad="292100" dist="139700" dir="2700000" algn="tl" rotWithShape="0">
              <a:srgbClr val="333333">
                <a:alpha val="65000"/>
              </a:srgbClr>
            </a:outerShdw>
          </a:effectLst>
        </p:spPr>
      </p:pic>
      <p:sp>
        <p:nvSpPr>
          <p:cNvPr id="22" name="コンテンツ プレースホルダー 1"/>
          <p:cNvSpPr txBox="1">
            <a:spLocks/>
          </p:cNvSpPr>
          <p:nvPr/>
        </p:nvSpPr>
        <p:spPr bwMode="auto">
          <a:xfrm>
            <a:off x="554787" y="4805426"/>
            <a:ext cx="4557873" cy="8616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52425" indent="-352425" algn="l" rtl="0" eaLnBrk="0" fontAlgn="base" hangingPunct="0">
              <a:spcBef>
                <a:spcPct val="20000"/>
              </a:spcBef>
              <a:spcAft>
                <a:spcPct val="0"/>
              </a:spcAft>
              <a:buClr>
                <a:schemeClr val="accent2"/>
              </a:buClr>
              <a:buFont typeface="Wingdings" panose="05000000000000000000" pitchFamily="2" charset="2"/>
              <a:buChar char="o"/>
              <a:defRPr kumimoji="1" sz="20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1038" indent="-327422" algn="l" rtl="0" eaLnBrk="0" fontAlgn="base" hangingPunct="0">
              <a:spcBef>
                <a:spcPct val="20000"/>
              </a:spcBef>
              <a:spcAft>
                <a:spcPct val="0"/>
              </a:spcAft>
              <a:buClr>
                <a:schemeClr val="accent2"/>
              </a:buClr>
              <a:buFont typeface="Wingdings" panose="05000000000000000000" pitchFamily="2" charset="2"/>
              <a:buChar char="n"/>
              <a:defRPr kumimoji="1" sz="16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978694" indent="-296466" algn="l" rtl="0" eaLnBrk="0" fontAlgn="base" hangingPunct="0">
              <a:spcBef>
                <a:spcPct val="20000"/>
              </a:spcBef>
              <a:spcAft>
                <a:spcPct val="0"/>
              </a:spcAft>
              <a:buClr>
                <a:schemeClr val="accent2"/>
              </a:buClr>
              <a:buFont typeface="Wingdings" panose="05000000000000000000" pitchFamily="2" charset="2"/>
              <a:buChar char="l"/>
              <a:defRPr kumimoji="1" sz="14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270397" indent="-290513" algn="l" rtl="0" eaLnBrk="0" fontAlgn="base" hangingPunct="0">
              <a:spcBef>
                <a:spcPct val="20000"/>
              </a:spcBef>
              <a:spcAft>
                <a:spcPct val="0"/>
              </a:spcAft>
              <a:buClr>
                <a:schemeClr val="accent2"/>
              </a:buClr>
              <a:buFont typeface="Wingdings" panose="05000000000000000000" pitchFamily="2" charset="2"/>
              <a:buChar char="n"/>
              <a:defRPr kumimoji="1" sz="15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1570435" indent="-298847" algn="l" rtl="0" eaLnBrk="0" fontAlgn="base" hangingPunct="0">
              <a:spcBef>
                <a:spcPct val="25000"/>
              </a:spcBef>
              <a:spcAft>
                <a:spcPct val="0"/>
              </a:spcAft>
              <a:buClr>
                <a:schemeClr val="accent2"/>
              </a:buClr>
              <a:buFont typeface="Wingdings" panose="05000000000000000000" pitchFamily="2" charset="2"/>
              <a:buChar char="§"/>
              <a:defRPr kumimoji="1" sz="15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1913335" indent="-298847" algn="l" rtl="0" eaLnBrk="1" fontAlgn="base" hangingPunct="1">
              <a:spcBef>
                <a:spcPct val="25000"/>
              </a:spcBef>
              <a:spcAft>
                <a:spcPct val="0"/>
              </a:spcAft>
              <a:buClr>
                <a:schemeClr val="accent2"/>
              </a:buClr>
              <a:buFont typeface="Wingdings" pitchFamily="2" charset="2"/>
              <a:buChar char="§"/>
              <a:defRPr kumimoji="1" sz="1500">
                <a:solidFill>
                  <a:schemeClr val="tx1"/>
                </a:solidFill>
                <a:latin typeface="+mn-lt"/>
                <a:ea typeface="+mn-ea"/>
              </a:defRPr>
            </a:lvl6pPr>
            <a:lvl7pPr marL="2256235" indent="-298847" algn="l" rtl="0" eaLnBrk="1" fontAlgn="base" hangingPunct="1">
              <a:spcBef>
                <a:spcPct val="25000"/>
              </a:spcBef>
              <a:spcAft>
                <a:spcPct val="0"/>
              </a:spcAft>
              <a:buClr>
                <a:schemeClr val="accent2"/>
              </a:buClr>
              <a:buFont typeface="Wingdings" pitchFamily="2" charset="2"/>
              <a:buChar char="§"/>
              <a:defRPr kumimoji="1" sz="1500">
                <a:solidFill>
                  <a:schemeClr val="tx1"/>
                </a:solidFill>
                <a:latin typeface="+mn-lt"/>
                <a:ea typeface="+mn-ea"/>
              </a:defRPr>
            </a:lvl7pPr>
            <a:lvl8pPr marL="2599135" indent="-298847" algn="l" rtl="0" eaLnBrk="1" fontAlgn="base" hangingPunct="1">
              <a:spcBef>
                <a:spcPct val="25000"/>
              </a:spcBef>
              <a:spcAft>
                <a:spcPct val="0"/>
              </a:spcAft>
              <a:buClr>
                <a:schemeClr val="accent2"/>
              </a:buClr>
              <a:buFont typeface="Wingdings" pitchFamily="2" charset="2"/>
              <a:buChar char="§"/>
              <a:defRPr kumimoji="1" sz="1500">
                <a:solidFill>
                  <a:schemeClr val="tx1"/>
                </a:solidFill>
                <a:latin typeface="+mn-lt"/>
                <a:ea typeface="+mn-ea"/>
              </a:defRPr>
            </a:lvl8pPr>
            <a:lvl9pPr marL="2942035" indent="-298847" algn="l" rtl="0" eaLnBrk="1" fontAlgn="base" hangingPunct="1">
              <a:spcBef>
                <a:spcPct val="25000"/>
              </a:spcBef>
              <a:spcAft>
                <a:spcPct val="0"/>
              </a:spcAft>
              <a:buClr>
                <a:schemeClr val="accent2"/>
              </a:buClr>
              <a:buFont typeface="Wingdings" pitchFamily="2" charset="2"/>
              <a:buChar char="§"/>
              <a:defRPr kumimoji="1" sz="1500">
                <a:solidFill>
                  <a:schemeClr val="tx1"/>
                </a:solidFill>
                <a:latin typeface="+mn-lt"/>
                <a:ea typeface="+mn-ea"/>
              </a:defRPr>
            </a:lvl9pPr>
          </a:lstStyle>
          <a:p>
            <a:r>
              <a:rPr lang="en-US" altLang="ja-JP" kern="0" dirty="0"/>
              <a:t>OSS</a:t>
            </a:r>
            <a:r>
              <a:rPr lang="ja-JP" altLang="en-US" kern="0" dirty="0"/>
              <a:t>アンケート回収・</a:t>
            </a:r>
            <a:r>
              <a:rPr lang="en-US" altLang="ja-JP" kern="0" dirty="0"/>
              <a:t>Open</a:t>
            </a:r>
            <a:r>
              <a:rPr lang="ja-JP" altLang="en-US" kern="0" dirty="0"/>
              <a:t>化</a:t>
            </a:r>
            <a:endParaRPr lang="en-US" altLang="ja-JP" kern="0" dirty="0"/>
          </a:p>
          <a:p>
            <a:pPr lvl="1"/>
            <a:r>
              <a:rPr lang="en-US" altLang="ja-JP" kern="0" dirty="0"/>
              <a:t>2022</a:t>
            </a:r>
            <a:r>
              <a:rPr lang="ja-JP" altLang="en-US" kern="0" dirty="0"/>
              <a:t>年６月より</a:t>
            </a:r>
            <a:r>
              <a:rPr lang="en-US" altLang="ja-JP" kern="0" dirty="0" err="1"/>
              <a:t>Github</a:t>
            </a:r>
            <a:r>
              <a:rPr lang="ja-JP" altLang="en-US" kern="0" dirty="0"/>
              <a:t>公開をスタート</a:t>
            </a:r>
            <a:endParaRPr lang="en-US" altLang="ja-JP" kern="0" dirty="0"/>
          </a:p>
          <a:p>
            <a:pPr lvl="1"/>
            <a:r>
              <a:rPr lang="ja-JP" altLang="en-US" kern="0" dirty="0"/>
              <a:t>鳥瞰図のよりよい活用に向けたフィードバックを受ける仕組みは継続検討</a:t>
            </a:r>
            <a:endParaRPr lang="en-US" altLang="ja-JP" kern="0" dirty="0"/>
          </a:p>
        </p:txBody>
      </p:sp>
    </p:spTree>
    <p:extLst>
      <p:ext uri="{BB962C8B-B14F-4D97-AF65-F5344CB8AC3E}">
        <p14:creationId xmlns:p14="http://schemas.microsoft.com/office/powerpoint/2010/main" val="271344468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pPr>
              <a:defRPr/>
            </a:pPr>
            <a:fld id="{2E2CC637-50F8-41E5-AD2A-672FDF5D54F5}" type="slidenum">
              <a:rPr lang="en-US" altLang="ja-JP" smtClean="0">
                <a:solidFill>
                  <a:schemeClr val="tx1">
                    <a:lumMod val="75000"/>
                    <a:lumOff val="25000"/>
                  </a:schemeClr>
                </a:solidFill>
              </a:rPr>
              <a:pPr>
                <a:defRPr/>
              </a:pPr>
              <a:t>59</a:t>
            </a:fld>
            <a:endParaRPr lang="en-US" altLang="ja-JP">
              <a:solidFill>
                <a:schemeClr val="tx1">
                  <a:lumMod val="75000"/>
                  <a:lumOff val="25000"/>
                </a:schemeClr>
              </a:solidFill>
            </a:endParaRPr>
          </a:p>
        </p:txBody>
      </p:sp>
      <p:sp>
        <p:nvSpPr>
          <p:cNvPr id="5" name="タイトル 4"/>
          <p:cNvSpPr>
            <a:spLocks noGrp="1"/>
          </p:cNvSpPr>
          <p:nvPr>
            <p:ph type="title"/>
          </p:nvPr>
        </p:nvSpPr>
        <p:spPr/>
        <p:txBody>
          <a:bodyPr/>
          <a:lstStyle/>
          <a:p>
            <a:r>
              <a:rPr kumimoji="1" lang="ja-JP" altLang="en-US" dirty="0">
                <a:solidFill>
                  <a:schemeClr val="tx1">
                    <a:lumMod val="75000"/>
                    <a:lumOff val="25000"/>
                  </a:schemeClr>
                </a:solidFill>
              </a:rPr>
              <a:t>最後に</a:t>
            </a:r>
          </a:p>
        </p:txBody>
      </p:sp>
      <p:sp>
        <p:nvSpPr>
          <p:cNvPr id="8" name="角丸四角形 7"/>
          <p:cNvSpPr/>
          <p:nvPr/>
        </p:nvSpPr>
        <p:spPr bwMode="auto">
          <a:xfrm>
            <a:off x="2115427" y="1327778"/>
            <a:ext cx="7961146" cy="1689822"/>
          </a:xfrm>
          <a:prstGeom prst="roundRect">
            <a:avLst>
              <a:gd name="adj" fmla="val 11013"/>
            </a:avLst>
          </a:prstGeom>
          <a:solidFill>
            <a:srgbClr val="CCFFCC"/>
          </a:solidFill>
          <a:ln>
            <a:solidFill>
              <a:srgbClr val="00B050"/>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ja-JP" altLang="en-US" sz="2000" b="1" dirty="0">
                <a:solidFill>
                  <a:schemeClr val="tx1">
                    <a:lumMod val="75000"/>
                    <a:lumOff val="25000"/>
                  </a:schemeClr>
                </a:solidFill>
                <a:latin typeface="メイリオ"/>
                <a:ea typeface="メイリオ"/>
              </a:rPr>
              <a:t>安心・安全・安定な</a:t>
            </a:r>
            <a:r>
              <a:rPr lang="en-US" altLang="ja-JP" sz="2000" b="1" dirty="0">
                <a:solidFill>
                  <a:schemeClr val="tx1">
                    <a:lumMod val="75000"/>
                    <a:lumOff val="25000"/>
                  </a:schemeClr>
                </a:solidFill>
                <a:latin typeface="メイリオ"/>
                <a:ea typeface="メイリオ"/>
              </a:rPr>
              <a:t>OSS</a:t>
            </a:r>
            <a:r>
              <a:rPr lang="ja-JP" altLang="en-US" sz="2000" b="1" dirty="0">
                <a:solidFill>
                  <a:schemeClr val="tx1">
                    <a:lumMod val="75000"/>
                    <a:lumOff val="25000"/>
                  </a:schemeClr>
                </a:solidFill>
                <a:latin typeface="メイリオ"/>
                <a:ea typeface="メイリオ"/>
              </a:rPr>
              <a:t>の選択だけでなく、先端的な</a:t>
            </a:r>
            <a:r>
              <a:rPr lang="en-US" altLang="ja-JP" sz="2000" b="1" dirty="0">
                <a:solidFill>
                  <a:schemeClr val="tx1">
                    <a:lumMod val="75000"/>
                    <a:lumOff val="25000"/>
                  </a:schemeClr>
                </a:solidFill>
                <a:latin typeface="メイリオ"/>
                <a:ea typeface="メイリオ"/>
              </a:rPr>
              <a:t>IT</a:t>
            </a:r>
            <a:r>
              <a:rPr lang="ja-JP" altLang="en-US" sz="2000" b="1" dirty="0">
                <a:solidFill>
                  <a:schemeClr val="tx1">
                    <a:lumMod val="75000"/>
                    <a:lumOff val="25000"/>
                  </a:schemeClr>
                </a:solidFill>
                <a:latin typeface="メイリオ"/>
                <a:ea typeface="メイリオ"/>
              </a:rPr>
              <a:t>技術や世の中の潮流をつかむためにも</a:t>
            </a:r>
            <a:r>
              <a:rPr lang="en-US" altLang="ja-JP" sz="2000" b="1" dirty="0">
                <a:solidFill>
                  <a:schemeClr val="tx1">
                    <a:lumMod val="75000"/>
                    <a:lumOff val="25000"/>
                  </a:schemeClr>
                </a:solidFill>
                <a:latin typeface="メイリオ"/>
                <a:ea typeface="メイリオ"/>
              </a:rPr>
              <a:t>『OSS</a:t>
            </a:r>
            <a:r>
              <a:rPr lang="ja-JP" altLang="en-US" sz="2000" b="1" dirty="0">
                <a:solidFill>
                  <a:schemeClr val="tx1">
                    <a:lumMod val="75000"/>
                    <a:lumOff val="25000"/>
                  </a:schemeClr>
                </a:solidFill>
                <a:latin typeface="メイリオ"/>
                <a:ea typeface="メイリオ"/>
              </a:rPr>
              <a:t>鳥瞰図</a:t>
            </a:r>
            <a:r>
              <a:rPr lang="en-US" altLang="ja-JP" sz="2000" b="1" dirty="0">
                <a:solidFill>
                  <a:schemeClr val="tx1">
                    <a:lumMod val="75000"/>
                    <a:lumOff val="25000"/>
                  </a:schemeClr>
                </a:solidFill>
                <a:latin typeface="メイリオ"/>
                <a:ea typeface="メイリオ"/>
              </a:rPr>
              <a:t>』</a:t>
            </a:r>
            <a:r>
              <a:rPr lang="ja-JP" altLang="en-US" sz="2000" b="1" dirty="0">
                <a:solidFill>
                  <a:schemeClr val="tx1">
                    <a:lumMod val="75000"/>
                    <a:lumOff val="25000"/>
                  </a:schemeClr>
                </a:solidFill>
                <a:latin typeface="メイリオ"/>
                <a:ea typeface="メイリオ"/>
              </a:rPr>
              <a:t>を活用ください。</a:t>
            </a:r>
            <a:endParaRPr lang="en-US" altLang="ja-JP" sz="2000" b="1" dirty="0">
              <a:solidFill>
                <a:schemeClr val="tx1">
                  <a:lumMod val="75000"/>
                  <a:lumOff val="25000"/>
                </a:schemeClr>
              </a:solidFill>
              <a:latin typeface="メイリオ"/>
              <a:ea typeface="メイリオ"/>
            </a:endParaRPr>
          </a:p>
          <a:p>
            <a:pPr algn="ctr"/>
            <a:endParaRPr lang="en-US" altLang="ja-JP" sz="2000" b="1" dirty="0">
              <a:solidFill>
                <a:schemeClr val="tx1">
                  <a:lumMod val="75000"/>
                  <a:lumOff val="25000"/>
                </a:schemeClr>
              </a:solidFill>
              <a:latin typeface="メイリオ"/>
              <a:ea typeface="メイリオ"/>
            </a:endParaRPr>
          </a:p>
          <a:p>
            <a:pPr algn="ctr"/>
            <a:r>
              <a:rPr lang="ja-JP" altLang="en-US" sz="2000" b="1" dirty="0">
                <a:solidFill>
                  <a:schemeClr val="tx1">
                    <a:lumMod val="75000"/>
                    <a:lumOff val="25000"/>
                  </a:schemeClr>
                </a:solidFill>
                <a:latin typeface="メイリオ"/>
                <a:ea typeface="メイリオ"/>
              </a:rPr>
              <a:t>活動にご興味がある方、ぜひご連絡ください！</a:t>
            </a:r>
            <a:endParaRPr lang="en-US" altLang="ja-JP" sz="2000" b="1" dirty="0">
              <a:solidFill>
                <a:schemeClr val="tx1">
                  <a:lumMod val="75000"/>
                  <a:lumOff val="25000"/>
                </a:schemeClr>
              </a:solidFill>
              <a:latin typeface="メイリオ"/>
              <a:ea typeface="メイリオ"/>
            </a:endParaRPr>
          </a:p>
        </p:txBody>
      </p:sp>
      <p:sp>
        <p:nvSpPr>
          <p:cNvPr id="2" name="正方形/長方形 1"/>
          <p:cNvSpPr/>
          <p:nvPr/>
        </p:nvSpPr>
        <p:spPr>
          <a:xfrm>
            <a:off x="2254859" y="5530222"/>
            <a:ext cx="8259167" cy="646331"/>
          </a:xfrm>
          <a:prstGeom prst="rect">
            <a:avLst/>
          </a:prstGeom>
        </p:spPr>
        <p:txBody>
          <a:bodyPr wrap="square">
            <a:spAutoFit/>
          </a:bodyPr>
          <a:lstStyle/>
          <a:p>
            <a:r>
              <a:rPr lang="ja-JP" altLang="en-US" b="1" dirty="0">
                <a:solidFill>
                  <a:schemeClr val="tx1">
                    <a:lumMod val="75000"/>
                    <a:lumOff val="25000"/>
                  </a:schemeClr>
                </a:solidFill>
                <a:latin typeface="メイリオ"/>
                <a:ea typeface="メイリオ"/>
              </a:rPr>
              <a:t>この資料について：</a:t>
            </a:r>
            <a:r>
              <a:rPr lang="en-US" altLang="ja-JP" b="1" dirty="0">
                <a:solidFill>
                  <a:schemeClr val="tx1">
                    <a:lumMod val="75000"/>
                    <a:lumOff val="25000"/>
                  </a:schemeClr>
                </a:solidFill>
                <a:latin typeface="メイリオ"/>
                <a:ea typeface="メイリオ"/>
              </a:rPr>
              <a:t>t-yoneshima@nec.com</a:t>
            </a:r>
          </a:p>
          <a:p>
            <a:r>
              <a:rPr lang="ja-JP" altLang="en-US" b="1" dirty="0">
                <a:solidFill>
                  <a:schemeClr val="tx1">
                    <a:lumMod val="75000"/>
                    <a:lumOff val="25000"/>
                  </a:schemeClr>
                </a:solidFill>
                <a:latin typeface="メイリオ"/>
                <a:ea typeface="メイリオ"/>
              </a:rPr>
              <a:t>リポジトリ：</a:t>
            </a:r>
            <a:r>
              <a:rPr lang="en-US" altLang="ja-JP" b="1" dirty="0">
                <a:solidFill>
                  <a:schemeClr val="tx1">
                    <a:lumMod val="75000"/>
                    <a:lumOff val="25000"/>
                  </a:schemeClr>
                </a:solidFill>
                <a:latin typeface="メイリオ"/>
                <a:ea typeface="メイリオ"/>
              </a:rPr>
              <a:t> </a:t>
            </a:r>
            <a:r>
              <a:rPr lang="en-US" altLang="ja-JP" b="1" dirty="0">
                <a:solidFill>
                  <a:srgbClr val="336699"/>
                </a:solidFill>
                <a:latin typeface="メイリオ"/>
                <a:ea typeface="メイリオ"/>
                <a:hlinkClick r:id="rId2">
                  <a:extLst>
                    <a:ext uri="{A12FA001-AC4F-418D-AE19-62706E023703}">
                      <ahyp:hlinkClr xmlns:ahyp="http://schemas.microsoft.com/office/drawing/2018/hyperlinkcolor" val="tx"/>
                    </a:ext>
                  </a:extLst>
                </a:hlinkClick>
              </a:rPr>
              <a:t>https://github.com/ossforumjp/</a:t>
            </a:r>
            <a:r>
              <a:rPr lang="en-US" altLang="ja-JP" b="1" dirty="0">
                <a:solidFill>
                  <a:schemeClr val="tx1">
                    <a:lumMod val="75000"/>
                    <a:lumOff val="25000"/>
                  </a:schemeClr>
                </a:solidFill>
                <a:latin typeface="メイリオ"/>
                <a:ea typeface="メイリオ"/>
                <a:hlinkClick r:id="rId2">
                  <a:extLst>
                    <a:ext uri="{A12FA001-AC4F-418D-AE19-62706E023703}">
                      <ahyp:hlinkClr xmlns:ahyp="http://schemas.microsoft.com/office/drawing/2018/hyperlinkcolor" val="tx"/>
                    </a:ext>
                  </a:extLst>
                </a:hlinkClick>
              </a:rPr>
              <a:t>oss-choukanzu</a:t>
            </a:r>
            <a:endParaRPr lang="en-US" altLang="ja-JP" b="1" dirty="0">
              <a:solidFill>
                <a:schemeClr val="tx1">
                  <a:lumMod val="75000"/>
                  <a:lumOff val="25000"/>
                </a:schemeClr>
              </a:solidFill>
              <a:latin typeface="メイリオ"/>
              <a:ea typeface="メイリオ"/>
            </a:endParaRPr>
          </a:p>
        </p:txBody>
      </p:sp>
      <p:sp>
        <p:nvSpPr>
          <p:cNvPr id="9" name="テキスト ボックス 8">
            <a:extLst>
              <a:ext uri="{FF2B5EF4-FFF2-40B4-BE49-F238E27FC236}">
                <a16:creationId xmlns:a16="http://schemas.microsoft.com/office/drawing/2014/main" id="{22078145-80CE-4AE5-AB4E-7AB976206454}"/>
              </a:ext>
            </a:extLst>
          </p:cNvPr>
          <p:cNvSpPr txBox="1"/>
          <p:nvPr/>
        </p:nvSpPr>
        <p:spPr>
          <a:xfrm>
            <a:off x="1914727" y="3559630"/>
            <a:ext cx="9511043" cy="1107996"/>
          </a:xfrm>
          <a:prstGeom prst="rect">
            <a:avLst/>
          </a:prstGeom>
          <a:noFill/>
        </p:spPr>
        <p:txBody>
          <a:bodyPr wrap="square">
            <a:spAutoFit/>
          </a:bodyPr>
          <a:lstStyle/>
          <a:p>
            <a:r>
              <a:rPr lang="en-US" altLang="ja-JP" sz="2400" b="1" dirty="0">
                <a:solidFill>
                  <a:schemeClr val="tx1">
                    <a:lumMod val="75000"/>
                    <a:lumOff val="25000"/>
                  </a:schemeClr>
                </a:solidFill>
                <a:latin typeface="メイリオ"/>
                <a:ea typeface="メイリオ"/>
              </a:rPr>
              <a:t>MS Forms</a:t>
            </a:r>
            <a:r>
              <a:rPr lang="ja-JP" altLang="en-US" sz="2400" b="1" dirty="0">
                <a:solidFill>
                  <a:schemeClr val="tx1">
                    <a:lumMod val="75000"/>
                    <a:lumOff val="25000"/>
                  </a:schemeClr>
                </a:solidFill>
                <a:latin typeface="メイリオ"/>
                <a:ea typeface="メイリオ"/>
              </a:rPr>
              <a:t>での</a:t>
            </a:r>
            <a:r>
              <a:rPr lang="en-US" altLang="ja-JP" sz="2400" b="1" dirty="0">
                <a:solidFill>
                  <a:schemeClr val="tx1">
                    <a:lumMod val="75000"/>
                    <a:lumOff val="25000"/>
                  </a:schemeClr>
                </a:solidFill>
                <a:latin typeface="メイリオ"/>
                <a:ea typeface="メイリオ"/>
              </a:rPr>
              <a:t>OSS</a:t>
            </a:r>
            <a:r>
              <a:rPr lang="ja-JP" altLang="en-US" sz="2400" b="1" dirty="0">
                <a:solidFill>
                  <a:schemeClr val="tx1">
                    <a:lumMod val="75000"/>
                    <a:lumOff val="25000"/>
                  </a:schemeClr>
                </a:solidFill>
                <a:latin typeface="メイリオ"/>
                <a:ea typeface="メイリオ"/>
              </a:rPr>
              <a:t>鳥瞰図へのご意見を募集しています！　</a:t>
            </a:r>
            <a:br>
              <a:rPr lang="en-US" altLang="ja-JP" sz="2400" b="1" dirty="0">
                <a:solidFill>
                  <a:schemeClr val="tx1">
                    <a:lumMod val="75000"/>
                    <a:lumOff val="25000"/>
                  </a:schemeClr>
                </a:solidFill>
                <a:latin typeface="メイリオ"/>
                <a:ea typeface="メイリオ"/>
              </a:rPr>
            </a:br>
            <a:r>
              <a:rPr lang="ja-JP" altLang="en-US" sz="2400" b="1" dirty="0">
                <a:solidFill>
                  <a:schemeClr val="tx1">
                    <a:lumMod val="75000"/>
                    <a:lumOff val="25000"/>
                  </a:schemeClr>
                </a:solidFill>
                <a:latin typeface="メイリオ"/>
                <a:ea typeface="メイリオ"/>
              </a:rPr>
              <a:t>　→　</a:t>
            </a:r>
            <a:r>
              <a:rPr lang="en-US" altLang="ja-JP" sz="2400" b="1" dirty="0">
                <a:solidFill>
                  <a:schemeClr val="tx1">
                    <a:lumMod val="75000"/>
                    <a:lumOff val="25000"/>
                  </a:schemeClr>
                </a:solidFill>
                <a:latin typeface="メイリオ"/>
                <a:ea typeface="メイリオ"/>
                <a:hlinkClick r:id="rId3"/>
              </a:rPr>
              <a:t>https://forms.office.com/r/E2n5084QL8</a:t>
            </a:r>
            <a:endParaRPr lang="en-US" altLang="ja-JP" sz="2400" b="1" dirty="0">
              <a:solidFill>
                <a:schemeClr val="tx1">
                  <a:lumMod val="75000"/>
                  <a:lumOff val="25000"/>
                </a:schemeClr>
              </a:solidFill>
              <a:latin typeface="メイリオ"/>
              <a:ea typeface="メイリオ"/>
            </a:endParaRPr>
          </a:p>
          <a:p>
            <a:r>
              <a:rPr lang="ja-JP" altLang="en-US" b="1" dirty="0">
                <a:solidFill>
                  <a:schemeClr val="tx1">
                    <a:lumMod val="75000"/>
                    <a:lumOff val="25000"/>
                  </a:schemeClr>
                </a:solidFill>
                <a:latin typeface="メイリオ"/>
                <a:ea typeface="メイリオ"/>
              </a:rPr>
              <a:t>　　</a:t>
            </a:r>
            <a:r>
              <a:rPr lang="en-US" altLang="ja-JP" b="1" dirty="0">
                <a:solidFill>
                  <a:schemeClr val="tx1">
                    <a:lumMod val="75000"/>
                    <a:lumOff val="25000"/>
                  </a:schemeClr>
                </a:solidFill>
                <a:latin typeface="メイリオ"/>
                <a:ea typeface="メイリオ"/>
              </a:rPr>
              <a:t>								※</a:t>
            </a:r>
            <a:r>
              <a:rPr lang="ja-JP" altLang="en-US" b="1" dirty="0">
                <a:solidFill>
                  <a:schemeClr val="tx1">
                    <a:lumMod val="75000"/>
                    <a:lumOff val="25000"/>
                  </a:schemeClr>
                </a:solidFill>
                <a:latin typeface="メイリオ"/>
                <a:ea typeface="メイリオ"/>
              </a:rPr>
              <a:t>匿名回答可</a:t>
            </a:r>
            <a:endParaRPr lang="en-US" altLang="ja-JP" b="1" dirty="0">
              <a:solidFill>
                <a:schemeClr val="tx1">
                  <a:lumMod val="75000"/>
                  <a:lumOff val="25000"/>
                </a:schemeClr>
              </a:solidFill>
              <a:latin typeface="メイリオ"/>
              <a:ea typeface="メイリオ"/>
            </a:endParaRPr>
          </a:p>
        </p:txBody>
      </p:sp>
    </p:spTree>
    <p:extLst>
      <p:ext uri="{BB962C8B-B14F-4D97-AF65-F5344CB8AC3E}">
        <p14:creationId xmlns:p14="http://schemas.microsoft.com/office/powerpoint/2010/main" val="9281106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pPr>
              <a:defRPr/>
            </a:pPr>
            <a:fld id="{2E2CC637-50F8-41E5-AD2A-672FDF5D54F5}" type="slidenum">
              <a:rPr lang="en-US" altLang="ja-JP" smtClean="0"/>
              <a:pPr>
                <a:defRPr/>
              </a:pPr>
              <a:t>6</a:t>
            </a:fld>
            <a:endParaRPr lang="en-US" altLang="ja-JP"/>
          </a:p>
        </p:txBody>
      </p:sp>
      <p:sp>
        <p:nvSpPr>
          <p:cNvPr id="5" name="タイトル 4"/>
          <p:cNvSpPr>
            <a:spLocks noGrp="1"/>
          </p:cNvSpPr>
          <p:nvPr>
            <p:ph type="title"/>
          </p:nvPr>
        </p:nvSpPr>
        <p:spPr/>
        <p:txBody>
          <a:bodyPr/>
          <a:lstStyle/>
          <a:p>
            <a:r>
              <a:rPr kumimoji="1" lang="ja-JP" altLang="en-US" dirty="0"/>
              <a:t>鳥瞰図</a:t>
            </a:r>
            <a:r>
              <a:rPr kumimoji="1" lang="en-US" altLang="ja-JP" dirty="0"/>
              <a:t>WG</a:t>
            </a:r>
            <a:endParaRPr kumimoji="1" lang="ja-JP" altLang="en-US" dirty="0"/>
          </a:p>
        </p:txBody>
      </p:sp>
      <p:sp>
        <p:nvSpPr>
          <p:cNvPr id="3" name="正方形/長方形 2"/>
          <p:cNvSpPr/>
          <p:nvPr/>
        </p:nvSpPr>
        <p:spPr>
          <a:xfrm>
            <a:off x="3033072" y="4496991"/>
            <a:ext cx="1090931" cy="184666"/>
          </a:xfrm>
          <a:prstGeom prst="rect">
            <a:avLst/>
          </a:prstGeom>
          <a:solidFill>
            <a:schemeClr val="bg1">
              <a:lumMod val="95000"/>
            </a:schemeClr>
          </a:solidFill>
        </p:spPr>
        <p:txBody>
          <a:bodyPr wrap="square">
            <a:spAutoFit/>
          </a:bodyPr>
          <a:lstStyle/>
          <a:p>
            <a:r>
              <a:rPr lang="ja-JP" altLang="en-US" sz="600" b="1" dirty="0">
                <a:ea typeface="游ゴシック" panose="020B0400000000000000" pitchFamily="50" charset="-128"/>
                <a:cs typeface="Times New Roman" panose="02020603050405020304" pitchFamily="18" charset="0"/>
              </a:rPr>
              <a:t>片瀬</a:t>
            </a:r>
            <a:r>
              <a:rPr lang="en-US" altLang="ja-JP" sz="600" b="1" dirty="0">
                <a:ea typeface="游ゴシック" panose="020B0400000000000000" pitchFamily="50" charset="-128"/>
                <a:cs typeface="Times New Roman" panose="02020603050405020304" pitchFamily="18" charset="0"/>
              </a:rPr>
              <a:t>(</a:t>
            </a:r>
            <a:r>
              <a:rPr lang="ja-JP" altLang="ja-JP" sz="600" b="1" dirty="0">
                <a:ea typeface="游ゴシック" panose="020B0400000000000000" pitchFamily="50" charset="-128"/>
                <a:cs typeface="Times New Roman" panose="02020603050405020304" pitchFamily="18" charset="0"/>
              </a:rPr>
              <a:t>東京ガスｉネット</a:t>
            </a:r>
            <a:r>
              <a:rPr lang="en-US" altLang="ja-JP" sz="600" b="1" dirty="0">
                <a:ea typeface="游ゴシック" panose="020B0400000000000000" pitchFamily="50" charset="-128"/>
                <a:cs typeface="Times New Roman" panose="02020603050405020304" pitchFamily="18" charset="0"/>
              </a:rPr>
              <a:t>)</a:t>
            </a:r>
            <a:endParaRPr lang="ja-JP" altLang="en-US" sz="600" b="1" dirty="0"/>
          </a:p>
        </p:txBody>
      </p:sp>
      <p:sp>
        <p:nvSpPr>
          <p:cNvPr id="15" name="スライド番号プレースホルダー 3"/>
          <p:cNvSpPr txBox="1">
            <a:spLocks/>
          </p:cNvSpPr>
          <p:nvPr/>
        </p:nvSpPr>
        <p:spPr bwMode="auto">
          <a:xfrm>
            <a:off x="11425770" y="6669088"/>
            <a:ext cx="766233" cy="18891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ja-JP"/>
            </a:defPPr>
            <a:lvl1pPr marL="0" algn="r" defTabSz="914400" rtl="0" eaLnBrk="1" latinLnBrk="0" hangingPunct="1">
              <a:spcBef>
                <a:spcPct val="20000"/>
              </a:spcBef>
              <a:buClr>
                <a:schemeClr val="tx2"/>
              </a:buClr>
              <a:buSzPct val="70000"/>
              <a:buFont typeface="Wingdings" panose="05000000000000000000" pitchFamily="2" charset="2"/>
              <a:buNone/>
              <a:defRPr kumimoji="0" sz="75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defRPr/>
            </a:pPr>
            <a:fld id="{2E2CC637-50F8-41E5-AD2A-672FDF5D54F5}" type="slidenum">
              <a:rPr lang="en-US" altLang="ja-JP" smtClean="0"/>
              <a:pPr>
                <a:defRPr/>
              </a:pPr>
              <a:t>6</a:t>
            </a:fld>
            <a:endParaRPr lang="en-US" altLang="ja-JP"/>
          </a:p>
        </p:txBody>
      </p:sp>
      <p:sp>
        <p:nvSpPr>
          <p:cNvPr id="6" name="正方形/長方形 5"/>
          <p:cNvSpPr/>
          <p:nvPr/>
        </p:nvSpPr>
        <p:spPr>
          <a:xfrm>
            <a:off x="6973228" y="645853"/>
            <a:ext cx="5107260" cy="4678204"/>
          </a:xfrm>
          <a:prstGeom prst="rect">
            <a:avLst/>
          </a:prstGeom>
        </p:spPr>
        <p:txBody>
          <a:bodyPr wrap="square">
            <a:spAutoFit/>
          </a:bodyPr>
          <a:lstStyle/>
          <a:p>
            <a:r>
              <a:rPr lang="ja-JP" altLang="en-US" b="1" dirty="0">
                <a:solidFill>
                  <a:srgbClr val="0693E3"/>
                </a:solidFill>
                <a:latin typeface="メイリオ" panose="020B0604030504040204" pitchFamily="50" charset="-128"/>
                <a:ea typeface="メイリオ" panose="020B0604030504040204" pitchFamily="50" charset="-128"/>
              </a:rPr>
              <a:t>活動</a:t>
            </a:r>
            <a:endParaRPr lang="en-US" altLang="ja-JP" b="1" dirty="0">
              <a:solidFill>
                <a:srgbClr val="0693E3"/>
              </a:solidFill>
              <a:latin typeface="メイリオ" panose="020B0604030504040204" pitchFamily="50" charset="-128"/>
              <a:ea typeface="メイリオ" panose="020B0604030504040204" pitchFamily="50" charset="-128"/>
            </a:endParaRPr>
          </a:p>
          <a:p>
            <a:r>
              <a:rPr lang="en-US" altLang="ja-JP" dirty="0">
                <a:solidFill>
                  <a:srgbClr val="212529"/>
                </a:solidFill>
                <a:latin typeface="メイリオ" panose="020B0604030504040204" pitchFamily="50" charset="-128"/>
                <a:ea typeface="メイリオ" panose="020B0604030504040204" pitchFamily="50" charset="-128"/>
              </a:rPr>
              <a:t>OSS</a:t>
            </a:r>
            <a:r>
              <a:rPr lang="ja-JP" altLang="en-US" dirty="0">
                <a:solidFill>
                  <a:srgbClr val="212529"/>
                </a:solidFill>
                <a:latin typeface="メイリオ" panose="020B0604030504040204" pitchFamily="50" charset="-128"/>
                <a:ea typeface="メイリオ" panose="020B0604030504040204" pitchFamily="50" charset="-128"/>
              </a:rPr>
              <a:t>鳥瞰図、あるいは関連する技術動向を広く集め、</a:t>
            </a:r>
            <a:r>
              <a:rPr lang="en-US" altLang="ja-JP" dirty="0">
                <a:solidFill>
                  <a:srgbClr val="212529"/>
                </a:solidFill>
                <a:latin typeface="メイリオ" panose="020B0604030504040204" pitchFamily="50" charset="-128"/>
                <a:ea typeface="メイリオ" panose="020B0604030504040204" pitchFamily="50" charset="-128"/>
              </a:rPr>
              <a:t>OSS</a:t>
            </a:r>
            <a:r>
              <a:rPr lang="ja-JP" altLang="en-US" dirty="0">
                <a:solidFill>
                  <a:srgbClr val="212529"/>
                </a:solidFill>
                <a:latin typeface="メイリオ" panose="020B0604030504040204" pitchFamily="50" charset="-128"/>
                <a:ea typeface="メイリオ" panose="020B0604030504040204" pitchFamily="50" charset="-128"/>
              </a:rPr>
              <a:t>を活用する人たちに情報を提供する</a:t>
            </a:r>
            <a:endParaRPr lang="en-US" altLang="ja-JP" dirty="0">
              <a:solidFill>
                <a:srgbClr val="212529"/>
              </a:solidFill>
              <a:latin typeface="メイリオ" panose="020B0604030504040204" pitchFamily="50" charset="-128"/>
              <a:ea typeface="メイリオ" panose="020B0604030504040204" pitchFamily="50" charset="-128"/>
            </a:endParaRPr>
          </a:p>
          <a:p>
            <a:endParaRPr lang="en-US" altLang="ja-JP" b="1" dirty="0">
              <a:solidFill>
                <a:srgbClr val="0693E3"/>
              </a:solidFill>
              <a:latin typeface="メイリオ" panose="020B0604030504040204" pitchFamily="50" charset="-128"/>
              <a:ea typeface="メイリオ" panose="020B0604030504040204" pitchFamily="50" charset="-128"/>
            </a:endParaRPr>
          </a:p>
          <a:p>
            <a:r>
              <a:rPr lang="en-US" altLang="ja-JP" b="1" dirty="0">
                <a:solidFill>
                  <a:srgbClr val="0693E3"/>
                </a:solidFill>
                <a:latin typeface="メイリオ" panose="020B0604030504040204" pitchFamily="50" charset="-128"/>
                <a:ea typeface="メイリオ" panose="020B0604030504040204" pitchFamily="50" charset="-128"/>
              </a:rPr>
              <a:t>OSS</a:t>
            </a:r>
            <a:r>
              <a:rPr lang="ja-JP" altLang="en-US" b="1" dirty="0">
                <a:solidFill>
                  <a:srgbClr val="0693E3"/>
                </a:solidFill>
                <a:latin typeface="メイリオ" panose="020B0604030504040204" pitchFamily="50" charset="-128"/>
                <a:ea typeface="メイリオ" panose="020B0604030504040204" pitchFamily="50" charset="-128"/>
              </a:rPr>
              <a:t>鳥瞰図とは</a:t>
            </a:r>
            <a:endParaRPr lang="ja-JP" altLang="en-US" dirty="0">
              <a:solidFill>
                <a:srgbClr val="212529"/>
              </a:solidFill>
              <a:latin typeface="メイリオ" panose="020B0604030504040204" pitchFamily="50" charset="-128"/>
              <a:ea typeface="メイリオ" panose="020B0604030504040204" pitchFamily="50" charset="-128"/>
            </a:endParaRPr>
          </a:p>
          <a:p>
            <a:r>
              <a:rPr lang="en-US" altLang="ja-JP" dirty="0">
                <a:solidFill>
                  <a:srgbClr val="212529"/>
                </a:solidFill>
                <a:latin typeface="メイリオ" panose="020B0604030504040204" pitchFamily="50" charset="-128"/>
                <a:ea typeface="メイリオ" panose="020B0604030504040204" pitchFamily="50" charset="-128"/>
              </a:rPr>
              <a:t>OSS</a:t>
            </a:r>
            <a:r>
              <a:rPr lang="ja-JP" altLang="en-US" dirty="0">
                <a:solidFill>
                  <a:srgbClr val="212529"/>
                </a:solidFill>
                <a:latin typeface="メイリオ" panose="020B0604030504040204" pitchFamily="50" charset="-128"/>
                <a:ea typeface="メイリオ" panose="020B0604030504040204" pitchFamily="50" charset="-128"/>
              </a:rPr>
              <a:t>初心者を手助けするために複雑多岐にわたる</a:t>
            </a:r>
            <a:r>
              <a:rPr lang="en-US" altLang="ja-JP" dirty="0">
                <a:solidFill>
                  <a:srgbClr val="212529"/>
                </a:solidFill>
                <a:latin typeface="メイリオ" panose="020B0604030504040204" pitchFamily="50" charset="-128"/>
                <a:ea typeface="メイリオ" panose="020B0604030504040204" pitchFamily="50" charset="-128"/>
              </a:rPr>
              <a:t>OSS</a:t>
            </a:r>
            <a:r>
              <a:rPr lang="ja-JP" altLang="en-US" dirty="0">
                <a:solidFill>
                  <a:srgbClr val="212529"/>
                </a:solidFill>
                <a:latin typeface="メイリオ" panose="020B0604030504040204" pitchFamily="50" charset="-128"/>
                <a:ea typeface="メイリオ" panose="020B0604030504040204" pitchFamily="50" charset="-128"/>
              </a:rPr>
              <a:t>を、視覚的に俯瞰できるようまとめたもの</a:t>
            </a:r>
            <a:endParaRPr lang="en-US" altLang="ja-JP" dirty="0">
              <a:solidFill>
                <a:srgbClr val="212529"/>
              </a:solidFill>
              <a:latin typeface="メイリオ" panose="020B0604030504040204" pitchFamily="50" charset="-128"/>
              <a:ea typeface="メイリオ" panose="020B0604030504040204" pitchFamily="50" charset="-128"/>
            </a:endParaRPr>
          </a:p>
          <a:p>
            <a:endParaRPr lang="en-US" altLang="ja-JP" dirty="0">
              <a:solidFill>
                <a:srgbClr val="212529"/>
              </a:solidFill>
              <a:latin typeface="メイリオ" panose="020B0604030504040204" pitchFamily="50" charset="-128"/>
              <a:ea typeface="メイリオ" panose="020B0604030504040204" pitchFamily="50" charset="-128"/>
            </a:endParaRPr>
          </a:p>
          <a:p>
            <a:r>
              <a:rPr lang="ja-JP" altLang="en-US" b="1" dirty="0">
                <a:solidFill>
                  <a:srgbClr val="0693E3"/>
                </a:solidFill>
                <a:latin typeface="メイリオ" panose="020B0604030504040204" pitchFamily="50" charset="-128"/>
                <a:ea typeface="メイリオ" panose="020B0604030504040204" pitchFamily="50" charset="-128"/>
              </a:rPr>
              <a:t>経産省が発行する文書で紹介</a:t>
            </a:r>
            <a:endParaRPr lang="en-US" altLang="ja-JP" b="1" dirty="0">
              <a:solidFill>
                <a:srgbClr val="0693E3"/>
              </a:solidFill>
              <a:latin typeface="メイリオ" panose="020B0604030504040204" pitchFamily="50" charset="-128"/>
              <a:ea typeface="メイリオ" panose="020B0604030504040204" pitchFamily="50" charset="-128"/>
            </a:endParaRPr>
          </a:p>
          <a:p>
            <a:r>
              <a:rPr lang="ja-JP" altLang="en-US" dirty="0">
                <a:solidFill>
                  <a:srgbClr val="212529"/>
                </a:solidFill>
                <a:latin typeface="メイリオ" panose="020B0604030504040204" pitchFamily="50" charset="-128"/>
                <a:ea typeface="メイリオ" panose="020B0604030504040204" pitchFamily="50" charset="-128"/>
              </a:rPr>
              <a:t>「</a:t>
            </a:r>
            <a:r>
              <a:rPr lang="en-US" altLang="ja-JP" i="1" dirty="0">
                <a:solidFill>
                  <a:srgbClr val="212529"/>
                </a:solidFill>
                <a:latin typeface="メイリオ" panose="020B0604030504040204" pitchFamily="50" charset="-128"/>
                <a:ea typeface="メイリオ" panose="020B0604030504040204" pitchFamily="50" charset="-128"/>
              </a:rPr>
              <a:t>OSS</a:t>
            </a:r>
            <a:r>
              <a:rPr lang="ja-JP" altLang="en-US" i="1" dirty="0">
                <a:solidFill>
                  <a:srgbClr val="212529"/>
                </a:solidFill>
                <a:latin typeface="メイリオ" panose="020B0604030504040204" pitchFamily="50" charset="-128"/>
                <a:ea typeface="メイリオ" panose="020B0604030504040204" pitchFamily="50" charset="-128"/>
              </a:rPr>
              <a:t>の利活用及びそのセキュリティ確保に向けた管理手法に関する事例集</a:t>
            </a:r>
            <a:r>
              <a:rPr lang="ja-JP" altLang="en-US" dirty="0">
                <a:solidFill>
                  <a:srgbClr val="212529"/>
                </a:solidFill>
                <a:latin typeface="メイリオ" panose="020B0604030504040204" pitchFamily="50" charset="-128"/>
                <a:ea typeface="メイリオ" panose="020B0604030504040204" pitchFamily="50" charset="-128"/>
              </a:rPr>
              <a:t>」</a:t>
            </a:r>
            <a:r>
              <a:rPr lang="en-US" altLang="ja-JP" dirty="0">
                <a:solidFill>
                  <a:srgbClr val="212529"/>
                </a:solidFill>
                <a:latin typeface="メイリオ" panose="020B0604030504040204" pitchFamily="50" charset="-128"/>
                <a:ea typeface="メイリオ" panose="020B0604030504040204" pitchFamily="50" charset="-128"/>
              </a:rPr>
              <a:t>- </a:t>
            </a:r>
            <a:r>
              <a:rPr lang="ja-JP" altLang="en-US" dirty="0">
                <a:solidFill>
                  <a:srgbClr val="212529"/>
                </a:solidFill>
                <a:latin typeface="メイリオ" panose="020B0604030504040204" pitchFamily="50" charset="-128"/>
                <a:ea typeface="メイリオ" panose="020B0604030504040204" pitchFamily="50" charset="-128"/>
              </a:rPr>
              <a:t>経産省公開</a:t>
            </a:r>
            <a:endParaRPr lang="en-US" altLang="ja-JP" dirty="0">
              <a:solidFill>
                <a:srgbClr val="212529"/>
              </a:solidFill>
              <a:latin typeface="メイリオ" panose="020B0604030504040204" pitchFamily="50" charset="-128"/>
              <a:ea typeface="メイリオ" panose="020B0604030504040204" pitchFamily="50" charset="-128"/>
            </a:endParaRPr>
          </a:p>
          <a:p>
            <a:br>
              <a:rPr lang="en-US" altLang="ja-JP" dirty="0">
                <a:solidFill>
                  <a:srgbClr val="212529"/>
                </a:solidFill>
                <a:latin typeface="メイリオ" panose="020B0604030504040204" pitchFamily="50" charset="-128"/>
                <a:ea typeface="メイリオ" panose="020B0604030504040204" pitchFamily="50" charset="-128"/>
              </a:rPr>
            </a:br>
            <a:r>
              <a:rPr lang="en-US" altLang="ja-JP" dirty="0">
                <a:solidFill>
                  <a:srgbClr val="212529"/>
                </a:solidFill>
                <a:latin typeface="メイリオ" panose="020B0604030504040204" pitchFamily="50" charset="-128"/>
                <a:ea typeface="メイリオ" panose="020B0604030504040204" pitchFamily="50" charset="-128"/>
              </a:rPr>
              <a:t>OSS</a:t>
            </a:r>
            <a:r>
              <a:rPr lang="ja-JP" altLang="en-US" dirty="0">
                <a:solidFill>
                  <a:srgbClr val="212529"/>
                </a:solidFill>
                <a:latin typeface="メイリオ" panose="020B0604030504040204" pitchFamily="50" charset="-128"/>
                <a:ea typeface="メイリオ" panose="020B0604030504040204" pitchFamily="50" charset="-128"/>
              </a:rPr>
              <a:t>の広がりを視覚的に認識するために有効な図として掲載</a:t>
            </a:r>
            <a:r>
              <a:rPr lang="en-US" altLang="ja-JP" sz="1400" dirty="0">
                <a:solidFill>
                  <a:srgbClr val="212529"/>
                </a:solidFill>
                <a:latin typeface="メイリオ" panose="020B0604030504040204" pitchFamily="50" charset="-128"/>
                <a:ea typeface="メイリオ" panose="020B0604030504040204" pitchFamily="50" charset="-128"/>
              </a:rPr>
              <a:t>https://www.meti.go.jp/press/2021/04/20210421001/20210421001.html</a:t>
            </a:r>
            <a:endParaRPr lang="ja-JP" altLang="en-US" sz="1400" b="0" i="0" dirty="0">
              <a:solidFill>
                <a:srgbClr val="212529"/>
              </a:solidFill>
              <a:effectLst/>
              <a:latin typeface="メイリオ" panose="020B0604030504040204" pitchFamily="50" charset="-128"/>
              <a:ea typeface="メイリオ" panose="020B0604030504040204" pitchFamily="50" charset="-128"/>
            </a:endParaRPr>
          </a:p>
        </p:txBody>
      </p:sp>
      <p:pic>
        <p:nvPicPr>
          <p:cNvPr id="7" name="図 6">
            <a:extLst>
              <a:ext uri="{FF2B5EF4-FFF2-40B4-BE49-F238E27FC236}">
                <a16:creationId xmlns:a16="http://schemas.microsoft.com/office/drawing/2014/main" id="{89DD5197-0DC6-4BCC-ACB8-F58EBCABD966}"/>
              </a:ext>
            </a:extLst>
          </p:cNvPr>
          <p:cNvPicPr>
            <a:picLocks noChangeAspect="1"/>
          </p:cNvPicPr>
          <p:nvPr/>
        </p:nvPicPr>
        <p:blipFill>
          <a:blip r:embed="rId3"/>
          <a:stretch>
            <a:fillRect/>
          </a:stretch>
        </p:blipFill>
        <p:spPr>
          <a:xfrm>
            <a:off x="194557" y="710505"/>
            <a:ext cx="6767960" cy="6098288"/>
          </a:xfrm>
          <a:prstGeom prst="rect">
            <a:avLst/>
          </a:prstGeom>
        </p:spPr>
      </p:pic>
      <p:sp>
        <p:nvSpPr>
          <p:cNvPr id="17" name="正方形/長方形 16"/>
          <p:cNvSpPr/>
          <p:nvPr/>
        </p:nvSpPr>
        <p:spPr>
          <a:xfrm>
            <a:off x="7575804" y="6088362"/>
            <a:ext cx="4504684" cy="461665"/>
          </a:xfrm>
          <a:prstGeom prst="rect">
            <a:avLst/>
          </a:prstGeom>
        </p:spPr>
        <p:txBody>
          <a:bodyPr wrap="square">
            <a:spAutoFit/>
          </a:bodyPr>
          <a:lstStyle/>
          <a:p>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PDF</a:t>
            </a: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版のダウンロードはこちら↓　</a:t>
            </a:r>
            <a:endParaRPr lang="en-US" altLang="ja-JP" sz="1200"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鳥瞰図ワーキンググループ</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 http://ossforum.jp/node/1332</a:t>
            </a:r>
            <a:endParaRPr lang="ja-JP" altLang="en-US" sz="1200" dirty="0">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219130120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pPr>
              <a:defRPr/>
            </a:pPr>
            <a:fld id="{B58F3E1F-4C1B-4ED0-8BD9-970CB015BF9F}" type="slidenum">
              <a:rPr lang="en-US" altLang="ja-JP" smtClean="0"/>
              <a:pPr>
                <a:defRPr/>
              </a:pPr>
              <a:t>60</a:t>
            </a:fld>
            <a:endParaRPr lang="en-US" altLang="ja-JP"/>
          </a:p>
        </p:txBody>
      </p:sp>
      <p:pic>
        <p:nvPicPr>
          <p:cNvPr id="4" name="図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319191" y="2295000"/>
            <a:ext cx="3626644" cy="2495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28916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pPr>
              <a:defRPr/>
            </a:pPr>
            <a:fld id="{2E2CC637-50F8-41E5-AD2A-672FDF5D54F5}" type="slidenum">
              <a:rPr lang="en-US" altLang="ja-JP" smtClean="0"/>
              <a:pPr>
                <a:defRPr/>
              </a:pPr>
              <a:t>7</a:t>
            </a:fld>
            <a:endParaRPr lang="en-US" altLang="ja-JP"/>
          </a:p>
        </p:txBody>
      </p:sp>
      <p:sp>
        <p:nvSpPr>
          <p:cNvPr id="5" name="タイトル 4"/>
          <p:cNvSpPr>
            <a:spLocks noGrp="1"/>
          </p:cNvSpPr>
          <p:nvPr>
            <p:ph type="title"/>
          </p:nvPr>
        </p:nvSpPr>
        <p:spPr/>
        <p:txBody>
          <a:bodyPr/>
          <a:lstStyle/>
          <a:p>
            <a:r>
              <a:rPr lang="en-US" altLang="ja-JP" dirty="0"/>
              <a:t>OSS</a:t>
            </a:r>
            <a:r>
              <a:rPr lang="ja-JP" altLang="en-US" dirty="0"/>
              <a:t>鳥瞰図</a:t>
            </a:r>
            <a:r>
              <a:rPr lang="en-US" altLang="ja-JP" dirty="0"/>
              <a:t>WG </a:t>
            </a:r>
            <a:r>
              <a:rPr lang="ja-JP" altLang="en-US" dirty="0"/>
              <a:t>体制</a:t>
            </a:r>
            <a:endParaRPr kumimoji="1" lang="ja-JP" altLang="en-US" dirty="0"/>
          </a:p>
        </p:txBody>
      </p:sp>
      <p:graphicFrame>
        <p:nvGraphicFramePr>
          <p:cNvPr id="6" name="表 5"/>
          <p:cNvGraphicFramePr>
            <a:graphicFrameLocks noGrp="1"/>
          </p:cNvGraphicFramePr>
          <p:nvPr>
            <p:extLst>
              <p:ext uri="{D42A27DB-BD31-4B8C-83A1-F6EECF244321}">
                <p14:modId xmlns:p14="http://schemas.microsoft.com/office/powerpoint/2010/main" val="1019166532"/>
              </p:ext>
            </p:extLst>
          </p:nvPr>
        </p:nvGraphicFramePr>
        <p:xfrm>
          <a:off x="1958774" y="951877"/>
          <a:ext cx="8435527" cy="5243646"/>
        </p:xfrm>
        <a:graphic>
          <a:graphicData uri="http://schemas.openxmlformats.org/drawingml/2006/table">
            <a:tbl>
              <a:tblPr firstRow="1" bandRow="1">
                <a:tableStyleId>{5C22544A-7EE6-4342-B048-85BDC9FD1C3A}</a:tableStyleId>
              </a:tblPr>
              <a:tblGrid>
                <a:gridCol w="3701498">
                  <a:extLst>
                    <a:ext uri="{9D8B030D-6E8A-4147-A177-3AD203B41FA5}">
                      <a16:colId xmlns:a16="http://schemas.microsoft.com/office/drawing/2014/main" val="20000"/>
                    </a:ext>
                  </a:extLst>
                </a:gridCol>
                <a:gridCol w="3139233">
                  <a:extLst>
                    <a:ext uri="{9D8B030D-6E8A-4147-A177-3AD203B41FA5}">
                      <a16:colId xmlns:a16="http://schemas.microsoft.com/office/drawing/2014/main" val="20001"/>
                    </a:ext>
                  </a:extLst>
                </a:gridCol>
                <a:gridCol w="1594796">
                  <a:extLst>
                    <a:ext uri="{9D8B030D-6E8A-4147-A177-3AD203B41FA5}">
                      <a16:colId xmlns:a16="http://schemas.microsoft.com/office/drawing/2014/main" val="20004"/>
                    </a:ext>
                  </a:extLst>
                </a:gridCol>
              </a:tblGrid>
              <a:tr h="361525">
                <a:tc>
                  <a:txBody>
                    <a:bodyPr/>
                    <a:lstStyle/>
                    <a:p>
                      <a:r>
                        <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rPr>
                        <a:t>会社名</a:t>
                      </a:r>
                      <a:r>
                        <a:rPr kumimoji="1" lang="en-US" altLang="ja-JP" sz="1600" dirty="0">
                          <a:latin typeface="メイリオ" panose="020B0604030504040204" pitchFamily="50" charset="-128"/>
                          <a:ea typeface="メイリオ" panose="020B0604030504040204" pitchFamily="50" charset="-128"/>
                          <a:cs typeface="メイリオ" panose="020B0604030504040204" pitchFamily="50" charset="-128"/>
                        </a:rPr>
                        <a:t>/</a:t>
                      </a:r>
                      <a:r>
                        <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rPr>
                        <a:t>団体名</a:t>
                      </a:r>
                      <a:r>
                        <a:rPr kumimoji="1" lang="en-US" altLang="ja-JP" sz="1600" dirty="0">
                          <a:latin typeface="メイリオ" panose="020B0604030504040204" pitchFamily="50" charset="-128"/>
                          <a:ea typeface="メイリオ" panose="020B0604030504040204" pitchFamily="50" charset="-128"/>
                          <a:cs typeface="メイリオ" panose="020B0604030504040204" pitchFamily="50" charset="-128"/>
                        </a:rPr>
                        <a:t>(</a:t>
                      </a:r>
                      <a:r>
                        <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rPr>
                        <a:t>順不同</a:t>
                      </a:r>
                      <a:r>
                        <a:rPr kumimoji="1" lang="en-US" altLang="ja-JP" sz="1600" dirty="0">
                          <a:latin typeface="メイリオ" panose="020B0604030504040204" pitchFamily="50" charset="-128"/>
                          <a:ea typeface="メイリオ" panose="020B0604030504040204" pitchFamily="50" charset="-128"/>
                          <a:cs typeface="メイリオ" panose="020B0604030504040204" pitchFamily="50" charset="-128"/>
                        </a:rPr>
                        <a:t>)</a:t>
                      </a:r>
                      <a:endPar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a:txBody>
                  <a:tcPr marL="91445" marR="91445" marT="45733" marB="45733"/>
                </a:tc>
                <a:tc>
                  <a:txBody>
                    <a:bodyPr/>
                    <a:lstStyle/>
                    <a:p>
                      <a:r>
                        <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rPr>
                        <a:t>お名前</a:t>
                      </a:r>
                      <a:r>
                        <a:rPr kumimoji="1" lang="en-US" altLang="ja-JP" sz="1600" dirty="0">
                          <a:latin typeface="メイリオ" panose="020B0604030504040204" pitchFamily="50" charset="-128"/>
                          <a:ea typeface="メイリオ" panose="020B0604030504040204" pitchFamily="50" charset="-128"/>
                          <a:cs typeface="メイリオ" panose="020B0604030504040204" pitchFamily="50" charset="-128"/>
                        </a:rPr>
                        <a:t>(</a:t>
                      </a:r>
                      <a:r>
                        <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rPr>
                        <a:t>敬称略、順不同</a:t>
                      </a:r>
                      <a:r>
                        <a:rPr kumimoji="1" lang="en-US" altLang="ja-JP" sz="1600" dirty="0">
                          <a:latin typeface="メイリオ" panose="020B0604030504040204" pitchFamily="50" charset="-128"/>
                          <a:ea typeface="メイリオ" panose="020B0604030504040204" pitchFamily="50" charset="-128"/>
                          <a:cs typeface="メイリオ" panose="020B0604030504040204" pitchFamily="50" charset="-128"/>
                        </a:rPr>
                        <a:t>)</a:t>
                      </a:r>
                      <a:endPar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a:txBody>
                  <a:tcPr marL="91445" marR="91445" marT="45733" marB="45733"/>
                </a:tc>
                <a:tc>
                  <a:txBody>
                    <a:bodyPr/>
                    <a:lstStyle/>
                    <a:p>
                      <a:r>
                        <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rPr>
                        <a:t>備考</a:t>
                      </a:r>
                    </a:p>
                  </a:txBody>
                  <a:tcPr marL="91445" marR="91445" marT="45733" marB="45733"/>
                </a:tc>
                <a:extLst>
                  <a:ext uri="{0D108BD9-81ED-4DB2-BD59-A6C34878D82A}">
                    <a16:rowId xmlns:a16="http://schemas.microsoft.com/office/drawing/2014/main" val="10000"/>
                  </a:ext>
                </a:extLst>
              </a:tr>
              <a:tr h="348723">
                <a:tc>
                  <a:txBody>
                    <a:bodyPr/>
                    <a:lstStyle/>
                    <a:p>
                      <a:r>
                        <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rPr>
                        <a:t>東芝デジタルソリューションズ</a:t>
                      </a:r>
                    </a:p>
                  </a:txBody>
                  <a:tcPr marL="91445" marR="91445" marT="45733" marB="45733"/>
                </a:tc>
                <a:tc>
                  <a:txBody>
                    <a:bodyPr/>
                    <a:lstStyle/>
                    <a:p>
                      <a:r>
                        <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rPr>
                        <a:t>岡山　敬</a:t>
                      </a:r>
                    </a:p>
                  </a:txBody>
                  <a:tcPr marL="91445" marR="91445" marT="45733" marB="45733"/>
                </a:tc>
                <a:tc>
                  <a:txBody>
                    <a:bodyPr/>
                    <a:lstStyle/>
                    <a:p>
                      <a:endPar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a:txBody>
                  <a:tcPr marL="91445" marR="91445" marT="45733" marB="45733"/>
                </a:tc>
                <a:extLst>
                  <a:ext uri="{0D108BD9-81ED-4DB2-BD59-A6C34878D82A}">
                    <a16:rowId xmlns:a16="http://schemas.microsoft.com/office/drawing/2014/main" val="10004"/>
                  </a:ext>
                </a:extLst>
              </a:tr>
              <a:tr h="348723">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rPr>
                        <a:t>東芝デジタルソリューションズ</a:t>
                      </a:r>
                    </a:p>
                  </a:txBody>
                  <a:tcPr marL="91445" marR="91445" marT="45733" marB="45733"/>
                </a:tc>
                <a:tc>
                  <a:txBody>
                    <a:bodyPr/>
                    <a:lstStyle/>
                    <a:p>
                      <a:r>
                        <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rPr>
                        <a:t>栗田　雅芳</a:t>
                      </a:r>
                    </a:p>
                  </a:txBody>
                  <a:tcPr marL="91445" marR="91445" marT="45733" marB="45733"/>
                </a:tc>
                <a:tc>
                  <a:txBody>
                    <a:bodyPr/>
                    <a:lstStyle/>
                    <a:p>
                      <a:endPar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a:txBody>
                  <a:tcPr marL="91445" marR="91445" marT="45733" marB="45733"/>
                </a:tc>
                <a:extLst>
                  <a:ext uri="{0D108BD9-81ED-4DB2-BD59-A6C34878D82A}">
                    <a16:rowId xmlns:a16="http://schemas.microsoft.com/office/drawing/2014/main" val="3022322081"/>
                  </a:ext>
                </a:extLst>
              </a:tr>
              <a:tr h="348723">
                <a:tc>
                  <a:txBody>
                    <a:bodyPr/>
                    <a:lstStyle/>
                    <a:p>
                      <a:r>
                        <a:rPr kumimoji="1" lang="en-US" altLang="ja-JP" sz="1600" dirty="0">
                          <a:latin typeface="メイリオ" panose="020B0604030504040204" pitchFamily="50" charset="-128"/>
                          <a:ea typeface="メイリオ" panose="020B0604030504040204" pitchFamily="50" charset="-128"/>
                          <a:cs typeface="メイリオ" panose="020B0604030504040204" pitchFamily="50" charset="-128"/>
                        </a:rPr>
                        <a:t>AR</a:t>
                      </a:r>
                      <a:r>
                        <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rPr>
                        <a:t>アドバンストテクノロジ</a:t>
                      </a:r>
                    </a:p>
                  </a:txBody>
                  <a:tcPr marL="91445" marR="91445" marT="45733" marB="45733"/>
                </a:tc>
                <a:tc>
                  <a:txBody>
                    <a:bodyPr/>
                    <a:lstStyle/>
                    <a:p>
                      <a:pPr algn="l" rtl="0" fontAlgn="b"/>
                      <a:r>
                        <a:rPr lang="ja-JP" altLang="en-US" sz="1600" b="0" i="0" u="none" strike="noStrike" dirty="0">
                          <a:solidFill>
                            <a:srgbClr val="000000"/>
                          </a:solidFill>
                          <a:effectLst/>
                          <a:latin typeface="メイリオ" panose="020B0604030504040204" pitchFamily="50" charset="-128"/>
                          <a:ea typeface="メイリオ" panose="020B0604030504040204" pitchFamily="50" charset="-128"/>
                          <a:cs typeface="メイリオ" panose="020B0604030504040204" pitchFamily="50" charset="-128"/>
                        </a:rPr>
                        <a:t>吉田　秀人</a:t>
                      </a:r>
                    </a:p>
                  </a:txBody>
                  <a:tcPr marL="91445" marR="91445" marT="45733" marB="45733"/>
                </a:tc>
                <a:tc>
                  <a:txBody>
                    <a:bodyPr/>
                    <a:lstStyle/>
                    <a:p>
                      <a:pPr algn="l" rtl="0" fontAlgn="b"/>
                      <a:endParaRPr lang="ja-JP" altLang="en-US" sz="1600" b="0" i="0" u="none" strike="noStrike" dirty="0">
                        <a:solidFill>
                          <a:srgbClr val="000000"/>
                        </a:solidFill>
                        <a:effectLst/>
                        <a:latin typeface="メイリオ" panose="020B0604030504040204" pitchFamily="50" charset="-128"/>
                        <a:ea typeface="メイリオ" panose="020B0604030504040204" pitchFamily="50" charset="-128"/>
                        <a:cs typeface="メイリオ" panose="020B0604030504040204" pitchFamily="50" charset="-128"/>
                      </a:endParaRPr>
                    </a:p>
                  </a:txBody>
                  <a:tcPr marL="91445" marR="91445" marT="45733" marB="45733"/>
                </a:tc>
                <a:extLst>
                  <a:ext uri="{0D108BD9-81ED-4DB2-BD59-A6C34878D82A}">
                    <a16:rowId xmlns:a16="http://schemas.microsoft.com/office/drawing/2014/main" val="10005"/>
                  </a:ext>
                </a:extLst>
              </a:tr>
              <a:tr h="348723">
                <a:tc>
                  <a:txBody>
                    <a:bodyPr/>
                    <a:lstStyle/>
                    <a:p>
                      <a:r>
                        <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rPr>
                        <a:t>住友電工</a:t>
                      </a:r>
                    </a:p>
                  </a:txBody>
                  <a:tcPr marL="91445" marR="91445" marT="45733" marB="45733"/>
                </a:tc>
                <a:tc>
                  <a:txBody>
                    <a:bodyPr/>
                    <a:lstStyle/>
                    <a:p>
                      <a:r>
                        <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rPr>
                        <a:t>大釜　秀作　</a:t>
                      </a:r>
                    </a:p>
                  </a:txBody>
                  <a:tcPr marL="91445" marR="91445" marT="45733" marB="45733"/>
                </a:tc>
                <a:tc>
                  <a:txBody>
                    <a:bodyPr/>
                    <a:lstStyle/>
                    <a:p>
                      <a:endPar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a:txBody>
                  <a:tcPr marL="91445" marR="91445" marT="45733" marB="45733"/>
                </a:tc>
                <a:extLst>
                  <a:ext uri="{0D108BD9-81ED-4DB2-BD59-A6C34878D82A}">
                    <a16:rowId xmlns:a16="http://schemas.microsoft.com/office/drawing/2014/main" val="10002"/>
                  </a:ext>
                </a:extLst>
              </a:tr>
              <a:tr h="348723">
                <a:tc>
                  <a:txBody>
                    <a:bodyPr/>
                    <a:lstStyle/>
                    <a:p>
                      <a:r>
                        <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rPr>
                        <a:t>日本電気</a:t>
                      </a:r>
                    </a:p>
                  </a:txBody>
                  <a:tcPr marL="91445" marR="91445" marT="45733" marB="45733"/>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rPr>
                        <a:t>米嶋　大志 </a:t>
                      </a:r>
                    </a:p>
                  </a:txBody>
                  <a:tcPr marL="91445" marR="91445" marT="45733" marB="45733"/>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600" b="0" i="0" u="none" strike="noStrike" dirty="0">
                          <a:solidFill>
                            <a:srgbClr val="000000"/>
                          </a:solidFill>
                          <a:effectLst/>
                          <a:latin typeface="メイリオ" panose="020B0604030504040204" pitchFamily="50" charset="-128"/>
                          <a:ea typeface="メイリオ" panose="020B0604030504040204" pitchFamily="50" charset="-128"/>
                          <a:cs typeface="メイリオ" panose="020B0604030504040204" pitchFamily="50" charset="-128"/>
                        </a:rPr>
                        <a:t>活動リーダ</a:t>
                      </a:r>
                    </a:p>
                  </a:txBody>
                  <a:tcPr marL="91445" marR="91445" marT="45733" marB="45733"/>
                </a:tc>
                <a:extLst>
                  <a:ext uri="{0D108BD9-81ED-4DB2-BD59-A6C34878D82A}">
                    <a16:rowId xmlns:a16="http://schemas.microsoft.com/office/drawing/2014/main" val="10008"/>
                  </a:ext>
                </a:extLst>
              </a:tr>
              <a:tr h="348723">
                <a:tc>
                  <a:txBody>
                    <a:bodyPr/>
                    <a:lstStyle/>
                    <a:p>
                      <a:r>
                        <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rPr>
                        <a:t>富士通</a:t>
                      </a:r>
                    </a:p>
                  </a:txBody>
                  <a:tcPr marL="91445" marR="91445" marT="45733" marB="45733"/>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rPr>
                        <a:t>野口　亮太</a:t>
                      </a:r>
                    </a:p>
                  </a:txBody>
                  <a:tcPr marL="91445" marR="91445" marT="45733" marB="45733"/>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a:txBody>
                  <a:tcPr marL="91445" marR="91445" marT="45733" marB="45733"/>
                </a:tc>
                <a:extLst>
                  <a:ext uri="{0D108BD9-81ED-4DB2-BD59-A6C34878D82A}">
                    <a16:rowId xmlns:a16="http://schemas.microsoft.com/office/drawing/2014/main" val="10010"/>
                  </a:ext>
                </a:extLst>
              </a:tr>
              <a:tr h="348722">
                <a:tc>
                  <a:txBody>
                    <a:bodyPr/>
                    <a:lstStyle/>
                    <a:p>
                      <a:pPr lvl="0">
                        <a:buNone/>
                      </a:pPr>
                      <a:r>
                        <a:rPr lang="zh-CN" altLang="en-US" sz="1600" dirty="0">
                          <a:latin typeface="メイリオ"/>
                          <a:ea typeface="メイリオ"/>
                          <a:cs typeface="メイリオ" panose="020B0604030504040204" pitchFamily="50" charset="-128"/>
                        </a:rPr>
                        <a:t>富士通</a:t>
                      </a:r>
                      <a:endParaRPr kumimoji="1" lang="ja-JP" altLang="en-US" sz="1600" dirty="0">
                        <a:latin typeface="メイリオ"/>
                        <a:ea typeface="メイリオ"/>
                        <a:cs typeface="メイリオ" panose="020B0604030504040204" pitchFamily="50" charset="-128"/>
                      </a:endParaRPr>
                    </a:p>
                  </a:txBody>
                  <a:tcPr marL="91444" marR="91444" marT="45733" marB="45733"/>
                </a:tc>
                <a:tc>
                  <a:txBody>
                    <a:bodyPr/>
                    <a:lstStyle/>
                    <a:p>
                      <a:pPr lvl="0">
                        <a:buNone/>
                      </a:pPr>
                      <a:r>
                        <a:rPr lang="zh-CN" altLang="en-US" sz="1600" dirty="0">
                          <a:latin typeface="メイリオ"/>
                          <a:ea typeface="メイリオ"/>
                          <a:cs typeface="メイリオ" panose="020B0604030504040204" pitchFamily="50" charset="-128"/>
                        </a:rPr>
                        <a:t>安田</a:t>
                      </a:r>
                      <a:r>
                        <a:rPr lang="ja-JP" altLang="en-US" sz="1600" dirty="0">
                          <a:latin typeface="メイリオ"/>
                          <a:ea typeface="メイリオ"/>
                          <a:cs typeface="メイリオ" panose="020B0604030504040204" pitchFamily="50" charset="-128"/>
                        </a:rPr>
                        <a:t>　</a:t>
                      </a:r>
                      <a:r>
                        <a:rPr lang="zh-CN" altLang="en-US" sz="1600" dirty="0">
                          <a:latin typeface="メイリオ"/>
                          <a:ea typeface="メイリオ"/>
                          <a:cs typeface="メイリオ" panose="020B0604030504040204" pitchFamily="50" charset="-128"/>
                        </a:rPr>
                        <a:t>佳宏</a:t>
                      </a:r>
                      <a:endParaRPr kumimoji="1" lang="ja-JP" altLang="en-US" sz="1600" dirty="0">
                        <a:latin typeface="メイリオ"/>
                        <a:ea typeface="メイリオ"/>
                        <a:cs typeface="メイリオ" panose="020B0604030504040204" pitchFamily="50" charset="-128"/>
                      </a:endParaRPr>
                    </a:p>
                  </a:txBody>
                  <a:tcPr marL="91444" marR="91444" marT="45733" marB="45733"/>
                </a:tc>
                <a:tc>
                  <a:txBody>
                    <a:bodyPr/>
                    <a:lstStyle/>
                    <a:p>
                      <a:pPr lvl="0" defTabSz="914400">
                        <a:buNone/>
                        <a:tabLst/>
                        <a:defRPr/>
                      </a:pPr>
                      <a:endParaRPr kumimoji="1" lang="ja-JP" altLang="en-US" sz="1600" dirty="0">
                        <a:latin typeface="メイリオ"/>
                        <a:ea typeface="メイリオ"/>
                        <a:cs typeface="メイリオ" panose="020B0604030504040204" pitchFamily="50" charset="-128"/>
                      </a:endParaRPr>
                    </a:p>
                  </a:txBody>
                  <a:tcPr marL="91444" marR="91444" marT="45733" marB="45733"/>
                </a:tc>
                <a:extLst>
                  <a:ext uri="{0D108BD9-81ED-4DB2-BD59-A6C34878D82A}">
                    <a16:rowId xmlns:a16="http://schemas.microsoft.com/office/drawing/2014/main" val="811990901"/>
                  </a:ext>
                </a:extLst>
              </a:tr>
              <a:tr h="348723">
                <a:tc>
                  <a:txBody>
                    <a:bodyPr/>
                    <a:lstStyle/>
                    <a:p>
                      <a:r>
                        <a:rPr kumimoji="1" lang="en-US" altLang="ja-JP" sz="1600" dirty="0">
                          <a:latin typeface="メイリオ" panose="020B0604030504040204" pitchFamily="50" charset="-128"/>
                          <a:ea typeface="メイリオ" panose="020B0604030504040204" pitchFamily="50" charset="-128"/>
                          <a:cs typeface="メイリオ" panose="020B0604030504040204" pitchFamily="50" charset="-128"/>
                        </a:rPr>
                        <a:t>OKI</a:t>
                      </a:r>
                      <a:r>
                        <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rPr>
                        <a:t>ソフトウェア</a:t>
                      </a:r>
                    </a:p>
                  </a:txBody>
                  <a:tcPr marL="91445" marR="91445" marT="45733" marB="45733"/>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rPr>
                        <a:t>森　正実</a:t>
                      </a:r>
                    </a:p>
                  </a:txBody>
                  <a:tcPr marL="91445" marR="91445" marT="45733" marB="45733"/>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a:txBody>
                  <a:tcPr marL="91445" marR="91445" marT="45733" marB="45733"/>
                </a:tc>
                <a:extLst>
                  <a:ext uri="{0D108BD9-81ED-4DB2-BD59-A6C34878D82A}">
                    <a16:rowId xmlns:a16="http://schemas.microsoft.com/office/drawing/2014/main" val="10012"/>
                  </a:ext>
                </a:extLst>
              </a:tr>
              <a:tr h="348723">
                <a:tc>
                  <a:txBody>
                    <a:bodyPr/>
                    <a:lstStyle/>
                    <a:p>
                      <a:r>
                        <a:rPr kumimoji="1" lang="en-US" altLang="ja-JP" sz="1600" dirty="0">
                          <a:latin typeface="メイリオ" panose="020B0604030504040204" pitchFamily="50" charset="-128"/>
                          <a:ea typeface="メイリオ" panose="020B0604030504040204" pitchFamily="50" charset="-128"/>
                          <a:cs typeface="メイリオ" panose="020B0604030504040204" pitchFamily="50" charset="-128"/>
                        </a:rPr>
                        <a:t>NEC</a:t>
                      </a:r>
                      <a:r>
                        <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rPr>
                        <a:t>ソリューションイノベータ</a:t>
                      </a:r>
                    </a:p>
                  </a:txBody>
                  <a:tcPr marL="91445" marR="91445" marT="45733" marB="45733"/>
                </a:tc>
                <a:tc>
                  <a:txBody>
                    <a:bodyPr/>
                    <a:lstStyle/>
                    <a:p>
                      <a:r>
                        <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rPr>
                        <a:t>野村　昌平</a:t>
                      </a:r>
                      <a:endParaRPr kumimoji="1" lang="en-US" altLang="ja-JP" sz="1600" dirty="0">
                        <a:latin typeface="メイリオ" panose="020B0604030504040204" pitchFamily="50" charset="-128"/>
                        <a:ea typeface="メイリオ" panose="020B0604030504040204" pitchFamily="50" charset="-128"/>
                        <a:cs typeface="メイリオ" panose="020B0604030504040204" pitchFamily="50" charset="-128"/>
                      </a:endParaRPr>
                    </a:p>
                  </a:txBody>
                  <a:tcPr marL="91445" marR="91445" marT="45733" marB="45733"/>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a:txBody>
                  <a:tcPr marL="91445" marR="91445" marT="45733" marB="45733"/>
                </a:tc>
                <a:extLst>
                  <a:ext uri="{0D108BD9-81ED-4DB2-BD59-A6C34878D82A}">
                    <a16:rowId xmlns:a16="http://schemas.microsoft.com/office/drawing/2014/main" val="2751455558"/>
                  </a:ext>
                </a:extLst>
              </a:tr>
              <a:tr h="348723">
                <a:tc>
                  <a:txBody>
                    <a:bodyPr/>
                    <a:lstStyle/>
                    <a:p>
                      <a:r>
                        <a:rPr kumimoji="1" lang="en-US" altLang="ja-JP" sz="1600" dirty="0">
                          <a:latin typeface="メイリオ" panose="020B0604030504040204" pitchFamily="50" charset="-128"/>
                          <a:ea typeface="メイリオ" panose="020B0604030504040204" pitchFamily="50" charset="-128"/>
                          <a:cs typeface="メイリオ" panose="020B0604030504040204" pitchFamily="50" charset="-128"/>
                        </a:rPr>
                        <a:t>NEC</a:t>
                      </a:r>
                      <a:r>
                        <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rPr>
                        <a:t>ソリューションイノベータ</a:t>
                      </a:r>
                    </a:p>
                  </a:txBody>
                  <a:tcPr marL="91445" marR="91445" marT="45733" marB="45733"/>
                </a:tc>
                <a:tc>
                  <a:txBody>
                    <a:bodyPr/>
                    <a:lstStyle/>
                    <a:p>
                      <a:r>
                        <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rPr>
                        <a:t>中村　桂一</a:t>
                      </a:r>
                      <a:endParaRPr kumimoji="1" lang="en-US" altLang="ja-JP" sz="1600" dirty="0">
                        <a:latin typeface="メイリオ" panose="020B0604030504040204" pitchFamily="50" charset="-128"/>
                        <a:ea typeface="メイリオ" panose="020B0604030504040204" pitchFamily="50" charset="-128"/>
                        <a:cs typeface="メイリオ" panose="020B0604030504040204" pitchFamily="50" charset="-128"/>
                      </a:endParaRPr>
                    </a:p>
                  </a:txBody>
                  <a:tcPr marL="91445" marR="91445" marT="45733" marB="45733"/>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rPr>
                        <a:t>主査</a:t>
                      </a:r>
                    </a:p>
                  </a:txBody>
                  <a:tcPr marL="91445" marR="91445" marT="45733" marB="45733"/>
                </a:tc>
                <a:extLst>
                  <a:ext uri="{0D108BD9-81ED-4DB2-BD59-A6C34878D82A}">
                    <a16:rowId xmlns:a16="http://schemas.microsoft.com/office/drawing/2014/main" val="10009"/>
                  </a:ext>
                </a:extLst>
              </a:tr>
              <a:tr h="348723">
                <a:tc>
                  <a:txBody>
                    <a:bodyPr/>
                    <a:lstStyle/>
                    <a:p>
                      <a:r>
                        <a:rPr kumimoji="1" lang="en-US" altLang="ja-JP" sz="1600" dirty="0">
                          <a:latin typeface="メイリオ" panose="020B0604030504040204" pitchFamily="50" charset="-128"/>
                          <a:ea typeface="メイリオ" panose="020B0604030504040204" pitchFamily="50" charset="-128"/>
                          <a:cs typeface="メイリオ" panose="020B0604030504040204" pitchFamily="50" charset="-128"/>
                        </a:rPr>
                        <a:t>NEC</a:t>
                      </a:r>
                      <a:r>
                        <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rPr>
                        <a:t>ソリューションイノベータ</a:t>
                      </a:r>
                    </a:p>
                  </a:txBody>
                  <a:tcPr marL="91445" marR="91445" marT="45733" marB="45733"/>
                </a:tc>
                <a:tc>
                  <a:txBody>
                    <a:bodyPr/>
                    <a:lstStyle/>
                    <a:p>
                      <a:r>
                        <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rPr>
                        <a:t>佐藤　健二</a:t>
                      </a:r>
                    </a:p>
                  </a:txBody>
                  <a:tcPr marL="91445" marR="91445" marT="45733" marB="45733"/>
                </a:tc>
                <a:tc>
                  <a:txBody>
                    <a:bodyPr/>
                    <a:lstStyle/>
                    <a:p>
                      <a:endPar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a:txBody>
                  <a:tcPr marL="91445" marR="91445" marT="45733" marB="45733"/>
                </a:tc>
                <a:extLst>
                  <a:ext uri="{0D108BD9-81ED-4DB2-BD59-A6C34878D82A}">
                    <a16:rowId xmlns:a16="http://schemas.microsoft.com/office/drawing/2014/main" val="10011"/>
                  </a:ext>
                </a:extLst>
              </a:tr>
              <a:tr h="348723">
                <a:tc>
                  <a:txBody>
                    <a:bodyPr/>
                    <a:lstStyle/>
                    <a:p>
                      <a:r>
                        <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rPr>
                        <a:t>サイオステクノロジー</a:t>
                      </a:r>
                    </a:p>
                  </a:txBody>
                  <a:tcPr marL="91445" marR="91445" marT="45733" marB="45733"/>
                </a:tc>
                <a:tc>
                  <a:txBody>
                    <a:bodyPr/>
                    <a:lstStyle/>
                    <a:p>
                      <a:r>
                        <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rPr>
                        <a:t>佐藤　司</a:t>
                      </a:r>
                    </a:p>
                  </a:txBody>
                  <a:tcPr marL="91445" marR="91445" marT="45733" marB="45733"/>
                </a:tc>
                <a:tc>
                  <a:txBody>
                    <a:bodyPr/>
                    <a:lstStyle/>
                    <a:p>
                      <a:endPar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a:txBody>
                  <a:tcPr marL="91445" marR="91445" marT="45733" marB="45733"/>
                </a:tc>
                <a:extLst>
                  <a:ext uri="{0D108BD9-81ED-4DB2-BD59-A6C34878D82A}">
                    <a16:rowId xmlns:a16="http://schemas.microsoft.com/office/drawing/2014/main" val="10013"/>
                  </a:ext>
                </a:extLst>
              </a:tr>
              <a:tr h="348723">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1" lang="en-US" altLang="ja-JP" sz="1600" dirty="0">
                          <a:latin typeface="メイリオ"/>
                          <a:ea typeface="メイリオ"/>
                          <a:cs typeface="メイリオ" panose="020B0604030504040204" pitchFamily="50" charset="-128"/>
                        </a:rPr>
                        <a:t>LibreOffice </a:t>
                      </a:r>
                      <a:r>
                        <a:rPr kumimoji="1" lang="ja-JP" altLang="en-US" sz="1600" dirty="0">
                          <a:latin typeface="メイリオ"/>
                          <a:ea typeface="メイリオ"/>
                          <a:cs typeface="メイリオ" panose="020B0604030504040204" pitchFamily="50" charset="-128"/>
                        </a:rPr>
                        <a:t>日本語チーム</a:t>
                      </a:r>
                    </a:p>
                  </a:txBody>
                  <a:tcPr marL="91445" marR="91445" marT="45733" marB="45733"/>
                </a:tc>
                <a:tc>
                  <a:txBody>
                    <a:bodyPr/>
                    <a:lstStyle/>
                    <a:p>
                      <a:r>
                        <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rPr>
                        <a:t>榎</a:t>
                      </a:r>
                      <a:r>
                        <a:rPr kumimoji="1" lang="ja-JP" altLang="en-US" sz="1600" baseline="0" dirty="0">
                          <a:latin typeface="メイリオ" panose="020B0604030504040204" pitchFamily="50" charset="-128"/>
                          <a:ea typeface="メイリオ" panose="020B0604030504040204" pitchFamily="50" charset="-128"/>
                          <a:cs typeface="メイリオ" panose="020B0604030504040204" pitchFamily="50" charset="-128"/>
                        </a:rPr>
                        <a:t>　真治</a:t>
                      </a:r>
                      <a:endPar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a:txBody>
                  <a:tcPr marL="91445" marR="91445" marT="45733" marB="45733"/>
                </a:tc>
                <a:tc>
                  <a:txBody>
                    <a:bodyPr/>
                    <a:lstStyle/>
                    <a:p>
                      <a:endPar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a:txBody>
                  <a:tcPr marL="91445" marR="91445" marT="45733" marB="45733"/>
                </a:tc>
                <a:extLst>
                  <a:ext uri="{0D108BD9-81ED-4DB2-BD59-A6C34878D82A}">
                    <a16:rowId xmlns:a16="http://schemas.microsoft.com/office/drawing/2014/main" val="10015"/>
                  </a:ext>
                </a:extLst>
              </a:tr>
              <a:tr h="348723">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1" lang="en-US" altLang="ja-JP" sz="1600" dirty="0">
                          <a:latin typeface="メイリオ" panose="020B0604030504040204" pitchFamily="50" charset="-128"/>
                          <a:ea typeface="メイリオ" panose="020B0604030504040204" pitchFamily="50" charset="-128"/>
                          <a:cs typeface="メイリオ" panose="020B0604030504040204" pitchFamily="50" charset="-128"/>
                        </a:rPr>
                        <a:t>HTK</a:t>
                      </a:r>
                      <a:r>
                        <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rPr>
                        <a:t>エンジニアリング</a:t>
                      </a:r>
                    </a:p>
                  </a:txBody>
                  <a:tcPr marL="91445" marR="91445" marT="45733" marB="45733"/>
                </a:tc>
                <a:tc>
                  <a:txBody>
                    <a:bodyPr/>
                    <a:lstStyle/>
                    <a:p>
                      <a:r>
                        <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rPr>
                        <a:t>山田　剛</a:t>
                      </a:r>
                    </a:p>
                  </a:txBody>
                  <a:tcPr marL="91445" marR="91445" marT="45733" marB="45733"/>
                </a:tc>
                <a:tc>
                  <a:txBody>
                    <a:bodyPr/>
                    <a:lstStyle/>
                    <a:p>
                      <a:endParaRPr kumimoji="1"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a:txBody>
                  <a:tcPr marL="91445" marR="91445" marT="45733" marB="45733"/>
                </a:tc>
                <a:extLst>
                  <a:ext uri="{0D108BD9-81ED-4DB2-BD59-A6C34878D82A}">
                    <a16:rowId xmlns:a16="http://schemas.microsoft.com/office/drawing/2014/main" val="10017"/>
                  </a:ext>
                </a:extLst>
              </a:tr>
            </a:tbl>
          </a:graphicData>
        </a:graphic>
      </p:graphicFrame>
    </p:spTree>
    <p:extLst>
      <p:ext uri="{BB962C8B-B14F-4D97-AF65-F5344CB8AC3E}">
        <p14:creationId xmlns:p14="http://schemas.microsoft.com/office/powerpoint/2010/main" val="29532498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pPr>
              <a:defRPr/>
            </a:pPr>
            <a:fld id="{2E2CC637-50F8-41E5-AD2A-672FDF5D54F5}" type="slidenum">
              <a:rPr lang="en-US" altLang="ja-JP" smtClean="0"/>
              <a:pPr>
                <a:defRPr/>
              </a:pPr>
              <a:t>8</a:t>
            </a:fld>
            <a:endParaRPr lang="en-US" altLang="ja-JP"/>
          </a:p>
        </p:txBody>
      </p:sp>
      <p:sp>
        <p:nvSpPr>
          <p:cNvPr id="5" name="タイトル 4"/>
          <p:cNvSpPr>
            <a:spLocks noGrp="1"/>
          </p:cNvSpPr>
          <p:nvPr>
            <p:ph type="title"/>
          </p:nvPr>
        </p:nvSpPr>
        <p:spPr/>
        <p:txBody>
          <a:bodyPr/>
          <a:lstStyle/>
          <a:p>
            <a:r>
              <a:rPr lang="en-US" altLang="ja-JP" dirty="0"/>
              <a:t>OSS</a:t>
            </a:r>
            <a:r>
              <a:rPr lang="ja-JP" altLang="en-US" dirty="0"/>
              <a:t>鳥瞰図</a:t>
            </a:r>
            <a:r>
              <a:rPr lang="en-US" altLang="ja-JP" dirty="0"/>
              <a:t>WG </a:t>
            </a:r>
            <a:r>
              <a:rPr lang="ja-JP" altLang="en-US" dirty="0"/>
              <a:t>活動の様子</a:t>
            </a:r>
            <a:endParaRPr kumimoji="1" lang="ja-JP" altLang="en-US" dirty="0"/>
          </a:p>
        </p:txBody>
      </p:sp>
      <p:pic>
        <p:nvPicPr>
          <p:cNvPr id="6" name="図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11375" y="756397"/>
            <a:ext cx="8124475" cy="5674884"/>
          </a:xfrm>
          <a:prstGeom prst="rect">
            <a:avLst/>
          </a:prstGeom>
        </p:spPr>
      </p:pic>
    </p:spTree>
    <p:extLst>
      <p:ext uri="{BB962C8B-B14F-4D97-AF65-F5344CB8AC3E}">
        <p14:creationId xmlns:p14="http://schemas.microsoft.com/office/powerpoint/2010/main" val="41267282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a:extLst>
              <a:ext uri="{FF2B5EF4-FFF2-40B4-BE49-F238E27FC236}">
                <a16:creationId xmlns:a16="http://schemas.microsoft.com/office/drawing/2014/main" id="{3860BF9D-5977-4C37-A112-38B41874766F}"/>
              </a:ext>
            </a:extLst>
          </p:cNvPr>
          <p:cNvPicPr>
            <a:picLocks noChangeAspect="1"/>
          </p:cNvPicPr>
          <p:nvPr/>
        </p:nvPicPr>
        <p:blipFill>
          <a:blip r:embed="rId3"/>
          <a:stretch>
            <a:fillRect/>
          </a:stretch>
        </p:blipFill>
        <p:spPr>
          <a:xfrm>
            <a:off x="3306799" y="679582"/>
            <a:ext cx="6480778" cy="5839522"/>
          </a:xfrm>
          <a:prstGeom prst="rect">
            <a:avLst/>
          </a:prstGeom>
        </p:spPr>
      </p:pic>
      <p:sp>
        <p:nvSpPr>
          <p:cNvPr id="4" name="スライド番号プレースホルダー 3"/>
          <p:cNvSpPr>
            <a:spLocks noGrp="1"/>
          </p:cNvSpPr>
          <p:nvPr>
            <p:ph type="sldNum" sz="quarter" idx="12"/>
          </p:nvPr>
        </p:nvSpPr>
        <p:spPr/>
        <p:txBody>
          <a:bodyPr/>
          <a:lstStyle/>
          <a:p>
            <a:pPr>
              <a:defRPr/>
            </a:pPr>
            <a:fld id="{2E2CC637-50F8-41E5-AD2A-672FDF5D54F5}" type="slidenum">
              <a:rPr lang="en-US" altLang="ja-JP" smtClean="0"/>
              <a:pPr>
                <a:defRPr/>
              </a:pPr>
              <a:t>9</a:t>
            </a:fld>
            <a:endParaRPr lang="en-US" altLang="ja-JP"/>
          </a:p>
        </p:txBody>
      </p:sp>
      <p:sp>
        <p:nvSpPr>
          <p:cNvPr id="9" name="テキスト ボックス 8"/>
          <p:cNvSpPr txBox="1"/>
          <p:nvPr/>
        </p:nvSpPr>
        <p:spPr>
          <a:xfrm>
            <a:off x="1034392" y="880917"/>
            <a:ext cx="6546272" cy="584775"/>
          </a:xfrm>
          <a:prstGeom prst="rect">
            <a:avLst/>
          </a:prstGeom>
          <a:noFill/>
        </p:spPr>
        <p:txBody>
          <a:bodyPr wrap="square" rtlCol="0">
            <a:spAutoFit/>
          </a:bodyPr>
          <a:lstStyle/>
          <a:p>
            <a:r>
              <a:rPr lang="en-US" altLang="ja-JP" sz="3200" kern="0" dirty="0"/>
              <a:t>OSS</a:t>
            </a:r>
            <a:r>
              <a:rPr lang="ja-JP" altLang="en-US" sz="3200" kern="0" dirty="0"/>
              <a:t>鳥瞰図</a:t>
            </a:r>
            <a:endParaRPr lang="en-US" altLang="ja-JP" sz="3200" kern="0" dirty="0"/>
          </a:p>
        </p:txBody>
      </p:sp>
    </p:spTree>
    <p:extLst>
      <p:ext uri="{BB962C8B-B14F-4D97-AF65-F5344CB8AC3E}">
        <p14:creationId xmlns:p14="http://schemas.microsoft.com/office/powerpoint/2010/main" val="438803079"/>
      </p:ext>
    </p:extLst>
  </p:cSld>
  <p:clrMapOvr>
    <a:masterClrMapping/>
  </p:clrMapOvr>
</p:sld>
</file>

<file path=ppt/theme/theme1.xml><?xml version="1.0" encoding="utf-8"?>
<a:theme xmlns:a="http://schemas.openxmlformats.org/drawingml/2006/main" name="JOSSPF">
  <a:themeElements>
    <a:clrScheme name="2_Profile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fontScheme name="2_Profile">
      <a:majorFont>
        <a:latin typeface="Verdana"/>
        <a:ea typeface="ＭＳ Ｐゴシック"/>
        <a:cs typeface=""/>
      </a:majorFont>
      <a:minorFont>
        <a:latin typeface="Verdana"/>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2_Profile 1">
        <a:dk1>
          <a:srgbClr val="A50021"/>
        </a:dk1>
        <a:lt1>
          <a:srgbClr val="FFFFFF"/>
        </a:lt1>
        <a:dk2>
          <a:srgbClr val="800000"/>
        </a:dk2>
        <a:lt2>
          <a:srgbClr val="FFFFFF"/>
        </a:lt2>
        <a:accent1>
          <a:srgbClr val="FF9900"/>
        </a:accent1>
        <a:accent2>
          <a:srgbClr val="FF3300"/>
        </a:accent2>
        <a:accent3>
          <a:srgbClr val="C0AAAA"/>
        </a:accent3>
        <a:accent4>
          <a:srgbClr val="DADADA"/>
        </a:accent4>
        <a:accent5>
          <a:srgbClr val="FFCAAA"/>
        </a:accent5>
        <a:accent6>
          <a:srgbClr val="E72D00"/>
        </a:accent6>
        <a:hlink>
          <a:srgbClr val="FFFFCC"/>
        </a:hlink>
        <a:folHlink>
          <a:srgbClr val="FFCC99"/>
        </a:folHlink>
      </a:clrScheme>
      <a:clrMap bg1="dk2" tx1="lt1" bg2="dk1" tx2="lt2" accent1="accent1" accent2="accent2" accent3="accent3" accent4="accent4" accent5="accent5" accent6="accent6" hlink="hlink" folHlink="folHlink"/>
    </a:extraClrScheme>
    <a:extraClrScheme>
      <a:clrScheme name="2_Profile 2">
        <a:dk1>
          <a:srgbClr val="3C001E"/>
        </a:dk1>
        <a:lt1>
          <a:srgbClr val="FFFFFF"/>
        </a:lt1>
        <a:dk2>
          <a:srgbClr val="51072E"/>
        </a:dk2>
        <a:lt2>
          <a:srgbClr val="FFFFFF"/>
        </a:lt2>
        <a:accent1>
          <a:srgbClr val="89A38F"/>
        </a:accent1>
        <a:accent2>
          <a:srgbClr val="666699"/>
        </a:accent2>
        <a:accent3>
          <a:srgbClr val="B3AAAD"/>
        </a:accent3>
        <a:accent4>
          <a:srgbClr val="DADADA"/>
        </a:accent4>
        <a:accent5>
          <a:srgbClr val="C4CEC6"/>
        </a:accent5>
        <a:accent6>
          <a:srgbClr val="5C5C8A"/>
        </a:accent6>
        <a:hlink>
          <a:srgbClr val="808000"/>
        </a:hlink>
        <a:folHlink>
          <a:srgbClr val="666633"/>
        </a:folHlink>
      </a:clrScheme>
      <a:clrMap bg1="dk2" tx1="lt1" bg2="dk1" tx2="lt2" accent1="accent1" accent2="accent2" accent3="accent3" accent4="accent4" accent5="accent5" accent6="accent6" hlink="hlink" folHlink="folHlink"/>
    </a:extraClrScheme>
    <a:extraClrScheme>
      <a:clrScheme name="2_Profile 3">
        <a:dk1>
          <a:srgbClr val="333333"/>
        </a:dk1>
        <a:lt1>
          <a:srgbClr val="FFFFFF"/>
        </a:lt1>
        <a:dk2>
          <a:srgbClr val="000000"/>
        </a:dk2>
        <a:lt2>
          <a:srgbClr val="FFFFFF"/>
        </a:lt2>
        <a:accent1>
          <a:srgbClr val="3399FF"/>
        </a:accent1>
        <a:accent2>
          <a:srgbClr val="CC0000"/>
        </a:accent2>
        <a:accent3>
          <a:srgbClr val="AAAAAA"/>
        </a:accent3>
        <a:accent4>
          <a:srgbClr val="DADADA"/>
        </a:accent4>
        <a:accent5>
          <a:srgbClr val="ADCAFF"/>
        </a:accent5>
        <a:accent6>
          <a:srgbClr val="B90000"/>
        </a:accent6>
        <a:hlink>
          <a:srgbClr val="666699"/>
        </a:hlink>
        <a:folHlink>
          <a:srgbClr val="6600CC"/>
        </a:folHlink>
      </a:clrScheme>
      <a:clrMap bg1="dk2" tx1="lt1" bg2="dk1" tx2="lt2" accent1="accent1" accent2="accent2" accent3="accent3" accent4="accent4" accent5="accent5" accent6="accent6" hlink="hlink" folHlink="folHlink"/>
    </a:extraClrScheme>
    <a:extraClrScheme>
      <a:clrScheme name="2_Profile 4">
        <a:dk1>
          <a:srgbClr val="4B3D1B"/>
        </a:dk1>
        <a:lt1>
          <a:srgbClr val="FFFFFF"/>
        </a:lt1>
        <a:dk2>
          <a:srgbClr val="330000"/>
        </a:dk2>
        <a:lt2>
          <a:srgbClr val="FFFFFF"/>
        </a:lt2>
        <a:accent1>
          <a:srgbClr val="CC9900"/>
        </a:accent1>
        <a:accent2>
          <a:srgbClr val="CC6600"/>
        </a:accent2>
        <a:accent3>
          <a:srgbClr val="ADAAAA"/>
        </a:accent3>
        <a:accent4>
          <a:srgbClr val="DADADA"/>
        </a:accent4>
        <a:accent5>
          <a:srgbClr val="E2CAAA"/>
        </a:accent5>
        <a:accent6>
          <a:srgbClr val="B95C00"/>
        </a:accent6>
        <a:hlink>
          <a:srgbClr val="666699"/>
        </a:hlink>
        <a:folHlink>
          <a:srgbClr val="CCCC00"/>
        </a:folHlink>
      </a:clrScheme>
      <a:clrMap bg1="dk2" tx1="lt1" bg2="dk1" tx2="lt2" accent1="accent1" accent2="accent2" accent3="accent3" accent4="accent4" accent5="accent5" accent6="accent6" hlink="hlink" folHlink="folHlink"/>
    </a:extraClrScheme>
    <a:extraClrScheme>
      <a:clrScheme name="2_Profile 5">
        <a:dk1>
          <a:srgbClr val="006666"/>
        </a:dk1>
        <a:lt1>
          <a:srgbClr val="FFFFFF"/>
        </a:lt1>
        <a:dk2>
          <a:srgbClr val="003366"/>
        </a:dk2>
        <a:lt2>
          <a:srgbClr val="FFFFFF"/>
        </a:lt2>
        <a:accent1>
          <a:srgbClr val="0099CC"/>
        </a:accent1>
        <a:accent2>
          <a:srgbClr val="6666FF"/>
        </a:accent2>
        <a:accent3>
          <a:srgbClr val="AAADB8"/>
        </a:accent3>
        <a:accent4>
          <a:srgbClr val="DADADA"/>
        </a:accent4>
        <a:accent5>
          <a:srgbClr val="AACAE2"/>
        </a:accent5>
        <a:accent6>
          <a:srgbClr val="5C5CE7"/>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2_Profile 6">
        <a:dk1>
          <a:srgbClr val="003366"/>
        </a:dk1>
        <a:lt1>
          <a:srgbClr val="FFFFFF"/>
        </a:lt1>
        <a:dk2>
          <a:srgbClr val="006666"/>
        </a:dk2>
        <a:lt2>
          <a:srgbClr val="FFFFFF"/>
        </a:lt2>
        <a:accent1>
          <a:srgbClr val="6699FF"/>
        </a:accent1>
        <a:accent2>
          <a:srgbClr val="00CCFF"/>
        </a:accent2>
        <a:accent3>
          <a:srgbClr val="AAB8B8"/>
        </a:accent3>
        <a:accent4>
          <a:srgbClr val="DADADA"/>
        </a:accent4>
        <a:accent5>
          <a:srgbClr val="B8CAFF"/>
        </a:accent5>
        <a:accent6>
          <a:srgbClr val="00B9E7"/>
        </a:accent6>
        <a:hlink>
          <a:srgbClr val="FFFFCC"/>
        </a:hlink>
        <a:folHlink>
          <a:srgbClr val="33CCCC"/>
        </a:folHlink>
      </a:clrScheme>
      <a:clrMap bg1="dk2" tx1="lt1" bg2="dk1" tx2="lt2" accent1="accent1" accent2="accent2" accent3="accent3" accent4="accent4" accent5="accent5" accent6="accent6" hlink="hlink" folHlink="folHlink"/>
    </a:extraClrScheme>
    <a:extraClrScheme>
      <a:clrScheme name="2_Profile 7">
        <a:dk1>
          <a:srgbClr val="000000"/>
        </a:dk1>
        <a:lt1>
          <a:srgbClr val="619CB1"/>
        </a:lt1>
        <a:dk2>
          <a:srgbClr val="FFFFFF"/>
        </a:dk2>
        <a:lt2>
          <a:srgbClr val="4E899E"/>
        </a:lt2>
        <a:accent1>
          <a:srgbClr val="FFCC00"/>
        </a:accent1>
        <a:accent2>
          <a:srgbClr val="B6523E"/>
        </a:accent2>
        <a:accent3>
          <a:srgbClr val="B7CBD5"/>
        </a:accent3>
        <a:accent4>
          <a:srgbClr val="000000"/>
        </a:accent4>
        <a:accent5>
          <a:srgbClr val="FFE2AA"/>
        </a:accent5>
        <a:accent6>
          <a:srgbClr val="A54937"/>
        </a:accent6>
        <a:hlink>
          <a:srgbClr val="99CC00"/>
        </a:hlink>
        <a:folHlink>
          <a:srgbClr val="666699"/>
        </a:folHlink>
      </a:clrScheme>
      <a:clrMap bg1="lt1" tx1="dk1" bg2="lt2" tx2="dk2" accent1="accent1" accent2="accent2" accent3="accent3" accent4="accent4" accent5="accent5" accent6="accent6" hlink="hlink" folHlink="folHlink"/>
    </a:extraClrScheme>
    <a:extraClrScheme>
      <a:clrScheme name="2_Profile 8">
        <a:dk1>
          <a:srgbClr val="598600"/>
        </a:dk1>
        <a:lt1>
          <a:srgbClr val="FFFFFF"/>
        </a:lt1>
        <a:dk2>
          <a:srgbClr val="336600"/>
        </a:dk2>
        <a:lt2>
          <a:srgbClr val="FFFFFF"/>
        </a:lt2>
        <a:accent1>
          <a:srgbClr val="33CC33"/>
        </a:accent1>
        <a:accent2>
          <a:srgbClr val="99CC00"/>
        </a:accent2>
        <a:accent3>
          <a:srgbClr val="ADB8AA"/>
        </a:accent3>
        <a:accent4>
          <a:srgbClr val="DADADA"/>
        </a:accent4>
        <a:accent5>
          <a:srgbClr val="ADE2AD"/>
        </a:accent5>
        <a:accent6>
          <a:srgbClr val="8AB900"/>
        </a:accent6>
        <a:hlink>
          <a:srgbClr val="FFCC00"/>
        </a:hlink>
        <a:folHlink>
          <a:srgbClr val="FFFF99"/>
        </a:folHlink>
      </a:clrScheme>
      <a:clrMap bg1="dk2" tx1="lt1" bg2="dk1" tx2="lt2" accent1="accent1" accent2="accent2" accent3="accent3" accent4="accent4" accent5="accent5" accent6="accent6" hlink="hlink" folHlink="folHlink"/>
    </a:extraClrScheme>
    <a:extraClrScheme>
      <a:clrScheme name="2_Profile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ct:contentTypeSchema xmlns:ct="http://schemas.microsoft.com/office/2006/metadata/contentType" xmlns:ma="http://schemas.microsoft.com/office/2006/metadata/properties/metaAttributes" ct:_="" ma:_="" ma:contentTypeName="ドキュメント" ma:contentTypeID="0x0101000231511592B56D4D979E04BE00925AFC" ma:contentTypeVersion="12" ma:contentTypeDescription="新しいドキュメントを作成します。" ma:contentTypeScope="" ma:versionID="5e09645401ad2c94385a9cf94753e96b">
  <xsd:schema xmlns:xsd="http://www.w3.org/2001/XMLSchema" xmlns:xs="http://www.w3.org/2001/XMLSchema" xmlns:p="http://schemas.microsoft.com/office/2006/metadata/properties" xmlns:ns2="4e8cfa51-72f2-4603-ad45-0991fd6e0a6c" xmlns:ns3="cd3d998e-a081-4162-be68-18c001dce36c" targetNamespace="http://schemas.microsoft.com/office/2006/metadata/properties" ma:root="true" ma:fieldsID="0753ce360ae17cf34ad79634979457fb" ns2:_="" ns3:_="">
    <xsd:import namespace="4e8cfa51-72f2-4603-ad45-0991fd6e0a6c"/>
    <xsd:import namespace="cd3d998e-a081-4162-be68-18c001dce36c"/>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3:SharedWithUsers" minOccurs="0"/>
                <xsd:element ref="ns3:SharedWithDetails" minOccurs="0"/>
                <xsd:element ref="ns2:lcf76f155ced4ddcb4097134ff3c332f" minOccurs="0"/>
                <xsd:element ref="ns3:TaxCatchAll"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e8cfa51-72f2-4603-ad45-0991fd6e0a6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lcf76f155ced4ddcb4097134ff3c332f" ma:index="17" nillable="true" ma:taxonomy="true" ma:internalName="lcf76f155ced4ddcb4097134ff3c332f" ma:taxonomyFieldName="MediaServiceImageTags" ma:displayName="画像タグ" ma:readOnly="false" ma:fieldId="{5cf76f15-5ced-4ddc-b409-7134ff3c332f}" ma:taxonomyMulti="true" ma:sspId="05c6f82a-723d-48b8-92ac-17973e52adc8" ma:termSetId="09814cd3-568e-fe90-9814-8d621ff8fb84" ma:anchorId="fba54fb3-c3e1-fe81-a776-ca4b69148c4d" ma:open="true" ma:isKeyword="false">
      <xsd:complexType>
        <xsd:sequence>
          <xsd:element ref="pc:Terms" minOccurs="0" maxOccurs="1"/>
        </xsd:sequence>
      </xsd:complexType>
    </xsd:element>
    <xsd:element name="MediaServiceDateTaken" ma:index="19"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cd3d998e-a081-4162-be68-18c001dce36c" elementFormDefault="qualified">
    <xsd:import namespace="http://schemas.microsoft.com/office/2006/documentManagement/types"/>
    <xsd:import namespace="http://schemas.microsoft.com/office/infopath/2007/PartnerControls"/>
    <xsd:element name="SharedWithUsers" ma:index="14" nillable="true" ma:displayName="共有相手"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共有相手の詳細情報" ma:internalName="SharedWithDetails" ma:readOnly="true">
      <xsd:simpleType>
        <xsd:restriction base="dms:Note">
          <xsd:maxLength value="255"/>
        </xsd:restriction>
      </xsd:simpleType>
    </xsd:element>
    <xsd:element name="TaxCatchAll" ma:index="18" nillable="true" ma:displayName="Taxonomy Catch All Column" ma:hidden="true" ma:list="{523b2bd2-b8d6-41c2-9b8f-6fb2490dc432}" ma:internalName="TaxCatchAll" ma:showField="CatchAllData" ma:web="cd3d998e-a081-4162-be68-18c001dce36c">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コンテンツ タイプ"/>
        <xsd:element ref="dc:title" minOccurs="0" maxOccurs="1" ma:index="4" ma:displayName="タイトル"/>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923E278-84D1-4206-A78D-91A58DD5E717}"/>
</file>

<file path=customXml/itemProps2.xml><?xml version="1.0" encoding="utf-8"?>
<ds:datastoreItem xmlns:ds="http://schemas.openxmlformats.org/officeDocument/2006/customXml" ds:itemID="{97D5A3E1-A1DC-4597-B39C-79559971689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0</TotalTime>
  <Words>9449</Words>
  <Application>Microsoft Office PowerPoint</Application>
  <PresentationFormat>ワイド画面</PresentationFormat>
  <Paragraphs>3246</Paragraphs>
  <Slides>60</Slides>
  <Notes>3</Notes>
  <HiddenSlides>0</HiddenSlides>
  <MMClips>0</MMClips>
  <ScaleCrop>false</ScaleCrop>
  <HeadingPairs>
    <vt:vector size="6" baseType="variant">
      <vt:variant>
        <vt:lpstr>使用されているフォント</vt:lpstr>
      </vt:variant>
      <vt:variant>
        <vt:i4>14</vt:i4>
      </vt:variant>
      <vt:variant>
        <vt:lpstr>テーマ</vt:lpstr>
      </vt:variant>
      <vt:variant>
        <vt:i4>1</vt:i4>
      </vt:variant>
      <vt:variant>
        <vt:lpstr>スライド タイトル</vt:lpstr>
      </vt:variant>
      <vt:variant>
        <vt:i4>60</vt:i4>
      </vt:variant>
    </vt:vector>
  </HeadingPairs>
  <TitlesOfParts>
    <vt:vector size="75" baseType="lpstr">
      <vt:lpstr>-apple-system</vt:lpstr>
      <vt:lpstr>BIZ UDPゴシック</vt:lpstr>
      <vt:lpstr>HGP創英角ﾎﾟｯﾌﾟ体</vt:lpstr>
      <vt:lpstr>inherit</vt:lpstr>
      <vt:lpstr>Meiryo UI</vt:lpstr>
      <vt:lpstr>ＭＳ Ｐゴシック</vt:lpstr>
      <vt:lpstr>メイリオ</vt:lpstr>
      <vt:lpstr>メイリオ</vt:lpstr>
      <vt:lpstr>游ゴシック</vt:lpstr>
      <vt:lpstr>Arial</vt:lpstr>
      <vt:lpstr>Calibri</vt:lpstr>
      <vt:lpstr>Tw Cen MT Condensed</vt:lpstr>
      <vt:lpstr>Verdana</vt:lpstr>
      <vt:lpstr>Wingdings</vt:lpstr>
      <vt:lpstr>JOSSPF</vt:lpstr>
      <vt:lpstr>OSS鳥瞰図と活動のご紹介</vt:lpstr>
      <vt:lpstr>自己紹介</vt:lpstr>
      <vt:lpstr>TOC</vt:lpstr>
      <vt:lpstr>PowerPoint プレゼンテーション</vt:lpstr>
      <vt:lpstr>鳥瞰図WG</vt:lpstr>
      <vt:lpstr>鳥瞰図WG</vt:lpstr>
      <vt:lpstr>OSS鳥瞰図WG 体制</vt:lpstr>
      <vt:lpstr>OSS鳥瞰図WG 活動の様子</vt:lpstr>
      <vt:lpstr>PowerPoint プレゼンテーション</vt:lpstr>
      <vt:lpstr>本題にはいる前に…</vt:lpstr>
      <vt:lpstr>PowerPoint プレゼンテーション</vt:lpstr>
      <vt:lpstr>OSS鳥瞰図のはじまり</vt:lpstr>
      <vt:lpstr>OSS鳥瞰図は日本OSS推進フォーラムへ</vt:lpstr>
      <vt:lpstr>OSS鳥瞰図の狙い</vt:lpstr>
      <vt:lpstr>OSS鳥瞰図</vt:lpstr>
      <vt:lpstr>OSS鳥瞰図の見方</vt:lpstr>
      <vt:lpstr>PowerPoint プレゼンテーション</vt:lpstr>
      <vt:lpstr>OSS鳥観図</vt:lpstr>
      <vt:lpstr>PowerPoint プレゼンテーション</vt:lpstr>
      <vt:lpstr>PowerPoint プレゼンテーション</vt:lpstr>
      <vt:lpstr>2012年～2014年度版OSS鳥瞰図</vt:lpstr>
      <vt:lpstr>PowerPoint プレゼンテーション</vt:lpstr>
      <vt:lpstr>PowerPoint プレゼンテーション</vt:lpstr>
      <vt:lpstr>PowerPoint プレゼンテーション</vt:lpstr>
      <vt:lpstr>PowerPoint プレゼンテーション</vt:lpstr>
      <vt:lpstr>2015年～2017年版OSS鳥瞰図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2018年～2019年版OSS鳥瞰図</vt:lpstr>
      <vt:lpstr>2018年～2019年版OSS鳥瞰図</vt:lpstr>
      <vt:lpstr>2018年～2019年版OSS鳥瞰図</vt:lpstr>
      <vt:lpstr>2018年～2019年版OSS鳥瞰図</vt:lpstr>
      <vt:lpstr>PowerPoint プレゼンテーション</vt:lpstr>
      <vt:lpstr>PowerPoint プレゼンテーション</vt:lpstr>
      <vt:lpstr>PowerPoint プレゼンテーション</vt:lpstr>
      <vt:lpstr>PowerPoint プレゼンテーション</vt:lpstr>
      <vt:lpstr>2020年～2021年版OSS鳥瞰図</vt:lpstr>
      <vt:lpstr>2020年～2021年版OSS鳥瞰図</vt:lpstr>
      <vt:lpstr>2020年～2021年版OSS鳥瞰図</vt:lpstr>
      <vt:lpstr>PowerPoint プレゼンテーション</vt:lpstr>
      <vt:lpstr>PowerPoint プレゼンテーション</vt:lpstr>
      <vt:lpstr>2022年版OSS鳥瞰図</vt:lpstr>
      <vt:lpstr>盛り上がったOSSカテゴリの変遷まとめ</vt:lpstr>
      <vt:lpstr>鳥瞰図「OSS数」「カテゴリ数」の推移</vt:lpstr>
      <vt:lpstr>(小ネタ)掲載を議論したOSSたち</vt:lpstr>
      <vt:lpstr>PowerPoint プレゼンテーション</vt:lpstr>
      <vt:lpstr>掲載するOSSのポリシー</vt:lpstr>
      <vt:lpstr>Github </vt:lpstr>
      <vt:lpstr>Black Duck OpenHUB</vt:lpstr>
      <vt:lpstr>Black Duck OpenHUB</vt:lpstr>
      <vt:lpstr>AlternativeTo</vt:lpstr>
      <vt:lpstr>Googleトレンド</vt:lpstr>
      <vt:lpstr>CNCF Cloud Native Interactive Landscape</vt:lpstr>
      <vt:lpstr>今後の鳥瞰図WG活動の取り組み</vt:lpstr>
      <vt:lpstr>今後の鳥瞰図WG活動の取り組み</vt:lpstr>
      <vt:lpstr>最後に</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OSS鳥瞰図からみる、2010年代のOSS変遷</dc:title>
  <dc:creator/>
  <cp:lastModifiedBy/>
  <cp:revision>57</cp:revision>
  <dcterms:created xsi:type="dcterms:W3CDTF">2019-04-03T06:32:30Z</dcterms:created>
  <dcterms:modified xsi:type="dcterms:W3CDTF">2023-05-17T11:15:40Z</dcterms:modified>
</cp:coreProperties>
</file>